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D7B04-1C1E-47BC-9338-D0BD60980D5D}" type="datetimeFigureOut">
              <a:rPr lang="ar-JO" smtClean="0"/>
              <a:t>03/30/1433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7FBC-696D-48E2-BEDB-4108457480CB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35292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cs typeface="+mj-cs"/>
              </a:rPr>
              <a:t>Polynomial Methods </a:t>
            </a:r>
          </a:p>
          <a:p>
            <a:pPr algn="l" rtl="0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Example (27.6): </a:t>
            </a:r>
          </a:p>
          <a:p>
            <a:pPr algn="l" rtl="0"/>
            <a:r>
              <a:rPr lang="en-US" sz="2400" dirty="0" smtClean="0">
                <a:cs typeface="+mj-cs"/>
              </a:rPr>
              <a:t>Use the polynomial method to find the eigenvalues of the BVP:</a:t>
            </a:r>
          </a:p>
          <a:p>
            <a:pPr algn="l" rtl="0"/>
            <a:r>
              <a:rPr lang="en-US" sz="2400" dirty="0" smtClean="0">
                <a:cs typeface="+mj-cs"/>
              </a:rPr>
              <a:t>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7" name="Right Arrow 16"/>
          <p:cNvSpPr/>
          <p:nvPr/>
        </p:nvSpPr>
        <p:spPr>
          <a:xfrm>
            <a:off x="3563888" y="2276872"/>
            <a:ext cx="1080120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" name="TextBox 17"/>
          <p:cNvSpPr txBox="1"/>
          <p:nvPr/>
        </p:nvSpPr>
        <p:spPr>
          <a:xfrm>
            <a:off x="4716016" y="2060848"/>
            <a:ext cx="41399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cs typeface="+mj-cs"/>
              </a:rPr>
              <a:t>ODE with Boundary Conditions:  </a:t>
            </a:r>
          </a:p>
          <a:p>
            <a:pPr algn="l" rtl="0"/>
            <a:r>
              <a:rPr lang="en-US" sz="2400" dirty="0" smtClean="0">
                <a:cs typeface="+mj-cs"/>
              </a:rPr>
              <a:t>y(0)=0  &amp; y’(3)=0 </a:t>
            </a:r>
            <a:endParaRPr lang="ar-JO" sz="2400" dirty="0"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3648" y="3645024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3600" dirty="0" smtClean="0">
                <a:cs typeface="+mj-cs"/>
              </a:rPr>
              <a:t>Use 1,2,3,&amp;4  interior nodes. </a:t>
            </a:r>
            <a:endParaRPr lang="ar-JO" sz="3600" dirty="0">
              <a:cs typeface="+mj-cs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16832"/>
            <a:ext cx="3590798" cy="864096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908720"/>
            <a:ext cx="4464496" cy="64807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83568" y="2060848"/>
            <a:ext cx="1224136" cy="648072"/>
          </a:xfrm>
          <a:prstGeom prst="rightArrow">
            <a:avLst>
              <a:gd name="adj1" fmla="val 50000"/>
              <a:gd name="adj2" fmla="val 7239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32856"/>
            <a:ext cx="4392488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b="1" dirty="0" smtClean="0"/>
              <a:t>P1 = </a:t>
            </a:r>
            <a:r>
              <a:rPr lang="en-US" sz="4400" b="1" dirty="0" smtClean="0">
                <a:sym typeface="Symbol"/>
              </a:rPr>
              <a:t>1.0301 </a:t>
            </a:r>
          </a:p>
          <a:p>
            <a:pPr algn="l" rtl="0"/>
            <a:r>
              <a:rPr lang="en-US" sz="4400" b="1" dirty="0" smtClean="0">
                <a:sym typeface="Symbol"/>
              </a:rPr>
              <a:t>P2= 1.9593 </a:t>
            </a:r>
          </a:p>
          <a:p>
            <a:pPr algn="l" rtl="0"/>
            <a:r>
              <a:rPr lang="en-US" sz="4400" b="1" dirty="0" smtClean="0"/>
              <a:t>P3 = </a:t>
            </a:r>
            <a:r>
              <a:rPr lang="en-US" sz="4400" b="1" dirty="0" smtClean="0">
                <a:sym typeface="Symbol"/>
              </a:rPr>
              <a:t>2.6967 </a:t>
            </a:r>
          </a:p>
          <a:p>
            <a:pPr algn="l" rtl="0"/>
            <a:r>
              <a:rPr lang="en-US" sz="4400" b="1" dirty="0" smtClean="0">
                <a:sym typeface="Symbol"/>
              </a:rPr>
              <a:t>P4= 3.1702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New</a:t>
            </a:r>
            <a:r>
              <a:rPr lang="en-US" dirty="0" smtClean="0">
                <a:sym typeface="Symbol"/>
              </a:rPr>
              <a:t> </a:t>
            </a:r>
            <a:endParaRPr lang="ar-JO" dirty="0"/>
          </a:p>
        </p:txBody>
      </p:sp>
      <p:sp>
        <p:nvSpPr>
          <p:cNvPr id="7" name="Right Arrow 6"/>
          <p:cNvSpPr/>
          <p:nvPr/>
        </p:nvSpPr>
        <p:spPr>
          <a:xfrm>
            <a:off x="755576" y="1124744"/>
            <a:ext cx="648072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2728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>
                <a:solidFill>
                  <a:srgbClr val="FF0000"/>
                </a:solidFill>
              </a:rPr>
              <a:t>CH -9  </a:t>
            </a:r>
          </a:p>
          <a:p>
            <a:pPr algn="ctr" rtl="0"/>
            <a:r>
              <a:rPr lang="en-US" sz="2400" b="1" dirty="0" smtClean="0">
                <a:solidFill>
                  <a:srgbClr val="FF0000"/>
                </a:solidFill>
              </a:rPr>
              <a:t>           </a:t>
            </a:r>
          </a:p>
          <a:p>
            <a:pPr algn="ctr" rtl="0"/>
            <a:r>
              <a:rPr lang="en-US" sz="3200" b="1" dirty="0" smtClean="0"/>
              <a:t>Gauss Elimination</a:t>
            </a:r>
            <a:r>
              <a:rPr lang="en-US" sz="2400" b="1" dirty="0" smtClean="0"/>
              <a:t> </a:t>
            </a:r>
          </a:p>
          <a:p>
            <a:pPr algn="ctr" rtl="0"/>
            <a:endParaRPr lang="en-US" sz="2400" b="1" dirty="0" smtClean="0"/>
          </a:p>
          <a:p>
            <a:pPr algn="ctr" rtl="0"/>
            <a:r>
              <a:rPr lang="en-US" sz="2400" b="1" dirty="0" smtClean="0">
                <a:solidFill>
                  <a:srgbClr val="FF0000"/>
                </a:solidFill>
              </a:rPr>
              <a:t>Section 9.6 </a:t>
            </a:r>
            <a:r>
              <a:rPr lang="en-US" sz="2400" b="1" dirty="0" smtClean="0"/>
              <a:t>:Nonlinear System of  Equations  </a:t>
            </a:r>
            <a:endParaRPr lang="ar-JO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7344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To solve </a:t>
            </a:r>
            <a:r>
              <a:rPr lang="en-US" sz="24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 simultaneous nonlinear equations:</a:t>
            </a:r>
            <a:endParaRPr lang="ar-JO" sz="2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9" name="Group 8"/>
          <p:cNvGrpSpPr/>
          <p:nvPr/>
        </p:nvGrpSpPr>
        <p:grpSpPr>
          <a:xfrm>
            <a:off x="755576" y="3429000"/>
            <a:ext cx="4752529" cy="576064"/>
            <a:chOff x="755575" y="3861048"/>
            <a:chExt cx="4032449" cy="432048"/>
          </a:xfrm>
        </p:grpSpPr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5" y="3861048"/>
              <a:ext cx="3197155" cy="360040"/>
            </a:xfrm>
            <a:prstGeom prst="rect">
              <a:avLst/>
            </a:prstGeom>
            <a:noFill/>
          </p:spPr>
        </p:pic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7944" y="3933056"/>
              <a:ext cx="720080" cy="360040"/>
            </a:xfrm>
            <a:prstGeom prst="rect">
              <a:avLst/>
            </a:prstGeom>
            <a:noFill/>
          </p:spPr>
        </p:pic>
      </p:grp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293096"/>
            <a:ext cx="5357395" cy="432048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3" y="6093296"/>
            <a:ext cx="5861450" cy="432048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39" y="5013176"/>
            <a:ext cx="4320481" cy="936104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2008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 multidimensional version of </a:t>
            </a:r>
            <a:r>
              <a:rPr lang="en-US" sz="2400" dirty="0" smtClean="0">
                <a:solidFill>
                  <a:srgbClr val="FF0000"/>
                </a:solidFill>
              </a:rPr>
              <a:t>Netwon –Raphson method </a:t>
            </a:r>
            <a:r>
              <a:rPr lang="en-US" sz="2400" dirty="0" smtClean="0"/>
              <a:t>can be used . A Taylor  series expansion is written for each equation 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For example , K th equation : </a:t>
            </a:r>
          </a:p>
          <a:p>
            <a:pPr algn="l" rtl="0"/>
            <a:r>
              <a:rPr lang="en-US" sz="2400" dirty="0" smtClean="0"/>
              <a:t> </a:t>
            </a:r>
            <a:endParaRPr lang="ar-JO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22" name="Group 21"/>
          <p:cNvGrpSpPr/>
          <p:nvPr/>
        </p:nvGrpSpPr>
        <p:grpSpPr>
          <a:xfrm>
            <a:off x="323528" y="3356992"/>
            <a:ext cx="8206655" cy="1152128"/>
            <a:chOff x="323528" y="3356992"/>
            <a:chExt cx="8206655" cy="1152128"/>
          </a:xfrm>
        </p:grpSpPr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3356992"/>
              <a:ext cx="2400267" cy="1152128"/>
            </a:xfrm>
            <a:prstGeom prst="rect">
              <a:avLst/>
            </a:prstGeom>
            <a:noFill/>
          </p:spPr>
        </p:pic>
        <p:pic>
          <p:nvPicPr>
            <p:cNvPr id="2458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3501008"/>
              <a:ext cx="3528391" cy="945105"/>
            </a:xfrm>
            <a:prstGeom prst="rect">
              <a:avLst/>
            </a:prstGeom>
            <a:noFill/>
          </p:spPr>
        </p:pic>
        <p:pic>
          <p:nvPicPr>
            <p:cNvPr id="2458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3356992"/>
              <a:ext cx="2229991" cy="1008112"/>
            </a:xfrm>
            <a:prstGeom prst="rect">
              <a:avLst/>
            </a:prstGeom>
            <a:noFill/>
          </p:spPr>
        </p:pic>
      </p:grp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67744" y="3284984"/>
            <a:ext cx="1224136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63888" y="2924944"/>
            <a:ext cx="1224136" cy="64807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19672" y="2852936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Next value </a:t>
            </a:r>
            <a:endParaRPr lang="ar-JO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2564904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Present value </a:t>
            </a:r>
            <a:endParaRPr lang="ar-JO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200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 similar equation (</a:t>
            </a:r>
            <a:r>
              <a:rPr lang="en-US" sz="2400" dirty="0" smtClean="0">
                <a:solidFill>
                  <a:srgbClr val="FF0000"/>
                </a:solidFill>
              </a:rPr>
              <a:t> expansion</a:t>
            </a:r>
            <a:r>
              <a:rPr lang="en-US" sz="2400" dirty="0" smtClean="0"/>
              <a:t>) is written for each nonlinear equation 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All           values are set to zeros ( to find the roots ).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00808"/>
            <a:ext cx="619125" cy="314325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28" name="Group 27"/>
          <p:cNvGrpSpPr/>
          <p:nvPr/>
        </p:nvGrpSpPr>
        <p:grpSpPr>
          <a:xfrm>
            <a:off x="395536" y="2420888"/>
            <a:ext cx="7220439" cy="906895"/>
            <a:chOff x="395536" y="2420888"/>
            <a:chExt cx="7220439" cy="906895"/>
          </a:xfrm>
        </p:grpSpPr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2564904"/>
              <a:ext cx="5328592" cy="762879"/>
            </a:xfrm>
            <a:prstGeom prst="rect">
              <a:avLst/>
            </a:prstGeom>
            <a:noFill/>
          </p:spPr>
        </p:pic>
        <p:pic>
          <p:nvPicPr>
            <p:cNvPr id="25616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52120" y="2420888"/>
              <a:ext cx="1963855" cy="864096"/>
            </a:xfrm>
            <a:prstGeom prst="rect">
              <a:avLst/>
            </a:prstGeom>
            <a:noFill/>
          </p:spPr>
        </p:pic>
      </p:grp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29" name="Group 28"/>
          <p:cNvGrpSpPr/>
          <p:nvPr/>
        </p:nvGrpSpPr>
        <p:grpSpPr>
          <a:xfrm>
            <a:off x="611559" y="3645024"/>
            <a:ext cx="6709837" cy="864096"/>
            <a:chOff x="611559" y="3645024"/>
            <a:chExt cx="6709837" cy="864096"/>
          </a:xfrm>
        </p:grpSpPr>
        <p:pic>
          <p:nvPicPr>
            <p:cNvPr id="256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1559" y="3717032"/>
              <a:ext cx="4728525" cy="792088"/>
            </a:xfrm>
            <a:prstGeom prst="rect">
              <a:avLst/>
            </a:prstGeom>
            <a:noFill/>
          </p:spPr>
        </p:pic>
        <p:pic>
          <p:nvPicPr>
            <p:cNvPr id="25622" name="Picture 2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3645024"/>
              <a:ext cx="1885300" cy="864096"/>
            </a:xfrm>
            <a:prstGeom prst="rect">
              <a:avLst/>
            </a:prstGeom>
            <a:noFill/>
          </p:spPr>
        </p:pic>
      </p:grp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084168" y="4365104"/>
            <a:ext cx="0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347864" y="4437112"/>
            <a:ext cx="2736304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1187624" y="4365104"/>
            <a:ext cx="4896544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04048" y="6021288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</a:rPr>
              <a:t>Unknown </a:t>
            </a:r>
            <a:endParaRPr lang="ar-JO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3024336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Solution :</a:t>
            </a:r>
          </a:p>
          <a:p>
            <a:endParaRPr lang="ar-JO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6" y="3212976"/>
            <a:ext cx="4074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Substituting in equations :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124744"/>
            <a:ext cx="3456384" cy="812553"/>
          </a:xfrm>
          <a:prstGeom prst="rect">
            <a:avLst/>
          </a:prstGeom>
          <a:noFill/>
        </p:spPr>
      </p:pic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30" name="Group 29"/>
          <p:cNvGrpSpPr/>
          <p:nvPr/>
        </p:nvGrpSpPr>
        <p:grpSpPr>
          <a:xfrm>
            <a:off x="395536" y="2132856"/>
            <a:ext cx="7920880" cy="864096"/>
            <a:chOff x="395536" y="2132856"/>
            <a:chExt cx="7920880" cy="864096"/>
          </a:xfrm>
        </p:grpSpPr>
        <p:pic>
          <p:nvPicPr>
            <p:cNvPr id="14354" name="Picture 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2132856"/>
              <a:ext cx="5139097" cy="864096"/>
            </a:xfrm>
            <a:prstGeom prst="rect">
              <a:avLst/>
            </a:prstGeom>
            <a:noFill/>
          </p:spPr>
        </p:pic>
        <p:pic>
          <p:nvPicPr>
            <p:cNvPr id="14357" name="Picture 2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2276872"/>
              <a:ext cx="3024336" cy="720080"/>
            </a:xfrm>
            <a:prstGeom prst="rect">
              <a:avLst/>
            </a:prstGeom>
            <a:noFill/>
          </p:spPr>
        </p:pic>
      </p:grp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861048"/>
            <a:ext cx="4104456" cy="672862"/>
          </a:xfrm>
          <a:prstGeom prst="rect">
            <a:avLst/>
          </a:prstGeom>
          <a:noFill/>
        </p:spPr>
      </p:pic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4362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797152"/>
            <a:ext cx="5238582" cy="432048"/>
          </a:xfrm>
          <a:prstGeom prst="rect">
            <a:avLst/>
          </a:prstGeom>
          <a:noFill/>
        </p:spPr>
      </p:pic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1" y="5661248"/>
            <a:ext cx="5157573" cy="432048"/>
          </a:xfrm>
          <a:prstGeom prst="rect">
            <a:avLst/>
          </a:prstGeom>
          <a:noFill/>
        </p:spPr>
      </p:pic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9512" y="332656"/>
            <a:ext cx="4248472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 smtClean="0">
                <a:solidFill>
                  <a:srgbClr val="92D050"/>
                </a:solidFill>
              </a:rPr>
              <a:t>1. One interior node:</a:t>
            </a:r>
          </a:p>
          <a:p>
            <a:endParaRPr lang="ar-JO" dirty="0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196752"/>
            <a:ext cx="3293010" cy="648072"/>
          </a:xfrm>
          <a:prstGeom prst="rect">
            <a:avLst/>
          </a:prstGeom>
          <a:noFill/>
        </p:spPr>
      </p:pic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908720"/>
            <a:ext cx="3168351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7524328" y="1268760"/>
            <a:ext cx="12241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b="1" dirty="0" smtClean="0">
                <a:solidFill>
                  <a:srgbClr val="FF0000"/>
                </a:solidFill>
              </a:rPr>
              <a:t>n=2</a:t>
            </a:r>
            <a:endParaRPr lang="ar-JO" sz="4800" b="1" dirty="0">
              <a:solidFill>
                <a:srgbClr val="FF0000"/>
              </a:solidFill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348880"/>
            <a:ext cx="5616624" cy="432048"/>
          </a:xfrm>
          <a:prstGeom prst="rect">
            <a:avLst/>
          </a:prstGeom>
          <a:noFill/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996952"/>
            <a:ext cx="5544616" cy="648072"/>
          </a:xfrm>
          <a:prstGeom prst="rect">
            <a:avLst/>
          </a:prstGeom>
          <a:noFill/>
        </p:spPr>
      </p:pic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611560" y="4005064"/>
            <a:ext cx="936104" cy="43204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6" name="Right Arrow 35"/>
          <p:cNvSpPr/>
          <p:nvPr/>
        </p:nvSpPr>
        <p:spPr>
          <a:xfrm>
            <a:off x="611560" y="5013176"/>
            <a:ext cx="936104" cy="43204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92" name="Picture 3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861048"/>
            <a:ext cx="3024336" cy="720080"/>
          </a:xfrm>
          <a:prstGeom prst="rect">
            <a:avLst/>
          </a:prstGeom>
          <a:noFill/>
        </p:spPr>
      </p:pic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941168"/>
            <a:ext cx="3168352" cy="581025"/>
          </a:xfrm>
          <a:prstGeom prst="rect">
            <a:avLst/>
          </a:prstGeom>
          <a:noFill/>
        </p:spPr>
      </p:pic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5004048" y="4005064"/>
            <a:ext cx="648072" cy="43204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0" name="Right Arrow 49"/>
          <p:cNvSpPr/>
          <p:nvPr/>
        </p:nvSpPr>
        <p:spPr>
          <a:xfrm>
            <a:off x="5004048" y="5013176"/>
            <a:ext cx="720080" cy="43204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4" name="Double Brace 53"/>
          <p:cNvSpPr/>
          <p:nvPr/>
        </p:nvSpPr>
        <p:spPr>
          <a:xfrm>
            <a:off x="5652120" y="3573016"/>
            <a:ext cx="3312368" cy="2520280"/>
          </a:xfrm>
          <a:prstGeom prst="brace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5" name="Right Arrow 54"/>
          <p:cNvSpPr/>
          <p:nvPr/>
        </p:nvSpPr>
        <p:spPr>
          <a:xfrm>
            <a:off x="755576" y="5949280"/>
            <a:ext cx="1224136" cy="648072"/>
          </a:xfrm>
          <a:prstGeom prst="rightArrow">
            <a:avLst>
              <a:gd name="adj1" fmla="val 50000"/>
              <a:gd name="adj2" fmla="val 7239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67744" y="5877272"/>
            <a:ext cx="280831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/>
              <a:t>P= </a:t>
            </a:r>
            <a:r>
              <a:rPr lang="en-US" sz="4400" b="1" dirty="0" smtClean="0">
                <a:sym typeface="Symbol"/>
              </a:rPr>
              <a:t>0.9428</a:t>
            </a:r>
            <a:endParaRPr lang="ar-JO" sz="4400" b="1" dirty="0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403" name="Picture 4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861048"/>
            <a:ext cx="2646294" cy="720080"/>
          </a:xfrm>
          <a:prstGeom prst="rect">
            <a:avLst/>
          </a:prstGeom>
          <a:noFill/>
        </p:spPr>
      </p:pic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406" name="Picture 4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59" y="4941168"/>
            <a:ext cx="2664297" cy="648072"/>
          </a:xfrm>
          <a:prstGeom prst="rect">
            <a:avLst/>
          </a:prstGeom>
          <a:noFill/>
        </p:spPr>
      </p:pic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43924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2. Two interior nodes : </a:t>
            </a:r>
            <a:endParaRPr lang="ar-JO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980728"/>
            <a:ext cx="1944216" cy="64807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2981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04248" y="980728"/>
            <a:ext cx="201622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b="1" dirty="0" smtClean="0">
                <a:solidFill>
                  <a:srgbClr val="FF0000"/>
                </a:solidFill>
              </a:rPr>
              <a:t>n=3 </a:t>
            </a:r>
            <a:endParaRPr lang="ar-JO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924944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dirty="0" smtClean="0"/>
              <a:t>0 </a:t>
            </a:r>
            <a:r>
              <a:rPr lang="en-US" sz="3200" b="1" dirty="0" smtClean="0">
                <a:sym typeface="Symbol"/>
              </a:rPr>
              <a:t>2</a:t>
            </a:r>
            <a:endParaRPr lang="ar-JO" sz="3200" b="1" dirty="0"/>
          </a:p>
        </p:txBody>
      </p:sp>
      <p:sp>
        <p:nvSpPr>
          <p:cNvPr id="10" name="Right Arrow 9"/>
          <p:cNvSpPr/>
          <p:nvPr/>
        </p:nvSpPr>
        <p:spPr>
          <a:xfrm>
            <a:off x="1763688" y="3068960"/>
            <a:ext cx="504056" cy="2880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4725144"/>
            <a:ext cx="115212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 smtClean="0"/>
              <a:t>1</a:t>
            </a:r>
            <a:r>
              <a:rPr lang="en-US" sz="3200" b="1" dirty="0" smtClean="0">
                <a:sym typeface="Symbol"/>
              </a:rPr>
              <a:t>3</a:t>
            </a:r>
            <a:endParaRPr lang="ar-JO" sz="3200" b="1" dirty="0" smtClean="0"/>
          </a:p>
          <a:p>
            <a:endParaRPr lang="ar-JO" dirty="0"/>
          </a:p>
        </p:txBody>
      </p:sp>
      <p:sp>
        <p:nvSpPr>
          <p:cNvPr id="18" name="Right Arrow 17"/>
          <p:cNvSpPr/>
          <p:nvPr/>
        </p:nvSpPr>
        <p:spPr>
          <a:xfrm>
            <a:off x="1691680" y="4869160"/>
            <a:ext cx="504056" cy="2880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1916832"/>
            <a:ext cx="6017169" cy="504056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924944"/>
            <a:ext cx="5717885" cy="504056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717032"/>
            <a:ext cx="6710246" cy="504056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437112"/>
            <a:ext cx="4968552" cy="136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413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733256"/>
            <a:ext cx="6278198" cy="432048"/>
          </a:xfrm>
          <a:prstGeom prst="rect">
            <a:avLst/>
          </a:prstGeom>
          <a:noFill/>
        </p:spPr>
      </p:pic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30243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In matrix form : </a:t>
            </a:r>
            <a:endParaRPr lang="ar-JO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980728"/>
            <a:ext cx="5760640" cy="122413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708920"/>
            <a:ext cx="5038725" cy="648072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55576" y="2852936"/>
            <a:ext cx="936104" cy="43204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Right Arrow 9"/>
          <p:cNvSpPr/>
          <p:nvPr/>
        </p:nvSpPr>
        <p:spPr>
          <a:xfrm>
            <a:off x="755576" y="3861048"/>
            <a:ext cx="936104" cy="43204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645024"/>
            <a:ext cx="2880320" cy="648072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187624" y="5013176"/>
            <a:ext cx="1224136" cy="648072"/>
          </a:xfrm>
          <a:prstGeom prst="rightArrow">
            <a:avLst>
              <a:gd name="adj1" fmla="val 50000"/>
              <a:gd name="adj2" fmla="val 7239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4941168"/>
            <a:ext cx="4647619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P= </a:t>
            </a:r>
            <a:r>
              <a:rPr lang="en-US" sz="4400" b="1" dirty="0" smtClean="0">
                <a:sym typeface="Symbol"/>
              </a:rPr>
              <a:t>1,</a:t>
            </a:r>
            <a:r>
              <a:rPr lang="en-US" sz="4400" b="1" dirty="0" smtClean="0"/>
              <a:t> </a:t>
            </a:r>
            <a:r>
              <a:rPr lang="en-US" sz="4400" b="1" dirty="0" smtClean="0">
                <a:sym typeface="Symbol"/>
              </a:rPr>
              <a:t>1.73205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New</a:t>
            </a:r>
            <a:endParaRPr lang="ar-JO" sz="2400" b="1" dirty="0" smtClean="0">
              <a:solidFill>
                <a:srgbClr val="FF0000"/>
              </a:solidFill>
            </a:endParaRPr>
          </a:p>
          <a:p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46805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3. Three interior points : </a:t>
            </a:r>
            <a:endParaRPr lang="ar-JO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196752"/>
            <a:ext cx="2088232" cy="72008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836712"/>
            <a:ext cx="28803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04248" y="1124744"/>
            <a:ext cx="1181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n=4 </a:t>
            </a:r>
            <a:endParaRPr lang="ar-JO" sz="4400" dirty="0"/>
          </a:p>
        </p:txBody>
      </p:sp>
      <p:sp>
        <p:nvSpPr>
          <p:cNvPr id="8" name="Rectangle 7"/>
          <p:cNvSpPr/>
          <p:nvPr/>
        </p:nvSpPr>
        <p:spPr>
          <a:xfrm>
            <a:off x="323528" y="2780928"/>
            <a:ext cx="1099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</a:rPr>
              <a:t>0 </a:t>
            </a:r>
            <a:r>
              <a:rPr lang="en-US" sz="3200" b="1" dirty="0">
                <a:solidFill>
                  <a:prstClr val="black"/>
                </a:solidFill>
                <a:sym typeface="Symbol"/>
              </a:rPr>
              <a:t>2</a:t>
            </a:r>
            <a:endParaRPr lang="ar-JO" sz="3200" b="1" dirty="0">
              <a:solidFill>
                <a:prstClr val="black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91680" y="2924944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132856"/>
            <a:ext cx="36724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68144" y="2852936"/>
            <a:ext cx="28803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( done previously ) </a:t>
            </a:r>
            <a:endParaRPr lang="ar-JO" sz="2800" dirty="0"/>
          </a:p>
        </p:txBody>
      </p:sp>
      <p:sp>
        <p:nvSpPr>
          <p:cNvPr id="12" name="Rectangle 11"/>
          <p:cNvSpPr/>
          <p:nvPr/>
        </p:nvSpPr>
        <p:spPr>
          <a:xfrm>
            <a:off x="395536" y="3789040"/>
            <a:ext cx="1099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1 </a:t>
            </a:r>
            <a:r>
              <a:rPr lang="en-US" sz="3200" b="1" dirty="0" smtClean="0">
                <a:solidFill>
                  <a:prstClr val="black"/>
                </a:solidFill>
                <a:sym typeface="Symbol"/>
              </a:rPr>
              <a:t>3</a:t>
            </a:r>
            <a:endParaRPr lang="ar-JO" sz="3200" b="1" dirty="0">
              <a:solidFill>
                <a:prstClr val="black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691680" y="3933056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44" name="Rectangle 43"/>
          <p:cNvSpPr/>
          <p:nvPr/>
        </p:nvSpPr>
        <p:spPr>
          <a:xfrm>
            <a:off x="467544" y="5229200"/>
            <a:ext cx="1099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2 </a:t>
            </a:r>
            <a:r>
              <a:rPr lang="en-US" sz="3200" b="1" dirty="0">
                <a:solidFill>
                  <a:prstClr val="black"/>
                </a:solidFill>
                <a:sym typeface="Symbol"/>
              </a:rPr>
              <a:t>3</a:t>
            </a:r>
            <a:endParaRPr lang="ar-JO" sz="3200" b="1" dirty="0">
              <a:solidFill>
                <a:prstClr val="black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1691680" y="5373216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5" y="3861048"/>
            <a:ext cx="4617513" cy="432048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509120"/>
            <a:ext cx="6062174" cy="432048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5085184"/>
            <a:ext cx="5112568" cy="92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021288"/>
            <a:ext cx="6120680" cy="532233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2933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/>
            <a:r>
              <a:rPr lang="en-US" sz="3200" b="1" dirty="0">
                <a:solidFill>
                  <a:srgbClr val="1F497D">
                    <a:lumMod val="75000"/>
                  </a:srgbClr>
                </a:solidFill>
              </a:rPr>
              <a:t>In matrix form : </a:t>
            </a:r>
            <a:endParaRPr lang="ar-JO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24744"/>
            <a:ext cx="5760640" cy="122413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780928"/>
            <a:ext cx="5472608" cy="1152128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437112"/>
            <a:ext cx="4692774" cy="1224136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509120"/>
            <a:ext cx="3114675" cy="1080120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32" name="Group 31"/>
          <p:cNvGrpSpPr/>
          <p:nvPr/>
        </p:nvGrpSpPr>
        <p:grpSpPr>
          <a:xfrm>
            <a:off x="1619672" y="404664"/>
            <a:ext cx="6336704" cy="648072"/>
            <a:chOff x="1619672" y="404664"/>
            <a:chExt cx="6336704" cy="648072"/>
          </a:xfrm>
        </p:grpSpPr>
        <p:pic>
          <p:nvPicPr>
            <p:cNvPr id="2048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9672" y="404664"/>
              <a:ext cx="5472608" cy="648072"/>
            </a:xfrm>
            <a:prstGeom prst="rect">
              <a:avLst/>
            </a:prstGeom>
            <a:noFill/>
          </p:spPr>
        </p:pic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476672"/>
              <a:ext cx="792088" cy="432048"/>
            </a:xfrm>
            <a:prstGeom prst="rect">
              <a:avLst/>
            </a:prstGeom>
            <a:noFill/>
          </p:spPr>
        </p:pic>
      </p:grp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19672" y="1196752"/>
            <a:ext cx="6336704" cy="648072"/>
            <a:chOff x="1619672" y="1196752"/>
            <a:chExt cx="6336704" cy="648072"/>
          </a:xfrm>
        </p:grpSpPr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9672" y="1196752"/>
              <a:ext cx="5472608" cy="648072"/>
            </a:xfrm>
            <a:prstGeom prst="rect">
              <a:avLst/>
            </a:prstGeom>
            <a:noFill/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1268760"/>
              <a:ext cx="792088" cy="432048"/>
            </a:xfrm>
            <a:prstGeom prst="rect">
              <a:avLst/>
            </a:prstGeom>
            <a:noFill/>
          </p:spPr>
        </p:pic>
      </p:grp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060848"/>
            <a:ext cx="6336704" cy="576064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212976"/>
            <a:ext cx="5025662" cy="576064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005064"/>
            <a:ext cx="3352264" cy="936104"/>
          </a:xfrm>
          <a:prstGeom prst="rect">
            <a:avLst/>
          </a:prstGeom>
          <a:noFill/>
        </p:spPr>
      </p:pic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51520" y="5589240"/>
            <a:ext cx="1224136" cy="648072"/>
          </a:xfrm>
          <a:prstGeom prst="rightArrow">
            <a:avLst>
              <a:gd name="adj1" fmla="val 50000"/>
              <a:gd name="adj2" fmla="val 7239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9672" y="5517232"/>
            <a:ext cx="7200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400" b="1" dirty="0" smtClean="0"/>
              <a:t>P1 = </a:t>
            </a:r>
            <a:r>
              <a:rPr lang="en-US" sz="4400" b="1" dirty="0" smtClean="0">
                <a:sym typeface="Symbol"/>
              </a:rPr>
              <a:t>1.0205 ,P2= 2.4637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New</a:t>
            </a:r>
            <a:r>
              <a:rPr lang="en-US" dirty="0" smtClean="0">
                <a:sym typeface="Symbol"/>
              </a:rPr>
              <a:t> </a:t>
            </a:r>
            <a:endParaRPr lang="ar-JO" dirty="0"/>
          </a:p>
        </p:txBody>
      </p:sp>
      <p:sp>
        <p:nvSpPr>
          <p:cNvPr id="26" name="Right Arrow 25"/>
          <p:cNvSpPr/>
          <p:nvPr/>
        </p:nvSpPr>
        <p:spPr>
          <a:xfrm>
            <a:off x="755576" y="692696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7" name="Right Arrow 26"/>
          <p:cNvSpPr/>
          <p:nvPr/>
        </p:nvSpPr>
        <p:spPr>
          <a:xfrm>
            <a:off x="755576" y="1484784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8" name="Right Arrow 27"/>
          <p:cNvSpPr/>
          <p:nvPr/>
        </p:nvSpPr>
        <p:spPr>
          <a:xfrm>
            <a:off x="827584" y="2348880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9" name="Right Arrow 28"/>
          <p:cNvSpPr/>
          <p:nvPr/>
        </p:nvSpPr>
        <p:spPr>
          <a:xfrm>
            <a:off x="827584" y="3573016"/>
            <a:ext cx="504056" cy="2880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0" name="Right Arrow 29"/>
          <p:cNvSpPr/>
          <p:nvPr/>
        </p:nvSpPr>
        <p:spPr>
          <a:xfrm>
            <a:off x="1619672" y="4581128"/>
            <a:ext cx="1080120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41764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4. Four interior points :</a:t>
            </a:r>
            <a:endParaRPr lang="ar-JO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5" y="1124744"/>
            <a:ext cx="2904323" cy="72008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08720"/>
            <a:ext cx="2592288" cy="9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76256" y="1052736"/>
            <a:ext cx="1181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n=5 </a:t>
            </a:r>
            <a:endParaRPr lang="ar-JO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4968552" cy="576064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pSp>
        <p:nvGrpSpPr>
          <p:cNvPr id="23" name="Group 22"/>
          <p:cNvGrpSpPr/>
          <p:nvPr/>
        </p:nvGrpSpPr>
        <p:grpSpPr>
          <a:xfrm>
            <a:off x="6516216" y="2204864"/>
            <a:ext cx="2160240" cy="1872208"/>
            <a:chOff x="6516216" y="2204864"/>
            <a:chExt cx="2160240" cy="1872208"/>
          </a:xfrm>
        </p:grpSpPr>
        <p:sp>
          <p:nvSpPr>
            <p:cNvPr id="8" name="Rounded Rectangle 7"/>
            <p:cNvSpPr/>
            <p:nvPr/>
          </p:nvSpPr>
          <p:spPr>
            <a:xfrm>
              <a:off x="6516216" y="2204864"/>
              <a:ext cx="2160240" cy="1872208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JO" dirty="0"/>
            </a:p>
          </p:txBody>
        </p:sp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2420888"/>
              <a:ext cx="1028700" cy="333375"/>
            </a:xfrm>
            <a:prstGeom prst="rect">
              <a:avLst/>
            </a:prstGeom>
            <a:noFill/>
          </p:spPr>
        </p:pic>
        <p:pic>
          <p:nvPicPr>
            <p:cNvPr id="21514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76256" y="2996952"/>
              <a:ext cx="1466850" cy="333375"/>
            </a:xfrm>
            <a:prstGeom prst="rect">
              <a:avLst/>
            </a:prstGeom>
            <a:noFill/>
          </p:spPr>
        </p:pic>
        <p:pic>
          <p:nvPicPr>
            <p:cNvPr id="21516" name="Picture 1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76256" y="3501008"/>
              <a:ext cx="1495425" cy="323850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251520" y="3140968"/>
            <a:ext cx="61206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With 4 applications of the equation , we get the equal in matrix from as :</a:t>
            </a:r>
            <a:endParaRPr lang="ar-JO" sz="2400" dirty="0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3528" y="4077072"/>
            <a:ext cx="6768752" cy="1800200"/>
            <a:chOff x="323528" y="4077072"/>
            <a:chExt cx="6768752" cy="1800200"/>
          </a:xfrm>
        </p:grpSpPr>
        <p:pic>
          <p:nvPicPr>
            <p:cNvPr id="21518" name="Picture 1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4077072"/>
              <a:ext cx="5791200" cy="1800200"/>
            </a:xfrm>
            <a:prstGeom prst="rect">
              <a:avLst/>
            </a:prstGeom>
            <a:noFill/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4725144"/>
              <a:ext cx="792088" cy="432048"/>
            </a:xfrm>
            <a:prstGeom prst="rect">
              <a:avLst/>
            </a:prstGeom>
            <a:noFill/>
          </p:spPr>
        </p:pic>
      </p:grpSp>
      <p:sp>
        <p:nvSpPr>
          <p:cNvPr id="26" name="Left Brace 25"/>
          <p:cNvSpPr/>
          <p:nvPr/>
        </p:nvSpPr>
        <p:spPr>
          <a:xfrm rot="16200000">
            <a:off x="2537774" y="3230978"/>
            <a:ext cx="792088" cy="5364596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7" name="TextBox 26"/>
          <p:cNvSpPr txBox="1"/>
          <p:nvPr/>
        </p:nvSpPr>
        <p:spPr>
          <a:xfrm>
            <a:off x="0" y="6237312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/>
              <a:t>Taking the determinant equal to zero </a:t>
            </a:r>
            <a:endParaRPr lang="ar-J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BA1CA574-7558-43BC-94DB-10DCF4A61CD1}"/>
</file>

<file path=customXml/itemProps2.xml><?xml version="1.0" encoding="utf-8"?>
<ds:datastoreItem xmlns:ds="http://schemas.openxmlformats.org/officeDocument/2006/customXml" ds:itemID="{7C64E11C-09AE-4F36-A8B4-10CDD7002DB8}"/>
</file>

<file path=customXml/itemProps3.xml><?xml version="1.0" encoding="utf-8"?>
<ds:datastoreItem xmlns:ds="http://schemas.openxmlformats.org/officeDocument/2006/customXml" ds:itemID="{D4C249A7-6709-4B6D-9DEE-CDD00F1D34D5}"/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244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54</cp:revision>
  <dcterms:created xsi:type="dcterms:W3CDTF">2012-02-22T16:38:26Z</dcterms:created>
  <dcterms:modified xsi:type="dcterms:W3CDTF">2012-02-23T00:58:08Z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