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8661-25B3-48B9-B0F4-BF05EA6438D1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D251-9E78-41E1-AD3B-CD90BBE0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2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8661-25B3-48B9-B0F4-BF05EA6438D1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D251-9E78-41E1-AD3B-CD90BBE0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9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8661-25B3-48B9-B0F4-BF05EA6438D1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D251-9E78-41E1-AD3B-CD90BBE0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8661-25B3-48B9-B0F4-BF05EA6438D1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D251-9E78-41E1-AD3B-CD90BBE0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3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8661-25B3-48B9-B0F4-BF05EA6438D1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D251-9E78-41E1-AD3B-CD90BBE0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8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8661-25B3-48B9-B0F4-BF05EA6438D1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D251-9E78-41E1-AD3B-CD90BBE0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2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8661-25B3-48B9-B0F4-BF05EA6438D1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D251-9E78-41E1-AD3B-CD90BBE0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3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8661-25B3-48B9-B0F4-BF05EA6438D1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D251-9E78-41E1-AD3B-CD90BBE0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3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8661-25B3-48B9-B0F4-BF05EA6438D1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D251-9E78-41E1-AD3B-CD90BBE0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3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8661-25B3-48B9-B0F4-BF05EA6438D1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D251-9E78-41E1-AD3B-CD90BBE0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0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8661-25B3-48B9-B0F4-BF05EA6438D1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D251-9E78-41E1-AD3B-CD90BBE0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6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18661-25B3-48B9-B0F4-BF05EA6438D1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D251-9E78-41E1-AD3B-CD90BBE0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9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828800"/>
            <a:ext cx="6934200" cy="3810000"/>
          </a:xfrm>
        </p:spPr>
        <p:txBody>
          <a:bodyPr>
            <a:normAutofit/>
          </a:bodyPr>
          <a:lstStyle/>
          <a:p>
            <a:r>
              <a:rPr lang="en-US" dirty="0"/>
              <a:t>The University of Jordan</a:t>
            </a:r>
            <a:br>
              <a:rPr lang="en-US" dirty="0"/>
            </a:br>
            <a:r>
              <a:rPr lang="en-US" dirty="0"/>
              <a:t>Mechatronics Engineering Department</a:t>
            </a:r>
            <a:br>
              <a:rPr lang="en-US" dirty="0"/>
            </a:br>
            <a:r>
              <a:rPr lang="en-US" dirty="0"/>
              <a:t>Dr. Osama M. Al-</a:t>
            </a:r>
            <a:r>
              <a:rPr lang="en-US" dirty="0" err="1"/>
              <a:t>Habahbeh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2012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99854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0" y="490868"/>
                <a:ext cx="9143999" cy="1539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2</m:t>
                      </m:r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i="1" smtClean="0">
                          <a:latin typeface="Cambria Math"/>
                        </a:rPr>
                        <m:t>0</m:t>
                      </m:r>
                      <m:r>
                        <a:rPr lang="en-US" i="1" smtClean="0">
                          <a:latin typeface="Cambria Math"/>
                        </a:rPr>
                        <m:t>.</m:t>
                      </m:r>
                      <m:r>
                        <a:rPr lang="en-US" i="1" smtClean="0">
                          <a:latin typeface="Cambria Math"/>
                        </a:rPr>
                        <m:t>5625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  <m:r>
                        <a:rPr lang="en-US" i="1">
                          <a:latin typeface="Cambria Math"/>
                        </a:rPr>
                        <m:t> , ±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  <m:r>
                            <a:rPr lang="en-US" i="1">
                              <a:latin typeface="Cambria Math"/>
                            </a:rPr>
                            <m:t>5625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 ,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  <m:r>
                            <a:rPr lang="en-US" i="1">
                              <a:latin typeface="Cambria Math"/>
                            </a:rPr>
                            <m:t>5625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=±</m:t>
                      </m:r>
                      <m:r>
                        <a:rPr lang="en-US" i="1">
                          <a:latin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</a:rPr>
                        <m:t>.</m:t>
                      </m:r>
                      <m:r>
                        <a:rPr lang="en-US" i="1">
                          <a:latin typeface="Cambria Math"/>
                        </a:rPr>
                        <m:t>8856</m:t>
                      </m:r>
                      <m:r>
                        <a:rPr lang="en-US" i="1">
                          <a:latin typeface="Cambria Math"/>
                        </a:rPr>
                        <m:t> ,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=±</m:t>
                      </m:r>
                      <m:r>
                        <a:rPr lang="en-US" i="1">
                          <a:latin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</a:rPr>
                        <m:t>.</m:t>
                      </m:r>
                      <m:r>
                        <a:rPr lang="en-US" i="1">
                          <a:latin typeface="Cambria Math"/>
                        </a:rPr>
                        <m:t>0205</m:t>
                      </m:r>
                      <m:r>
                        <a:rPr lang="en-US" i="1">
                          <a:latin typeface="Cambria Math"/>
                        </a:rPr>
                        <m:t> ,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=±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.</m:t>
                      </m:r>
                      <m:r>
                        <a:rPr lang="en-US" i="1">
                          <a:latin typeface="Cambria Math"/>
                        </a:rPr>
                        <m:t>4637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𝑁𝑒𝑤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0868"/>
                <a:ext cx="9143999" cy="15396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396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29490" y="1144786"/>
            <a:ext cx="8283290" cy="760214"/>
            <a:chOff x="429490" y="1144786"/>
            <a:chExt cx="8283290" cy="76021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05896" y="1628775"/>
              <a:ext cx="590943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025235" y="1581150"/>
              <a:ext cx="0" cy="1143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443537" y="1590675"/>
              <a:ext cx="0" cy="1143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939950" y="1581150"/>
              <a:ext cx="0" cy="1143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163160" y="1590675"/>
              <a:ext cx="0" cy="1143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856555" y="1590675"/>
              <a:ext cx="0" cy="1143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699291" y="1590675"/>
              <a:ext cx="0" cy="1143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429490" y="1144786"/>
              <a:ext cx="7288299" cy="760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 smtClean="0">
                  <a:effectLst/>
                  <a:latin typeface="Calibri"/>
                  <a:ea typeface="Calibri"/>
                  <a:cs typeface="Arial"/>
                </a:rPr>
                <a:t>      0               </a:t>
              </a:r>
              <a:r>
                <a:rPr lang="en-US" sz="2400" dirty="0">
                  <a:effectLst/>
                  <a:latin typeface="Calibri"/>
                  <a:ea typeface="Calibri"/>
                  <a:cs typeface="Arial"/>
                </a:rPr>
                <a:t>1           </a:t>
              </a:r>
              <a:r>
                <a:rPr lang="en-US" sz="2400" dirty="0" smtClean="0">
                  <a:effectLst/>
                  <a:latin typeface="Calibri"/>
                  <a:ea typeface="Calibri"/>
                  <a:cs typeface="Arial"/>
                </a:rPr>
                <a:t>      </a:t>
              </a:r>
              <a:r>
                <a:rPr lang="en-US" sz="2400" dirty="0">
                  <a:effectLst/>
                  <a:latin typeface="Calibri"/>
                  <a:ea typeface="Calibri"/>
                  <a:cs typeface="Arial"/>
                </a:rPr>
                <a:t>2             </a:t>
              </a:r>
              <a:r>
                <a:rPr lang="en-US" sz="2400" dirty="0" smtClean="0">
                  <a:effectLst/>
                  <a:latin typeface="Calibri"/>
                  <a:ea typeface="Calibri"/>
                  <a:cs typeface="Arial"/>
                </a:rPr>
                <a:t>   3              4              </a:t>
              </a:r>
              <a:r>
                <a:rPr lang="en-US" sz="2400" dirty="0">
                  <a:effectLst/>
                  <a:latin typeface="Calibri"/>
                  <a:ea typeface="Calibri"/>
                  <a:cs typeface="Arial"/>
                </a:rPr>
                <a:t>3</a:t>
              </a:r>
            </a:p>
          </p:txBody>
        </p:sp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838200" y="1600200"/>
              <a:ext cx="7288299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dirty="0">
                  <a:effectLst/>
                  <a:latin typeface="Calibri"/>
                  <a:ea typeface="Calibri"/>
                  <a:cs typeface="Arial"/>
                </a:rPr>
                <a:t>a                                                                  </a:t>
              </a:r>
              <a:r>
                <a:rPr lang="en-US" sz="2400" dirty="0" smtClean="0">
                  <a:effectLst/>
                  <a:latin typeface="Calibri"/>
                  <a:ea typeface="Calibri"/>
                  <a:cs typeface="Arial"/>
                </a:rPr>
                <a:t>                   </a:t>
              </a:r>
              <a:r>
                <a:rPr lang="en-US" sz="2400" dirty="0">
                  <a:effectLst/>
                  <a:latin typeface="Calibri"/>
                  <a:ea typeface="Calibri"/>
                  <a:cs typeface="Arial"/>
                </a:rPr>
                <a:t>b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6915328" y="1428750"/>
                  <a:ext cx="1797452" cy="2476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𝑛</m:t>
                        </m:r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=</m:t>
                        </m:r>
                        <m:r>
                          <a:rPr lang="en-US" sz="2400" i="1">
                            <a:effectLst/>
                            <a:latin typeface="Cambria Math"/>
                            <a:ea typeface="Calibri"/>
                            <a:cs typeface="Arial"/>
                          </a:rPr>
                          <m:t>5</m:t>
                        </m:r>
                      </m:oMath>
                    </m:oMathPara>
                  </a14:m>
                  <a:endParaRPr lang="en-US" sz="2400" dirty="0"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</mc:Choice>
          <mc:Fallback xmlns="">
            <p:sp>
              <p:nvSpPr>
                <p:cNvPr id="14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915328" y="1428750"/>
                  <a:ext cx="1797452" cy="24765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48780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Rectangle 14"/>
          <p:cNvSpPr/>
          <p:nvPr/>
        </p:nvSpPr>
        <p:spPr>
          <a:xfrm>
            <a:off x="0" y="228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Four interior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0" y="2590800"/>
                <a:ext cx="914400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h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3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0</m:t>
                      </m:r>
                      <m:r>
                        <a:rPr lang="en-US" sz="2400" i="1">
                          <a:latin typeface="Cambria Math"/>
                        </a:rPr>
                        <m:t>.</m:t>
                      </m:r>
                      <m:r>
                        <a:rPr lang="en-US" sz="2400" i="1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90800"/>
                <a:ext cx="9144000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0" y="4244735"/>
                <a:ext cx="9144000" cy="12918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 smtClean="0"/>
              </a:p>
              <a:p>
                <a:pPr algn="ctr"/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2</m:t>
                      </m:r>
                      <m:r>
                        <a:rPr lang="en-US" sz="2400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2</m:t>
                      </m:r>
                      <m:r>
                        <a:rPr lang="en-US" sz="2400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  <m:r>
                            <a:rPr lang="en-US" sz="2400" i="1">
                              <a:latin typeface="Cambria Math"/>
                            </a:rPr>
                            <m:t>.</m:t>
                          </m:r>
                          <m:r>
                            <a:rPr lang="en-US" sz="2400" i="1">
                              <a:latin typeface="Cambria Math"/>
                            </a:rPr>
                            <m:t>6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2</m:t>
                      </m:r>
                      <m:r>
                        <a:rPr lang="en-US" sz="2400" i="1">
                          <a:latin typeface="Cambria Math"/>
                        </a:rPr>
                        <m:t>−</m:t>
                      </m:r>
                      <m:r>
                        <a:rPr lang="en-US" sz="2400" i="1">
                          <a:latin typeface="Cambria Math"/>
                        </a:rPr>
                        <m:t>0</m:t>
                      </m:r>
                      <m:r>
                        <a:rPr lang="en-US" sz="2400" i="1">
                          <a:latin typeface="Cambria Math"/>
                        </a:rPr>
                        <m:t>.</m:t>
                      </m:r>
                      <m:r>
                        <a:rPr lang="en-US" sz="2400" i="1">
                          <a:latin typeface="Cambria Math"/>
                        </a:rPr>
                        <m:t>36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44735"/>
                <a:ext cx="9144000" cy="129182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92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854" y="381000"/>
            <a:ext cx="91301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With four applications of the equation, we get the equations In matrix form 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854" y="1524000"/>
                <a:ext cx="9130146" cy="16285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0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36</m:t>
                                    </m:r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𝑃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36</m:t>
                                    </m:r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𝑃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36</m:t>
                                    </m:r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𝑃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.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36</m:t>
                                    </m:r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𝑃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4" y="1524000"/>
                <a:ext cx="9130146" cy="16285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" y="3576935"/>
            <a:ext cx="9143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Taking the determination equal to zero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-1" y="4191000"/>
                <a:ext cx="9143999" cy="13251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36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−</m:t>
                      </m:r>
                      <m:r>
                        <a:rPr lang="en-US" sz="2400" i="1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36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1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𝑃</m:t>
                      </m:r>
                      <m:r>
                        <a:rPr lang="en-US" sz="2400" i="1">
                          <a:latin typeface="Cambria Math"/>
                        </a:rPr>
                        <m:t>=±</m:t>
                      </m:r>
                      <m:r>
                        <a:rPr lang="en-US" sz="2400" i="1">
                          <a:latin typeface="Cambria Math"/>
                        </a:rPr>
                        <m:t>1</m:t>
                      </m:r>
                      <m:r>
                        <a:rPr lang="en-US" sz="2400" i="1">
                          <a:latin typeface="Cambria Math"/>
                        </a:rPr>
                        <m:t>.</m:t>
                      </m:r>
                      <m:r>
                        <a:rPr lang="en-US" sz="2400" i="1">
                          <a:latin typeface="Cambria Math"/>
                        </a:rPr>
                        <m:t>0301</m:t>
                      </m:r>
                      <m:r>
                        <a:rPr lang="en-US" sz="2400" i="1">
                          <a:latin typeface="Cambria Math"/>
                        </a:rPr>
                        <m:t> , ±</m:t>
                      </m:r>
                      <m:r>
                        <a:rPr lang="en-US" sz="2400" i="1">
                          <a:latin typeface="Cambria Math"/>
                        </a:rPr>
                        <m:t>1</m:t>
                      </m:r>
                      <m:r>
                        <a:rPr lang="en-US" sz="2400" i="1">
                          <a:latin typeface="Cambria Math"/>
                        </a:rPr>
                        <m:t>.</m:t>
                      </m:r>
                      <m:r>
                        <a:rPr lang="en-US" sz="2400" i="1">
                          <a:latin typeface="Cambria Math"/>
                        </a:rPr>
                        <m:t>9593</m:t>
                      </m:r>
                      <m:r>
                        <a:rPr lang="en-US" sz="2400" i="1">
                          <a:latin typeface="Cambria Math"/>
                        </a:rPr>
                        <m:t> , ±</m:t>
                      </m:r>
                      <m:r>
                        <a:rPr lang="en-US" sz="2400" i="1">
                          <a:latin typeface="Cambria Math"/>
                        </a:rPr>
                        <m:t>2</m:t>
                      </m:r>
                      <m:r>
                        <a:rPr lang="en-US" sz="2400" i="1">
                          <a:latin typeface="Cambria Math"/>
                        </a:rPr>
                        <m:t>.</m:t>
                      </m:r>
                      <m:r>
                        <a:rPr lang="en-US" sz="2400" i="1">
                          <a:latin typeface="Cambria Math"/>
                        </a:rPr>
                        <m:t>6967</m:t>
                      </m:r>
                      <m:r>
                        <a:rPr lang="en-US" sz="2400" i="1">
                          <a:latin typeface="Cambria Math"/>
                        </a:rPr>
                        <m:t> , ±</m:t>
                      </m:r>
                      <m:r>
                        <a:rPr lang="en-US" sz="2400" i="1">
                          <a:latin typeface="Cambria Math"/>
                        </a:rPr>
                        <m:t>3</m:t>
                      </m:r>
                      <m:r>
                        <a:rPr lang="en-US" sz="2400" i="1">
                          <a:latin typeface="Cambria Math"/>
                        </a:rPr>
                        <m:t>.</m:t>
                      </m:r>
                      <m:r>
                        <a:rPr lang="en-US" sz="2400" i="1">
                          <a:latin typeface="Cambria Math"/>
                        </a:rPr>
                        <m:t>1702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𝑁𝑒𝑤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191000"/>
                <a:ext cx="9143999" cy="13251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735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04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CH. 9 Gauss Elimination</a:t>
            </a:r>
          </a:p>
          <a:p>
            <a:pPr algn="ctr"/>
            <a:r>
              <a:rPr lang="en-US" sz="2400" dirty="0"/>
              <a:t>Section 9.6  Nonlinear Systems of </a:t>
            </a:r>
            <a:r>
              <a:rPr lang="en-US" sz="2400" dirty="0" smtClean="0"/>
              <a:t>equations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7709" y="1828800"/>
            <a:ext cx="6158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To solve n simultaneous nonlinear equations: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7709" y="2369415"/>
                <a:ext cx="9116291" cy="16864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,⋯,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0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,⋯,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0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          ⋮                          ⋮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,⋯,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" y="2369415"/>
                <a:ext cx="9116291" cy="1686424"/>
              </a:xfrm>
              <a:prstGeom prst="rect">
                <a:avLst/>
              </a:prstGeom>
              <a:blipFill rotWithShape="1">
                <a:blip r:embed="rId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3853" y="4643735"/>
            <a:ext cx="91162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A multidimensional version of Newton-</a:t>
            </a:r>
            <a:r>
              <a:rPr lang="en-US" sz="2400" dirty="0" err="1" smtClean="0"/>
              <a:t>Raphson</a:t>
            </a:r>
            <a:r>
              <a:rPr lang="en-US" sz="2400" dirty="0" smtClean="0"/>
              <a:t> method can be used.</a:t>
            </a:r>
          </a:p>
        </p:txBody>
      </p:sp>
    </p:spTree>
    <p:extLst>
      <p:ext uri="{BB962C8B-B14F-4D97-AF65-F5344CB8AC3E}">
        <p14:creationId xmlns:p14="http://schemas.microsoft.com/office/powerpoint/2010/main" val="311749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457200"/>
                <a:ext cx="9144000" cy="957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Wingdings" pitchFamily="2" charset="2"/>
                  <a:buChar char="Ø"/>
                </a:pPr>
                <a:r>
                  <a:rPr lang="en-US" sz="2400" dirty="0" smtClean="0"/>
                  <a:t>A Taylor series expansion is written for each equation: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For example,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𝑡</m:t>
                        </m:r>
                        <m:r>
                          <a:rPr lang="en-US" sz="2400" i="1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sz="2400" dirty="0"/>
                  <a:t> equation</a:t>
                </a:r>
                <a:r>
                  <a:rPr lang="en-US" sz="2400" dirty="0" smtClean="0"/>
                  <a:t>: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9144000" cy="957442"/>
              </a:xfrm>
              <a:prstGeom prst="rect">
                <a:avLst/>
              </a:prstGeom>
              <a:blipFill rotWithShape="1">
                <a:blip r:embed="rId2"/>
                <a:stretch>
                  <a:fillRect l="-1000" t="-5096" b="-14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927" y="1447800"/>
                <a:ext cx="9144000" cy="7028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+…+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" y="1447800"/>
                <a:ext cx="9144000" cy="70282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0" y="2895600"/>
                <a:ext cx="9137073" cy="9885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Wingdings" pitchFamily="2" charset="2"/>
                  <a:buChar char="Ø"/>
                </a:pPr>
                <a:r>
                  <a:rPr lang="en-US" sz="2400" dirty="0" smtClean="0"/>
                  <a:t>A similar equation expansion is written for each nonlinear equation.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values are set to zeros (to find the roots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95600"/>
                <a:ext cx="9137073" cy="988540"/>
              </a:xfrm>
              <a:prstGeom prst="rect">
                <a:avLst/>
              </a:prstGeom>
              <a:blipFill rotWithShape="1">
                <a:blip r:embed="rId4"/>
                <a:stretch>
                  <a:fillRect l="-1001" t="-4938" b="-1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0" y="4058577"/>
                <a:ext cx="9137073" cy="6658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58577"/>
                <a:ext cx="9137073" cy="6658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0" y="5181600"/>
            <a:ext cx="9137073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The systems of equations reduces to a set of linear simultaneous equations, which we can solve!</a:t>
            </a:r>
            <a:endParaRPr lang="en-US" sz="2400" dirty="0"/>
          </a:p>
        </p:txBody>
      </p:sp>
      <p:sp>
        <p:nvSpPr>
          <p:cNvPr id="9" name="Left Brace 8"/>
          <p:cNvSpPr/>
          <p:nvPr/>
        </p:nvSpPr>
        <p:spPr>
          <a:xfrm rot="16200000">
            <a:off x="2381102" y="1892431"/>
            <a:ext cx="228600" cy="516379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0" name="Left Brace 9"/>
          <p:cNvSpPr/>
          <p:nvPr/>
        </p:nvSpPr>
        <p:spPr>
          <a:xfrm rot="16200000">
            <a:off x="3572890" y="1895596"/>
            <a:ext cx="228600" cy="516379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47018" y="2221468"/>
            <a:ext cx="117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Next value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2209800"/>
            <a:ext cx="950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Present 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value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257800" y="4572000"/>
            <a:ext cx="28575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553200" y="4572000"/>
            <a:ext cx="15621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772400" y="4572000"/>
            <a:ext cx="3429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15845" y="4953000"/>
            <a:ext cx="1087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Unknown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09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In matrix notation</a:t>
            </a:r>
            <a:r>
              <a:rPr lang="en-US" sz="2400" dirty="0" smtClean="0"/>
              <a:t>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990600"/>
                <a:ext cx="9144000" cy="21473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𝑍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1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1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1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/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600"/>
                <a:ext cx="9144000" cy="21473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0" y="350073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Initial and final values are</a:t>
            </a:r>
            <a:r>
              <a:rPr lang="en-US" sz="2400" dirty="0" smtClean="0"/>
              <a:t>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0" y="4038600"/>
                <a:ext cx="9144000" cy="12953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 , ⋯, 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 , ⋯, 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38600"/>
                <a:ext cx="9144000" cy="12953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15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The function values at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are</a:t>
            </a:r>
            <a:r>
              <a:rPr lang="en-US" sz="2400" dirty="0" smtClean="0"/>
              <a:t>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990600"/>
                <a:ext cx="9144000" cy="509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 , 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 , ⋯, 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600"/>
                <a:ext cx="9144000" cy="5091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0" y="2057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/>
              <a:t>The system of equations becomes: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0" y="2586335"/>
                <a:ext cx="9144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𝑍</m:t>
                          </m:r>
                        </m:e>
                      </m:d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/>
                        </a:rPr>
                        <m:t>=−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𝑍</m:t>
                          </m:r>
                        </m:e>
                      </m:d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86335"/>
                <a:ext cx="914400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0" y="4191000"/>
                <a:ext cx="9144000" cy="1697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sz="2400" dirty="0" smtClean="0"/>
                  <a:t>Can be solved as a system of linear equations due to potential problems in evaluating the derivatives for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𝑍</m:t>
                        </m:r>
                      </m:e>
                    </m:d>
                  </m:oMath>
                </a14:m>
                <a:r>
                  <a:rPr lang="en-US" sz="2400" dirty="0"/>
                  <a:t>, in addition to convergence problems, an alternative method can be used: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91000"/>
                <a:ext cx="9144000" cy="1697068"/>
              </a:xfrm>
              <a:prstGeom prst="rect">
                <a:avLst/>
              </a:prstGeom>
              <a:blipFill rotWithShape="1">
                <a:blip r:embed="rId4"/>
                <a:stretch>
                  <a:fillRect l="-867" b="-7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88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36FDF274-F3EA-4196-91E9-9651787EF302}"/>
</file>

<file path=customXml/itemProps2.xml><?xml version="1.0" encoding="utf-8"?>
<ds:datastoreItem xmlns:ds="http://schemas.openxmlformats.org/officeDocument/2006/customXml" ds:itemID="{EE8D5924-9A2B-40CA-B46C-DC9D98B771D1}"/>
</file>

<file path=customXml/itemProps3.xml><?xml version="1.0" encoding="utf-8"?>
<ds:datastoreItem xmlns:ds="http://schemas.openxmlformats.org/officeDocument/2006/customXml" ds:itemID="{85AB798A-FF61-44B1-B623-9E796829084D}"/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976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BeAQO</dc:creator>
  <cp:lastModifiedBy>USER</cp:lastModifiedBy>
  <cp:revision>12</cp:revision>
  <dcterms:created xsi:type="dcterms:W3CDTF">2012-02-20T19:10:04Z</dcterms:created>
  <dcterms:modified xsi:type="dcterms:W3CDTF">2017-10-14T12:44:07Z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