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8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E56C3D-8FFC-4135-8230-E36734F44D0C}" type="doc">
      <dgm:prSet loTypeId="urn:microsoft.com/office/officeart/2005/8/layout/radial3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F57C81C-4D91-457F-AF01-218D958D3134}">
      <dgm:prSet phldrT="[Text]" custT="1"/>
      <dgm:spPr/>
      <dgm:t>
        <a:bodyPr/>
        <a:lstStyle/>
        <a:p>
          <a:r>
            <a:rPr lang="en-US" sz="2400" b="1" dirty="0" smtClean="0"/>
            <a:t>Classification of industries </a:t>
          </a:r>
          <a:endParaRPr lang="en-US" sz="2400" dirty="0"/>
        </a:p>
      </dgm:t>
    </dgm:pt>
    <dgm:pt modelId="{8E5D429C-E6A4-4224-9132-CCE318FF41BA}" type="parTrans" cxnId="{9570CE63-B1A2-471A-827E-88250097B0B9}">
      <dgm:prSet/>
      <dgm:spPr/>
      <dgm:t>
        <a:bodyPr/>
        <a:lstStyle/>
        <a:p>
          <a:endParaRPr lang="en-US"/>
        </a:p>
      </dgm:t>
    </dgm:pt>
    <dgm:pt modelId="{B4CC760A-5F06-42E1-B8EB-3E9F9537C293}" type="sibTrans" cxnId="{9570CE63-B1A2-471A-827E-88250097B0B9}">
      <dgm:prSet/>
      <dgm:spPr/>
      <dgm:t>
        <a:bodyPr/>
        <a:lstStyle/>
        <a:p>
          <a:endParaRPr lang="en-US"/>
        </a:p>
      </dgm:t>
    </dgm:pt>
    <dgm:pt modelId="{9AC319E4-7980-4EBD-9A26-137E104A5970}">
      <dgm:prSet phldrT="[Text]" custT="1"/>
      <dgm:spPr/>
      <dgm:t>
        <a:bodyPr/>
        <a:lstStyle/>
        <a:p>
          <a:r>
            <a:rPr lang="en-US" sz="2400" b="1" dirty="0" smtClean="0"/>
            <a:t>Primary </a:t>
          </a:r>
          <a:endParaRPr lang="en-US" sz="2400" dirty="0"/>
        </a:p>
      </dgm:t>
    </dgm:pt>
    <dgm:pt modelId="{DF3C43E5-0694-4E8A-8431-9EA27699FB35}" type="parTrans" cxnId="{378E7C38-EBB4-403A-83E2-AFB9C4BA24CF}">
      <dgm:prSet/>
      <dgm:spPr/>
      <dgm:t>
        <a:bodyPr/>
        <a:lstStyle/>
        <a:p>
          <a:endParaRPr lang="en-US"/>
        </a:p>
      </dgm:t>
    </dgm:pt>
    <dgm:pt modelId="{77E96008-5BE7-4D0D-97B5-EAB23156E78F}" type="sibTrans" cxnId="{378E7C38-EBB4-403A-83E2-AFB9C4BA24CF}">
      <dgm:prSet/>
      <dgm:spPr/>
      <dgm:t>
        <a:bodyPr/>
        <a:lstStyle/>
        <a:p>
          <a:endParaRPr lang="en-US"/>
        </a:p>
      </dgm:t>
    </dgm:pt>
    <dgm:pt modelId="{72596B68-D7EC-41D2-9AD9-45B9EEC47430}">
      <dgm:prSet phldrT="[Text]" custT="1"/>
      <dgm:spPr/>
      <dgm:t>
        <a:bodyPr/>
        <a:lstStyle/>
        <a:p>
          <a:r>
            <a:rPr lang="en-US" sz="2400" b="1" dirty="0" smtClean="0"/>
            <a:t/>
          </a:r>
          <a:br>
            <a:rPr lang="en-US" sz="2400" b="1" dirty="0" smtClean="0"/>
          </a:br>
          <a:r>
            <a:rPr lang="en-US" sz="2400" b="1" dirty="0" smtClean="0"/>
            <a:t>Secondary</a:t>
          </a:r>
        </a:p>
        <a:p>
          <a:endParaRPr lang="en-US" sz="2400" dirty="0"/>
        </a:p>
      </dgm:t>
    </dgm:pt>
    <dgm:pt modelId="{F3FF55A5-03E8-4953-A15B-6B12DC944430}" type="parTrans" cxnId="{F4A956B2-90D0-4B20-BA71-E9AF6E9C0D1A}">
      <dgm:prSet/>
      <dgm:spPr/>
      <dgm:t>
        <a:bodyPr/>
        <a:lstStyle/>
        <a:p>
          <a:endParaRPr lang="en-US"/>
        </a:p>
      </dgm:t>
    </dgm:pt>
    <dgm:pt modelId="{46F7CBD5-BF57-43AF-96F4-276FFD9AD5CD}" type="sibTrans" cxnId="{F4A956B2-90D0-4B20-BA71-E9AF6E9C0D1A}">
      <dgm:prSet/>
      <dgm:spPr/>
      <dgm:t>
        <a:bodyPr/>
        <a:lstStyle/>
        <a:p>
          <a:endParaRPr lang="en-US"/>
        </a:p>
      </dgm:t>
    </dgm:pt>
    <dgm:pt modelId="{A93DE751-DC63-40A8-8AE8-CC077AE43052}">
      <dgm:prSet phldrT="[Text]" custT="1"/>
      <dgm:spPr/>
      <dgm:t>
        <a:bodyPr/>
        <a:lstStyle/>
        <a:p>
          <a:r>
            <a:rPr lang="en-US" sz="2400" b="1" dirty="0" smtClean="0"/>
            <a:t>Tertiary</a:t>
          </a:r>
          <a:endParaRPr lang="en-US" sz="2400" dirty="0"/>
        </a:p>
      </dgm:t>
    </dgm:pt>
    <dgm:pt modelId="{0885E61B-2F3B-4228-B550-BB5DB604093E}" type="parTrans" cxnId="{C820EC4B-19CC-4C8B-9232-A9DE489D24FC}">
      <dgm:prSet/>
      <dgm:spPr/>
      <dgm:t>
        <a:bodyPr/>
        <a:lstStyle/>
        <a:p>
          <a:endParaRPr lang="en-US"/>
        </a:p>
      </dgm:t>
    </dgm:pt>
    <dgm:pt modelId="{1C6204EB-6FB2-47E1-AA8F-F7360B4AA71C}" type="sibTrans" cxnId="{C820EC4B-19CC-4C8B-9232-A9DE489D24FC}">
      <dgm:prSet/>
      <dgm:spPr/>
      <dgm:t>
        <a:bodyPr/>
        <a:lstStyle/>
        <a:p>
          <a:endParaRPr lang="en-US"/>
        </a:p>
      </dgm:t>
    </dgm:pt>
    <dgm:pt modelId="{BF907B0F-959A-4407-AFC3-3C3E063A50A3}" type="pres">
      <dgm:prSet presAssocID="{2FE56C3D-8FFC-4135-8230-E36734F44D0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JO"/>
        </a:p>
      </dgm:t>
    </dgm:pt>
    <dgm:pt modelId="{A6D1C305-FB49-481A-9F62-500B64DC76FE}" type="pres">
      <dgm:prSet presAssocID="{2FE56C3D-8FFC-4135-8230-E36734F44D0C}" presName="radial" presStyleCnt="0">
        <dgm:presLayoutVars>
          <dgm:animLvl val="ctr"/>
        </dgm:presLayoutVars>
      </dgm:prSet>
      <dgm:spPr/>
    </dgm:pt>
    <dgm:pt modelId="{857C80DD-189C-4F02-9C2B-579C2EE73D8B}" type="pres">
      <dgm:prSet presAssocID="{3F57C81C-4D91-457F-AF01-218D958D3134}" presName="centerShape" presStyleLbl="vennNode1" presStyleIdx="0" presStyleCnt="4" custScaleY="68727" custLinFactNeighborX="-1065" custLinFactNeighborY="-882"/>
      <dgm:spPr/>
      <dgm:t>
        <a:bodyPr/>
        <a:lstStyle/>
        <a:p>
          <a:endParaRPr lang="en-US"/>
        </a:p>
      </dgm:t>
    </dgm:pt>
    <dgm:pt modelId="{5C88C7F2-78C3-4886-B65C-CB49DEC450EC}" type="pres">
      <dgm:prSet presAssocID="{9AC319E4-7980-4EBD-9A26-137E104A5970}" presName="node" presStyleLbl="vennNode1" presStyleIdx="1" presStyleCnt="4" custScaleX="136828" custRadScaleRad="79859" custRadScaleInc="17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439019-2D81-4304-BC10-CEC67D5C6620}" type="pres">
      <dgm:prSet presAssocID="{72596B68-D7EC-41D2-9AD9-45B9EEC47430}" presName="node" presStyleLbl="vennNode1" presStyleIdx="2" presStyleCnt="4" custScaleX="161097" custRadScaleRad="95560" custRadScaleInc="-4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7C4F66-B592-42AC-827D-DA92D7D6D49B}" type="pres">
      <dgm:prSet presAssocID="{A93DE751-DC63-40A8-8AE8-CC077AE43052}" presName="node" presStyleLbl="vennNode1" presStyleIdx="3" presStyleCnt="4" custScaleX="1424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2F18FA-EADE-419C-8BD0-F58D92767840}" type="presOf" srcId="{3F57C81C-4D91-457F-AF01-218D958D3134}" destId="{857C80DD-189C-4F02-9C2B-579C2EE73D8B}" srcOrd="0" destOrd="0" presId="urn:microsoft.com/office/officeart/2005/8/layout/radial3"/>
    <dgm:cxn modelId="{9570CE63-B1A2-471A-827E-88250097B0B9}" srcId="{2FE56C3D-8FFC-4135-8230-E36734F44D0C}" destId="{3F57C81C-4D91-457F-AF01-218D958D3134}" srcOrd="0" destOrd="0" parTransId="{8E5D429C-E6A4-4224-9132-CCE318FF41BA}" sibTransId="{B4CC760A-5F06-42E1-B8EB-3E9F9537C293}"/>
    <dgm:cxn modelId="{DFD411A2-0DCD-4BEC-8466-79746FF2817A}" type="presOf" srcId="{9AC319E4-7980-4EBD-9A26-137E104A5970}" destId="{5C88C7F2-78C3-4886-B65C-CB49DEC450EC}" srcOrd="0" destOrd="0" presId="urn:microsoft.com/office/officeart/2005/8/layout/radial3"/>
    <dgm:cxn modelId="{F4A956B2-90D0-4B20-BA71-E9AF6E9C0D1A}" srcId="{3F57C81C-4D91-457F-AF01-218D958D3134}" destId="{72596B68-D7EC-41D2-9AD9-45B9EEC47430}" srcOrd="1" destOrd="0" parTransId="{F3FF55A5-03E8-4953-A15B-6B12DC944430}" sibTransId="{46F7CBD5-BF57-43AF-96F4-276FFD9AD5CD}"/>
    <dgm:cxn modelId="{C820EC4B-19CC-4C8B-9232-A9DE489D24FC}" srcId="{3F57C81C-4D91-457F-AF01-218D958D3134}" destId="{A93DE751-DC63-40A8-8AE8-CC077AE43052}" srcOrd="2" destOrd="0" parTransId="{0885E61B-2F3B-4228-B550-BB5DB604093E}" sibTransId="{1C6204EB-6FB2-47E1-AA8F-F7360B4AA71C}"/>
    <dgm:cxn modelId="{8393174E-BA47-4130-A4BD-D0A3B1605724}" type="presOf" srcId="{A93DE751-DC63-40A8-8AE8-CC077AE43052}" destId="{587C4F66-B592-42AC-827D-DA92D7D6D49B}" srcOrd="0" destOrd="0" presId="urn:microsoft.com/office/officeart/2005/8/layout/radial3"/>
    <dgm:cxn modelId="{4DE887CB-7C23-4EB0-BD59-EF8E2D2C0F89}" type="presOf" srcId="{2FE56C3D-8FFC-4135-8230-E36734F44D0C}" destId="{BF907B0F-959A-4407-AFC3-3C3E063A50A3}" srcOrd="0" destOrd="0" presId="urn:microsoft.com/office/officeart/2005/8/layout/radial3"/>
    <dgm:cxn modelId="{378E7C38-EBB4-403A-83E2-AFB9C4BA24CF}" srcId="{3F57C81C-4D91-457F-AF01-218D958D3134}" destId="{9AC319E4-7980-4EBD-9A26-137E104A5970}" srcOrd="0" destOrd="0" parTransId="{DF3C43E5-0694-4E8A-8431-9EA27699FB35}" sibTransId="{77E96008-5BE7-4D0D-97B5-EAB23156E78F}"/>
    <dgm:cxn modelId="{406B25AD-D376-4BDE-9B46-F32F4EF1EF47}" type="presOf" srcId="{72596B68-D7EC-41D2-9AD9-45B9EEC47430}" destId="{B1439019-2D81-4304-BC10-CEC67D5C6620}" srcOrd="0" destOrd="0" presId="urn:microsoft.com/office/officeart/2005/8/layout/radial3"/>
    <dgm:cxn modelId="{5E8B99F9-7525-44AA-8893-41A48E7BFEBA}" type="presParOf" srcId="{BF907B0F-959A-4407-AFC3-3C3E063A50A3}" destId="{A6D1C305-FB49-481A-9F62-500B64DC76FE}" srcOrd="0" destOrd="0" presId="urn:microsoft.com/office/officeart/2005/8/layout/radial3"/>
    <dgm:cxn modelId="{D27008B5-C6E6-47D7-B400-E11CD5AC59AC}" type="presParOf" srcId="{A6D1C305-FB49-481A-9F62-500B64DC76FE}" destId="{857C80DD-189C-4F02-9C2B-579C2EE73D8B}" srcOrd="0" destOrd="0" presId="urn:microsoft.com/office/officeart/2005/8/layout/radial3"/>
    <dgm:cxn modelId="{D4B34CC5-543D-4BE0-A4C1-66EB033043D6}" type="presParOf" srcId="{A6D1C305-FB49-481A-9F62-500B64DC76FE}" destId="{5C88C7F2-78C3-4886-B65C-CB49DEC450EC}" srcOrd="1" destOrd="0" presId="urn:microsoft.com/office/officeart/2005/8/layout/radial3"/>
    <dgm:cxn modelId="{960F541D-137A-45DF-BD92-A021CEC1E32A}" type="presParOf" srcId="{A6D1C305-FB49-481A-9F62-500B64DC76FE}" destId="{B1439019-2D81-4304-BC10-CEC67D5C6620}" srcOrd="2" destOrd="0" presId="urn:microsoft.com/office/officeart/2005/8/layout/radial3"/>
    <dgm:cxn modelId="{5B78D73B-D7A9-4809-A07D-F0742E760281}" type="presParOf" srcId="{A6D1C305-FB49-481A-9F62-500B64DC76FE}" destId="{587C4F66-B592-42AC-827D-DA92D7D6D49B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C80DD-189C-4F02-9C2B-579C2EE73D8B}">
      <dsp:nvSpPr>
        <dsp:cNvPr id="0" name=""/>
        <dsp:cNvSpPr/>
      </dsp:nvSpPr>
      <dsp:spPr>
        <a:xfrm>
          <a:off x="2225996" y="1832763"/>
          <a:ext cx="2948806" cy="2026625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Classification of industries </a:t>
          </a:r>
          <a:endParaRPr lang="en-US" sz="2400" kern="1200" dirty="0"/>
        </a:p>
      </dsp:txBody>
      <dsp:txXfrm>
        <a:off x="2657839" y="2129555"/>
        <a:ext cx="2085120" cy="1433041"/>
      </dsp:txXfrm>
    </dsp:sp>
    <dsp:sp modelId="{5C88C7F2-78C3-4886-B65C-CB49DEC450EC}">
      <dsp:nvSpPr>
        <dsp:cNvPr id="0" name=""/>
        <dsp:cNvSpPr/>
      </dsp:nvSpPr>
      <dsp:spPr>
        <a:xfrm>
          <a:off x="2787359" y="611623"/>
          <a:ext cx="2017396" cy="1474403"/>
        </a:xfrm>
        <a:prstGeom prst="ellipse">
          <a:avLst/>
        </a:prstGeom>
        <a:solidFill>
          <a:schemeClr val="accent4">
            <a:alpha val="50000"/>
            <a:hueOff val="6807679"/>
            <a:satOff val="-7995"/>
            <a:lumOff val="30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Primary </a:t>
          </a:r>
          <a:endParaRPr lang="en-US" sz="2400" kern="1200" dirty="0"/>
        </a:p>
      </dsp:txBody>
      <dsp:txXfrm>
        <a:off x="3082800" y="827544"/>
        <a:ext cx="1426514" cy="1042561"/>
      </dsp:txXfrm>
    </dsp:sp>
    <dsp:sp modelId="{B1439019-2D81-4304-BC10-CEC67D5C6620}">
      <dsp:nvSpPr>
        <dsp:cNvPr id="0" name=""/>
        <dsp:cNvSpPr/>
      </dsp:nvSpPr>
      <dsp:spPr>
        <a:xfrm>
          <a:off x="4215106" y="2917662"/>
          <a:ext cx="2375219" cy="1474403"/>
        </a:xfrm>
        <a:prstGeom prst="ellipse">
          <a:avLst/>
        </a:prstGeom>
        <a:solidFill>
          <a:schemeClr val="accent4">
            <a:alpha val="50000"/>
            <a:hueOff val="13615358"/>
            <a:satOff val="-15991"/>
            <a:lumOff val="61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/>
          </a:r>
          <a:br>
            <a:rPr lang="en-US" sz="2400" b="1" kern="1200" dirty="0" smtClean="0"/>
          </a:br>
          <a:r>
            <a:rPr lang="en-US" sz="2400" b="1" kern="1200" dirty="0" smtClean="0"/>
            <a:t>Secondary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4562949" y="3133583"/>
        <a:ext cx="1679533" cy="1042561"/>
      </dsp:txXfrm>
    </dsp:sp>
    <dsp:sp modelId="{587C4F66-B592-42AC-827D-DA92D7D6D49B}">
      <dsp:nvSpPr>
        <dsp:cNvPr id="0" name=""/>
        <dsp:cNvSpPr/>
      </dsp:nvSpPr>
      <dsp:spPr>
        <a:xfrm>
          <a:off x="1029680" y="3101953"/>
          <a:ext cx="2100272" cy="1474403"/>
        </a:xfrm>
        <a:prstGeom prst="ellipse">
          <a:avLst/>
        </a:prstGeom>
        <a:solidFill>
          <a:schemeClr val="accent4">
            <a:alpha val="50000"/>
            <a:hueOff val="20423036"/>
            <a:satOff val="-23986"/>
            <a:lumOff val="921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Tertiary</a:t>
          </a:r>
          <a:endParaRPr lang="en-US" sz="2400" kern="1200" dirty="0"/>
        </a:p>
      </dsp:txBody>
      <dsp:txXfrm>
        <a:off x="1337258" y="3317874"/>
        <a:ext cx="1485116" cy="1042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3808" y="3962400"/>
            <a:ext cx="3581400" cy="1066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Dr. Osama </a:t>
            </a:r>
            <a:r>
              <a:rPr lang="en-US" sz="2500" dirty="0" smtClean="0"/>
              <a:t>Al-</a:t>
            </a:r>
            <a:r>
              <a:rPr lang="en-US" sz="2500" dirty="0" err="1" smtClean="0"/>
              <a:t>Habahbah</a:t>
            </a:r>
            <a:endParaRPr lang="en-US" sz="2500" dirty="0" smtClean="0"/>
          </a:p>
          <a:p>
            <a:r>
              <a:rPr lang="en-US" sz="2500" dirty="0" smtClean="0"/>
              <a:t>2015</a:t>
            </a:r>
            <a:endParaRPr lang="en-US" sz="25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Automation 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70709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Chapter 2</a:t>
            </a:r>
          </a:p>
          <a:p>
            <a:pPr rtl="1"/>
            <a:r>
              <a:rPr lang="en-US" b="1" dirty="0">
                <a:solidFill>
                  <a:schemeClr val="bg1"/>
                </a:solidFill>
              </a:rPr>
              <a:t>Manufacturing Operations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228600"/>
            <a:ext cx="61722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University of Jordan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US" sz="2500" b="1" dirty="0" err="1" smtClean="0">
                <a:solidFill>
                  <a:srgbClr val="002060"/>
                </a:solidFill>
              </a:rPr>
              <a:t>Mechatronics</a:t>
            </a:r>
            <a:r>
              <a:rPr lang="en-US" sz="2500" b="1" dirty="0" smtClean="0">
                <a:solidFill>
                  <a:srgbClr val="002060"/>
                </a:solidFill>
              </a:rPr>
              <a:t> Engineering Department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771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447800"/>
            <a:ext cx="8686800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JO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US" sz="2400" b="1" u="sng" dirty="0" smtClean="0">
                <a:cs typeface="+mj-cs"/>
              </a:rPr>
              <a:t>Categories of Processing operations:</a:t>
            </a:r>
          </a:p>
          <a:p>
            <a:pPr algn="just" rtl="0"/>
            <a:r>
              <a:rPr lang="en-US" sz="2400" dirty="0" smtClean="0">
                <a:cs typeface="+mj-cs"/>
              </a:rPr>
              <a:t>1- Shaping operations (of parts).</a:t>
            </a:r>
          </a:p>
          <a:p>
            <a:pPr algn="just" rtl="0"/>
            <a:r>
              <a:rPr lang="en-US" sz="2400" dirty="0" smtClean="0">
                <a:cs typeface="+mj-cs"/>
              </a:rPr>
              <a:t>2- Property-enhancing operations.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 smtClean="0">
                <a:cs typeface="+mj-cs"/>
              </a:rPr>
              <a:t>3- Surface processing operations.</a:t>
            </a:r>
          </a:p>
          <a:p>
            <a:pPr algn="just" rtl="0"/>
            <a:endParaRPr lang="en-US" sz="2400" dirty="0" smtClean="0">
              <a:cs typeface="+mj-cs"/>
            </a:endParaRPr>
          </a:p>
          <a:p>
            <a:pPr algn="just" rtl="0"/>
            <a:r>
              <a:rPr lang="en-US" sz="2400" b="1" dirty="0" smtClean="0">
                <a:cs typeface="+mj-cs"/>
              </a:rPr>
              <a:t>1- Part shaping operations</a:t>
            </a:r>
            <a:r>
              <a:rPr lang="en-US" sz="2400" dirty="0" smtClean="0">
                <a:cs typeface="+mj-cs"/>
              </a:rPr>
              <a:t> apply mechanical force and/or heat/energy to change the geometry of the work material. They are divided into four categories:</a:t>
            </a:r>
          </a:p>
          <a:p>
            <a:pPr algn="just" rtl="0"/>
            <a:r>
              <a:rPr lang="en-US" sz="2400" u="sng" dirty="0" smtClean="0">
                <a:cs typeface="+mj-cs"/>
              </a:rPr>
              <a:t>A- Solidification processes:</a:t>
            </a:r>
            <a:r>
              <a:rPr lang="en-US" sz="2400" dirty="0" smtClean="0">
                <a:cs typeface="+mj-cs"/>
              </a:rPr>
              <a:t> such as casting for metals, molding for plastics </a:t>
            </a:r>
            <a:r>
              <a:rPr lang="en-US" sz="2400" dirty="0" smtClean="0">
                <a:cs typeface="+mj-cs"/>
                <a:sym typeface="Wingdings" pitchFamily="2" charset="2"/>
              </a:rPr>
              <a:t> (liquid to solid)</a:t>
            </a:r>
          </a:p>
          <a:p>
            <a:pPr algn="just" rtl="0"/>
            <a:endParaRPr lang="ar-JO" sz="2400" dirty="0"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4298" y="579679"/>
            <a:ext cx="432233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+mj-cs"/>
              </a:rPr>
              <a:t> 2.2 Manufacturing Operations</a:t>
            </a:r>
            <a:r>
              <a:rPr lang="en-US" sz="2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+mj-cs"/>
              </a:rPr>
              <a:t>: 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814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752600"/>
            <a:ext cx="86106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JO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US" sz="2400" u="sng" dirty="0" smtClean="0">
                <a:sym typeface="Wingdings" pitchFamily="2" charset="2"/>
              </a:rPr>
              <a:t>B- Particulate processing:</a:t>
            </a:r>
            <a:r>
              <a:rPr lang="en-US" sz="2400" dirty="0" smtClean="0">
                <a:sym typeface="Wingdings" pitchFamily="2" charset="2"/>
              </a:rPr>
              <a:t> The starting material is a powder, it is pressed in a die cavity under high pressure so as to take </a:t>
            </a:r>
            <a:r>
              <a:rPr lang="en-US" sz="2400" dirty="0" smtClean="0">
                <a:cs typeface="+mj-cs"/>
                <a:sym typeface="Wingdings" pitchFamily="2" charset="2"/>
              </a:rPr>
              <a:t>the shape of the cavity. Then it is sintered; (heated to a temperature below the melting point) so that particles bond together. It is called “powder metallurgy” for metals it can be used to form ceramics too.</a:t>
            </a:r>
          </a:p>
          <a:p>
            <a:pPr algn="just" rtl="0"/>
            <a:endParaRPr lang="en-US" sz="2400" dirty="0" smtClean="0">
              <a:cs typeface="+mj-cs"/>
              <a:sym typeface="Wingdings" pitchFamily="2" charset="2"/>
            </a:endParaRPr>
          </a:p>
          <a:p>
            <a:pPr algn="just" rtl="0"/>
            <a:r>
              <a:rPr lang="en-US" sz="2400" u="sng" dirty="0" smtClean="0">
                <a:cs typeface="+mj-cs"/>
                <a:sym typeface="Wingdings" pitchFamily="2" charset="2"/>
              </a:rPr>
              <a:t>C- Deformation processes:</a:t>
            </a:r>
            <a:r>
              <a:rPr lang="en-US" sz="2400" dirty="0" smtClean="0">
                <a:cs typeface="+mj-cs"/>
                <a:sym typeface="Wingdings" pitchFamily="2" charset="2"/>
              </a:rPr>
              <a:t> used  on ductile metals. Stresses higher than yield strength are applied, maybe combined with heating to increase ductility. Examples include: forging, extrusion, rolling, sheet metal drawing, forming and bending.</a:t>
            </a:r>
          </a:p>
          <a:p>
            <a:pPr algn="just" rtl="0"/>
            <a:endParaRPr lang="en-US" sz="2400" b="1" dirty="0" smtClean="0">
              <a:cs typeface="+mj-cs"/>
              <a:sym typeface="Wingdings" pitchFamily="2" charset="2"/>
            </a:endParaRPr>
          </a:p>
          <a:p>
            <a:pPr algn="just" rtl="0"/>
            <a:endParaRPr lang="ar-JO" sz="2400" dirty="0"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4298" y="579679"/>
            <a:ext cx="432233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+mj-cs"/>
              </a:rPr>
              <a:t> 2.2 Manufacturing Operations</a:t>
            </a:r>
            <a:r>
              <a:rPr lang="en-US" sz="2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+mj-cs"/>
              </a:rPr>
              <a:t>: 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19200"/>
            <a:ext cx="3671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1- Part shaping operations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33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981200"/>
            <a:ext cx="7786742" cy="35086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just" rtl="0"/>
            <a:r>
              <a:rPr lang="en-US" sz="2400" u="sng" dirty="0" smtClean="0">
                <a:solidFill>
                  <a:prstClr val="black"/>
                </a:solidFill>
              </a:rPr>
              <a:t>D- Material removal processes</a:t>
            </a:r>
            <a:r>
              <a:rPr lang="en-US" sz="2400" dirty="0" smtClean="0">
                <a:solidFill>
                  <a:prstClr val="black"/>
                </a:solidFill>
              </a:rPr>
              <a:t>: Performed on solid metals. Include “machining” such as turning, drilling, milling and grinding, as well as lasers electron beams, chemical erosion, water jet, plasma, etc……</a:t>
            </a:r>
            <a:r>
              <a:rPr lang="en-US" sz="2400" u="sng" dirty="0" smtClean="0">
                <a:solidFill>
                  <a:prstClr val="black"/>
                </a:solidFill>
              </a:rPr>
              <a:t> </a:t>
            </a:r>
          </a:p>
          <a:p>
            <a:pPr lvl="0" algn="just" rtl="0">
              <a:lnSpc>
                <a:spcPct val="150000"/>
              </a:lnSpc>
            </a:pPr>
            <a:endParaRPr lang="en-US" sz="2400" u="sng" dirty="0" smtClean="0">
              <a:solidFill>
                <a:prstClr val="black"/>
              </a:solidFill>
            </a:endParaRPr>
          </a:p>
          <a:p>
            <a:pPr lvl="0" algn="just" rtl="0"/>
            <a:r>
              <a:rPr lang="en-US" sz="2400" b="1" u="sng" dirty="0" smtClean="0">
                <a:solidFill>
                  <a:prstClr val="black"/>
                </a:solidFill>
              </a:rPr>
              <a:t>2- Property-enhancing operations:</a:t>
            </a:r>
          </a:p>
          <a:p>
            <a:pPr lvl="0" algn="just" rtl="0"/>
            <a:r>
              <a:rPr lang="en-US" sz="2400" dirty="0" smtClean="0">
                <a:solidFill>
                  <a:prstClr val="black"/>
                </a:solidFill>
              </a:rPr>
              <a:t>Designed to improve mechanical or physical properties of the work material. They include; heat treatments, used for strengthening or toughening of metals and glasses.</a:t>
            </a:r>
          </a:p>
          <a:p>
            <a:endParaRPr lang="ar-JO" dirty="0"/>
          </a:p>
        </p:txBody>
      </p:sp>
      <p:sp>
        <p:nvSpPr>
          <p:cNvPr id="3" name="Rectangle 2"/>
          <p:cNvSpPr/>
          <p:nvPr/>
        </p:nvSpPr>
        <p:spPr>
          <a:xfrm>
            <a:off x="457200" y="1219200"/>
            <a:ext cx="3671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1- Part shaping operations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84298" y="579679"/>
            <a:ext cx="432233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+mj-cs"/>
              </a:rPr>
              <a:t> 2.2 Manufacturing Operations</a:t>
            </a:r>
            <a:r>
              <a:rPr lang="en-US" sz="2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+mj-cs"/>
              </a:rPr>
              <a:t>: 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869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828800"/>
            <a:ext cx="8572560" cy="43396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u="sng" dirty="0" smtClean="0"/>
              <a:t>3- Surface processing operations:</a:t>
            </a:r>
          </a:p>
          <a:p>
            <a:pPr algn="l"/>
            <a:r>
              <a:rPr lang="ar-JO" sz="2400" dirty="0" smtClean="0"/>
              <a:t>         </a:t>
            </a:r>
            <a:r>
              <a:rPr lang="en-US" sz="2400" dirty="0" smtClean="0"/>
              <a:t>Include cleaning, surface treatments, and coating and thin film deposition.</a:t>
            </a:r>
          </a:p>
          <a:p>
            <a:pPr marL="8229600" indent="-8229600" algn="l">
              <a:tabLst>
                <a:tab pos="7881938" algn="l"/>
                <a:tab pos="7997825" algn="l"/>
              </a:tabLst>
            </a:pPr>
            <a:r>
              <a:rPr lang="en-US" sz="2400" dirty="0" smtClean="0"/>
              <a:t>* Cleaning can be chemical or mechanical.</a:t>
            </a:r>
          </a:p>
          <a:p>
            <a:pPr algn="l">
              <a:tabLst>
                <a:tab pos="7881938" algn="l"/>
                <a:tab pos="7997825" algn="l"/>
              </a:tabLst>
            </a:pPr>
            <a:r>
              <a:rPr lang="en-US" sz="2400" dirty="0" smtClean="0"/>
              <a:t>* Surface treatments include sand blasting and ion implantation.</a:t>
            </a:r>
          </a:p>
          <a:p>
            <a:pPr algn="l">
              <a:tabLst>
                <a:tab pos="7881938" algn="l"/>
                <a:tab pos="7997825" algn="l"/>
              </a:tabLst>
            </a:pPr>
            <a:r>
              <a:rPr lang="en-US" sz="2400" dirty="0" smtClean="0"/>
              <a:t>* Coating includes electroplating, anodizing, painting, oxidation.</a:t>
            </a:r>
          </a:p>
          <a:p>
            <a:pPr algn="l">
              <a:lnSpc>
                <a:spcPct val="150000"/>
              </a:lnSpc>
            </a:pPr>
            <a:endParaRPr lang="en-US" sz="2400" dirty="0" smtClean="0"/>
          </a:p>
          <a:p>
            <a:pPr algn="l"/>
            <a:r>
              <a:rPr lang="en-US" sz="2400" b="1" u="sng" dirty="0" smtClean="0"/>
              <a:t>Assembly Operations:</a:t>
            </a:r>
          </a:p>
          <a:p>
            <a:pPr algn="l"/>
            <a:r>
              <a:rPr lang="en-US" sz="2400" dirty="0" smtClean="0"/>
              <a:t>Two or more parts are joined. Either permanently by welding</a:t>
            </a:r>
            <a:r>
              <a:rPr lang="en-US" sz="2400" dirty="0"/>
              <a:t>, brazing, soldering and  adhesive </a:t>
            </a:r>
            <a:r>
              <a:rPr lang="en-US" sz="2400" dirty="0" smtClean="0"/>
              <a:t>bonding or mechanically by threaded fasteners (screw, bolts, nuts).</a:t>
            </a:r>
          </a:p>
        </p:txBody>
      </p:sp>
      <p:sp>
        <p:nvSpPr>
          <p:cNvPr id="3" name="Rectangle 2"/>
          <p:cNvSpPr/>
          <p:nvPr/>
        </p:nvSpPr>
        <p:spPr>
          <a:xfrm>
            <a:off x="284298" y="579679"/>
            <a:ext cx="432233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+mj-cs"/>
              </a:rPr>
              <a:t> 2.2 Manufacturing Operations</a:t>
            </a:r>
            <a:r>
              <a:rPr lang="en-US" sz="2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+mj-cs"/>
              </a:rPr>
              <a:t>: 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219200"/>
            <a:ext cx="36714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1- Part shaping operations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974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286808" cy="53553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endParaRPr lang="en-US" sz="2400" b="1" dirty="0" smtClean="0"/>
          </a:p>
          <a:p>
            <a:pPr algn="just" rtl="0"/>
            <a:r>
              <a:rPr lang="en-US" sz="2400" b="1" u="sng" dirty="0" smtClean="0"/>
              <a:t>Other factory operations:</a:t>
            </a:r>
          </a:p>
          <a:p>
            <a:pPr algn="just" rtl="0"/>
            <a:r>
              <a:rPr lang="en-US" sz="2400" u="sng" dirty="0" smtClean="0"/>
              <a:t>* Material handling and storage:</a:t>
            </a:r>
          </a:p>
          <a:p>
            <a:pPr algn="just" rtl="0"/>
            <a:r>
              <a:rPr lang="en-US" sz="2400" dirty="0" smtClean="0"/>
              <a:t>It takes more time than material processing. The ratio is 95-5! The 5% includes loading, cutting and unloading.</a:t>
            </a:r>
          </a:p>
          <a:p>
            <a:pPr algn="just" rtl="0">
              <a:lnSpc>
                <a:spcPct val="150000"/>
              </a:lnSpc>
            </a:pPr>
            <a:endParaRPr lang="en-US" sz="2400" dirty="0" smtClean="0"/>
          </a:p>
          <a:p>
            <a:pPr algn="just" rtl="0"/>
            <a:r>
              <a:rPr lang="en-US" sz="2400" u="sng" dirty="0" smtClean="0"/>
              <a:t>* Inspection and Testing: </a:t>
            </a:r>
          </a:p>
          <a:p>
            <a:pPr algn="just" rtl="0"/>
            <a:r>
              <a:rPr lang="en-US" sz="2400" dirty="0" smtClean="0"/>
              <a:t>Product meets design standards?</a:t>
            </a:r>
          </a:p>
          <a:p>
            <a:pPr algn="just" rtl="0"/>
            <a:r>
              <a:rPr lang="en-US" sz="2400" dirty="0" smtClean="0"/>
              <a:t>Product meets functional specifications?</a:t>
            </a:r>
          </a:p>
          <a:p>
            <a:pPr algn="just" rtl="0"/>
            <a:endParaRPr lang="en-US" sz="2400" dirty="0" smtClean="0"/>
          </a:p>
          <a:p>
            <a:pPr algn="just" rtl="0"/>
            <a:r>
              <a:rPr lang="en-US" sz="2400" u="sng" dirty="0" smtClean="0"/>
              <a:t>* Coordination and Control</a:t>
            </a:r>
          </a:p>
          <a:p>
            <a:pPr algn="just" rtl="0"/>
            <a:r>
              <a:rPr lang="en-US" sz="2400" dirty="0" smtClean="0"/>
              <a:t>Includes control at the process level and at the plant level.</a:t>
            </a:r>
          </a:p>
          <a:p>
            <a:pPr algn="just" rtl="0"/>
            <a:r>
              <a:rPr lang="en-US" sz="2400" dirty="0" smtClean="0"/>
              <a:t>Labor, maintenance,….</a:t>
            </a:r>
            <a:endParaRPr lang="ar-JO" sz="2400" dirty="0" smtClean="0"/>
          </a:p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78888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914400"/>
            <a:ext cx="7858180" cy="38779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Annual produced are classified as:</a:t>
            </a:r>
          </a:p>
          <a:p>
            <a:pPr algn="l"/>
            <a:r>
              <a:rPr lang="en-US" sz="2400" dirty="0" smtClean="0"/>
              <a:t>1- Low-production (1-100 units)</a:t>
            </a:r>
          </a:p>
          <a:p>
            <a:pPr algn="l"/>
            <a:r>
              <a:rPr lang="en-US" sz="2400" dirty="0" smtClean="0"/>
              <a:t>2- Medium-production (100-10,000 units)</a:t>
            </a:r>
          </a:p>
          <a:p>
            <a:pPr algn="l"/>
            <a:r>
              <a:rPr lang="en-US" sz="2400" dirty="0" smtClean="0"/>
              <a:t>3- High-production (100,000-millions of units)</a:t>
            </a:r>
          </a:p>
          <a:p>
            <a:pPr algn="l">
              <a:lnSpc>
                <a:spcPct val="150000"/>
              </a:lnSpc>
            </a:pPr>
            <a:endParaRPr lang="en-US" sz="2400" u="sng" dirty="0" smtClean="0"/>
          </a:p>
          <a:p>
            <a:pPr algn="just" rtl="0"/>
            <a:r>
              <a:rPr lang="en-US" sz="2400" b="1" u="sng" dirty="0" smtClean="0"/>
              <a:t>Product variety:</a:t>
            </a:r>
            <a:r>
              <a:rPr lang="en-US" sz="2400" dirty="0" smtClean="0"/>
              <a:t>  Types that are produced.</a:t>
            </a:r>
          </a:p>
          <a:p>
            <a:pPr algn="just" rtl="0"/>
            <a:endParaRPr lang="en-US" sz="2400" dirty="0" smtClean="0"/>
          </a:p>
          <a:p>
            <a:pPr algn="just" rtl="0"/>
            <a:r>
              <a:rPr lang="en-US" sz="2400" dirty="0" smtClean="0"/>
              <a:t>Relationship between product variety and production quantity:</a:t>
            </a:r>
          </a:p>
          <a:p>
            <a:pPr algn="l"/>
            <a:endParaRPr lang="ar-JO" dirty="0"/>
          </a:p>
        </p:txBody>
      </p:sp>
      <p:sp>
        <p:nvSpPr>
          <p:cNvPr id="3" name="Rectangle 2"/>
          <p:cNvSpPr/>
          <p:nvPr/>
        </p:nvSpPr>
        <p:spPr>
          <a:xfrm>
            <a:off x="571472" y="302045"/>
            <a:ext cx="34067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2.3 Production Facilities: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037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u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000108"/>
            <a:ext cx="8215916" cy="44291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000" y="304800"/>
            <a:ext cx="2565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variety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264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Hard product  variety                   Products differ substantially.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Soft  product  variety                    Products differ slightly.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467100" y="22860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505200" y="1690255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62000" y="304800"/>
            <a:ext cx="2565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 variety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824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2.3.1 Low Production 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Quantity: 1 to 100 units annually.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Production facility is called “job shop”.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Products are complex /Large.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Equipment is general purpose.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Labor is highly skilled.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Plant has a fixed-position  layout                Workers and equipment are brought to the product.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029200" y="49530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0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96000" cy="563562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2.3.2 Medium Production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83" y="1219200"/>
            <a:ext cx="8229600" cy="21335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Quantity: 100  to 10,000 units annually.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Batch production with change-over between batches (Variety)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Equipment in process layout (each step done separately).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0592" y="3200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/>
              <a:t>2.3.3 High  Production</a:t>
            </a:r>
            <a:endParaRPr lang="en-US" sz="24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3665" y="3962400"/>
            <a:ext cx="8229600" cy="2133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dirty="0" smtClean="0"/>
              <a:t>Quantity: 10,000  - millions of units per year</a:t>
            </a:r>
            <a:br>
              <a:rPr lang="en-US" sz="2400" dirty="0" smtClean="0"/>
            </a:br>
            <a:r>
              <a:rPr lang="en-US" sz="2400" dirty="0" smtClean="0"/>
              <a:t>Mass Production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Plant has a product layout                 flow line                  work-stations arranged in sequence.</a:t>
            </a:r>
            <a:endParaRPr lang="en-US" sz="24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754582" y="5486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905500" y="5507182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97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914400"/>
            <a:ext cx="7620000" cy="1540768"/>
          </a:xfrm>
        </p:spPr>
        <p:txBody>
          <a:bodyPr>
            <a:normAutofit fontScale="92500"/>
          </a:bodyPr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 smtClean="0"/>
              <a:t>Manufacturing </a:t>
            </a:r>
            <a:r>
              <a:rPr lang="en-US" sz="2400" dirty="0"/>
              <a:t>can be defined as the application of physical and chemical processes to alter a given starting material to make products.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2248272"/>
            <a:ext cx="7620000" cy="1540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lnSpc>
                <a:spcPct val="160000"/>
              </a:lnSpc>
              <a:buNone/>
            </a:pPr>
            <a:r>
              <a:rPr lang="en-US" sz="2400" dirty="0"/>
              <a:t>It also include joining parts to make assembled products. It is a technological as well as an economic process . A "value" is added to the starting material by means of  Machinery, tools, power and labor.</a:t>
            </a:r>
          </a:p>
          <a:p>
            <a:pPr marL="114300" indent="0" algn="just">
              <a:lnSpc>
                <a:spcPct val="160000"/>
              </a:lnSpc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7936" y="4048472"/>
            <a:ext cx="7620000" cy="259523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6000" b="1" dirty="0" smtClean="0"/>
              <a:t>Examples :</a:t>
            </a:r>
            <a:endParaRPr lang="en-US" sz="6000" b="1" dirty="0"/>
          </a:p>
          <a:p>
            <a:pPr>
              <a:lnSpc>
                <a:spcPct val="170000"/>
              </a:lnSpc>
            </a:pPr>
            <a:r>
              <a:rPr lang="en-US" sz="6000" dirty="0"/>
              <a:t>Iron ore </a:t>
            </a:r>
            <a:r>
              <a:rPr lang="en-US" sz="6000" b="1" dirty="0"/>
              <a:t>is converted into</a:t>
            </a:r>
            <a:r>
              <a:rPr lang="en-US" sz="6000" dirty="0"/>
              <a:t> steel → value is added. </a:t>
            </a:r>
          </a:p>
          <a:p>
            <a:pPr>
              <a:lnSpc>
                <a:spcPct val="170000"/>
              </a:lnSpc>
            </a:pPr>
            <a:r>
              <a:rPr lang="en-US" sz="6000" dirty="0"/>
              <a:t>Sand </a:t>
            </a:r>
            <a:r>
              <a:rPr lang="en-US" sz="6000" b="1" dirty="0"/>
              <a:t>is converted to→</a:t>
            </a:r>
            <a:r>
              <a:rPr lang="en-US" sz="6000" dirty="0"/>
              <a:t> Glass.</a:t>
            </a:r>
          </a:p>
          <a:p>
            <a:pPr>
              <a:lnSpc>
                <a:spcPct val="170000"/>
              </a:lnSpc>
            </a:pPr>
            <a:r>
              <a:rPr lang="en-US" sz="6000" dirty="0"/>
              <a:t>Petroleum </a:t>
            </a:r>
            <a:r>
              <a:rPr lang="en-US" sz="6000" b="1" dirty="0"/>
              <a:t>is converted to</a:t>
            </a:r>
            <a:r>
              <a:rPr lang="en-US" sz="6000" dirty="0"/>
              <a:t>→ Plastic.</a:t>
            </a:r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74754" y="381000"/>
            <a:ext cx="463274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Manufacturing operation</a:t>
            </a:r>
            <a:endParaRPr lang="en-US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631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886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Work moved by powered conveyor,  e.g.  Assembly line.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Product complexity can be measured by the number of its components or the number of processing operations required to fabricate it.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For example, an automobile typically has 20,000 components, while a commercial airplane may have 1 million components!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81000"/>
            <a:ext cx="487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2.3.3 High  Production, cont..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229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26473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2.4.3 Limitations and Capabilities of a Manufacturing Plant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Focused factories can be parts producers or assembly plants.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Manufacturing capability of the plant depends on:</a:t>
            </a:r>
          </a:p>
          <a:p>
            <a:pPr marL="457200" indent="-457200">
              <a:lnSpc>
                <a:spcPct val="150000"/>
              </a:lnSpc>
              <a:buNone/>
            </a:pPr>
            <a:r>
              <a:rPr lang="en-US" sz="2400" dirty="0" smtClean="0"/>
              <a:t>1.  Technological Processing Capability: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It is the available set of manufacturing processes and the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expertise of the </a:t>
            </a:r>
            <a:r>
              <a:rPr lang="en-US" sz="2400" dirty="0" smtClean="0"/>
              <a:t>company.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2. Physical Product Limitations: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</a:t>
            </a:r>
            <a:r>
              <a:rPr lang="en-US" sz="2400" dirty="0" smtClean="0"/>
              <a:t>    Size and weight ranges.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3. Production Capacity: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Quantity that can be produced in a given time period.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539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895600"/>
            <a:ext cx="83820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457200" y="1305343"/>
            <a:ext cx="8153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It means operating the factory with the minimum possible resources</a:t>
            </a:r>
            <a:r>
              <a:rPr lang="en-US" sz="2400" dirty="0" smtClean="0"/>
              <a:t>, and </a:t>
            </a:r>
            <a:r>
              <a:rPr lang="en-US" sz="2400" dirty="0"/>
              <a:t>yet maximizing the work accomplished and maintaining high quality.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dirty="0"/>
          </a:p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u="sng" dirty="0"/>
              <a:t>Some programs associated with lean production include 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Just-in-time delivery of parts              </a:t>
            </a:r>
            <a:r>
              <a:rPr lang="en-US" sz="2400" dirty="0" smtClean="0"/>
              <a:t>minimizes </a:t>
            </a:r>
            <a:r>
              <a:rPr lang="en-US" sz="2400" dirty="0"/>
              <a:t>work-in-process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2. </a:t>
            </a:r>
            <a:r>
              <a:rPr lang="en-US" sz="2400" dirty="0" smtClean="0"/>
              <a:t>   Worker </a:t>
            </a:r>
            <a:r>
              <a:rPr lang="en-US" sz="2400" dirty="0"/>
              <a:t>involvement              </a:t>
            </a:r>
            <a:r>
              <a:rPr lang="en-US" sz="2400" dirty="0" smtClean="0"/>
              <a:t> more </a:t>
            </a:r>
            <a:r>
              <a:rPr lang="en-US" sz="2400" dirty="0"/>
              <a:t>flexible skills and </a:t>
            </a:r>
            <a:r>
              <a:rPr lang="en-US" sz="2400" dirty="0" smtClean="0"/>
              <a:t>duties,             </a:t>
            </a: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/>
              <a:t>    more utilization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05300" y="38862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429000" y="44196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17257" y="843677"/>
            <a:ext cx="27879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2.5 Lean Production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613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5626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3. Continuous improvement                    by worker teams to solve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problems.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4. Reduced setup times                   change-over time between batches.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5. Stopping the process when something is wrong                 less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    defective </a:t>
            </a:r>
            <a:r>
              <a:rPr lang="en-US" sz="2400" dirty="0"/>
              <a:t>parts</a:t>
            </a:r>
            <a:r>
              <a:rPr lang="en-US" sz="24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6. Error Prevention                taking precautions.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7. Total productive maintenance             Preventive maintenance.</a:t>
            </a:r>
          </a:p>
          <a:p>
            <a:pPr>
              <a:lnSpc>
                <a:spcPct val="150000"/>
              </a:lnSpc>
              <a:buFont typeface="Calibri" pitchFamily="34" charset="0"/>
              <a:buChar char="●"/>
            </a:pPr>
            <a:r>
              <a:rPr lang="en-US" sz="2400" dirty="0" smtClean="0"/>
              <a:t> Overhead costs are the factory expenses not including direct labor and materials.</a:t>
            </a:r>
            <a:endParaRPr lang="en-US" sz="24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657600" y="14478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124200" y="2667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943600" y="33528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667000" y="45720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52900" y="5181600"/>
            <a:ext cx="5715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62000" y="304800"/>
            <a:ext cx="27879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2.5 Lean Production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8550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88640"/>
            <a:ext cx="8735888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2.1  Manufacturing Industries and Products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56118047"/>
              </p:ext>
            </p:extLst>
          </p:nvPr>
        </p:nvGraphicFramePr>
        <p:xfrm>
          <a:off x="480392" y="865748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Left Brace 9"/>
          <p:cNvSpPr/>
          <p:nvPr/>
        </p:nvSpPr>
        <p:spPr>
          <a:xfrm>
            <a:off x="5436096" y="1477370"/>
            <a:ext cx="45719" cy="13247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64088" y="1477370"/>
            <a:ext cx="2664296" cy="1324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0" indent="0">
              <a:buNone/>
            </a:pPr>
            <a:r>
              <a:rPr lang="en-US" sz="2400" dirty="0"/>
              <a:t>Cultivates and exploits natural resources such as agriculture and mining.  </a:t>
            </a:r>
          </a:p>
          <a:p>
            <a:pPr marL="114300" indent="0"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12" name="Right Brace 11"/>
          <p:cNvSpPr/>
          <p:nvPr/>
        </p:nvSpPr>
        <p:spPr>
          <a:xfrm>
            <a:off x="7884368" y="1477370"/>
            <a:ext cx="144016" cy="13247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Brace 12"/>
          <p:cNvSpPr/>
          <p:nvPr/>
        </p:nvSpPr>
        <p:spPr>
          <a:xfrm>
            <a:off x="4953000" y="5144616"/>
            <a:ext cx="45719" cy="14847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857800" y="5181600"/>
            <a:ext cx="3448000" cy="1143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0" indent="0">
              <a:buNone/>
            </a:pPr>
            <a:r>
              <a:rPr lang="en-US" sz="2000" dirty="0"/>
              <a:t>Converts the outputs of the primary industries into products (Manufacturing) such as Aerospace ,Apparel, </a:t>
            </a:r>
            <a:r>
              <a:rPr lang="en-US" sz="2000" dirty="0" smtClean="0"/>
              <a:t>etc…</a:t>
            </a:r>
            <a:endParaRPr lang="en-US" sz="2000" dirty="0"/>
          </a:p>
        </p:txBody>
      </p:sp>
      <p:sp>
        <p:nvSpPr>
          <p:cNvPr id="15" name="Right Brace 14"/>
          <p:cNvSpPr/>
          <p:nvPr/>
        </p:nvSpPr>
        <p:spPr>
          <a:xfrm>
            <a:off x="8081392" y="5105400"/>
            <a:ext cx="72008" cy="14643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>
            <a:off x="82186" y="2802114"/>
            <a:ext cx="45719" cy="132474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0178" y="2802114"/>
            <a:ext cx="2775872" cy="1324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lvl="0" indent="0">
              <a:buNone/>
            </a:pPr>
            <a:r>
              <a:rPr lang="en-US" sz="2000" dirty="0"/>
              <a:t>Constitutes the service sector of the economy ,such as banking, education, health ,</a:t>
            </a:r>
            <a:r>
              <a:rPr lang="en-US" sz="2000" dirty="0" smtClean="0"/>
              <a:t>etc…</a:t>
            </a:r>
            <a:endParaRPr lang="en-US" sz="2000" dirty="0"/>
          </a:p>
        </p:txBody>
      </p:sp>
      <p:sp>
        <p:nvSpPr>
          <p:cNvPr id="18" name="Right Brace 17"/>
          <p:cNvSpPr/>
          <p:nvPr/>
        </p:nvSpPr>
        <p:spPr>
          <a:xfrm>
            <a:off x="2530458" y="2802114"/>
            <a:ext cx="144016" cy="13247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5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1" y="188640"/>
            <a:ext cx="821537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Our focus will be on the secondary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industries 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or manufacturing companies.</a:t>
            </a:r>
          </a:p>
        </p:txBody>
      </p:sp>
      <p:sp>
        <p:nvSpPr>
          <p:cNvPr id="5" name="Flowchart: Merge 4"/>
          <p:cNvSpPr/>
          <p:nvPr/>
        </p:nvSpPr>
        <p:spPr>
          <a:xfrm>
            <a:off x="1547664" y="2492896"/>
            <a:ext cx="5544616" cy="936104"/>
          </a:xfrm>
          <a:prstGeom prst="flowChartMerge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They </a:t>
            </a:r>
            <a:r>
              <a:rPr lang="en-US" sz="2400" b="1" dirty="0">
                <a:solidFill>
                  <a:schemeClr val="tx1"/>
                </a:solidFill>
              </a:rPr>
              <a:t>are two types:</a:t>
            </a:r>
          </a:p>
        </p:txBody>
      </p:sp>
      <p:sp>
        <p:nvSpPr>
          <p:cNvPr id="8" name="Snip Diagonal Corner Rectangle 7"/>
          <p:cNvSpPr/>
          <p:nvPr/>
        </p:nvSpPr>
        <p:spPr>
          <a:xfrm>
            <a:off x="450776" y="3645024"/>
            <a:ext cx="3816424" cy="2232248"/>
          </a:xfrm>
          <a:prstGeom prst="snip2Diag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sz="2400" dirty="0" smtClean="0"/>
          </a:p>
          <a:p>
            <a:pPr lvl="0" algn="ctr"/>
            <a:r>
              <a:rPr lang="en-US" sz="2400" dirty="0" smtClean="0"/>
              <a:t>Process </a:t>
            </a:r>
            <a:r>
              <a:rPr lang="en-US" sz="2400" dirty="0"/>
              <a:t>industries : Such as </a:t>
            </a:r>
            <a:r>
              <a:rPr lang="en-US" sz="2400" dirty="0" smtClean="0"/>
              <a:t>chemicals, Pharmaceuticals </a:t>
            </a:r>
            <a:r>
              <a:rPr lang="en-US" sz="2400" dirty="0"/>
              <a:t>, Petroleum, </a:t>
            </a:r>
            <a:r>
              <a:rPr lang="en-US" sz="2400" dirty="0" smtClean="0"/>
              <a:t>beverages, electric </a:t>
            </a:r>
            <a:r>
              <a:rPr lang="en-US" sz="2400" dirty="0"/>
              <a:t>power</a:t>
            </a:r>
            <a:r>
              <a:rPr lang="en-US" sz="2400" dirty="0" smtClean="0"/>
              <a:t>…</a:t>
            </a:r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10" name="Snip Diagonal Corner Rectangle 9"/>
          <p:cNvSpPr/>
          <p:nvPr/>
        </p:nvSpPr>
        <p:spPr>
          <a:xfrm>
            <a:off x="4878760" y="3645024"/>
            <a:ext cx="3960440" cy="2232248"/>
          </a:xfrm>
          <a:prstGeom prst="snip2DiagRect">
            <a:avLst/>
          </a:prstGeom>
          <a:solidFill>
            <a:srgbClr val="EEEBC8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2400" dirty="0" smtClean="0"/>
          </a:p>
          <a:p>
            <a:pPr lvl="0" algn="ctr"/>
            <a:r>
              <a:rPr lang="en-US" sz="2400" dirty="0" smtClean="0">
                <a:solidFill>
                  <a:schemeClr val="tx1"/>
                </a:solidFill>
              </a:rPr>
              <a:t>Discrete </a:t>
            </a:r>
            <a:r>
              <a:rPr lang="en-US" sz="2400" dirty="0">
                <a:solidFill>
                  <a:schemeClr val="tx1"/>
                </a:solidFill>
              </a:rPr>
              <a:t>product industries : Such as automobiles ,aircraft, appliances, </a:t>
            </a:r>
            <a:r>
              <a:rPr lang="en-US" sz="2400" dirty="0" smtClean="0">
                <a:solidFill>
                  <a:schemeClr val="tx1"/>
                </a:solidFill>
              </a:rPr>
              <a:t>computers, machinery </a:t>
            </a:r>
            <a:r>
              <a:rPr lang="en-US" sz="2400" dirty="0">
                <a:solidFill>
                  <a:schemeClr val="tx1"/>
                </a:solidFill>
              </a:rPr>
              <a:t>and their component parts.</a:t>
            </a:r>
          </a:p>
          <a:p>
            <a:pPr algn="ctr"/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724128" y="2960948"/>
            <a:ext cx="792088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1"/>
            <a:endCxn id="8" idx="3"/>
          </p:cNvCxnSpPr>
          <p:nvPr/>
        </p:nvCxnSpPr>
        <p:spPr>
          <a:xfrm flipH="1">
            <a:off x="2358988" y="2960948"/>
            <a:ext cx="574830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956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438400"/>
            <a:ext cx="8610600" cy="1684784"/>
          </a:xfrm>
        </p:spPr>
        <p:txBody>
          <a:bodyPr/>
          <a:lstStyle/>
          <a:p>
            <a:pPr marL="114300" indent="0" algn="just">
              <a:lnSpc>
                <a:spcPct val="150000"/>
              </a:lnSpc>
              <a:buNone/>
            </a:pPr>
            <a:r>
              <a:rPr lang="en-US" sz="2400" dirty="0"/>
              <a:t>The above classification is according to the </a:t>
            </a:r>
            <a:r>
              <a:rPr lang="en-US" sz="2400" b="1" dirty="0"/>
              <a:t>I</a:t>
            </a:r>
            <a:r>
              <a:rPr lang="en-US" sz="2400" dirty="0"/>
              <a:t>nternational </a:t>
            </a:r>
            <a:r>
              <a:rPr lang="en-US" sz="2400" b="1" dirty="0"/>
              <a:t>S</a:t>
            </a:r>
            <a:r>
              <a:rPr lang="en-US" sz="2400" dirty="0"/>
              <a:t>tandard </a:t>
            </a:r>
            <a:r>
              <a:rPr lang="en-US" sz="2400" b="1" dirty="0"/>
              <a:t>I</a:t>
            </a:r>
            <a:r>
              <a:rPr lang="en-US" sz="2400" dirty="0"/>
              <a:t>ndustrial </a:t>
            </a:r>
            <a:r>
              <a:rPr lang="en-US" sz="2400" b="1" dirty="0"/>
              <a:t>C</a:t>
            </a:r>
            <a:r>
              <a:rPr lang="en-US" sz="2400" dirty="0"/>
              <a:t>lassification (</a:t>
            </a:r>
            <a:r>
              <a:rPr lang="en-US" sz="2400" b="1" dirty="0"/>
              <a:t>ISIC</a:t>
            </a:r>
            <a:r>
              <a:rPr lang="en-US" sz="2400" dirty="0"/>
              <a:t>) used by the UN.</a:t>
            </a:r>
          </a:p>
          <a:p>
            <a:pPr marL="114300" indent="0" algn="just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1550" y="4182616"/>
            <a:ext cx="8683850" cy="1684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en-US" sz="2400" dirty="0" smtClean="0"/>
              <a:t>The process and  Discrete industries are further divided into two methods:</a:t>
            </a:r>
          </a:p>
          <a:p>
            <a:pPr marL="114300" indent="0" algn="just">
              <a:lnSpc>
                <a:spcPct val="150000"/>
              </a:lnSpc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" y="304800"/>
            <a:ext cx="8735888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2.1  Manufacturing Industries and Products</a:t>
            </a:r>
          </a:p>
        </p:txBody>
      </p:sp>
    </p:spTree>
    <p:extLst>
      <p:ext uri="{BB962C8B-B14F-4D97-AF65-F5344CB8AC3E}">
        <p14:creationId xmlns:p14="http://schemas.microsoft.com/office/powerpoint/2010/main" val="289772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19812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lnSpc>
                <a:spcPct val="150000"/>
              </a:lnSpc>
              <a:buFont typeface="Arial" pitchFamily="34" charset="0"/>
              <a:buNone/>
            </a:pPr>
            <a:r>
              <a:rPr lang="en-US" sz="2400" dirty="0" smtClean="0"/>
              <a:t>The process and  Discrete industries are further divided into two methods:</a:t>
            </a:r>
          </a:p>
          <a:p>
            <a:pPr marL="114300" indent="0" algn="just">
              <a:lnSpc>
                <a:spcPct val="150000"/>
              </a:lnSpc>
              <a:buFont typeface="Arial" pitchFamily="34" charset="0"/>
              <a:buNone/>
            </a:pPr>
            <a:endParaRPr lang="en-US" sz="2400" dirty="0" smtClean="0"/>
          </a:p>
          <a:p>
            <a:pPr marL="114300" indent="0" algn="just">
              <a:lnSpc>
                <a:spcPct val="150000"/>
              </a:lnSpc>
              <a:buFont typeface="Arial" pitchFamily="34" charset="0"/>
              <a:buNone/>
            </a:pPr>
            <a:endParaRPr lang="en-US" sz="2400" dirty="0" smtClean="0"/>
          </a:p>
          <a:p>
            <a:pPr marL="114300" indent="0" algn="just">
              <a:lnSpc>
                <a:spcPct val="150000"/>
              </a:lnSpc>
              <a:buFont typeface="Arial" pitchFamily="34" charset="0"/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" y="381000"/>
            <a:ext cx="8735888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2.1  Manufacturing Industries and Products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3014008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u="sng" dirty="0" smtClean="0"/>
              <a:t>1- Continues production: </a:t>
            </a:r>
            <a:r>
              <a:rPr lang="en-US" sz="2400" dirty="0" smtClean="0"/>
              <a:t>No interruptions in the output flow, such as gas material or powder.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b="1" u="sng" dirty="0" smtClean="0"/>
              <a:t>2- Batch production:</a:t>
            </a:r>
            <a:r>
              <a:rPr lang="en-US" sz="2400" dirty="0" smtClean="0"/>
              <a:t> Input and output are in finite quantities. They can be different from each other.</a:t>
            </a:r>
          </a:p>
        </p:txBody>
      </p:sp>
    </p:spTree>
    <p:extLst>
      <p:ext uri="{BB962C8B-B14F-4D97-AF65-F5344CB8AC3E}">
        <p14:creationId xmlns:p14="http://schemas.microsoft.com/office/powerpoint/2010/main" val="305996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752600"/>
            <a:ext cx="868680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JO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50000"/>
              </a:lnSpc>
            </a:pPr>
            <a:r>
              <a:rPr lang="en-US" sz="2400" b="1" dirty="0" smtClean="0">
                <a:cs typeface="+mj-cs"/>
              </a:rPr>
              <a:t>Final products can be divided into:</a:t>
            </a:r>
          </a:p>
          <a:p>
            <a:pPr algn="just" rtl="0"/>
            <a:endParaRPr lang="en-US" sz="2400" b="1" u="sng" dirty="0" smtClean="0">
              <a:cs typeface="+mj-cs"/>
            </a:endParaRPr>
          </a:p>
          <a:p>
            <a:pPr algn="just" rtl="0"/>
            <a:r>
              <a:rPr lang="en-US" sz="2400" b="1" u="sng" dirty="0" smtClean="0">
                <a:cs typeface="+mj-cs"/>
              </a:rPr>
              <a:t>1- Consumer goods: </a:t>
            </a:r>
          </a:p>
          <a:p>
            <a:pPr algn="just" rtl="0"/>
            <a:r>
              <a:rPr lang="en-US" sz="2400" dirty="0" smtClean="0">
                <a:cs typeface="+mj-cs"/>
              </a:rPr>
              <a:t>Purchased directly by consumers, e.g. cars, PC’s and TV’s.</a:t>
            </a:r>
          </a:p>
          <a:p>
            <a:pPr algn="just" rtl="0"/>
            <a:endParaRPr lang="en-US" sz="2400" dirty="0" smtClean="0">
              <a:cs typeface="+mj-cs"/>
            </a:endParaRPr>
          </a:p>
          <a:p>
            <a:pPr algn="just" rtl="0"/>
            <a:r>
              <a:rPr lang="en-US" sz="2400" b="1" u="sng" dirty="0" smtClean="0">
                <a:cs typeface="+mj-cs"/>
              </a:rPr>
              <a:t>2- Capital goods:</a:t>
            </a:r>
            <a:r>
              <a:rPr lang="en-US" sz="2400" dirty="0" smtClean="0">
                <a:cs typeface="+mj-cs"/>
              </a:rPr>
              <a:t> </a:t>
            </a:r>
          </a:p>
          <a:p>
            <a:pPr algn="just" rtl="0"/>
            <a:r>
              <a:rPr lang="en-US" sz="2400" dirty="0" smtClean="0">
                <a:cs typeface="+mj-cs"/>
              </a:rPr>
              <a:t>Purchased by others companies to produce goods and supply services. e.g. commercial aircraft, railroad equipment. </a:t>
            </a:r>
          </a:p>
          <a:p>
            <a:pPr algn="just" rtl="0"/>
            <a:r>
              <a:rPr lang="en-US" sz="2400" dirty="0" smtClean="0">
                <a:cs typeface="+mj-cs"/>
              </a:rPr>
              <a:t>Some companies produce components for the companies that make the final product.    </a:t>
            </a:r>
            <a:r>
              <a:rPr lang="en-US" sz="2400" b="1" u="sng" dirty="0" smtClean="0">
                <a:cs typeface="+mj-cs"/>
              </a:rPr>
              <a:t> </a:t>
            </a:r>
            <a:endParaRPr lang="ar-JO" sz="2400" u="sng" dirty="0"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04800"/>
            <a:ext cx="8735888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2.1  Manufacturing Industries and Products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7705" y="1447800"/>
            <a:ext cx="7786742" cy="32316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JO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US" sz="2400" dirty="0" smtClean="0">
                <a:cs typeface="+mj-cs"/>
              </a:rPr>
              <a:t>The factory activities to convert raw materials into products are:</a:t>
            </a:r>
          </a:p>
          <a:p>
            <a:pPr algn="just" rtl="0"/>
            <a:endParaRPr lang="en-US" sz="2400" dirty="0" smtClean="0">
              <a:cs typeface="+mj-cs"/>
            </a:endParaRPr>
          </a:p>
          <a:p>
            <a:pPr algn="just" rtl="0"/>
            <a:r>
              <a:rPr lang="en-US" sz="2400" dirty="0" smtClean="0">
                <a:cs typeface="+mj-cs"/>
              </a:rPr>
              <a:t>1- Processing and assembly operations.</a:t>
            </a:r>
          </a:p>
          <a:p>
            <a:pPr algn="just" rtl="0"/>
            <a:r>
              <a:rPr lang="en-US" sz="2400" dirty="0" smtClean="0">
                <a:cs typeface="+mj-cs"/>
              </a:rPr>
              <a:t>2- Material handling.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 smtClean="0">
                <a:cs typeface="+mj-cs"/>
              </a:rPr>
              <a:t>3- Inspection and test.</a:t>
            </a:r>
          </a:p>
          <a:p>
            <a:pPr algn="just" rtl="0"/>
            <a:r>
              <a:rPr lang="en-US" sz="2400" dirty="0" smtClean="0">
                <a:cs typeface="+mj-cs"/>
              </a:rPr>
              <a:t>4- Coordination and control.</a:t>
            </a:r>
          </a:p>
          <a:p>
            <a:pPr algn="just" rtl="0"/>
            <a:endParaRPr lang="en-US" sz="2400" dirty="0" smtClean="0">
              <a:cs typeface="+mj-cs"/>
            </a:endParaRPr>
          </a:p>
          <a:p>
            <a:pPr algn="just" rtl="0"/>
            <a:endParaRPr lang="ar-JO" sz="2400" dirty="0"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4298" y="579679"/>
            <a:ext cx="432233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+mj-cs"/>
              </a:rPr>
              <a:t> 2.2 Manufacturing Operations</a:t>
            </a:r>
            <a:r>
              <a:rPr lang="en-US" sz="2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+mj-cs"/>
              </a:rPr>
              <a:t>: 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34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219200"/>
            <a:ext cx="8686800" cy="54476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JO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US" sz="2400" b="1" u="sng" dirty="0" smtClean="0">
                <a:cs typeface="+mj-cs"/>
              </a:rPr>
              <a:t>2.2.1 Processing and Assembly Operations</a:t>
            </a:r>
          </a:p>
          <a:p>
            <a:pPr algn="just" rtl="0"/>
            <a:endParaRPr lang="en-US" sz="2400" b="1" u="sng" dirty="0" smtClean="0">
              <a:cs typeface="+mj-cs"/>
            </a:endParaRPr>
          </a:p>
          <a:p>
            <a:pPr algn="just" rtl="0"/>
            <a:r>
              <a:rPr lang="en-US" sz="2400" dirty="0" smtClean="0">
                <a:cs typeface="+mj-cs"/>
              </a:rPr>
              <a:t>Manufacturing processes are two types:</a:t>
            </a:r>
          </a:p>
          <a:p>
            <a:pPr algn="just" rtl="0"/>
            <a:endParaRPr lang="en-US" sz="2400" dirty="0" smtClean="0">
              <a:cs typeface="+mj-cs"/>
            </a:endParaRPr>
          </a:p>
          <a:p>
            <a:pPr algn="just" rtl="0"/>
            <a:r>
              <a:rPr lang="en-US" sz="2400" b="1" u="sng" dirty="0" smtClean="0">
                <a:cs typeface="+mj-cs"/>
              </a:rPr>
              <a:t>1- Processing operations:</a:t>
            </a:r>
          </a:p>
          <a:p>
            <a:pPr algn="just" rtl="0"/>
            <a:endParaRPr lang="en-US" sz="2400" dirty="0" smtClean="0">
              <a:cs typeface="+mj-cs"/>
            </a:endParaRPr>
          </a:p>
          <a:p>
            <a:pPr algn="just" rtl="0"/>
            <a:r>
              <a:rPr lang="en-US" sz="2400" dirty="0" smtClean="0">
                <a:cs typeface="+mj-cs"/>
              </a:rPr>
              <a:t>Transformer a work material from one state to another more advanced state (closer to the final product). It adds value by changing the work material.</a:t>
            </a:r>
          </a:p>
          <a:p>
            <a:pPr algn="just" rtl="0"/>
            <a:endParaRPr lang="en-US" sz="2400" dirty="0" smtClean="0">
              <a:cs typeface="+mj-cs"/>
            </a:endParaRPr>
          </a:p>
          <a:p>
            <a:pPr algn="just" rtl="0">
              <a:lnSpc>
                <a:spcPct val="150000"/>
              </a:lnSpc>
            </a:pPr>
            <a:r>
              <a:rPr lang="en-US" sz="2400" b="1" u="sng" dirty="0" smtClean="0">
                <a:cs typeface="+mj-cs"/>
              </a:rPr>
              <a:t>2- Assembly operation:</a:t>
            </a:r>
            <a:r>
              <a:rPr lang="en-US" sz="2400" dirty="0" smtClean="0">
                <a:cs typeface="+mj-cs"/>
              </a:rPr>
              <a:t> </a:t>
            </a:r>
          </a:p>
          <a:p>
            <a:pPr algn="just" rtl="0">
              <a:lnSpc>
                <a:spcPct val="150000"/>
              </a:lnSpc>
            </a:pPr>
            <a:r>
              <a:rPr lang="en-US" sz="2400" dirty="0" smtClean="0">
                <a:cs typeface="+mj-cs"/>
              </a:rPr>
              <a:t>Joins two or more components to create a new entity, which is called an assembly.</a:t>
            </a:r>
          </a:p>
          <a:p>
            <a:pPr algn="just" rtl="0"/>
            <a:endParaRPr lang="ar-JO" sz="2400" dirty="0"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04800"/>
            <a:ext cx="432233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+mj-cs"/>
              </a:rPr>
              <a:t> 2.2 Manufacturing Operations</a:t>
            </a:r>
            <a:r>
              <a:rPr lang="en-US" sz="2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cs typeface="+mj-cs"/>
              </a:rPr>
              <a:t>: 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949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26B6A4F6-E4F6-4677-AF0D-EC2F1A55D203}"/>
</file>

<file path=customXml/itemProps2.xml><?xml version="1.0" encoding="utf-8"?>
<ds:datastoreItem xmlns:ds="http://schemas.openxmlformats.org/officeDocument/2006/customXml" ds:itemID="{BA05C5A6-80D7-49DF-BE0E-AA9AB6D473BE}"/>
</file>

<file path=customXml/itemProps3.xml><?xml version="1.0" encoding="utf-8"?>
<ds:datastoreItem xmlns:ds="http://schemas.openxmlformats.org/officeDocument/2006/customXml" ds:itemID="{948066CA-DD08-4E74-B0BA-7FBDCB5775AF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</TotalTime>
  <Words>1328</Words>
  <Application>Microsoft Office PowerPoint</Application>
  <PresentationFormat>On-screen Show (4:3)</PresentationFormat>
  <Paragraphs>164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Automation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2.3.1 Low Production </vt:lpstr>
      <vt:lpstr>2.3.2 Medium Production</vt:lpstr>
      <vt:lpstr>PowerPoint Presentation</vt:lpstr>
      <vt:lpstr>2.4.3 Limitations and Capabilities of a Manufacturing Plant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Automation </dc:title>
  <dc:creator>Aya</dc:creator>
  <cp:lastModifiedBy>USER</cp:lastModifiedBy>
  <cp:revision>22</cp:revision>
  <dcterms:created xsi:type="dcterms:W3CDTF">2006-08-16T00:00:00Z</dcterms:created>
  <dcterms:modified xsi:type="dcterms:W3CDTF">2017-10-14T12:29:24Z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