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6" r:id="rId2"/>
    <p:sldId id="296" r:id="rId3"/>
    <p:sldId id="297" r:id="rId4"/>
    <p:sldId id="298" r:id="rId5"/>
    <p:sldId id="299" r:id="rId6"/>
    <p:sldId id="300" r:id="rId7"/>
    <p:sldId id="309" r:id="rId8"/>
    <p:sldId id="301" r:id="rId9"/>
    <p:sldId id="303" r:id="rId10"/>
    <p:sldId id="304" r:id="rId11"/>
    <p:sldId id="305" r:id="rId12"/>
    <p:sldId id="306" r:id="rId13"/>
    <p:sldId id="307"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08" r:id="rId50"/>
    <p:sldId id="292" r:id="rId51"/>
    <p:sldId id="293" r:id="rId52"/>
    <p:sldId id="29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DB654-B1CA-4287-AB81-4BB60E8673BB}" type="datetimeFigureOut">
              <a:rPr lang="en-US" smtClean="0"/>
              <a:pPr/>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6D059-2F03-480C-A1D4-5A065485932F}" type="slidenum">
              <a:rPr lang="en-US" smtClean="0"/>
              <a:pPr/>
              <a:t>‹#›</a:t>
            </a:fld>
            <a:endParaRPr lang="en-US"/>
          </a:p>
        </p:txBody>
      </p:sp>
    </p:spTree>
    <p:extLst>
      <p:ext uri="{BB962C8B-B14F-4D97-AF65-F5344CB8AC3E}">
        <p14:creationId xmlns:p14="http://schemas.microsoft.com/office/powerpoint/2010/main" val="409804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6D059-2F03-480C-A1D4-5A065485932F}" type="slidenum">
              <a:rPr lang="en-US" smtClean="0"/>
              <a:pPr/>
              <a:t>12</a:t>
            </a:fld>
            <a:endParaRPr lang="en-US"/>
          </a:p>
        </p:txBody>
      </p:sp>
    </p:spTree>
    <p:extLst>
      <p:ext uri="{BB962C8B-B14F-4D97-AF65-F5344CB8AC3E}">
        <p14:creationId xmlns:p14="http://schemas.microsoft.com/office/powerpoint/2010/main" val="24798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5"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4"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4" y="1396722"/>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4"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5"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a:xfrm>
            <a:off x="800102" y="6172200"/>
            <a:ext cx="4000500" cy="457200"/>
          </a:xfrm>
        </p:spPr>
        <p:txBody>
          <a:bodyPr/>
          <a:lstStyle/>
          <a:p>
            <a:endParaRPr lang="en-US"/>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8"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8"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1"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2"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10"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2"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10/14/2017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 </a:t>
            </a:r>
            <a:br>
              <a:rPr lang="en-US" dirty="0"/>
            </a:br>
            <a:r>
              <a:rPr lang="en-US" dirty="0"/>
              <a:t>Industrial </a:t>
            </a:r>
            <a:r>
              <a:rPr lang="en-US" dirty="0" smtClean="0"/>
              <a:t>Control Systems</a:t>
            </a:r>
            <a:endParaRPr lang="en-US" dirty="0"/>
          </a:p>
        </p:txBody>
      </p:sp>
      <p:sp>
        <p:nvSpPr>
          <p:cNvPr id="5" name="Subtitle 2"/>
          <p:cNvSpPr>
            <a:spLocks noGrp="1"/>
          </p:cNvSpPr>
          <p:nvPr>
            <p:ph type="subTitle" idx="1"/>
          </p:nvPr>
        </p:nvSpPr>
        <p:spPr>
          <a:xfrm>
            <a:off x="2895600" y="3352800"/>
            <a:ext cx="3581400" cy="1066800"/>
          </a:xfrm>
        </p:spPr>
        <p:txBody>
          <a:bodyPr>
            <a:normAutofit fontScale="92500"/>
          </a:bodyPr>
          <a:lstStyle/>
          <a:p>
            <a:r>
              <a:rPr lang="en-US" sz="2500" dirty="0" smtClean="0"/>
              <a:t>Dr. Osama </a:t>
            </a:r>
            <a:r>
              <a:rPr lang="en-US" sz="2500" dirty="0" smtClean="0"/>
              <a:t>M. Al-</a:t>
            </a:r>
            <a:r>
              <a:rPr lang="en-US" sz="2500" dirty="0" err="1" smtClean="0"/>
              <a:t>Habahbah</a:t>
            </a:r>
            <a:endParaRPr lang="en-US" sz="2500" dirty="0" smtClean="0"/>
          </a:p>
          <a:p>
            <a:r>
              <a:rPr lang="en-US" sz="2500" dirty="0" smtClean="0"/>
              <a:t>2015</a:t>
            </a:r>
            <a:endParaRPr lang="en-US" sz="2500" dirty="0"/>
          </a:p>
        </p:txBody>
      </p:sp>
      <p:sp>
        <p:nvSpPr>
          <p:cNvPr id="4" name="Subtitle 2"/>
          <p:cNvSpPr txBox="1">
            <a:spLocks/>
          </p:cNvSpPr>
          <p:nvPr/>
        </p:nvSpPr>
        <p:spPr>
          <a:xfrm>
            <a:off x="1524000" y="228600"/>
            <a:ext cx="6172200" cy="10668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500" b="1" i="0" u="none" strike="noStrike" kern="1200" cap="none" spc="0" normalizeH="0" baseline="0" noProof="0" dirty="0" smtClean="0">
                <a:ln>
                  <a:noFill/>
                </a:ln>
                <a:solidFill>
                  <a:srgbClr val="002060"/>
                </a:solidFill>
                <a:effectLst/>
                <a:uLnTx/>
                <a:uFillTx/>
                <a:latin typeface="+mn-lt"/>
                <a:ea typeface="+mn-ea"/>
                <a:cs typeface="+mn-cs"/>
              </a:rPr>
              <a:t>The University of Jordan</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500" b="1" dirty="0" err="1" smtClean="0">
                <a:solidFill>
                  <a:srgbClr val="002060"/>
                </a:solidFill>
              </a:rPr>
              <a:t>Mechatronics</a:t>
            </a:r>
            <a:r>
              <a:rPr lang="en-US" sz="2500" b="1" dirty="0" smtClean="0">
                <a:solidFill>
                  <a:srgbClr val="002060"/>
                </a:solidFill>
              </a:rPr>
              <a:t> Engineering Department</a:t>
            </a:r>
            <a:endParaRPr kumimoji="0" lang="en-US" sz="2500" b="1" i="0" u="none" strike="noStrike" kern="1200" cap="none" spc="0" normalizeH="0" baseline="0" noProof="0" dirty="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val="2742316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5.2 Continuous vs. Discrete control</a:t>
            </a:r>
            <a:br>
              <a:rPr lang="en-US" sz="2400" b="1" dirty="0">
                <a:solidFill>
                  <a:schemeClr val="tx1"/>
                </a:solidFill>
              </a:rPr>
            </a:br>
            <a:endParaRPr lang="en-US" sz="24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72982104"/>
              </p:ext>
            </p:extLst>
          </p:nvPr>
        </p:nvGraphicFramePr>
        <p:xfrm>
          <a:off x="609600" y="1442069"/>
          <a:ext cx="7924800" cy="4787154"/>
        </p:xfrm>
        <a:graphic>
          <a:graphicData uri="http://schemas.openxmlformats.org/drawingml/2006/table">
            <a:tbl>
              <a:tblPr firstRow="1" bandRow="1">
                <a:tableStyleId>{5C22544A-7EE6-4342-B048-85BDC9FD1C3A}</a:tableStyleId>
              </a:tblPr>
              <a:tblGrid>
                <a:gridCol w="2362200"/>
                <a:gridCol w="2921000"/>
                <a:gridCol w="2641600"/>
              </a:tblGrid>
              <a:tr h="843931">
                <a:tc>
                  <a:txBody>
                    <a:bodyPr/>
                    <a:lstStyle/>
                    <a:p>
                      <a:r>
                        <a:rPr lang="en-US" dirty="0" smtClean="0"/>
                        <a:t>Comparison Factor </a:t>
                      </a:r>
                      <a:endParaRPr lang="en-US" dirty="0"/>
                    </a:p>
                  </a:txBody>
                  <a:tcPr/>
                </a:tc>
                <a:tc>
                  <a:txBody>
                    <a:bodyPr/>
                    <a:lstStyle/>
                    <a:p>
                      <a:r>
                        <a:rPr lang="en-US" dirty="0" smtClean="0"/>
                        <a:t>Continuous Control in</a:t>
                      </a:r>
                    </a:p>
                    <a:p>
                      <a:r>
                        <a:rPr lang="en-US" dirty="0" smtClean="0"/>
                        <a:t>Process  Industries </a:t>
                      </a:r>
                      <a:endParaRPr lang="en-US" dirty="0"/>
                    </a:p>
                  </a:txBody>
                  <a:tcPr/>
                </a:tc>
                <a:tc>
                  <a:txBody>
                    <a:bodyPr/>
                    <a:lstStyle/>
                    <a:p>
                      <a:r>
                        <a:rPr lang="en-US" dirty="0" smtClean="0"/>
                        <a:t>Discrete Control in</a:t>
                      </a:r>
                    </a:p>
                    <a:p>
                      <a:r>
                        <a:rPr lang="en-US" dirty="0" smtClean="0"/>
                        <a:t>Discrete Manufacturing</a:t>
                      </a:r>
                    </a:p>
                    <a:p>
                      <a:r>
                        <a:rPr lang="en-US" dirty="0" smtClean="0"/>
                        <a:t>Industries </a:t>
                      </a:r>
                      <a:endParaRPr lang="en-US" dirty="0"/>
                    </a:p>
                  </a:txBody>
                  <a:tcPr/>
                </a:tc>
              </a:tr>
              <a:tr h="1220994">
                <a:tc>
                  <a:txBody>
                    <a:bodyPr/>
                    <a:lstStyle/>
                    <a:p>
                      <a:r>
                        <a:rPr lang="en-US" dirty="0" smtClean="0"/>
                        <a:t>Typical measures of</a:t>
                      </a:r>
                    </a:p>
                    <a:p>
                      <a:r>
                        <a:rPr lang="en-US" dirty="0" smtClean="0"/>
                        <a:t>product output </a:t>
                      </a:r>
                      <a:endParaRPr lang="en-US" dirty="0"/>
                    </a:p>
                  </a:txBody>
                  <a:tcPr/>
                </a:tc>
                <a:tc>
                  <a:txBody>
                    <a:bodyPr/>
                    <a:lstStyle/>
                    <a:p>
                      <a:r>
                        <a:rPr lang="en-US" dirty="0" smtClean="0"/>
                        <a:t>Weight measures </a:t>
                      </a:r>
                    </a:p>
                    <a:p>
                      <a:r>
                        <a:rPr lang="en-US" dirty="0" smtClean="0"/>
                        <a:t>liquid volume measures </a:t>
                      </a:r>
                    </a:p>
                    <a:p>
                      <a:r>
                        <a:rPr lang="en-US" dirty="0" smtClean="0"/>
                        <a:t>Solid  volume measures </a:t>
                      </a:r>
                      <a:endParaRPr lang="en-US" dirty="0"/>
                    </a:p>
                  </a:txBody>
                  <a:tcPr/>
                </a:tc>
                <a:tc>
                  <a:txBody>
                    <a:bodyPr/>
                    <a:lstStyle/>
                    <a:p>
                      <a:r>
                        <a:rPr lang="en-US" dirty="0" smtClean="0"/>
                        <a:t>Number of parts</a:t>
                      </a:r>
                    </a:p>
                    <a:p>
                      <a:r>
                        <a:rPr lang="en-US" dirty="0" smtClean="0"/>
                        <a:t>Number of products </a:t>
                      </a:r>
                      <a:endParaRPr lang="en-US" dirty="0"/>
                    </a:p>
                  </a:txBody>
                  <a:tcPr/>
                </a:tc>
              </a:tr>
              <a:tr h="1449930">
                <a:tc>
                  <a:txBody>
                    <a:bodyPr/>
                    <a:lstStyle/>
                    <a:p>
                      <a:r>
                        <a:rPr lang="en-US" dirty="0" smtClean="0"/>
                        <a:t>Typical quality measures </a:t>
                      </a:r>
                      <a:endParaRPr lang="en-US" dirty="0"/>
                    </a:p>
                  </a:txBody>
                  <a:tcPr/>
                </a:tc>
                <a:tc>
                  <a:txBody>
                    <a:bodyPr/>
                    <a:lstStyle/>
                    <a:p>
                      <a:r>
                        <a:rPr lang="en-US" dirty="0" smtClean="0"/>
                        <a:t>Consistency</a:t>
                      </a:r>
                    </a:p>
                    <a:p>
                      <a:r>
                        <a:rPr lang="en-US" dirty="0" smtClean="0"/>
                        <a:t>Concentration</a:t>
                      </a:r>
                    </a:p>
                    <a:p>
                      <a:r>
                        <a:rPr lang="en-US" dirty="0" smtClean="0"/>
                        <a:t>Absence of contaminants</a:t>
                      </a:r>
                    </a:p>
                    <a:p>
                      <a:r>
                        <a:rPr lang="en-US" dirty="0" smtClean="0"/>
                        <a:t>conformance to</a:t>
                      </a:r>
                    </a:p>
                    <a:p>
                      <a:r>
                        <a:rPr lang="en-US" dirty="0" smtClean="0"/>
                        <a:t>specification </a:t>
                      </a:r>
                      <a:endParaRPr lang="en-US" dirty="0"/>
                    </a:p>
                  </a:txBody>
                  <a:tcPr/>
                </a:tc>
                <a:tc>
                  <a:txBody>
                    <a:bodyPr/>
                    <a:lstStyle/>
                    <a:p>
                      <a:r>
                        <a:rPr lang="en-US" dirty="0" smtClean="0"/>
                        <a:t>Dimensions </a:t>
                      </a:r>
                    </a:p>
                    <a:p>
                      <a:r>
                        <a:rPr lang="en-US" dirty="0" smtClean="0"/>
                        <a:t>Surface finish</a:t>
                      </a:r>
                    </a:p>
                    <a:p>
                      <a:r>
                        <a:rPr lang="en-US" dirty="0" smtClean="0"/>
                        <a:t>Appearance</a:t>
                      </a:r>
                    </a:p>
                    <a:p>
                      <a:r>
                        <a:rPr lang="en-US" dirty="0" smtClean="0"/>
                        <a:t>Absence of defects</a:t>
                      </a:r>
                    </a:p>
                    <a:p>
                      <a:r>
                        <a:rPr lang="en-US" dirty="0" smtClean="0"/>
                        <a:t>Product reliability </a:t>
                      </a:r>
                      <a:endParaRPr lang="en-US" dirty="0"/>
                    </a:p>
                  </a:txBody>
                  <a:tcPr/>
                </a:tc>
              </a:tr>
              <a:tr h="1043699">
                <a:tc>
                  <a:txBody>
                    <a:bodyPr/>
                    <a:lstStyle/>
                    <a:p>
                      <a:r>
                        <a:rPr lang="en-US" dirty="0" smtClean="0"/>
                        <a:t>Typical variables and </a:t>
                      </a:r>
                    </a:p>
                    <a:p>
                      <a:r>
                        <a:rPr lang="en-US" dirty="0" smtClean="0"/>
                        <a:t>parameters </a:t>
                      </a:r>
                      <a:endParaRPr lang="en-US" dirty="0"/>
                    </a:p>
                  </a:txBody>
                  <a:tcPr/>
                </a:tc>
                <a:tc>
                  <a:txBody>
                    <a:bodyPr/>
                    <a:lstStyle/>
                    <a:p>
                      <a:r>
                        <a:rPr lang="en-US" dirty="0" smtClean="0"/>
                        <a:t>Temperature </a:t>
                      </a:r>
                    </a:p>
                    <a:p>
                      <a:r>
                        <a:rPr lang="en-US" dirty="0" smtClean="0"/>
                        <a:t>Volume flow rate  </a:t>
                      </a:r>
                    </a:p>
                    <a:p>
                      <a:r>
                        <a:rPr lang="en-US" dirty="0" smtClean="0"/>
                        <a:t>Pressure  </a:t>
                      </a:r>
                    </a:p>
                    <a:p>
                      <a:r>
                        <a:rPr lang="en-US" dirty="0" smtClean="0"/>
                        <a:t> </a:t>
                      </a:r>
                      <a:endParaRPr lang="en-US" dirty="0"/>
                    </a:p>
                  </a:txBody>
                  <a:tcPr/>
                </a:tc>
                <a:tc>
                  <a:txBody>
                    <a:bodyPr/>
                    <a:lstStyle/>
                    <a:p>
                      <a:r>
                        <a:rPr lang="en-US" dirty="0" smtClean="0"/>
                        <a:t>Position  </a:t>
                      </a:r>
                    </a:p>
                    <a:p>
                      <a:r>
                        <a:rPr lang="en-US" dirty="0" smtClean="0"/>
                        <a:t>Velocity </a:t>
                      </a:r>
                    </a:p>
                    <a:p>
                      <a:r>
                        <a:rPr lang="en-US" dirty="0" smtClean="0"/>
                        <a:t>Acceleration </a:t>
                      </a:r>
                    </a:p>
                    <a:p>
                      <a:r>
                        <a:rPr lang="en-US" dirty="0" smtClean="0"/>
                        <a:t>Force </a:t>
                      </a:r>
                      <a:endParaRPr lang="en-US" dirty="0"/>
                    </a:p>
                  </a:txBody>
                  <a:tcPr/>
                </a:tc>
              </a:tr>
            </a:tbl>
          </a:graphicData>
        </a:graphic>
      </p:graphicFrame>
    </p:spTree>
    <p:extLst>
      <p:ext uri="{BB962C8B-B14F-4D97-AF65-F5344CB8AC3E}">
        <p14:creationId xmlns:p14="http://schemas.microsoft.com/office/powerpoint/2010/main" val="271656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71414"/>
            <a:ext cx="7772400" cy="511156"/>
          </a:xfrm>
        </p:spPr>
        <p:txBody>
          <a:bodyPr>
            <a:normAutofit/>
          </a:bodyPr>
          <a:lstStyle/>
          <a:p>
            <a:r>
              <a:rPr lang="en-US" sz="2400" b="1" dirty="0">
                <a:solidFill>
                  <a:schemeClr val="tx1"/>
                </a:solidFill>
              </a:rPr>
              <a:t>5.2 Continuous vs. Discrete </a:t>
            </a:r>
            <a:r>
              <a:rPr lang="en-US" sz="2400" b="1" dirty="0" smtClean="0">
                <a:solidFill>
                  <a:schemeClr val="tx1"/>
                </a:solidFill>
              </a:rPr>
              <a:t>control</a:t>
            </a:r>
            <a:endParaRPr lang="en-US" sz="24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0889357"/>
              </p:ext>
            </p:extLst>
          </p:nvPr>
        </p:nvGraphicFramePr>
        <p:xfrm>
          <a:off x="285720" y="654619"/>
          <a:ext cx="8643999" cy="4560330"/>
        </p:xfrm>
        <a:graphic>
          <a:graphicData uri="http://schemas.openxmlformats.org/drawingml/2006/table">
            <a:tbl>
              <a:tblPr firstRow="1" bandRow="1">
                <a:tableStyleId>{5C22544A-7EE6-4342-B048-85BDC9FD1C3A}</a:tableStyleId>
              </a:tblPr>
              <a:tblGrid>
                <a:gridCol w="2670072"/>
                <a:gridCol w="2988040"/>
                <a:gridCol w="2985887"/>
              </a:tblGrid>
              <a:tr h="1050605">
                <a:tc>
                  <a:txBody>
                    <a:bodyPr/>
                    <a:lstStyle/>
                    <a:p>
                      <a:r>
                        <a:rPr lang="en-US" sz="2000" dirty="0" smtClean="0"/>
                        <a:t>Comparison Factor </a:t>
                      </a:r>
                      <a:endParaRPr lang="en-US" sz="2000" dirty="0"/>
                    </a:p>
                  </a:txBody>
                  <a:tcPr/>
                </a:tc>
                <a:tc>
                  <a:txBody>
                    <a:bodyPr/>
                    <a:lstStyle/>
                    <a:p>
                      <a:r>
                        <a:rPr lang="en-US" sz="2000" dirty="0" smtClean="0"/>
                        <a:t>Continuous Control in</a:t>
                      </a:r>
                    </a:p>
                    <a:p>
                      <a:r>
                        <a:rPr lang="en-US" sz="2000" dirty="0" smtClean="0"/>
                        <a:t>Process  Industries </a:t>
                      </a:r>
                      <a:endParaRPr lang="en-US" sz="2000" dirty="0"/>
                    </a:p>
                  </a:txBody>
                  <a:tcPr/>
                </a:tc>
                <a:tc>
                  <a:txBody>
                    <a:bodyPr/>
                    <a:lstStyle/>
                    <a:p>
                      <a:r>
                        <a:rPr lang="en-US" sz="2000" dirty="0" smtClean="0"/>
                        <a:t>Discrete Control in</a:t>
                      </a:r>
                    </a:p>
                    <a:p>
                      <a:r>
                        <a:rPr lang="en-US" sz="2000" dirty="0" smtClean="0"/>
                        <a:t>Discrete Manufacturing</a:t>
                      </a:r>
                    </a:p>
                    <a:p>
                      <a:r>
                        <a:rPr lang="en-US" sz="2000" dirty="0" smtClean="0"/>
                        <a:t>Industries </a:t>
                      </a:r>
                      <a:endParaRPr lang="en-US" sz="2000" dirty="0"/>
                    </a:p>
                  </a:txBody>
                  <a:tcPr/>
                </a:tc>
              </a:tr>
              <a:tr h="1368971">
                <a:tc>
                  <a:txBody>
                    <a:bodyPr/>
                    <a:lstStyle/>
                    <a:p>
                      <a:r>
                        <a:rPr lang="en-US" sz="2000" dirty="0" smtClean="0"/>
                        <a:t>Typical sensors </a:t>
                      </a:r>
                      <a:endParaRPr lang="en-US" sz="2000" dirty="0"/>
                    </a:p>
                  </a:txBody>
                  <a:tcPr/>
                </a:tc>
                <a:tc>
                  <a:txBody>
                    <a:bodyPr/>
                    <a:lstStyle/>
                    <a:p>
                      <a:r>
                        <a:rPr lang="en-US" sz="2000" dirty="0" smtClean="0"/>
                        <a:t>Flow meters  </a:t>
                      </a:r>
                    </a:p>
                    <a:p>
                      <a:r>
                        <a:rPr lang="en-US" sz="2000" dirty="0" smtClean="0"/>
                        <a:t>Thermocouples   </a:t>
                      </a:r>
                    </a:p>
                    <a:p>
                      <a:r>
                        <a:rPr lang="en-US" sz="2000" dirty="0" smtClean="0"/>
                        <a:t>Pressure sensors </a:t>
                      </a:r>
                      <a:endParaRPr lang="en-US" sz="2000" dirty="0"/>
                    </a:p>
                  </a:txBody>
                  <a:tcPr/>
                </a:tc>
                <a:tc>
                  <a:txBody>
                    <a:bodyPr/>
                    <a:lstStyle/>
                    <a:p>
                      <a:r>
                        <a:rPr lang="en-US" sz="2000" dirty="0" smtClean="0"/>
                        <a:t>Limit switches  </a:t>
                      </a:r>
                    </a:p>
                    <a:p>
                      <a:r>
                        <a:rPr lang="en-US" sz="2000" dirty="0" smtClean="0"/>
                        <a:t>Photoelectric sensors </a:t>
                      </a:r>
                    </a:p>
                    <a:p>
                      <a:r>
                        <a:rPr lang="en-US" sz="2000" dirty="0" smtClean="0"/>
                        <a:t>Strain gages</a:t>
                      </a:r>
                    </a:p>
                    <a:p>
                      <a:r>
                        <a:rPr lang="en-US" sz="2000" dirty="0" smtClean="0"/>
                        <a:t>Piezoelectric sensors </a:t>
                      </a:r>
                      <a:endParaRPr lang="en-US" sz="2000" dirty="0"/>
                    </a:p>
                  </a:txBody>
                  <a:tcPr/>
                </a:tc>
              </a:tr>
              <a:tr h="1050605">
                <a:tc>
                  <a:txBody>
                    <a:bodyPr/>
                    <a:lstStyle/>
                    <a:p>
                      <a:r>
                        <a:rPr lang="en-US" sz="2000" dirty="0" smtClean="0"/>
                        <a:t>Typical actuators </a:t>
                      </a:r>
                      <a:endParaRPr lang="en-US" sz="2000" dirty="0"/>
                    </a:p>
                  </a:txBody>
                  <a:tcPr/>
                </a:tc>
                <a:tc>
                  <a:txBody>
                    <a:bodyPr/>
                    <a:lstStyle/>
                    <a:p>
                      <a:r>
                        <a:rPr lang="en-US" sz="2000" dirty="0" smtClean="0"/>
                        <a:t>Valves</a:t>
                      </a:r>
                    </a:p>
                    <a:p>
                      <a:r>
                        <a:rPr lang="en-US" sz="2000" dirty="0" smtClean="0"/>
                        <a:t>Heaters  </a:t>
                      </a:r>
                    </a:p>
                    <a:p>
                      <a:r>
                        <a:rPr lang="en-US" sz="2000" dirty="0" smtClean="0"/>
                        <a:t>Pumps </a:t>
                      </a:r>
                      <a:endParaRPr lang="en-US" sz="2000" dirty="0"/>
                    </a:p>
                  </a:txBody>
                  <a:tcPr/>
                </a:tc>
                <a:tc>
                  <a:txBody>
                    <a:bodyPr/>
                    <a:lstStyle/>
                    <a:p>
                      <a:r>
                        <a:rPr lang="en-US" sz="2000" dirty="0" smtClean="0"/>
                        <a:t>Switches</a:t>
                      </a:r>
                    </a:p>
                    <a:p>
                      <a:r>
                        <a:rPr lang="en-US" sz="2000" dirty="0" smtClean="0"/>
                        <a:t>Motors </a:t>
                      </a:r>
                    </a:p>
                    <a:p>
                      <a:r>
                        <a:rPr lang="en-US" sz="2000" dirty="0" smtClean="0"/>
                        <a:t>pistons </a:t>
                      </a:r>
                      <a:endParaRPr lang="en-US" sz="2000" dirty="0"/>
                    </a:p>
                  </a:txBody>
                  <a:tcPr/>
                </a:tc>
              </a:tr>
              <a:tr h="1090149">
                <a:tc>
                  <a:txBody>
                    <a:bodyPr/>
                    <a:lstStyle/>
                    <a:p>
                      <a:r>
                        <a:rPr lang="en-US" sz="2000" dirty="0" smtClean="0"/>
                        <a:t>Typical process time</a:t>
                      </a:r>
                    </a:p>
                    <a:p>
                      <a:r>
                        <a:rPr lang="en-US" sz="2000" dirty="0" smtClean="0"/>
                        <a:t>constants  (lag</a:t>
                      </a:r>
                      <a:r>
                        <a:rPr lang="en-US" sz="2000" baseline="0" dirty="0" smtClean="0"/>
                        <a:t> </a:t>
                      </a:r>
                      <a:r>
                        <a:rPr lang="en-US" sz="2000" dirty="0" smtClean="0"/>
                        <a:t>coefficient)</a:t>
                      </a:r>
                      <a:r>
                        <a:rPr lang="en-US" sz="2000" baseline="0" dirty="0" smtClean="0"/>
                        <a:t> </a:t>
                      </a:r>
                      <a:r>
                        <a:rPr lang="en-US" sz="2000" dirty="0" smtClean="0"/>
                        <a:t>Ʈ* </a:t>
                      </a:r>
                      <a:endParaRPr lang="en-US" sz="2000" dirty="0"/>
                    </a:p>
                  </a:txBody>
                  <a:tcPr/>
                </a:tc>
                <a:tc>
                  <a:txBody>
                    <a:bodyPr/>
                    <a:lstStyle/>
                    <a:p>
                      <a:r>
                        <a:rPr lang="en-US" sz="2000" dirty="0" smtClean="0"/>
                        <a:t>Seconds</a:t>
                      </a:r>
                    </a:p>
                    <a:p>
                      <a:r>
                        <a:rPr lang="en-US" sz="2000" dirty="0" smtClean="0"/>
                        <a:t>Minutes</a:t>
                      </a:r>
                    </a:p>
                    <a:p>
                      <a:r>
                        <a:rPr lang="en-US" sz="2000" dirty="0" smtClean="0"/>
                        <a:t>hours </a:t>
                      </a:r>
                      <a:endParaRPr lang="en-US" sz="2000" dirty="0"/>
                    </a:p>
                  </a:txBody>
                  <a:tcPr/>
                </a:tc>
                <a:tc>
                  <a:txBody>
                    <a:bodyPr/>
                    <a:lstStyle/>
                    <a:p>
                      <a:r>
                        <a:rPr lang="en-US" sz="2000" dirty="0" smtClean="0"/>
                        <a:t>Less than a second </a:t>
                      </a:r>
                      <a:endParaRPr lang="en-US" sz="2000" dirty="0"/>
                    </a:p>
                  </a:txBody>
                  <a:tcPr/>
                </a:tc>
              </a:tr>
            </a:tbl>
          </a:graphicData>
        </a:graphic>
      </p:graphicFrame>
      <p:sp>
        <p:nvSpPr>
          <p:cNvPr id="6" name="Rectangle 5"/>
          <p:cNvSpPr/>
          <p:nvPr/>
        </p:nvSpPr>
        <p:spPr>
          <a:xfrm>
            <a:off x="214282" y="5268598"/>
            <a:ext cx="8715436" cy="1323439"/>
          </a:xfrm>
          <a:prstGeom prst="rect">
            <a:avLst/>
          </a:prstGeom>
        </p:spPr>
        <p:txBody>
          <a:bodyPr wrap="square">
            <a:spAutoFit/>
          </a:bodyPr>
          <a:lstStyle/>
          <a:p>
            <a:r>
              <a:rPr lang="en-US" sz="2000" dirty="0"/>
              <a:t>Ʈ* :time required  for a quantity to change from 0 to 63.2% of steady state value or </a:t>
            </a:r>
            <a:r>
              <a:rPr lang="en-US" sz="2000" dirty="0" smtClean="0"/>
              <a:t>to change </a:t>
            </a:r>
            <a:r>
              <a:rPr lang="en-US" sz="2000" dirty="0"/>
              <a:t>from steady-state to (36.8%) of it . </a:t>
            </a:r>
            <a:endParaRPr lang="en-US" sz="2000" dirty="0" smtClean="0"/>
          </a:p>
          <a:p>
            <a:endParaRPr lang="en-US" sz="2000" dirty="0"/>
          </a:p>
          <a:p>
            <a:r>
              <a:rPr lang="en-US" sz="2000" dirty="0" smtClean="0"/>
              <a:t>* Most </a:t>
            </a:r>
            <a:r>
              <a:rPr lang="en-US" sz="2000" dirty="0"/>
              <a:t>industries deal with a mix of continuous and discrete variables and parameters </a:t>
            </a:r>
          </a:p>
        </p:txBody>
      </p:sp>
    </p:spTree>
    <p:extLst>
      <p:ext uri="{BB962C8B-B14F-4D97-AF65-F5344CB8AC3E}">
        <p14:creationId xmlns:p14="http://schemas.microsoft.com/office/powerpoint/2010/main" val="1456188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2"/>
            <a:ext cx="7772400" cy="427038"/>
          </a:xfrm>
        </p:spPr>
        <p:txBody>
          <a:bodyPr>
            <a:normAutofit fontScale="90000"/>
          </a:bodyPr>
          <a:lstStyle/>
          <a:p>
            <a:r>
              <a:rPr lang="en-US" sz="2400" b="1" dirty="0">
                <a:solidFill>
                  <a:schemeClr val="tx1"/>
                </a:solidFill>
              </a:rPr>
              <a:t>5.2 .1 </a:t>
            </a:r>
            <a:r>
              <a:rPr lang="en-US" sz="2400" b="1" dirty="0" smtClean="0">
                <a:solidFill>
                  <a:schemeClr val="tx1"/>
                </a:solidFill>
              </a:rPr>
              <a:t>Continuous Control System </a:t>
            </a:r>
            <a:endParaRPr lang="en-US" sz="2400" b="1" dirty="0">
              <a:solidFill>
                <a:schemeClr val="tx1"/>
              </a:solidFill>
            </a:endParaRPr>
          </a:p>
        </p:txBody>
      </p:sp>
      <p:sp>
        <p:nvSpPr>
          <p:cNvPr id="3" name="Content Placeholder 2"/>
          <p:cNvSpPr>
            <a:spLocks noGrp="1"/>
          </p:cNvSpPr>
          <p:nvPr>
            <p:ph sz="quarter" idx="1"/>
          </p:nvPr>
        </p:nvSpPr>
        <p:spPr>
          <a:xfrm>
            <a:off x="533400" y="1447800"/>
            <a:ext cx="8153400" cy="4572000"/>
          </a:xfrm>
        </p:spPr>
        <p:txBody>
          <a:bodyPr>
            <a:normAutofit fontScale="92500" lnSpcReduction="20000"/>
          </a:bodyPr>
          <a:lstStyle/>
          <a:p>
            <a:pPr marL="0" indent="0">
              <a:buNone/>
            </a:pPr>
            <a:r>
              <a:rPr lang="en-US" dirty="0"/>
              <a:t>• The objective is to maintain the value of an output variable at </a:t>
            </a:r>
          </a:p>
          <a:p>
            <a:pPr marL="0" indent="0">
              <a:buNone/>
            </a:pPr>
            <a:r>
              <a:rPr lang="en-US" dirty="0"/>
              <a:t>a desired level similar to a feed back control system. </a:t>
            </a:r>
          </a:p>
          <a:p>
            <a:pPr marL="0" indent="0">
              <a:buNone/>
            </a:pPr>
            <a:r>
              <a:rPr lang="en-US" dirty="0"/>
              <a:t>• Example : </a:t>
            </a:r>
          </a:p>
          <a:p>
            <a:pPr marL="0" indent="0">
              <a:buNone/>
            </a:pPr>
            <a:r>
              <a:rPr lang="en-US" dirty="0" smtClean="0"/>
              <a:t>    </a:t>
            </a:r>
            <a:r>
              <a:rPr lang="en-US" dirty="0"/>
              <a:t>Chemical reactions  </a:t>
            </a:r>
            <a:r>
              <a:rPr lang="en-US" dirty="0" smtClean="0"/>
              <a:t>temperature, pressure</a:t>
            </a:r>
            <a:r>
              <a:rPr lang="en-US" dirty="0"/>
              <a:t>, flow rates</a:t>
            </a:r>
          </a:p>
          <a:p>
            <a:pPr marL="0" indent="0">
              <a:buNone/>
            </a:pPr>
            <a:r>
              <a:rPr lang="en-US" dirty="0" smtClean="0"/>
              <a:t>    </a:t>
            </a:r>
            <a:r>
              <a:rPr lang="en-US" dirty="0"/>
              <a:t>Work part position relative to cutting tool  X,Y,Z values are </a:t>
            </a:r>
          </a:p>
          <a:p>
            <a:pPr marL="0" indent="0">
              <a:buNone/>
            </a:pPr>
            <a:r>
              <a:rPr lang="en-US" dirty="0" smtClean="0"/>
              <a:t>    continuous   </a:t>
            </a:r>
            <a:endParaRPr lang="en-US" dirty="0"/>
          </a:p>
          <a:p>
            <a:pPr marL="0" indent="0">
              <a:buNone/>
            </a:pPr>
            <a:r>
              <a:rPr lang="en-US" dirty="0"/>
              <a:t>•    Continuous control categories :</a:t>
            </a:r>
          </a:p>
          <a:p>
            <a:pPr marL="0" indent="0">
              <a:buNone/>
            </a:pPr>
            <a:r>
              <a:rPr lang="en-US" dirty="0"/>
              <a:t>Regulatory control :</a:t>
            </a:r>
          </a:p>
          <a:p>
            <a:pPr marL="0" indent="0">
              <a:buNone/>
            </a:pPr>
            <a:r>
              <a:rPr lang="en-US" dirty="0"/>
              <a:t>The objective is to maintain process performance at a certain </a:t>
            </a:r>
            <a:r>
              <a:rPr lang="en-US" dirty="0" smtClean="0"/>
              <a:t>level</a:t>
            </a:r>
            <a:r>
              <a:rPr lang="en-US" dirty="0"/>
              <a:t>. Compensation action is taken only after a disturbance </a:t>
            </a:r>
            <a:r>
              <a:rPr lang="en-US" dirty="0" smtClean="0"/>
              <a:t>has </a:t>
            </a:r>
            <a:r>
              <a:rPr lang="en-US" dirty="0"/>
              <a:t>affected the process output</a:t>
            </a:r>
          </a:p>
          <a:p>
            <a:pPr marL="0" indent="0">
              <a:buNone/>
            </a:pPr>
            <a:r>
              <a:rPr lang="en-US" dirty="0"/>
              <a:t> </a:t>
            </a:r>
          </a:p>
        </p:txBody>
      </p:sp>
    </p:spTree>
    <p:extLst>
      <p:ext uri="{BB962C8B-B14F-4D97-AF65-F5344CB8AC3E}">
        <p14:creationId xmlns:p14="http://schemas.microsoft.com/office/powerpoint/2010/main" val="3672117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579438"/>
          </a:xfrm>
        </p:spPr>
        <p:txBody>
          <a:bodyPr>
            <a:normAutofit/>
          </a:bodyPr>
          <a:lstStyle/>
          <a:p>
            <a:r>
              <a:rPr lang="en-US" sz="2400" b="1" dirty="0">
                <a:solidFill>
                  <a:schemeClr val="tx1"/>
                </a:solidFill>
              </a:rPr>
              <a:t>5.2 .1 </a:t>
            </a:r>
            <a:r>
              <a:rPr lang="en-US" sz="2400" b="1" dirty="0" smtClean="0">
                <a:solidFill>
                  <a:schemeClr val="tx1"/>
                </a:solidFill>
              </a:rPr>
              <a:t>Continuous Control </a:t>
            </a:r>
            <a:r>
              <a:rPr lang="en-US" sz="2400" b="1" dirty="0">
                <a:solidFill>
                  <a:schemeClr val="tx1"/>
                </a:solidFill>
              </a:rPr>
              <a:t>S</a:t>
            </a:r>
            <a:r>
              <a:rPr lang="en-US" sz="2400" b="1" dirty="0" smtClean="0">
                <a:solidFill>
                  <a:schemeClr val="tx1"/>
                </a:solidFill>
              </a:rPr>
              <a:t>ystem </a:t>
            </a:r>
            <a:endParaRPr lang="en-US" sz="2400" b="1" dirty="0">
              <a:solidFill>
                <a:schemeClr val="tx1"/>
              </a:solidFill>
            </a:endParaRPr>
          </a:p>
        </p:txBody>
      </p:sp>
      <p:sp>
        <p:nvSpPr>
          <p:cNvPr id="3" name="Content Placeholder 2"/>
          <p:cNvSpPr>
            <a:spLocks noGrp="1"/>
          </p:cNvSpPr>
          <p:nvPr>
            <p:ph sz="quarter" idx="1"/>
          </p:nvPr>
        </p:nvSpPr>
        <p:spPr>
          <a:xfrm>
            <a:off x="838200" y="1295400"/>
            <a:ext cx="7772400" cy="838200"/>
          </a:xfrm>
        </p:spPr>
        <p:txBody>
          <a:bodyPr>
            <a:noAutofit/>
          </a:bodyPr>
          <a:lstStyle/>
          <a:p>
            <a:pPr marL="0" indent="0">
              <a:buNone/>
            </a:pPr>
            <a:r>
              <a:rPr lang="en-US" sz="2400" dirty="0"/>
              <a:t>• Continuous control categories : </a:t>
            </a:r>
          </a:p>
          <a:p>
            <a:pPr marL="0" indent="0">
              <a:buNone/>
            </a:pPr>
            <a:r>
              <a:rPr lang="en-US" sz="2400" dirty="0"/>
              <a:t>Regulatory control : </a:t>
            </a:r>
          </a:p>
          <a:p>
            <a:pPr marL="0" indent="0">
              <a:buNone/>
            </a:pPr>
            <a:r>
              <a:rPr lang="en-US" sz="24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2667000"/>
            <a:ext cx="7691437"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846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21677" y="266702"/>
            <a:ext cx="7772400" cy="685800"/>
          </a:xfrm>
        </p:spPr>
        <p:txBody>
          <a:bodyPr>
            <a:normAutofit/>
          </a:bodyPr>
          <a:lstStyle/>
          <a:p>
            <a:pPr algn="l" eaLnBrk="1" hangingPunct="1"/>
            <a:r>
              <a:rPr lang="en-US" sz="2800" b="1" dirty="0" smtClean="0"/>
              <a:t>Feed-forward Control :</a:t>
            </a:r>
          </a:p>
        </p:txBody>
      </p:sp>
      <p:grpSp>
        <p:nvGrpSpPr>
          <p:cNvPr id="2051" name="Group 45"/>
          <p:cNvGrpSpPr>
            <a:grpSpLocks/>
          </p:cNvGrpSpPr>
          <p:nvPr/>
        </p:nvGrpSpPr>
        <p:grpSpPr bwMode="auto">
          <a:xfrm>
            <a:off x="609602" y="609602"/>
            <a:ext cx="8153400" cy="5980137"/>
            <a:chOff x="609600" y="609600"/>
            <a:chExt cx="8153400" cy="5980355"/>
          </a:xfrm>
        </p:grpSpPr>
        <p:sp>
          <p:nvSpPr>
            <p:cNvPr id="4" name="Rectangle 3"/>
            <p:cNvSpPr/>
            <p:nvPr/>
          </p:nvSpPr>
          <p:spPr>
            <a:xfrm>
              <a:off x="4572000" y="1981250"/>
              <a:ext cx="1828800" cy="8382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Process</a:t>
              </a:r>
            </a:p>
          </p:txBody>
        </p:sp>
        <p:sp>
          <p:nvSpPr>
            <p:cNvPr id="5" name="Rectangle 4"/>
            <p:cNvSpPr/>
            <p:nvPr/>
          </p:nvSpPr>
          <p:spPr>
            <a:xfrm>
              <a:off x="609600" y="3733914"/>
              <a:ext cx="2209800" cy="10668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Feed forward</a:t>
              </a:r>
            </a:p>
            <a:p>
              <a:pPr algn="ctr" fontAlgn="auto">
                <a:spcBef>
                  <a:spcPts val="0"/>
                </a:spcBef>
                <a:spcAft>
                  <a:spcPts val="0"/>
                </a:spcAft>
                <a:defRPr/>
              </a:pPr>
              <a:r>
                <a:rPr lang="en-US" sz="2400" dirty="0"/>
                <a:t>Control element</a:t>
              </a:r>
            </a:p>
          </p:txBody>
        </p:sp>
        <p:sp>
          <p:nvSpPr>
            <p:cNvPr id="6" name="Rectangle 5"/>
            <p:cNvSpPr/>
            <p:nvPr/>
          </p:nvSpPr>
          <p:spPr>
            <a:xfrm>
              <a:off x="4572000" y="3810117"/>
              <a:ext cx="1828800" cy="8382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Controller</a:t>
              </a:r>
            </a:p>
          </p:txBody>
        </p:sp>
        <p:cxnSp>
          <p:nvCxnSpPr>
            <p:cNvPr id="8" name="Straight Arrow Connector 7"/>
            <p:cNvCxnSpPr/>
            <p:nvPr/>
          </p:nvCxnSpPr>
          <p:spPr>
            <a:xfrm>
              <a:off x="6400800" y="2133656"/>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0" y="2362264"/>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00800" y="2590872"/>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4495942"/>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95600" y="2667075"/>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2438467"/>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2133656"/>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38600" y="4038725"/>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38600" y="2743278"/>
              <a:ext cx="0" cy="1295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10200" y="4724550"/>
              <a:ext cx="0" cy="1295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77000" y="4419739"/>
              <a:ext cx="2286000" cy="0"/>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763000" y="2514669"/>
              <a:ext cx="0" cy="1905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0400" y="2667075"/>
              <a:ext cx="0" cy="1447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000" y="411492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86400" y="990614"/>
              <a:ext cx="0" cy="914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447800" y="1371628"/>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1371628"/>
              <a:ext cx="0" cy="2286083"/>
            </a:xfrm>
            <a:prstGeom prst="line">
              <a:avLst/>
            </a:prstGeom>
          </p:spPr>
          <p:style>
            <a:lnRef idx="1">
              <a:schemeClr val="accent1"/>
            </a:lnRef>
            <a:fillRef idx="0">
              <a:schemeClr val="accent1"/>
            </a:fillRef>
            <a:effectRef idx="0">
              <a:schemeClr val="accent1"/>
            </a:effectRef>
            <a:fontRef idx="minor">
              <a:schemeClr val="tx1"/>
            </a:fontRef>
          </p:style>
        </p:cxnSp>
        <p:sp>
          <p:nvSpPr>
            <p:cNvPr id="2072" name="TextBox 38"/>
            <p:cNvSpPr txBox="1">
              <a:spLocks noChangeArrowheads="1"/>
            </p:cNvSpPr>
            <p:nvPr/>
          </p:nvSpPr>
          <p:spPr bwMode="auto">
            <a:xfrm>
              <a:off x="4800600" y="5943600"/>
              <a:ext cx="182880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Performance target level</a:t>
              </a:r>
            </a:p>
          </p:txBody>
        </p:sp>
        <p:sp>
          <p:nvSpPr>
            <p:cNvPr id="2073" name="TextBox 39"/>
            <p:cNvSpPr txBox="1">
              <a:spLocks noChangeArrowheads="1"/>
            </p:cNvSpPr>
            <p:nvPr/>
          </p:nvSpPr>
          <p:spPr bwMode="auto">
            <a:xfrm>
              <a:off x="6934200" y="4953000"/>
              <a:ext cx="152400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Index of performance</a:t>
              </a:r>
            </a:p>
          </p:txBody>
        </p:sp>
        <p:sp>
          <p:nvSpPr>
            <p:cNvPr id="2074" name="TextBox 40"/>
            <p:cNvSpPr txBox="1">
              <a:spLocks noChangeArrowheads="1"/>
            </p:cNvSpPr>
            <p:nvPr/>
          </p:nvSpPr>
          <p:spPr bwMode="auto">
            <a:xfrm>
              <a:off x="6629400" y="1676400"/>
              <a:ext cx="1744195" cy="3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Output variables</a:t>
              </a:r>
            </a:p>
          </p:txBody>
        </p:sp>
        <p:sp>
          <p:nvSpPr>
            <p:cNvPr id="2075" name="TextBox 41"/>
            <p:cNvSpPr txBox="1">
              <a:spLocks noChangeArrowheads="1"/>
            </p:cNvSpPr>
            <p:nvPr/>
          </p:nvSpPr>
          <p:spPr bwMode="auto">
            <a:xfrm>
              <a:off x="4876800" y="609600"/>
              <a:ext cx="1524000" cy="3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Disturbance</a:t>
              </a:r>
            </a:p>
          </p:txBody>
        </p:sp>
        <p:sp>
          <p:nvSpPr>
            <p:cNvPr id="2076" name="TextBox 42"/>
            <p:cNvSpPr txBox="1">
              <a:spLocks noChangeArrowheads="1"/>
            </p:cNvSpPr>
            <p:nvPr/>
          </p:nvSpPr>
          <p:spPr bwMode="auto">
            <a:xfrm>
              <a:off x="7010400" y="3048000"/>
              <a:ext cx="175260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Measured variables</a:t>
              </a:r>
            </a:p>
          </p:txBody>
        </p:sp>
        <p:sp>
          <p:nvSpPr>
            <p:cNvPr id="2077" name="TextBox 43"/>
            <p:cNvSpPr txBox="1">
              <a:spLocks noChangeArrowheads="1"/>
            </p:cNvSpPr>
            <p:nvPr/>
          </p:nvSpPr>
          <p:spPr bwMode="auto">
            <a:xfrm>
              <a:off x="2362200" y="1524000"/>
              <a:ext cx="167640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Input parameters</a:t>
              </a:r>
            </a:p>
          </p:txBody>
        </p:sp>
        <p:sp>
          <p:nvSpPr>
            <p:cNvPr id="2078" name="TextBox 44"/>
            <p:cNvSpPr txBox="1">
              <a:spLocks noChangeArrowheads="1"/>
            </p:cNvSpPr>
            <p:nvPr/>
          </p:nvSpPr>
          <p:spPr bwMode="auto">
            <a:xfrm>
              <a:off x="2057400" y="3048000"/>
              <a:ext cx="205740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Adjustment to input parameters</a:t>
              </a:r>
            </a:p>
          </p:txBody>
        </p:sp>
      </p:grpSp>
    </p:spTree>
    <p:extLst>
      <p:ext uri="{BB962C8B-B14F-4D97-AF65-F5344CB8AC3E}">
        <p14:creationId xmlns:p14="http://schemas.microsoft.com/office/powerpoint/2010/main" val="825877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4294967295"/>
          </p:nvPr>
        </p:nvSpPr>
        <p:spPr>
          <a:xfrm>
            <a:off x="457200" y="1185866"/>
            <a:ext cx="8329642" cy="1100126"/>
          </a:xfrm>
        </p:spPr>
        <p:txBody>
          <a:bodyPr>
            <a:normAutofit/>
          </a:bodyPr>
          <a:lstStyle/>
          <a:p>
            <a:pPr algn="l" eaLnBrk="1" hangingPunct="1"/>
            <a:r>
              <a:rPr lang="en-US" sz="2400" dirty="0" smtClean="0">
                <a:solidFill>
                  <a:schemeClr val="tx1"/>
                </a:solidFill>
              </a:rPr>
              <a:t>The strategy is to anticipate  the effect of disturbances and compensate for them before they can affect the process. </a:t>
            </a:r>
          </a:p>
        </p:txBody>
      </p:sp>
      <p:sp>
        <p:nvSpPr>
          <p:cNvPr id="3" name="Title 1"/>
          <p:cNvSpPr txBox="1">
            <a:spLocks/>
          </p:cNvSpPr>
          <p:nvPr/>
        </p:nvSpPr>
        <p:spPr>
          <a:xfrm>
            <a:off x="657252" y="266702"/>
            <a:ext cx="7772400" cy="6858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mj-lt"/>
                <a:ea typeface="+mj-ea"/>
                <a:cs typeface="+mj-cs"/>
              </a:rPr>
              <a:t>Feed-forward Control :</a:t>
            </a:r>
            <a:endParaRPr kumimoji="0" lang="en-US" sz="2800" b="1"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44000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353291" y="609600"/>
            <a:ext cx="7772400" cy="609600"/>
          </a:xfrm>
        </p:spPr>
        <p:txBody>
          <a:bodyPr>
            <a:normAutofit/>
          </a:bodyPr>
          <a:lstStyle/>
          <a:p>
            <a:pPr algn="l" eaLnBrk="1" hangingPunct="1"/>
            <a:r>
              <a:rPr lang="en-US" sz="2800" b="1" dirty="0" smtClean="0"/>
              <a:t>Steady-State Optimization :</a:t>
            </a:r>
          </a:p>
        </p:txBody>
      </p:sp>
      <p:grpSp>
        <p:nvGrpSpPr>
          <p:cNvPr id="4099" name="Group 41"/>
          <p:cNvGrpSpPr>
            <a:grpSpLocks/>
          </p:cNvGrpSpPr>
          <p:nvPr/>
        </p:nvGrpSpPr>
        <p:grpSpPr bwMode="auto">
          <a:xfrm>
            <a:off x="766746" y="1676400"/>
            <a:ext cx="7948658" cy="3733800"/>
            <a:chOff x="695308" y="1676400"/>
            <a:chExt cx="7948658" cy="3733800"/>
          </a:xfrm>
        </p:grpSpPr>
        <p:sp>
          <p:nvSpPr>
            <p:cNvPr id="4101" name="TextBox 26"/>
            <p:cNvSpPr txBox="1">
              <a:spLocks noChangeArrowheads="1"/>
            </p:cNvSpPr>
            <p:nvPr/>
          </p:nvSpPr>
          <p:spPr bwMode="auto">
            <a:xfrm>
              <a:off x="3519486" y="4845618"/>
              <a:ext cx="1409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itchFamily="34" charset="0"/>
                </a:rPr>
                <a:t>adjustments</a:t>
              </a:r>
              <a:endParaRPr lang="en-US" dirty="0">
                <a:latin typeface="Calibri" pitchFamily="34" charset="0"/>
              </a:endParaRPr>
            </a:p>
          </p:txBody>
        </p:sp>
        <p:sp>
          <p:nvSpPr>
            <p:cNvPr id="4" name="Rectangle 3"/>
            <p:cNvSpPr/>
            <p:nvPr/>
          </p:nvSpPr>
          <p:spPr>
            <a:xfrm>
              <a:off x="3352800" y="1981200"/>
              <a:ext cx="18288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Process</a:t>
              </a:r>
            </a:p>
          </p:txBody>
        </p:sp>
        <p:sp>
          <p:nvSpPr>
            <p:cNvPr id="5" name="Rectangle 4"/>
            <p:cNvSpPr/>
            <p:nvPr/>
          </p:nvSpPr>
          <p:spPr>
            <a:xfrm>
              <a:off x="3352800" y="3733800"/>
              <a:ext cx="18288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Controller</a:t>
              </a:r>
            </a:p>
          </p:txBody>
        </p:sp>
        <p:cxnSp>
          <p:nvCxnSpPr>
            <p:cNvPr id="7" name="Straight Arrow Connector 6"/>
            <p:cNvCxnSpPr/>
            <p:nvPr/>
          </p:nvCxnSpPr>
          <p:spPr>
            <a:xfrm>
              <a:off x="5181600" y="21336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81600" y="23622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81600" y="25908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26670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00200" y="23622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00200" y="21336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43768" y="2357430"/>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57752" y="4572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00430" y="4572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600" y="2667000"/>
              <a:ext cx="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33600" y="4114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4115" name="TextBox 27"/>
            <p:cNvSpPr txBox="1">
              <a:spLocks noChangeArrowheads="1"/>
            </p:cNvSpPr>
            <p:nvPr/>
          </p:nvSpPr>
          <p:spPr bwMode="auto">
            <a:xfrm>
              <a:off x="914400" y="17526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Input parameters</a:t>
              </a:r>
            </a:p>
          </p:txBody>
        </p:sp>
        <p:sp>
          <p:nvSpPr>
            <p:cNvPr id="4116" name="TextBox 28"/>
            <p:cNvSpPr txBox="1">
              <a:spLocks noChangeArrowheads="1"/>
            </p:cNvSpPr>
            <p:nvPr/>
          </p:nvSpPr>
          <p:spPr bwMode="auto">
            <a:xfrm>
              <a:off x="5334000" y="16764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Output variables</a:t>
              </a:r>
            </a:p>
          </p:txBody>
        </p:sp>
        <p:sp>
          <p:nvSpPr>
            <p:cNvPr id="4117" name="TextBox 29"/>
            <p:cNvSpPr txBox="1">
              <a:spLocks noChangeArrowheads="1"/>
            </p:cNvSpPr>
            <p:nvPr/>
          </p:nvSpPr>
          <p:spPr bwMode="auto">
            <a:xfrm>
              <a:off x="695308" y="2928934"/>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dirty="0" smtClean="0">
                  <a:latin typeface="Calibri" pitchFamily="34" charset="0"/>
                </a:rPr>
                <a:t>Adjustments </a:t>
              </a:r>
              <a:r>
                <a:rPr lang="en-US" dirty="0">
                  <a:latin typeface="Calibri" pitchFamily="34" charset="0"/>
                </a:rPr>
                <a:t>to input parameters</a:t>
              </a:r>
            </a:p>
          </p:txBody>
        </p:sp>
        <p:sp>
          <p:nvSpPr>
            <p:cNvPr id="4118" name="TextBox 31"/>
            <p:cNvSpPr txBox="1">
              <a:spLocks noChangeArrowheads="1"/>
            </p:cNvSpPr>
            <p:nvPr/>
          </p:nvSpPr>
          <p:spPr bwMode="auto">
            <a:xfrm>
              <a:off x="5000628" y="3354173"/>
              <a:ext cx="2838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latin typeface="Calibri" pitchFamily="34" charset="0"/>
                </a:rPr>
                <a:t>Well-defined index </a:t>
              </a:r>
              <a:r>
                <a:rPr lang="en-US" dirty="0">
                  <a:latin typeface="Calibri" pitchFamily="34" charset="0"/>
                </a:rPr>
                <a:t>of </a:t>
              </a:r>
              <a:r>
                <a:rPr lang="en-US" dirty="0" smtClean="0">
                  <a:latin typeface="Calibri" pitchFamily="34" charset="0"/>
                </a:rPr>
                <a:t>performance (</a:t>
              </a:r>
              <a:r>
                <a:rPr lang="en-US" dirty="0">
                  <a:latin typeface="Calibri" pitchFamily="34" charset="0"/>
                </a:rPr>
                <a:t>IP)</a:t>
              </a:r>
            </a:p>
          </p:txBody>
        </p:sp>
        <p:cxnSp>
          <p:nvCxnSpPr>
            <p:cNvPr id="34" name="Straight Arrow Connector 33"/>
            <p:cNvCxnSpPr/>
            <p:nvPr/>
          </p:nvCxnSpPr>
          <p:spPr>
            <a:xfrm rot="10800000" flipV="1">
              <a:off x="5143505" y="3976694"/>
              <a:ext cx="2357454" cy="2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100" name="TextBox 39"/>
          <p:cNvSpPr txBox="1">
            <a:spLocks noChangeArrowheads="1"/>
          </p:cNvSpPr>
          <p:nvPr/>
        </p:nvSpPr>
        <p:spPr bwMode="auto">
          <a:xfrm>
            <a:off x="7143768" y="164305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latin typeface="Calibri" pitchFamily="34" charset="0"/>
              </a:rPr>
              <a:t>Performance measure</a:t>
            </a:r>
          </a:p>
        </p:txBody>
      </p:sp>
      <p:sp>
        <p:nvSpPr>
          <p:cNvPr id="25" name="TextBox 31"/>
          <p:cNvSpPr txBox="1">
            <a:spLocks noChangeArrowheads="1"/>
          </p:cNvSpPr>
          <p:nvPr/>
        </p:nvSpPr>
        <p:spPr bwMode="auto">
          <a:xfrm>
            <a:off x="4929190" y="4714884"/>
            <a:ext cx="25003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itchFamily="34" charset="0"/>
              </a:rPr>
              <a:t>Mathematical model of process and IP</a:t>
            </a:r>
            <a:endParaRPr lang="en-US" dirty="0">
              <a:latin typeface="Calibri" pitchFamily="34" charset="0"/>
            </a:endParaRPr>
          </a:p>
        </p:txBody>
      </p:sp>
      <p:sp>
        <p:nvSpPr>
          <p:cNvPr id="27" name="TextBox 31"/>
          <p:cNvSpPr txBox="1">
            <a:spLocks noChangeArrowheads="1"/>
          </p:cNvSpPr>
          <p:nvPr/>
        </p:nvSpPr>
        <p:spPr bwMode="auto">
          <a:xfrm>
            <a:off x="214282" y="4714884"/>
            <a:ext cx="3357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dirty="0" smtClean="0">
                <a:latin typeface="Calibri" pitchFamily="34" charset="0"/>
              </a:rPr>
              <a:t>Algorithm to determine</a:t>
            </a:r>
          </a:p>
          <a:p>
            <a:pPr algn="r" eaLnBrk="1" hangingPunct="1"/>
            <a:r>
              <a:rPr lang="en-US" dirty="0" smtClean="0">
                <a:latin typeface="Calibri" pitchFamily="34" charset="0"/>
              </a:rPr>
              <a:t>optimum input parameter values</a:t>
            </a:r>
            <a:endParaRPr lang="en-US" dirty="0">
              <a:latin typeface="Calibri" pitchFamily="34" charset="0"/>
            </a:endParaRPr>
          </a:p>
        </p:txBody>
      </p:sp>
    </p:spTree>
    <p:extLst>
      <p:ext uri="{BB962C8B-B14F-4D97-AF65-F5344CB8AC3E}">
        <p14:creationId xmlns:p14="http://schemas.microsoft.com/office/powerpoint/2010/main" val="318798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quarter" idx="1"/>
          </p:nvPr>
        </p:nvSpPr>
        <p:spPr>
          <a:xfrm>
            <a:off x="304800" y="1628780"/>
            <a:ext cx="8553480" cy="4800616"/>
          </a:xfrm>
        </p:spPr>
        <p:txBody>
          <a:bodyPr>
            <a:normAutofit/>
          </a:bodyPr>
          <a:lstStyle/>
          <a:p>
            <a:pPr marL="0" indent="0" eaLnBrk="1" hangingPunct="1">
              <a:buFont typeface="Arial" charset="0"/>
              <a:buNone/>
            </a:pPr>
            <a:r>
              <a:rPr lang="en-US" dirty="0" smtClean="0"/>
              <a:t>Index of performance IP :</a:t>
            </a:r>
          </a:p>
          <a:p>
            <a:pPr marL="0" indent="0" eaLnBrk="1" hangingPunct="1">
              <a:buFont typeface="Arial" charset="0"/>
              <a:buNone/>
            </a:pPr>
            <a:endParaRPr lang="en-US" dirty="0" smtClean="0"/>
          </a:p>
          <a:p>
            <a:pPr marL="0" indent="0" eaLnBrk="1" hangingPunct="1">
              <a:buFont typeface="Arial" charset="0"/>
              <a:buNone/>
            </a:pPr>
            <a:r>
              <a:rPr lang="en-US" dirty="0" smtClean="0"/>
              <a:t>1- Well defined </a:t>
            </a:r>
          </a:p>
          <a:p>
            <a:pPr marL="0" indent="0" eaLnBrk="1" hangingPunct="1">
              <a:buFont typeface="Arial" charset="0"/>
              <a:buNone/>
            </a:pPr>
            <a:r>
              <a:rPr lang="en-US" dirty="0" smtClean="0"/>
              <a:t>2- Algorithm to determine optimum input parameter value .</a:t>
            </a:r>
          </a:p>
          <a:p>
            <a:pPr marL="0" indent="0" eaLnBrk="1" hangingPunct="1">
              <a:buFont typeface="Arial" charset="0"/>
              <a:buNone/>
            </a:pPr>
            <a:r>
              <a:rPr lang="en-US" dirty="0" smtClean="0"/>
              <a:t>3- Mathematical model of process and IP.</a:t>
            </a:r>
          </a:p>
          <a:p>
            <a:pPr marL="0" indent="0" eaLnBrk="1" hangingPunct="1">
              <a:buFont typeface="Arial" charset="0"/>
              <a:buNone/>
            </a:pPr>
            <a:endParaRPr lang="en-US" dirty="0" smtClean="0"/>
          </a:p>
          <a:p>
            <a:pPr marL="0" indent="0" eaLnBrk="1" hangingPunct="1">
              <a:buFont typeface="Arial" charset="0"/>
              <a:buNone/>
            </a:pPr>
            <a:r>
              <a:rPr lang="en-US" dirty="0" smtClean="0"/>
              <a:t>IP could be product cost , production rate ,…</a:t>
            </a:r>
          </a:p>
          <a:p>
            <a:pPr marL="0" indent="0" eaLnBrk="1" hangingPunct="1">
              <a:buFont typeface="Arial" charset="0"/>
              <a:buNone/>
            </a:pPr>
            <a:r>
              <a:rPr lang="en-US" dirty="0" smtClean="0"/>
              <a:t>Used when mathematical relations exist such as differential equation </a:t>
            </a:r>
          </a:p>
        </p:txBody>
      </p:sp>
      <p:sp>
        <p:nvSpPr>
          <p:cNvPr id="3" name="Title 1"/>
          <p:cNvSpPr txBox="1">
            <a:spLocks/>
          </p:cNvSpPr>
          <p:nvPr/>
        </p:nvSpPr>
        <p:spPr>
          <a:xfrm>
            <a:off x="353291" y="609600"/>
            <a:ext cx="7772400" cy="6096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mj-lt"/>
                <a:ea typeface="+mj-ea"/>
                <a:cs typeface="+mj-cs"/>
              </a:rPr>
              <a:t>Steady-State Optimization :</a:t>
            </a:r>
            <a:endParaRPr kumimoji="0" lang="en-US" sz="2800" b="1"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150938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4290"/>
            <a:ext cx="8229600" cy="582594"/>
          </a:xfrm>
        </p:spPr>
        <p:txBody>
          <a:bodyPr>
            <a:normAutofit/>
          </a:bodyPr>
          <a:lstStyle/>
          <a:p>
            <a:pPr algn="l" eaLnBrk="1" hangingPunct="1"/>
            <a:r>
              <a:rPr lang="en-US" sz="2800" b="1" dirty="0" smtClean="0"/>
              <a:t>Adaptive Control</a:t>
            </a:r>
          </a:p>
        </p:txBody>
      </p:sp>
      <p:sp>
        <p:nvSpPr>
          <p:cNvPr id="6147" name="Content Placeholder 2"/>
          <p:cNvSpPr>
            <a:spLocks noGrp="1"/>
          </p:cNvSpPr>
          <p:nvPr>
            <p:ph sz="quarter" idx="1"/>
          </p:nvPr>
        </p:nvSpPr>
        <p:spPr>
          <a:xfrm>
            <a:off x="304800" y="762000"/>
            <a:ext cx="8229600" cy="1295400"/>
          </a:xfrm>
        </p:spPr>
        <p:txBody>
          <a:bodyPr/>
          <a:lstStyle/>
          <a:p>
            <a:pPr eaLnBrk="1" hangingPunct="1">
              <a:lnSpc>
                <a:spcPct val="150000"/>
              </a:lnSpc>
              <a:buFont typeface="Arial" charset="0"/>
              <a:buNone/>
            </a:pPr>
            <a:r>
              <a:rPr lang="en-US" sz="2400" dirty="0" smtClean="0"/>
              <a:t>It responds to the change of the environment with time, such as raw materials.</a:t>
            </a:r>
          </a:p>
          <a:p>
            <a:pPr eaLnBrk="1" hangingPunct="1">
              <a:lnSpc>
                <a:spcPct val="170000"/>
              </a:lnSpc>
              <a:buFont typeface="Arial" charset="0"/>
              <a:buNone/>
            </a:pPr>
            <a:endParaRPr lang="en-US" sz="2400" dirty="0" smtClean="0"/>
          </a:p>
        </p:txBody>
      </p:sp>
      <p:sp>
        <p:nvSpPr>
          <p:cNvPr id="6148" name="TextBox 46"/>
          <p:cNvSpPr txBox="1">
            <a:spLocks noChangeArrowheads="1"/>
          </p:cNvSpPr>
          <p:nvPr/>
        </p:nvSpPr>
        <p:spPr bwMode="auto">
          <a:xfrm>
            <a:off x="7467600" y="1981202"/>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Performance measure</a:t>
            </a:r>
          </a:p>
        </p:txBody>
      </p:sp>
      <p:grpSp>
        <p:nvGrpSpPr>
          <p:cNvPr id="6149" name="Group 56"/>
          <p:cNvGrpSpPr>
            <a:grpSpLocks/>
          </p:cNvGrpSpPr>
          <p:nvPr/>
        </p:nvGrpSpPr>
        <p:grpSpPr bwMode="auto">
          <a:xfrm>
            <a:off x="381000" y="1981202"/>
            <a:ext cx="7848600" cy="4379945"/>
            <a:chOff x="381000" y="1981200"/>
            <a:chExt cx="7848600" cy="4380163"/>
          </a:xfrm>
        </p:grpSpPr>
        <p:sp>
          <p:nvSpPr>
            <p:cNvPr id="4" name="Rectangle 3"/>
            <p:cNvSpPr/>
            <p:nvPr/>
          </p:nvSpPr>
          <p:spPr>
            <a:xfrm>
              <a:off x="3429000" y="2362219"/>
              <a:ext cx="1981200" cy="6858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Process</a:t>
              </a:r>
            </a:p>
          </p:txBody>
        </p:sp>
        <p:sp>
          <p:nvSpPr>
            <p:cNvPr id="5" name="Rectangle 4"/>
            <p:cNvSpPr/>
            <p:nvPr/>
          </p:nvSpPr>
          <p:spPr>
            <a:xfrm>
              <a:off x="3429000" y="3352868"/>
              <a:ext cx="1981200" cy="6858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Modification</a:t>
              </a:r>
            </a:p>
          </p:txBody>
        </p:sp>
        <p:sp>
          <p:nvSpPr>
            <p:cNvPr id="6" name="Rectangle 5"/>
            <p:cNvSpPr/>
            <p:nvPr/>
          </p:nvSpPr>
          <p:spPr>
            <a:xfrm>
              <a:off x="3429000" y="4343518"/>
              <a:ext cx="1981200" cy="6858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Decision</a:t>
              </a:r>
            </a:p>
          </p:txBody>
        </p:sp>
        <p:sp>
          <p:nvSpPr>
            <p:cNvPr id="7" name="Rectangle 6"/>
            <p:cNvSpPr/>
            <p:nvPr/>
          </p:nvSpPr>
          <p:spPr>
            <a:xfrm>
              <a:off x="3429000" y="5334167"/>
              <a:ext cx="1981200" cy="6858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a:t>Identification</a:t>
              </a:r>
            </a:p>
          </p:txBody>
        </p:sp>
        <p:cxnSp>
          <p:nvCxnSpPr>
            <p:cNvPr id="9" name="Straight Arrow Connector 8"/>
            <p:cNvCxnSpPr/>
            <p:nvPr/>
          </p:nvCxnSpPr>
          <p:spPr>
            <a:xfrm>
              <a:off x="1905000" y="2514627"/>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743238"/>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2971849"/>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2895646"/>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10200" y="2667034"/>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2438423"/>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6" idx="2"/>
            </p:cNvCxnSpPr>
            <p:nvPr/>
          </p:nvCxnSpPr>
          <p:spPr>
            <a:xfrm flipV="1">
              <a:off x="4419600" y="5029352"/>
              <a:ext cx="0" cy="304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19600" y="4038702"/>
              <a:ext cx="0" cy="304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38400" y="2971849"/>
              <a:ext cx="0" cy="76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38400" y="3733887"/>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00800" y="2971849"/>
              <a:ext cx="0" cy="1676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486400" y="4648333"/>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01000" y="2667034"/>
              <a:ext cx="0" cy="2971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86400" y="5638982"/>
              <a:ext cx="251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68" name="TextBox 43"/>
            <p:cNvSpPr txBox="1">
              <a:spLocks noChangeArrowheads="1"/>
            </p:cNvSpPr>
            <p:nvPr/>
          </p:nvSpPr>
          <p:spPr bwMode="auto">
            <a:xfrm>
              <a:off x="381000" y="2438400"/>
              <a:ext cx="1981200"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Input parameters</a:t>
              </a:r>
            </a:p>
          </p:txBody>
        </p:sp>
        <p:sp>
          <p:nvSpPr>
            <p:cNvPr id="6169" name="TextBox 44"/>
            <p:cNvSpPr txBox="1">
              <a:spLocks noChangeArrowheads="1"/>
            </p:cNvSpPr>
            <p:nvPr/>
          </p:nvSpPr>
          <p:spPr bwMode="auto">
            <a:xfrm>
              <a:off x="838200" y="3200400"/>
              <a:ext cx="1447800" cy="9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Adjustment to input parameters</a:t>
              </a:r>
            </a:p>
          </p:txBody>
        </p:sp>
        <p:sp>
          <p:nvSpPr>
            <p:cNvPr id="6170" name="TextBox 45"/>
            <p:cNvSpPr txBox="1">
              <a:spLocks noChangeArrowheads="1"/>
            </p:cNvSpPr>
            <p:nvPr/>
          </p:nvSpPr>
          <p:spPr bwMode="auto">
            <a:xfrm>
              <a:off x="5486400" y="1981200"/>
              <a:ext cx="1828800"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Output variables</a:t>
              </a:r>
            </a:p>
          </p:txBody>
        </p:sp>
        <p:sp>
          <p:nvSpPr>
            <p:cNvPr id="6171" name="TextBox 47"/>
            <p:cNvSpPr txBox="1">
              <a:spLocks noChangeArrowheads="1"/>
            </p:cNvSpPr>
            <p:nvPr/>
          </p:nvSpPr>
          <p:spPr bwMode="auto">
            <a:xfrm>
              <a:off x="6248400" y="5715000"/>
              <a:ext cx="1981200" cy="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Index of performance</a:t>
              </a:r>
            </a:p>
          </p:txBody>
        </p:sp>
        <p:sp>
          <p:nvSpPr>
            <p:cNvPr id="6172" name="TextBox 48"/>
            <p:cNvSpPr txBox="1">
              <a:spLocks noChangeArrowheads="1"/>
            </p:cNvSpPr>
            <p:nvPr/>
          </p:nvSpPr>
          <p:spPr bwMode="auto">
            <a:xfrm>
              <a:off x="6324600" y="3581400"/>
              <a:ext cx="1752600" cy="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Measured variables</a:t>
              </a:r>
            </a:p>
          </p:txBody>
        </p:sp>
        <p:cxnSp>
          <p:nvCxnSpPr>
            <p:cNvPr id="51" name="Straight Connector 50"/>
            <p:cNvCxnSpPr/>
            <p:nvPr/>
          </p:nvCxnSpPr>
          <p:spPr>
            <a:xfrm flipH="1">
              <a:off x="2971800" y="3200461"/>
              <a:ext cx="2971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71800" y="3200461"/>
              <a:ext cx="0" cy="3048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43600" y="3200461"/>
              <a:ext cx="0" cy="3048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971800" y="6248612"/>
              <a:ext cx="2971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77" name="TextBox 55"/>
            <p:cNvSpPr txBox="1">
              <a:spLocks noChangeArrowheads="1"/>
            </p:cNvSpPr>
            <p:nvPr/>
          </p:nvSpPr>
          <p:spPr bwMode="auto">
            <a:xfrm>
              <a:off x="1752600" y="5105400"/>
              <a:ext cx="1676400" cy="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Adaptive Controller</a:t>
              </a:r>
            </a:p>
          </p:txBody>
        </p:sp>
      </p:grpSp>
    </p:spTree>
    <p:extLst>
      <p:ext uri="{BB962C8B-B14F-4D97-AF65-F5344CB8AC3E}">
        <p14:creationId xmlns:p14="http://schemas.microsoft.com/office/powerpoint/2010/main" val="3941460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quarter" idx="1"/>
          </p:nvPr>
        </p:nvSpPr>
        <p:spPr>
          <a:xfrm>
            <a:off x="457200" y="1295402"/>
            <a:ext cx="8382000" cy="4525963"/>
          </a:xfrm>
        </p:spPr>
        <p:txBody>
          <a:bodyPr>
            <a:normAutofit/>
          </a:bodyPr>
          <a:lstStyle/>
          <a:p>
            <a:pPr eaLnBrk="1" hangingPunct="1">
              <a:lnSpc>
                <a:spcPct val="150000"/>
              </a:lnSpc>
              <a:buFont typeface="Arial" charset="0"/>
              <a:buNone/>
            </a:pPr>
            <a:r>
              <a:rPr lang="en-US" sz="2400" b="1" dirty="0" smtClean="0"/>
              <a:t>Identification : </a:t>
            </a:r>
            <a:r>
              <a:rPr lang="en-US" sz="2400" dirty="0" smtClean="0"/>
              <a:t>Continuous update of index of performance .</a:t>
            </a:r>
          </a:p>
          <a:p>
            <a:pPr eaLnBrk="1" hangingPunct="1">
              <a:lnSpc>
                <a:spcPct val="150000"/>
              </a:lnSpc>
              <a:buFont typeface="Arial" charset="0"/>
              <a:buNone/>
            </a:pPr>
            <a:r>
              <a:rPr lang="en-US" sz="2400" b="1" dirty="0" smtClean="0"/>
              <a:t>Decision</a:t>
            </a:r>
            <a:r>
              <a:rPr lang="en-US" sz="2400" dirty="0" smtClean="0"/>
              <a:t> : Based on algorithm + IP .</a:t>
            </a:r>
          </a:p>
          <a:p>
            <a:pPr eaLnBrk="1" hangingPunct="1">
              <a:lnSpc>
                <a:spcPct val="150000"/>
              </a:lnSpc>
              <a:buFont typeface="Arial" charset="0"/>
              <a:buNone/>
            </a:pPr>
            <a:r>
              <a:rPr lang="en-US" sz="2400" b="1" dirty="0" smtClean="0"/>
              <a:t>Modification </a:t>
            </a:r>
            <a:r>
              <a:rPr lang="en-US" sz="2400" dirty="0" smtClean="0"/>
              <a:t>: Actuators.</a:t>
            </a:r>
          </a:p>
          <a:p>
            <a:pPr eaLnBrk="1" hangingPunct="1">
              <a:lnSpc>
                <a:spcPct val="150000"/>
              </a:lnSpc>
              <a:buFont typeface="Arial" charset="0"/>
              <a:buNone/>
            </a:pPr>
            <a:endParaRPr lang="en-US" sz="2400" dirty="0" smtClean="0"/>
          </a:p>
          <a:p>
            <a:pPr eaLnBrk="1" hangingPunct="1">
              <a:lnSpc>
                <a:spcPct val="150000"/>
              </a:lnSpc>
              <a:buFont typeface="Arial" charset="0"/>
              <a:buNone/>
            </a:pPr>
            <a:endParaRPr lang="en-US" sz="2400" dirty="0" smtClean="0"/>
          </a:p>
          <a:p>
            <a:pPr eaLnBrk="1" hangingPunct="1">
              <a:lnSpc>
                <a:spcPct val="150000"/>
              </a:lnSpc>
              <a:buFont typeface="Arial" charset="0"/>
              <a:buNone/>
            </a:pPr>
            <a:r>
              <a:rPr lang="en-US" sz="2400" b="1" dirty="0" smtClean="0"/>
              <a:t>Examples</a:t>
            </a:r>
            <a:r>
              <a:rPr lang="en-US" sz="2400" dirty="0" smtClean="0"/>
              <a:t> : Adaptive control machining, jet aircraft, flight controls .</a:t>
            </a:r>
          </a:p>
          <a:p>
            <a:pPr eaLnBrk="1" hangingPunct="1">
              <a:lnSpc>
                <a:spcPct val="150000"/>
              </a:lnSpc>
              <a:buFont typeface="Arial" charset="0"/>
              <a:buNone/>
            </a:pPr>
            <a:endParaRPr lang="en-US" sz="2400" b="1" dirty="0" smtClean="0"/>
          </a:p>
        </p:txBody>
      </p:sp>
      <p:sp>
        <p:nvSpPr>
          <p:cNvPr id="3" name="Title 1"/>
          <p:cNvSpPr>
            <a:spLocks noGrp="1"/>
          </p:cNvSpPr>
          <p:nvPr>
            <p:ph type="title"/>
          </p:nvPr>
        </p:nvSpPr>
        <p:spPr>
          <a:xfrm>
            <a:off x="457200" y="274638"/>
            <a:ext cx="8229600" cy="715962"/>
          </a:xfrm>
        </p:spPr>
        <p:txBody>
          <a:bodyPr/>
          <a:lstStyle/>
          <a:p>
            <a:pPr algn="l" eaLnBrk="1" hangingPunct="1"/>
            <a:r>
              <a:rPr lang="en-US" sz="2400" b="1" dirty="0" smtClean="0"/>
              <a:t>Adaptive Control</a:t>
            </a:r>
          </a:p>
        </p:txBody>
      </p:sp>
    </p:spTree>
    <p:extLst>
      <p:ext uri="{BB962C8B-B14F-4D97-AF65-F5344CB8AC3E}">
        <p14:creationId xmlns:p14="http://schemas.microsoft.com/office/powerpoint/2010/main" val="222010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Industrial control systems </a:t>
            </a:r>
          </a:p>
        </p:txBody>
      </p:sp>
      <p:sp>
        <p:nvSpPr>
          <p:cNvPr id="3" name="Content Placeholder 2"/>
          <p:cNvSpPr>
            <a:spLocks noGrp="1"/>
          </p:cNvSpPr>
          <p:nvPr>
            <p:ph sz="quarter" idx="1"/>
          </p:nvPr>
        </p:nvSpPr>
        <p:spPr>
          <a:xfrm>
            <a:off x="914400" y="1752600"/>
            <a:ext cx="7772400" cy="4572000"/>
          </a:xfrm>
        </p:spPr>
        <p:txBody>
          <a:bodyPr/>
          <a:lstStyle/>
          <a:p>
            <a:pPr algn="just">
              <a:buNone/>
            </a:pPr>
            <a:r>
              <a:rPr lang="en-US" dirty="0" smtClean="0"/>
              <a:t>Industrial </a:t>
            </a:r>
            <a:r>
              <a:rPr lang="en-US" dirty="0"/>
              <a:t>control is the automation regulation </a:t>
            </a:r>
            <a:r>
              <a:rPr lang="en-US" dirty="0" smtClean="0"/>
              <a:t>of </a:t>
            </a:r>
            <a:r>
              <a:rPr lang="en-US" dirty="0"/>
              <a:t>manufacturing operations and their </a:t>
            </a:r>
            <a:r>
              <a:rPr lang="en-US" dirty="0" smtClean="0"/>
              <a:t>associated equipment, as </a:t>
            </a:r>
            <a:r>
              <a:rPr lang="en-US" dirty="0"/>
              <a:t>well as </a:t>
            </a:r>
            <a:r>
              <a:rPr lang="en-US" dirty="0" smtClean="0"/>
              <a:t>integration of manufacturing operations </a:t>
            </a:r>
            <a:r>
              <a:rPr lang="en-US" dirty="0"/>
              <a:t>into </a:t>
            </a:r>
            <a:r>
              <a:rPr lang="en-US" dirty="0" smtClean="0"/>
              <a:t>the larger production system. </a:t>
            </a:r>
            <a:endParaRPr lang="en-US" dirty="0"/>
          </a:p>
        </p:txBody>
      </p:sp>
    </p:spTree>
    <p:extLst>
      <p:ext uri="{BB962C8B-B14F-4D97-AF65-F5344CB8AC3E}">
        <p14:creationId xmlns:p14="http://schemas.microsoft.com/office/powerpoint/2010/main" val="3554143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762002"/>
            <a:ext cx="8229600" cy="944563"/>
          </a:xfrm>
        </p:spPr>
        <p:txBody>
          <a:bodyPr/>
          <a:lstStyle/>
          <a:p>
            <a:pPr algn="l" eaLnBrk="1" hangingPunct="1"/>
            <a:r>
              <a:rPr lang="en-US" sz="2400" b="1" smtClean="0"/>
              <a:t>On-Line Search strategies :</a:t>
            </a:r>
          </a:p>
        </p:txBody>
      </p:sp>
      <p:sp>
        <p:nvSpPr>
          <p:cNvPr id="8195" name="Content Placeholder 2"/>
          <p:cNvSpPr>
            <a:spLocks noGrp="1"/>
          </p:cNvSpPr>
          <p:nvPr>
            <p:ph sz="quarter" idx="1"/>
          </p:nvPr>
        </p:nvSpPr>
        <p:spPr>
          <a:xfrm>
            <a:off x="228600" y="1905000"/>
            <a:ext cx="8229600" cy="2895600"/>
          </a:xfrm>
        </p:spPr>
        <p:txBody>
          <a:bodyPr/>
          <a:lstStyle/>
          <a:p>
            <a:pPr eaLnBrk="1" hangingPunct="1">
              <a:lnSpc>
                <a:spcPct val="150000"/>
              </a:lnSpc>
              <a:buFont typeface="Arial" charset="0"/>
              <a:buNone/>
            </a:pPr>
            <a:r>
              <a:rPr lang="en-US" sz="2400" smtClean="0"/>
              <a:t>In case the relationship between input parameter and the index of performance is unknown .Trial and error and other techniques are used to find which input parameter affect IP, so as to optimize it .</a:t>
            </a:r>
          </a:p>
        </p:txBody>
      </p:sp>
      <p:sp>
        <p:nvSpPr>
          <p:cNvPr id="4" name="Title 1"/>
          <p:cNvSpPr txBox="1">
            <a:spLocks/>
          </p:cNvSpPr>
          <p:nvPr/>
        </p:nvSpPr>
        <p:spPr>
          <a:xfrm>
            <a:off x="533400" y="457200"/>
            <a:ext cx="7772400" cy="579438"/>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Continuous Control System </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9851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quarter" idx="1"/>
          </p:nvPr>
        </p:nvSpPr>
        <p:spPr/>
        <p:txBody>
          <a:bodyPr>
            <a:normAutofit/>
          </a:bodyPr>
          <a:lstStyle/>
          <a:p>
            <a:pPr eaLnBrk="1" hangingPunct="1">
              <a:lnSpc>
                <a:spcPct val="150000"/>
              </a:lnSpc>
              <a:buFont typeface="Arial" charset="0"/>
              <a:buNone/>
            </a:pPr>
            <a:r>
              <a:rPr lang="en-US" sz="2400" smtClean="0"/>
              <a:t>    Changes are executed either due to a change of the state of the system or because of elapsed time .</a:t>
            </a:r>
          </a:p>
          <a:p>
            <a:pPr eaLnBrk="1" hangingPunct="1">
              <a:lnSpc>
                <a:spcPct val="150000"/>
              </a:lnSpc>
              <a:buFont typeface="Arial" charset="0"/>
              <a:buNone/>
            </a:pPr>
            <a:endParaRPr lang="en-US" sz="2400" smtClean="0"/>
          </a:p>
          <a:p>
            <a:pPr eaLnBrk="1" hangingPunct="1">
              <a:lnSpc>
                <a:spcPct val="150000"/>
              </a:lnSpc>
              <a:buFont typeface="Arial" charset="0"/>
              <a:buNone/>
            </a:pPr>
            <a:r>
              <a:rPr lang="en-US" sz="2400" b="1" u="sng" smtClean="0"/>
              <a:t>Event-driven changes:</a:t>
            </a:r>
          </a:p>
          <a:p>
            <a:pPr eaLnBrk="1" hangingPunct="1">
              <a:lnSpc>
                <a:spcPct val="150000"/>
              </a:lnSpc>
              <a:buFont typeface="Arial" charset="0"/>
              <a:buNone/>
            </a:pPr>
            <a:r>
              <a:rPr lang="en-US" sz="2400" smtClean="0"/>
              <a:t>    Responds to some event that has changes the state of the system ,such as presence of a part ,low-level of plastic molding compound, counting parts on a conveyer belt.</a:t>
            </a:r>
          </a:p>
          <a:p>
            <a:pPr eaLnBrk="1" hangingPunct="1">
              <a:lnSpc>
                <a:spcPct val="150000"/>
              </a:lnSpc>
              <a:buFont typeface="Arial" charset="0"/>
              <a:buNone/>
            </a:pPr>
            <a:endParaRPr lang="en-US" sz="2400" smtClean="0"/>
          </a:p>
        </p:txBody>
      </p:sp>
      <p:sp>
        <p:nvSpPr>
          <p:cNvPr id="2" name="Rectangle 1"/>
          <p:cNvSpPr/>
          <p:nvPr/>
        </p:nvSpPr>
        <p:spPr>
          <a:xfrm>
            <a:off x="332880" y="666897"/>
            <a:ext cx="5222455"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5.2.2 Discrete control systems :</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20043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381000" y="1393851"/>
            <a:ext cx="8548718" cy="4821231"/>
          </a:xfrm>
        </p:spPr>
        <p:txBody>
          <a:bodyPr/>
          <a:lstStyle/>
          <a:p>
            <a:pPr eaLnBrk="1" hangingPunct="1">
              <a:buFont typeface="Arial" charset="0"/>
              <a:buNone/>
            </a:pPr>
            <a:r>
              <a:rPr lang="en-US" sz="2400" b="1" u="sng" dirty="0" smtClean="0"/>
              <a:t>Time-driven change :</a:t>
            </a:r>
          </a:p>
          <a:p>
            <a:pPr eaLnBrk="1" hangingPunct="1">
              <a:lnSpc>
                <a:spcPct val="150000"/>
              </a:lnSpc>
              <a:buFont typeface="Arial" charset="0"/>
              <a:buNone/>
            </a:pPr>
            <a:r>
              <a:rPr lang="en-US" sz="2400" dirty="0" smtClean="0"/>
              <a:t>Executed either at a specific time , or after a certain time </a:t>
            </a:r>
            <a:r>
              <a:rPr lang="en-US" sz="2400" dirty="0" err="1" smtClean="0"/>
              <a:t>lapes</a:t>
            </a:r>
            <a:r>
              <a:rPr lang="en-US" sz="2400" dirty="0" smtClean="0"/>
              <a:t> , such as “Shop Clock” to start and end work , length of heat treatment ,..</a:t>
            </a:r>
          </a:p>
          <a:p>
            <a:pPr eaLnBrk="1" hangingPunct="1">
              <a:lnSpc>
                <a:spcPct val="150000"/>
              </a:lnSpc>
              <a:buFont typeface="Arial" charset="0"/>
              <a:buNone/>
            </a:pPr>
            <a:r>
              <a:rPr lang="en-US" sz="2400" dirty="0" smtClean="0"/>
              <a:t>A washing machine has both event-driven and time-driven changes that control it.</a:t>
            </a:r>
          </a:p>
          <a:p>
            <a:pPr eaLnBrk="1" hangingPunct="1">
              <a:lnSpc>
                <a:spcPct val="150000"/>
              </a:lnSpc>
              <a:buFont typeface="Arial" charset="0"/>
              <a:buNone/>
            </a:pPr>
            <a:r>
              <a:rPr lang="en-US" sz="2400" b="1" u="sng" dirty="0" smtClean="0"/>
              <a:t>Types of discrete control :</a:t>
            </a:r>
          </a:p>
          <a:p>
            <a:pPr eaLnBrk="1" hangingPunct="1">
              <a:lnSpc>
                <a:spcPct val="150000"/>
              </a:lnSpc>
              <a:buFont typeface="Arial" charset="0"/>
              <a:buNone/>
            </a:pPr>
            <a:r>
              <a:rPr lang="en-US" sz="2400" dirty="0" smtClean="0"/>
              <a:t>1- Combinational logic control :controls the event –driven changes.</a:t>
            </a:r>
          </a:p>
          <a:p>
            <a:pPr eaLnBrk="1" hangingPunct="1">
              <a:lnSpc>
                <a:spcPct val="150000"/>
              </a:lnSpc>
              <a:buFont typeface="Arial" charset="0"/>
              <a:buNone/>
            </a:pPr>
            <a:r>
              <a:rPr lang="en-US" sz="2400" dirty="0" smtClean="0"/>
              <a:t>2-Sequential control : manages time-driven changes .</a:t>
            </a:r>
          </a:p>
        </p:txBody>
      </p:sp>
      <p:sp>
        <p:nvSpPr>
          <p:cNvPr id="3" name="Rectangle 2"/>
          <p:cNvSpPr/>
          <p:nvPr/>
        </p:nvSpPr>
        <p:spPr>
          <a:xfrm>
            <a:off x="332880" y="214290"/>
            <a:ext cx="5222455"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5.2.2 Discrete control systems :</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9576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sz="quarter" idx="1"/>
          </p:nvPr>
        </p:nvSpPr>
        <p:spPr>
          <a:xfrm>
            <a:off x="228600" y="1981200"/>
            <a:ext cx="8229600" cy="2286000"/>
          </a:xfrm>
        </p:spPr>
        <p:txBody>
          <a:bodyPr/>
          <a:lstStyle/>
          <a:p>
            <a:pPr eaLnBrk="1" hangingPunct="1">
              <a:lnSpc>
                <a:spcPct val="150000"/>
              </a:lnSpc>
            </a:pPr>
            <a:r>
              <a:rPr lang="en-US" sz="2400" dirty="0" smtClean="0"/>
              <a:t>A “real – time controller “ is a controller that is able to respond to the process within a short enough time that performance is not degraded .  </a:t>
            </a:r>
          </a:p>
        </p:txBody>
      </p:sp>
      <p:sp>
        <p:nvSpPr>
          <p:cNvPr id="2" name="Rectangle 1"/>
          <p:cNvSpPr/>
          <p:nvPr/>
        </p:nvSpPr>
        <p:spPr>
          <a:xfrm>
            <a:off x="228081" y="533400"/>
            <a:ext cx="5071773"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5.3 Computer Process Control</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783395" y="1322441"/>
            <a:ext cx="3961148"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5.3.1 Control Requirements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17542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74638"/>
            <a:ext cx="7772400" cy="725470"/>
          </a:xfrm>
        </p:spPr>
        <p:txBody>
          <a:bodyPr>
            <a:normAutofit/>
          </a:bodyPr>
          <a:lstStyle/>
          <a:p>
            <a:pPr algn="l" eaLnBrk="1" hangingPunct="1"/>
            <a:r>
              <a:rPr lang="en-US" sz="2800" b="1" dirty="0" smtClean="0"/>
              <a:t>Requirements for a real-time controller : </a:t>
            </a:r>
          </a:p>
        </p:txBody>
      </p:sp>
      <p:sp>
        <p:nvSpPr>
          <p:cNvPr id="12291" name="Content Placeholder 2"/>
          <p:cNvSpPr>
            <a:spLocks noGrp="1"/>
          </p:cNvSpPr>
          <p:nvPr>
            <p:ph sz="quarter" idx="1"/>
          </p:nvPr>
        </p:nvSpPr>
        <p:spPr>
          <a:xfrm>
            <a:off x="228600" y="1357298"/>
            <a:ext cx="8701118" cy="5105400"/>
          </a:xfrm>
        </p:spPr>
        <p:txBody>
          <a:bodyPr>
            <a:normAutofit/>
          </a:bodyPr>
          <a:lstStyle/>
          <a:p>
            <a:pPr eaLnBrk="1" hangingPunct="1">
              <a:lnSpc>
                <a:spcPct val="160000"/>
              </a:lnSpc>
              <a:buFont typeface="Arial" charset="0"/>
              <a:buNone/>
            </a:pPr>
            <a:r>
              <a:rPr lang="en-US" sz="2400" dirty="0" smtClean="0"/>
              <a:t>1- </a:t>
            </a:r>
            <a:r>
              <a:rPr lang="en-US" sz="2400" u="sng" dirty="0" smtClean="0"/>
              <a:t>Process – initiated interrupts </a:t>
            </a:r>
            <a:r>
              <a:rPr lang="en-US" sz="2400" dirty="0" smtClean="0"/>
              <a:t>: (event – driven  change )</a:t>
            </a:r>
          </a:p>
          <a:p>
            <a:pPr eaLnBrk="1" hangingPunct="1">
              <a:lnSpc>
                <a:spcPct val="160000"/>
              </a:lnSpc>
              <a:buFont typeface="Arial" charset="0"/>
              <a:buNone/>
            </a:pPr>
            <a:r>
              <a:rPr lang="en-US" sz="2400" dirty="0" smtClean="0"/>
              <a:t>     The computer may interrupt execution of current program to service a higher priority need of the process , often triggered by abnormal condition .</a:t>
            </a:r>
          </a:p>
          <a:p>
            <a:pPr eaLnBrk="1" hangingPunct="1">
              <a:lnSpc>
                <a:spcPct val="160000"/>
              </a:lnSpc>
              <a:buFont typeface="Arial" charset="0"/>
              <a:buNone/>
            </a:pPr>
            <a:r>
              <a:rPr lang="en-US" sz="2400" dirty="0" smtClean="0"/>
              <a:t>2- </a:t>
            </a:r>
            <a:r>
              <a:rPr lang="en-US" sz="2400" u="sng" dirty="0" smtClean="0"/>
              <a:t>Timer – initiated actions </a:t>
            </a:r>
            <a:r>
              <a:rPr lang="en-US" sz="2400" dirty="0" smtClean="0"/>
              <a:t>: ( time – driven change )</a:t>
            </a:r>
          </a:p>
          <a:p>
            <a:pPr eaLnBrk="1" hangingPunct="1">
              <a:lnSpc>
                <a:spcPct val="160000"/>
              </a:lnSpc>
              <a:buFont typeface="Arial" charset="0"/>
              <a:buNone/>
            </a:pPr>
            <a:r>
              <a:rPr lang="en-US" sz="2400" dirty="0" smtClean="0"/>
              <a:t>     The controller must be capable of executing certain actions at specified points in time. These actions could be : scanning sensor values …….</a:t>
            </a:r>
          </a:p>
        </p:txBody>
      </p:sp>
    </p:spTree>
    <p:extLst>
      <p:ext uri="{BB962C8B-B14F-4D97-AF65-F5344CB8AC3E}">
        <p14:creationId xmlns:p14="http://schemas.microsoft.com/office/powerpoint/2010/main" val="3768158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381000" y="1828800"/>
            <a:ext cx="8229600" cy="2743200"/>
          </a:xfrm>
        </p:spPr>
        <p:txBody>
          <a:bodyPr>
            <a:normAutofit/>
          </a:bodyPr>
          <a:lstStyle/>
          <a:p>
            <a:pPr eaLnBrk="1" hangingPunct="1">
              <a:lnSpc>
                <a:spcPct val="150000"/>
              </a:lnSpc>
              <a:buFont typeface="Arial" charset="0"/>
              <a:buNone/>
            </a:pPr>
            <a:r>
              <a:rPr lang="en-US" sz="2400" dirty="0" smtClean="0"/>
              <a:t>Switch on/off . Displaying data , recomposing  parameter </a:t>
            </a:r>
          </a:p>
          <a:p>
            <a:pPr eaLnBrk="1" hangingPunct="1">
              <a:lnSpc>
                <a:spcPct val="150000"/>
              </a:lnSpc>
              <a:buFont typeface="Arial" charset="0"/>
              <a:buNone/>
            </a:pPr>
            <a:r>
              <a:rPr lang="en-US" sz="2400" dirty="0" smtClean="0"/>
              <a:t>Other requirements for a real – time control computer are : Computer commands to process , low – priority system and program – initiated events , and Operator – initiated events .</a:t>
            </a:r>
          </a:p>
        </p:txBody>
      </p:sp>
      <p:sp>
        <p:nvSpPr>
          <p:cNvPr id="3" name="Title 1"/>
          <p:cNvSpPr>
            <a:spLocks noGrp="1"/>
          </p:cNvSpPr>
          <p:nvPr>
            <p:ph type="title"/>
          </p:nvPr>
        </p:nvSpPr>
        <p:spPr>
          <a:xfrm>
            <a:off x="914400" y="274638"/>
            <a:ext cx="7772400" cy="1143000"/>
          </a:xfrm>
        </p:spPr>
        <p:txBody>
          <a:bodyPr/>
          <a:lstStyle/>
          <a:p>
            <a:pPr algn="l" eaLnBrk="1" hangingPunct="1"/>
            <a:r>
              <a:rPr lang="en-US" sz="2400" b="1" dirty="0" smtClean="0"/>
              <a:t>Requirements for a real – time controller : </a:t>
            </a:r>
          </a:p>
        </p:txBody>
      </p:sp>
    </p:spTree>
    <p:extLst>
      <p:ext uri="{BB962C8B-B14F-4D97-AF65-F5344CB8AC3E}">
        <p14:creationId xmlns:p14="http://schemas.microsoft.com/office/powerpoint/2010/main" val="3497694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142984"/>
            <a:ext cx="8786874" cy="5143536"/>
          </a:xfrm>
        </p:spPr>
        <p:txBody>
          <a:bodyPr rtlCol="0">
            <a:normAutofit/>
          </a:bodyPr>
          <a:lstStyle/>
          <a:p>
            <a:pPr>
              <a:lnSpc>
                <a:spcPct val="150000"/>
              </a:lnSpc>
              <a:buNone/>
              <a:defRPr/>
            </a:pPr>
            <a:r>
              <a:rPr lang="en-US" sz="2400" b="1" dirty="0" smtClean="0"/>
              <a:t>* Polling ( Data Sampling ) : ( Scanning )</a:t>
            </a:r>
            <a:endParaRPr lang="en-US" sz="2400" dirty="0" smtClean="0"/>
          </a:p>
          <a:p>
            <a:pPr eaLnBrk="1" fontAlgn="auto" hangingPunct="1">
              <a:lnSpc>
                <a:spcPct val="150000"/>
              </a:lnSpc>
              <a:spcAft>
                <a:spcPts val="0"/>
              </a:spcAft>
              <a:buFont typeface="Arial" pitchFamily="34" charset="0"/>
              <a:buNone/>
              <a:defRPr/>
            </a:pPr>
            <a:r>
              <a:rPr lang="en-US" sz="2400" dirty="0" smtClean="0"/>
              <a:t>Periodic sampling of data that indicates the status of the process .</a:t>
            </a:r>
          </a:p>
          <a:p>
            <a:pPr eaLnBrk="1" fontAlgn="auto" hangingPunct="1">
              <a:lnSpc>
                <a:spcPct val="150000"/>
              </a:lnSpc>
              <a:spcAft>
                <a:spcPts val="0"/>
              </a:spcAft>
              <a:buFont typeface="Arial" pitchFamily="34" charset="0"/>
              <a:buNone/>
              <a:defRPr/>
            </a:pPr>
            <a:r>
              <a:rPr lang="en-US" sz="2400" b="1" u="sng" dirty="0" smtClean="0"/>
              <a:t>Issues related to polling :</a:t>
            </a:r>
          </a:p>
          <a:p>
            <a:pPr eaLnBrk="1" fontAlgn="auto" hangingPunct="1">
              <a:lnSpc>
                <a:spcPct val="150000"/>
              </a:lnSpc>
              <a:spcAft>
                <a:spcPts val="0"/>
              </a:spcAft>
              <a:buFont typeface="Arial" pitchFamily="34" charset="0"/>
              <a:buNone/>
              <a:defRPr/>
            </a:pPr>
            <a:r>
              <a:rPr lang="en-US" sz="2400" dirty="0" smtClean="0"/>
              <a:t>                                                                  1</a:t>
            </a:r>
          </a:p>
          <a:p>
            <a:pPr eaLnBrk="1" fontAlgn="auto" hangingPunct="1">
              <a:spcBef>
                <a:spcPts val="0"/>
              </a:spcBef>
              <a:spcAft>
                <a:spcPts val="0"/>
              </a:spcAft>
              <a:buFont typeface="Arial" pitchFamily="34" charset="0"/>
              <a:buNone/>
              <a:defRPr/>
            </a:pPr>
            <a:r>
              <a:rPr lang="en-US" sz="2400" dirty="0" smtClean="0"/>
              <a:t>1. Polling frequency : = -------------------------------------------------                                  </a:t>
            </a:r>
          </a:p>
          <a:p>
            <a:pPr eaLnBrk="1" fontAlgn="auto" hangingPunct="1">
              <a:spcBef>
                <a:spcPts val="0"/>
              </a:spcBef>
              <a:spcAft>
                <a:spcPts val="0"/>
              </a:spcAft>
              <a:buFont typeface="Arial" pitchFamily="34" charset="0"/>
              <a:buNone/>
              <a:defRPr/>
            </a:pPr>
            <a:r>
              <a:rPr lang="en-US" sz="2400" dirty="0" smtClean="0"/>
              <a:t>                                       Time interval between data collection</a:t>
            </a:r>
          </a:p>
          <a:p>
            <a:pPr eaLnBrk="1" fontAlgn="auto" hangingPunct="1">
              <a:lnSpc>
                <a:spcPct val="150000"/>
              </a:lnSpc>
              <a:spcAft>
                <a:spcPts val="0"/>
              </a:spcAft>
              <a:buFont typeface="Arial" pitchFamily="34" charset="0"/>
              <a:buNone/>
              <a:defRPr/>
            </a:pPr>
            <a:r>
              <a:rPr lang="en-US" sz="2400" dirty="0" smtClean="0"/>
              <a:t>2. Polling order : Sequence of different data point </a:t>
            </a:r>
          </a:p>
          <a:p>
            <a:pPr eaLnBrk="1" fontAlgn="auto" hangingPunct="1">
              <a:lnSpc>
                <a:spcPct val="150000"/>
              </a:lnSpc>
              <a:spcAft>
                <a:spcPts val="0"/>
              </a:spcAft>
              <a:buFont typeface="Arial" pitchFamily="34" charset="0"/>
              <a:buNone/>
              <a:defRPr/>
            </a:pPr>
            <a:r>
              <a:rPr lang="en-US" sz="2400" dirty="0" smtClean="0"/>
              <a:t>3. Polling format : The manner in which the sampling procedure is designed . </a:t>
            </a:r>
            <a:endParaRPr lang="en-US" sz="2400" dirty="0"/>
          </a:p>
        </p:txBody>
      </p:sp>
      <p:sp>
        <p:nvSpPr>
          <p:cNvPr id="4" name="Rectangle 3"/>
          <p:cNvSpPr/>
          <p:nvPr/>
        </p:nvSpPr>
        <p:spPr>
          <a:xfrm>
            <a:off x="392670" y="181253"/>
            <a:ext cx="554536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2768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304800" y="914402"/>
            <a:ext cx="8458200" cy="5745163"/>
          </a:xfrm>
        </p:spPr>
        <p:txBody>
          <a:bodyPr>
            <a:normAutofit/>
          </a:bodyPr>
          <a:lstStyle/>
          <a:p>
            <a:pPr eaLnBrk="1" hangingPunct="1">
              <a:lnSpc>
                <a:spcPct val="150000"/>
              </a:lnSpc>
              <a:buFont typeface="Arial" charset="0"/>
              <a:buNone/>
            </a:pPr>
            <a:r>
              <a:rPr lang="en-US" sz="2400" dirty="0" smtClean="0"/>
              <a:t> </a:t>
            </a:r>
            <a:r>
              <a:rPr lang="en-US" sz="2400" b="1" u="sng" dirty="0" smtClean="0"/>
              <a:t>The alternatives include :</a:t>
            </a:r>
          </a:p>
          <a:p>
            <a:pPr eaLnBrk="1" hangingPunct="1">
              <a:lnSpc>
                <a:spcPct val="150000"/>
              </a:lnSpc>
              <a:buFont typeface="Arial" charset="0"/>
              <a:buNone/>
            </a:pPr>
            <a:r>
              <a:rPr lang="en-US" sz="2400" dirty="0" smtClean="0"/>
              <a:t>(a) Entering all new sensors data every polling  cycle </a:t>
            </a:r>
          </a:p>
          <a:p>
            <a:pPr eaLnBrk="1" hangingPunct="1">
              <a:lnSpc>
                <a:spcPct val="150000"/>
              </a:lnSpc>
              <a:buFont typeface="Arial" charset="0"/>
              <a:buNone/>
            </a:pPr>
            <a:r>
              <a:rPr lang="en-US" sz="2400" dirty="0" smtClean="0"/>
              <a:t>(b) Updating the control system only with data that have changed .</a:t>
            </a:r>
          </a:p>
          <a:p>
            <a:pPr eaLnBrk="1" hangingPunct="1">
              <a:lnSpc>
                <a:spcPct val="150000"/>
              </a:lnSpc>
              <a:buFont typeface="Arial" charset="0"/>
              <a:buNone/>
            </a:pPr>
            <a:r>
              <a:rPr lang="en-US" sz="2400" dirty="0" smtClean="0"/>
              <a:t>(c) Using high-level scanning : Collecting only certain key data.</a:t>
            </a:r>
          </a:p>
          <a:p>
            <a:pPr eaLnBrk="1" hangingPunct="1">
              <a:lnSpc>
                <a:spcPct val="150000"/>
              </a:lnSpc>
              <a:buFont typeface="Arial" charset="0"/>
              <a:buNone/>
            </a:pPr>
            <a:r>
              <a:rPr lang="en-US" sz="2400" dirty="0" smtClean="0"/>
              <a:t>     Using Low-level scanning : Collecting more complete data .</a:t>
            </a:r>
          </a:p>
          <a:p>
            <a:pPr eaLnBrk="1" hangingPunct="1">
              <a:lnSpc>
                <a:spcPct val="150000"/>
              </a:lnSpc>
              <a:buFont typeface="Arial" charset="0"/>
              <a:buNone/>
            </a:pPr>
            <a:r>
              <a:rPr lang="en-US" sz="2400" dirty="0" smtClean="0"/>
              <a:t>     Using conditional scanning : Collecting more complete data if necessary .</a:t>
            </a:r>
          </a:p>
        </p:txBody>
      </p:sp>
      <p:sp>
        <p:nvSpPr>
          <p:cNvPr id="3" name="Rectangle 2"/>
          <p:cNvSpPr/>
          <p:nvPr/>
        </p:nvSpPr>
        <p:spPr>
          <a:xfrm>
            <a:off x="150402" y="457202"/>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30332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sz="2400" b="1" smtClean="0"/>
              <a:t>* Interlocks </a:t>
            </a:r>
          </a:p>
        </p:txBody>
      </p:sp>
      <p:sp>
        <p:nvSpPr>
          <p:cNvPr id="16387" name="Content Placeholder 2"/>
          <p:cNvSpPr>
            <a:spLocks noGrp="1"/>
          </p:cNvSpPr>
          <p:nvPr>
            <p:ph sz="quarter" idx="1"/>
          </p:nvPr>
        </p:nvSpPr>
        <p:spPr>
          <a:xfrm>
            <a:off x="457200" y="1371602"/>
            <a:ext cx="8229600" cy="4754563"/>
          </a:xfrm>
        </p:spPr>
        <p:txBody>
          <a:bodyPr/>
          <a:lstStyle/>
          <a:p>
            <a:pPr eaLnBrk="1" hangingPunct="1">
              <a:lnSpc>
                <a:spcPct val="150000"/>
              </a:lnSpc>
              <a:buFont typeface="Arial" charset="0"/>
              <a:buNone/>
            </a:pPr>
            <a:r>
              <a:rPr lang="en-US" sz="2400" dirty="0" smtClean="0"/>
              <a:t>Safeguard mechanism for coordinating the activities of devices           sequence of activities.</a:t>
            </a:r>
          </a:p>
          <a:p>
            <a:pPr eaLnBrk="1" hangingPunct="1">
              <a:lnSpc>
                <a:spcPct val="150000"/>
              </a:lnSpc>
            </a:pPr>
            <a:r>
              <a:rPr lang="en-US" sz="2400" u="sng" dirty="0" smtClean="0"/>
              <a:t>Input interlock </a:t>
            </a:r>
            <a:r>
              <a:rPr lang="en-US" sz="2400" b="1" u="sng" dirty="0" smtClean="0"/>
              <a:t>:  </a:t>
            </a:r>
            <a:r>
              <a:rPr lang="en-US" sz="2400" dirty="0" smtClean="0"/>
              <a:t>( a signal from a sensor / machine to the controller )          proceed work cycle , interrupt  the work  cycle for some reason . Ex.: washing machine door.</a:t>
            </a:r>
          </a:p>
          <a:p>
            <a:pPr eaLnBrk="1" hangingPunct="1">
              <a:lnSpc>
                <a:spcPct val="150000"/>
              </a:lnSpc>
            </a:pPr>
            <a:r>
              <a:rPr lang="en-US" sz="2400" u="sng" dirty="0" smtClean="0"/>
              <a:t>Output interlock </a:t>
            </a:r>
            <a:r>
              <a:rPr lang="en-US" sz="2400" b="1" u="sng" dirty="0" smtClean="0"/>
              <a:t>: </a:t>
            </a:r>
            <a:r>
              <a:rPr lang="en-US" sz="2400" dirty="0" smtClean="0"/>
              <a:t>a signal from the controller to an external device to control its activities .</a:t>
            </a:r>
            <a:endParaRPr lang="en-US" sz="2400" b="1" u="sng" dirty="0" smtClean="0"/>
          </a:p>
        </p:txBody>
      </p:sp>
      <p:cxnSp>
        <p:nvCxnSpPr>
          <p:cNvPr id="7" name="Straight Arrow Connector 6"/>
          <p:cNvCxnSpPr/>
          <p:nvPr/>
        </p:nvCxnSpPr>
        <p:spPr>
          <a:xfrm>
            <a:off x="2362200" y="3505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8356" y="181253"/>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67366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sz="2400" b="1" dirty="0" smtClean="0"/>
              <a:t>Interrupt System</a:t>
            </a:r>
          </a:p>
        </p:txBody>
      </p:sp>
      <p:sp>
        <p:nvSpPr>
          <p:cNvPr id="17411" name="Content Placeholder 2"/>
          <p:cNvSpPr>
            <a:spLocks noGrp="1"/>
          </p:cNvSpPr>
          <p:nvPr>
            <p:ph sz="quarter" idx="1"/>
          </p:nvPr>
        </p:nvSpPr>
        <p:spPr>
          <a:xfrm>
            <a:off x="457200" y="1295402"/>
            <a:ext cx="8229600" cy="4830763"/>
          </a:xfrm>
        </p:spPr>
        <p:txBody>
          <a:bodyPr/>
          <a:lstStyle/>
          <a:p>
            <a:pPr eaLnBrk="1" hangingPunct="1">
              <a:lnSpc>
                <a:spcPct val="150000"/>
              </a:lnSpc>
              <a:buFont typeface="Arial" charset="0"/>
              <a:buNone/>
            </a:pPr>
            <a:r>
              <a:rPr lang="en-US" sz="2400" dirty="0" smtClean="0"/>
              <a:t>Permits the execution of the current program to be suspended to execute another program in response to a higher priority event.</a:t>
            </a:r>
          </a:p>
          <a:p>
            <a:pPr eaLnBrk="1" hangingPunct="1">
              <a:lnSpc>
                <a:spcPct val="150000"/>
              </a:lnSpc>
              <a:buFont typeface="Arial" charset="0"/>
              <a:buNone/>
            </a:pPr>
            <a:r>
              <a:rPr lang="en-US" sz="2400" dirty="0" smtClean="0"/>
              <a:t>Ex.: pushing keyboard key.  </a:t>
            </a:r>
          </a:p>
          <a:p>
            <a:pPr eaLnBrk="1" hangingPunct="1">
              <a:lnSpc>
                <a:spcPct val="150000"/>
              </a:lnSpc>
              <a:buFont typeface="Arial" charset="0"/>
              <a:buNone/>
            </a:pPr>
            <a:endParaRPr lang="en-US" sz="2400" dirty="0" smtClean="0"/>
          </a:p>
        </p:txBody>
      </p:sp>
      <p:sp>
        <p:nvSpPr>
          <p:cNvPr id="4" name="Rectangle 3"/>
          <p:cNvSpPr/>
          <p:nvPr/>
        </p:nvSpPr>
        <p:spPr>
          <a:xfrm>
            <a:off x="321232" y="214290"/>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4435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dirty="0" smtClean="0"/>
              <a:t>Typical </a:t>
            </a:r>
            <a:r>
              <a:rPr lang="en-US" dirty="0"/>
              <a:t>Manufacturing  operations in the process industries </a:t>
            </a:r>
            <a:r>
              <a:rPr lang="en-US" dirty="0" smtClean="0"/>
              <a:t>and </a:t>
            </a:r>
            <a:r>
              <a:rPr lang="en-US" dirty="0"/>
              <a:t>Discreet industries : </a:t>
            </a:r>
          </a:p>
          <a:p>
            <a:pPr>
              <a:buFont typeface="Wingdings" pitchFamily="2" charset="2"/>
              <a:buChar char="v"/>
            </a:pPr>
            <a:r>
              <a:rPr lang="en-US" dirty="0"/>
              <a:t> </a:t>
            </a:r>
            <a:r>
              <a:rPr lang="en-US" dirty="0" smtClean="0"/>
              <a:t>    Process </a:t>
            </a:r>
            <a:r>
              <a:rPr lang="en-US" dirty="0"/>
              <a:t>industries :</a:t>
            </a:r>
          </a:p>
          <a:p>
            <a:r>
              <a:rPr lang="en-US" dirty="0"/>
              <a:t> Chemical reactions</a:t>
            </a:r>
          </a:p>
          <a:p>
            <a:r>
              <a:rPr lang="en-US" dirty="0"/>
              <a:t>  </a:t>
            </a:r>
            <a:r>
              <a:rPr lang="en-US" dirty="0" smtClean="0"/>
              <a:t>Commination  </a:t>
            </a:r>
            <a:endParaRPr lang="en-US" dirty="0"/>
          </a:p>
          <a:p>
            <a:r>
              <a:rPr lang="en-US" dirty="0"/>
              <a:t> Deposition  </a:t>
            </a:r>
          </a:p>
          <a:p>
            <a:r>
              <a:rPr lang="en-US" dirty="0"/>
              <a:t> Distillation</a:t>
            </a:r>
          </a:p>
          <a:p>
            <a:r>
              <a:rPr lang="en-US" dirty="0"/>
              <a:t> Mixing</a:t>
            </a:r>
          </a:p>
          <a:p>
            <a:r>
              <a:rPr lang="en-US" dirty="0"/>
              <a:t> Separation </a:t>
            </a:r>
          </a:p>
          <a:p>
            <a:endParaRPr lang="en-US" dirty="0"/>
          </a:p>
        </p:txBody>
      </p:sp>
      <p:sp>
        <p:nvSpPr>
          <p:cNvPr id="4" name="Rectangle 3"/>
          <p:cNvSpPr/>
          <p:nvPr/>
        </p:nvSpPr>
        <p:spPr>
          <a:xfrm>
            <a:off x="533400" y="304800"/>
            <a:ext cx="7758342" cy="461665"/>
          </a:xfrm>
          <a:prstGeom prst="rect">
            <a:avLst/>
          </a:prstGeom>
          <a:noFill/>
        </p:spPr>
        <p:txBody>
          <a:bodyPr wrap="none" lIns="91440" tIns="45720" rIns="91440" bIns="45720">
            <a:spAutoFit/>
          </a:bodyPr>
          <a:lstStyle/>
          <a:p>
            <a:pPr algn="ctr"/>
            <a:r>
              <a:rPr lang="en-US" sz="2400" dirty="0">
                <a:ln w="10541" cmpd="sng">
                  <a:solidFill>
                    <a:schemeClr val="accent1">
                      <a:shade val="88000"/>
                      <a:satMod val="110000"/>
                    </a:schemeClr>
                  </a:solidFill>
                  <a:prstDash val="solid"/>
                </a:ln>
                <a:solidFill>
                  <a:schemeClr val="accent1"/>
                </a:solidFill>
                <a:latin typeface="+mj-lt"/>
                <a:cs typeface="Arial" pitchFamily="34" charset="0"/>
              </a:rPr>
              <a:t>5.1 Process </a:t>
            </a:r>
            <a:r>
              <a:rPr lang="en-US" sz="2400" dirty="0" smtClean="0">
                <a:ln w="10541" cmpd="sng">
                  <a:solidFill>
                    <a:schemeClr val="accent1">
                      <a:shade val="88000"/>
                      <a:satMod val="110000"/>
                    </a:schemeClr>
                  </a:solidFill>
                  <a:prstDash val="solid"/>
                </a:ln>
                <a:solidFill>
                  <a:schemeClr val="accent1"/>
                </a:solidFill>
                <a:latin typeface="+mj-lt"/>
                <a:cs typeface="Arial" pitchFamily="34" charset="0"/>
              </a:rPr>
              <a:t>Industries </a:t>
            </a:r>
            <a:r>
              <a:rPr lang="en-US" sz="2400" dirty="0">
                <a:ln w="10541" cmpd="sng">
                  <a:solidFill>
                    <a:schemeClr val="accent1">
                      <a:shade val="88000"/>
                      <a:satMod val="110000"/>
                    </a:schemeClr>
                  </a:solidFill>
                  <a:prstDash val="solid"/>
                </a:ln>
                <a:solidFill>
                  <a:schemeClr val="accent1"/>
                </a:solidFill>
                <a:latin typeface="+mj-lt"/>
                <a:cs typeface="Arial" pitchFamily="34" charset="0"/>
              </a:rPr>
              <a:t>vs. </a:t>
            </a:r>
            <a:r>
              <a:rPr lang="en-US" sz="2400" dirty="0" smtClean="0">
                <a:ln w="10541" cmpd="sng">
                  <a:solidFill>
                    <a:schemeClr val="accent1">
                      <a:shade val="88000"/>
                      <a:satMod val="110000"/>
                    </a:schemeClr>
                  </a:solidFill>
                  <a:prstDash val="solid"/>
                </a:ln>
                <a:solidFill>
                  <a:schemeClr val="accent1"/>
                </a:solidFill>
                <a:latin typeface="+mj-lt"/>
                <a:cs typeface="Arial" pitchFamily="34" charset="0"/>
              </a:rPr>
              <a:t>Discrete</a:t>
            </a:r>
            <a:r>
              <a:rPr lang="en-US" sz="2400" b="1" dirty="0" smtClean="0">
                <a:ln w="10541" cmpd="sng">
                  <a:solidFill>
                    <a:schemeClr val="accent1">
                      <a:shade val="88000"/>
                      <a:satMod val="110000"/>
                    </a:schemeClr>
                  </a:solidFill>
                  <a:prstDash val="solid"/>
                </a:ln>
                <a:solidFill>
                  <a:schemeClr val="accent1"/>
                </a:solidFill>
                <a:latin typeface="+mj-lt"/>
                <a:cs typeface="Arial" pitchFamily="34" charset="0"/>
              </a:rPr>
              <a:t> </a:t>
            </a:r>
            <a:r>
              <a:rPr lang="en-US" sz="2400" b="1" dirty="0" smtClean="0">
                <a:solidFill>
                  <a:schemeClr val="accent1"/>
                </a:solidFill>
                <a:latin typeface="+mj-lt"/>
                <a:cs typeface="Arial" pitchFamily="34" charset="0"/>
              </a:rPr>
              <a:t>Manufacturing Industries</a:t>
            </a:r>
            <a:r>
              <a:rPr lang="en-US" sz="2400" b="1" dirty="0" smtClean="0">
                <a:ln w="10541" cmpd="sng">
                  <a:solidFill>
                    <a:schemeClr val="accent1">
                      <a:shade val="88000"/>
                      <a:satMod val="110000"/>
                    </a:schemeClr>
                  </a:solidFill>
                  <a:prstDash val="solid"/>
                </a:ln>
                <a:solidFill>
                  <a:schemeClr val="accent1"/>
                </a:solidFill>
                <a:latin typeface="+mj-lt"/>
                <a:cs typeface="Arial" pitchFamily="34" charset="0"/>
              </a:rPr>
              <a:t> </a:t>
            </a:r>
            <a:endParaRPr lang="en-US" sz="2400" b="1" cap="none" spc="0" dirty="0">
              <a:ln w="10541" cmpd="sng">
                <a:solidFill>
                  <a:schemeClr val="accent1">
                    <a:shade val="88000"/>
                    <a:satMod val="110000"/>
                  </a:schemeClr>
                </a:solidFill>
                <a:prstDash val="solid"/>
              </a:ln>
              <a:solidFill>
                <a:schemeClr val="accent1"/>
              </a:solidFill>
              <a:effectLst/>
              <a:latin typeface="+mj-lt"/>
              <a:cs typeface="Arial" pitchFamily="34" charset="0"/>
            </a:endParaRPr>
          </a:p>
        </p:txBody>
      </p:sp>
    </p:spTree>
    <p:extLst>
      <p:ext uri="{BB962C8B-B14F-4D97-AF65-F5344CB8AC3E}">
        <p14:creationId xmlns:p14="http://schemas.microsoft.com/office/powerpoint/2010/main" val="3735281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a:xfrm>
            <a:off x="457200" y="1676400"/>
            <a:ext cx="8229600" cy="4572000"/>
          </a:xfrm>
        </p:spPr>
        <p:txBody>
          <a:bodyPr>
            <a:normAutofit/>
          </a:bodyPr>
          <a:lstStyle/>
          <a:p>
            <a:pPr eaLnBrk="1" hangingPunct="1">
              <a:lnSpc>
                <a:spcPct val="150000"/>
              </a:lnSpc>
              <a:buFont typeface="Arial" charset="0"/>
              <a:buNone/>
            </a:pPr>
            <a:r>
              <a:rPr lang="en-US" sz="2400" u="sng" dirty="0" smtClean="0"/>
              <a:t>Priority Level ( ranking )    </a:t>
            </a:r>
            <a:r>
              <a:rPr lang="en-US" sz="2400" dirty="0" smtClean="0"/>
              <a:t> </a:t>
            </a:r>
            <a:r>
              <a:rPr lang="en-US" sz="2400" u="sng" dirty="0" smtClean="0"/>
              <a:t>Computer Function / Control Function</a:t>
            </a:r>
          </a:p>
          <a:p>
            <a:pPr marL="0" indent="0" eaLnBrk="1" hangingPunct="1">
              <a:lnSpc>
                <a:spcPct val="150000"/>
              </a:lnSpc>
              <a:buNone/>
            </a:pPr>
            <a:r>
              <a:rPr lang="en-US" sz="2400" dirty="0" smtClean="0"/>
              <a:t>1- ( lowest priority )                Most operator inputs </a:t>
            </a:r>
          </a:p>
          <a:p>
            <a:pPr marL="0" indent="0" eaLnBrk="1" hangingPunct="1">
              <a:lnSpc>
                <a:spcPct val="150000"/>
              </a:lnSpc>
              <a:buNone/>
            </a:pPr>
            <a:r>
              <a:rPr lang="en-US" sz="2400" dirty="0" smtClean="0"/>
              <a:t>2-		                      System &amp; program interrupts </a:t>
            </a:r>
          </a:p>
          <a:p>
            <a:pPr marL="0" indent="0" eaLnBrk="1" hangingPunct="1">
              <a:lnSpc>
                <a:spcPct val="150000"/>
              </a:lnSpc>
              <a:buNone/>
            </a:pPr>
            <a:r>
              <a:rPr lang="en-US" sz="2400" dirty="0" smtClean="0"/>
              <a:t>3-                                           Timer interrupts </a:t>
            </a:r>
          </a:p>
          <a:p>
            <a:pPr marL="0" indent="0" eaLnBrk="1" hangingPunct="1">
              <a:lnSpc>
                <a:spcPct val="150000"/>
              </a:lnSpc>
              <a:buNone/>
            </a:pPr>
            <a:r>
              <a:rPr lang="en-US" sz="2400" dirty="0" smtClean="0"/>
              <a:t>4-                                           Commands to process</a:t>
            </a:r>
          </a:p>
          <a:p>
            <a:pPr marL="0" indent="0" eaLnBrk="1" hangingPunct="1">
              <a:lnSpc>
                <a:spcPct val="150000"/>
              </a:lnSpc>
              <a:buNone/>
            </a:pPr>
            <a:r>
              <a:rPr lang="en-US" sz="2400" dirty="0" smtClean="0"/>
              <a:t>5-                                          Process interrupts </a:t>
            </a:r>
          </a:p>
          <a:p>
            <a:pPr marL="0" indent="0" eaLnBrk="1" hangingPunct="1">
              <a:lnSpc>
                <a:spcPct val="150000"/>
              </a:lnSpc>
              <a:buNone/>
            </a:pPr>
            <a:r>
              <a:rPr lang="en-US" sz="2400" dirty="0" smtClean="0"/>
              <a:t>6- (highest priority )               Emergency stop ( operator input ) </a:t>
            </a:r>
          </a:p>
        </p:txBody>
      </p:sp>
      <p:cxnSp>
        <p:nvCxnSpPr>
          <p:cNvPr id="5" name="Straight Arrow Connector 4"/>
          <p:cNvCxnSpPr/>
          <p:nvPr/>
        </p:nvCxnSpPr>
        <p:spPr>
          <a:xfrm>
            <a:off x="3352800" y="2667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52800" y="3352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52800" y="39624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52800" y="4572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5181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52800" y="5791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1" name="TextBox 10"/>
          <p:cNvSpPr txBox="1">
            <a:spLocks noChangeArrowheads="1"/>
          </p:cNvSpPr>
          <p:nvPr/>
        </p:nvSpPr>
        <p:spPr bwMode="auto">
          <a:xfrm>
            <a:off x="609601" y="883491"/>
            <a:ext cx="4931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Calibri" pitchFamily="34" charset="0"/>
              </a:rPr>
              <a:t>Priority levels in an Interrupt System : </a:t>
            </a:r>
          </a:p>
          <a:p>
            <a:pPr eaLnBrk="1" hangingPunct="1"/>
            <a:endParaRPr lang="en-US" sz="2400" dirty="0">
              <a:latin typeface="Calibri" pitchFamily="34" charset="0"/>
            </a:endParaRPr>
          </a:p>
        </p:txBody>
      </p:sp>
      <p:sp>
        <p:nvSpPr>
          <p:cNvPr id="11" name="Rectangle 10"/>
          <p:cNvSpPr/>
          <p:nvPr/>
        </p:nvSpPr>
        <p:spPr>
          <a:xfrm>
            <a:off x="249794" y="181253"/>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95067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sz="quarter" idx="1"/>
          </p:nvPr>
        </p:nvSpPr>
        <p:spPr/>
        <p:txBody>
          <a:bodyPr>
            <a:normAutofit/>
          </a:bodyPr>
          <a:lstStyle/>
          <a:p>
            <a:pPr algn="l" rtl="0" eaLnBrk="1" hangingPunct="1">
              <a:lnSpc>
                <a:spcPct val="150000"/>
              </a:lnSpc>
            </a:pPr>
            <a:r>
              <a:rPr lang="en-US" sz="2400" smtClean="0">
                <a:cs typeface="Arial" charset="0"/>
              </a:rPr>
              <a:t>Internal interrupts: generated by the computer itself.</a:t>
            </a:r>
          </a:p>
          <a:p>
            <a:pPr algn="l" rtl="0" eaLnBrk="1" hangingPunct="1">
              <a:lnSpc>
                <a:spcPct val="150000"/>
              </a:lnSpc>
            </a:pPr>
            <a:r>
              <a:rPr lang="en-US" sz="2400" smtClean="0">
                <a:cs typeface="Arial" charset="0"/>
              </a:rPr>
              <a:t>External interrupts: process- initiated and operator inputs.</a:t>
            </a:r>
          </a:p>
          <a:p>
            <a:pPr algn="l" rtl="0" eaLnBrk="1" hangingPunct="1">
              <a:lnSpc>
                <a:spcPct val="150000"/>
              </a:lnSpc>
              <a:buFont typeface="Wingdings" pitchFamily="2" charset="2"/>
              <a:buChar char="ü"/>
            </a:pPr>
            <a:r>
              <a:rPr lang="en-US" sz="2400" smtClean="0">
                <a:cs typeface="Arial" charset="0"/>
              </a:rPr>
              <a:t>A higher priority function can interrupt a lower priority function.</a:t>
            </a:r>
          </a:p>
          <a:p>
            <a:pPr algn="l" rtl="0" eaLnBrk="1" hangingPunct="1">
              <a:lnSpc>
                <a:spcPct val="150000"/>
              </a:lnSpc>
              <a:buFont typeface="Wingdings" pitchFamily="2" charset="2"/>
              <a:buChar char="ü"/>
            </a:pPr>
            <a:r>
              <a:rPr lang="en-US" sz="2400" smtClean="0">
                <a:cs typeface="Arial" charset="0"/>
              </a:rPr>
              <a:t>A function at a given priority level cannot interrupt a function at the same priority level.</a:t>
            </a:r>
          </a:p>
          <a:p>
            <a:pPr algn="l" rtl="0" eaLnBrk="1" hangingPunct="1">
              <a:lnSpc>
                <a:spcPct val="150000"/>
              </a:lnSpc>
              <a:buFont typeface="Wingdings" pitchFamily="2" charset="2"/>
              <a:buChar char="ü"/>
            </a:pPr>
            <a:endParaRPr lang="en-US" sz="2400" smtClean="0">
              <a:cs typeface="Arial" charset="0"/>
            </a:endParaRPr>
          </a:p>
          <a:p>
            <a:pPr algn="l" rtl="0" eaLnBrk="1" hangingPunct="1">
              <a:lnSpc>
                <a:spcPct val="150000"/>
              </a:lnSpc>
              <a:buFont typeface="Wingdings" pitchFamily="2" charset="2"/>
              <a:buChar char="ü"/>
            </a:pPr>
            <a:endParaRPr lang="en-US" sz="2400" smtClean="0">
              <a:cs typeface="Arial" charset="0"/>
            </a:endParaRPr>
          </a:p>
          <a:p>
            <a:pPr algn="l" rtl="0" eaLnBrk="1" hangingPunct="1">
              <a:lnSpc>
                <a:spcPct val="150000"/>
              </a:lnSpc>
              <a:buFont typeface="Arial" charset="0"/>
              <a:buNone/>
            </a:pPr>
            <a:endParaRPr lang="ar-JO" sz="2400" smtClean="0"/>
          </a:p>
        </p:txBody>
      </p:sp>
      <p:sp>
        <p:nvSpPr>
          <p:cNvPr id="3" name="Title 1"/>
          <p:cNvSpPr>
            <a:spLocks noGrp="1"/>
          </p:cNvSpPr>
          <p:nvPr>
            <p:ph type="title"/>
          </p:nvPr>
        </p:nvSpPr>
        <p:spPr>
          <a:xfrm>
            <a:off x="914400" y="274638"/>
            <a:ext cx="7772400" cy="1143000"/>
          </a:xfrm>
        </p:spPr>
        <p:txBody>
          <a:bodyPr/>
          <a:lstStyle/>
          <a:p>
            <a:pPr algn="l" eaLnBrk="1" hangingPunct="1"/>
            <a:r>
              <a:rPr lang="en-US" sz="2400" b="1" dirty="0" smtClean="0"/>
              <a:t>Interrupt System</a:t>
            </a:r>
          </a:p>
        </p:txBody>
      </p:sp>
      <p:sp>
        <p:nvSpPr>
          <p:cNvPr id="4" name="Rectangle 3"/>
          <p:cNvSpPr/>
          <p:nvPr/>
        </p:nvSpPr>
        <p:spPr>
          <a:xfrm>
            <a:off x="321232" y="214290"/>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93021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1447800"/>
            <a:ext cx="8115328" cy="4572000"/>
          </a:xfrm>
        </p:spPr>
        <p:txBody>
          <a:bodyPr rtlCol="1">
            <a:normAutofit fontScale="92500" lnSpcReduction="10000"/>
          </a:bodyPr>
          <a:lstStyle/>
          <a:p>
            <a:pPr algn="l" rtl="0" eaLnBrk="1" fontAlgn="auto" hangingPunct="1">
              <a:lnSpc>
                <a:spcPct val="160000"/>
              </a:lnSpc>
              <a:spcAft>
                <a:spcPts val="0"/>
              </a:spcAft>
              <a:buFont typeface="Wingdings" pitchFamily="2" charset="2"/>
              <a:buChar char="v"/>
              <a:defRPr/>
            </a:pPr>
            <a:r>
              <a:rPr lang="en-US" sz="2400" dirty="0" smtClean="0"/>
              <a:t>Single-level interrupt system has only two  modes of operation; normal mode and interrupt mode. </a:t>
            </a:r>
          </a:p>
          <a:p>
            <a:pPr marL="688975" indent="-284163" algn="l" rtl="0" eaLnBrk="1" fontAlgn="auto" hangingPunct="1">
              <a:lnSpc>
                <a:spcPct val="160000"/>
              </a:lnSpc>
              <a:spcAft>
                <a:spcPts val="0"/>
              </a:spcAft>
              <a:buFont typeface="Arial" pitchFamily="34" charset="0"/>
              <a:buChar char="•"/>
              <a:defRPr/>
            </a:pPr>
            <a:r>
              <a:rPr lang="en-US" sz="2400" dirty="0" smtClean="0"/>
              <a:t>If higher priority signal arrives after a lower priority signal, it has to wait .</a:t>
            </a:r>
          </a:p>
          <a:p>
            <a:pPr algn="l" rtl="0" eaLnBrk="1" fontAlgn="auto" hangingPunct="1">
              <a:lnSpc>
                <a:spcPct val="160000"/>
              </a:lnSpc>
              <a:spcAft>
                <a:spcPts val="0"/>
              </a:spcAft>
              <a:buFont typeface="Wingdings" pitchFamily="2" charset="2"/>
              <a:buChar char="v"/>
              <a:defRPr/>
            </a:pPr>
            <a:r>
              <a:rPr lang="en-US" sz="2400" dirty="0" smtClean="0"/>
              <a:t>Multilevel interrupt system has a normal operating mode plus more than one interrupt level (with relative properties).</a:t>
            </a:r>
          </a:p>
          <a:p>
            <a:pPr marL="688975" indent="-284163" algn="l" rtl="0" eaLnBrk="1" fontAlgn="auto" hangingPunct="1">
              <a:lnSpc>
                <a:spcPct val="160000"/>
              </a:lnSpc>
              <a:spcAft>
                <a:spcPts val="0"/>
              </a:spcAft>
              <a:buFont typeface="Arial" pitchFamily="34" charset="0"/>
              <a:buChar char="•"/>
              <a:defRPr/>
            </a:pPr>
            <a:r>
              <a:rPr lang="en-US" sz="2400" dirty="0" smtClean="0"/>
              <a:t>If higher priority interrupt </a:t>
            </a:r>
            <a:r>
              <a:rPr lang="en-US" sz="2400" dirty="0"/>
              <a:t>signal arrives after a lower priority </a:t>
            </a:r>
            <a:r>
              <a:rPr lang="en-US" sz="2400" dirty="0" smtClean="0"/>
              <a:t>interrupt, it will override it and its task serviced first.  </a:t>
            </a:r>
          </a:p>
          <a:p>
            <a:pPr algn="l" rtl="0" eaLnBrk="1" fontAlgn="auto" hangingPunct="1">
              <a:lnSpc>
                <a:spcPct val="160000"/>
              </a:lnSpc>
              <a:spcAft>
                <a:spcPts val="0"/>
              </a:spcAft>
              <a:buFont typeface="Arial" pitchFamily="34" charset="0"/>
              <a:buChar char="•"/>
              <a:defRPr/>
            </a:pPr>
            <a:endParaRPr lang="ar-JO" sz="2400" dirty="0"/>
          </a:p>
        </p:txBody>
      </p:sp>
      <p:sp>
        <p:nvSpPr>
          <p:cNvPr id="4" name="Title 1"/>
          <p:cNvSpPr>
            <a:spLocks noGrp="1"/>
          </p:cNvSpPr>
          <p:nvPr>
            <p:ph type="title"/>
          </p:nvPr>
        </p:nvSpPr>
        <p:spPr>
          <a:xfrm>
            <a:off x="914400" y="274638"/>
            <a:ext cx="7772400" cy="1143000"/>
          </a:xfrm>
        </p:spPr>
        <p:txBody>
          <a:bodyPr/>
          <a:lstStyle/>
          <a:p>
            <a:pPr algn="l" eaLnBrk="1" hangingPunct="1"/>
            <a:r>
              <a:rPr lang="en-US" sz="2400" b="1" dirty="0" smtClean="0"/>
              <a:t>Interrupt System</a:t>
            </a:r>
          </a:p>
        </p:txBody>
      </p:sp>
      <p:sp>
        <p:nvSpPr>
          <p:cNvPr id="5" name="Rectangle 4"/>
          <p:cNvSpPr/>
          <p:nvPr/>
        </p:nvSpPr>
        <p:spPr>
          <a:xfrm>
            <a:off x="321232" y="142852"/>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61448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2400" b="1" dirty="0" smtClean="0">
                <a:cs typeface="Times New Roman" pitchFamily="18" charset="0"/>
              </a:rPr>
              <a:t>Exception Handling (Error detection &amp; recovery ):</a:t>
            </a:r>
            <a:endParaRPr lang="ar-JO" sz="2400" b="1" dirty="0" smtClean="0"/>
          </a:p>
        </p:txBody>
      </p:sp>
      <p:sp>
        <p:nvSpPr>
          <p:cNvPr id="4099" name="Content Placeholder 2"/>
          <p:cNvSpPr>
            <a:spLocks noGrp="1"/>
          </p:cNvSpPr>
          <p:nvPr>
            <p:ph sz="quarter" idx="1"/>
          </p:nvPr>
        </p:nvSpPr>
        <p:spPr/>
        <p:txBody>
          <a:bodyPr/>
          <a:lstStyle/>
          <a:p>
            <a:pPr algn="l" rtl="0" eaLnBrk="1" hangingPunct="1">
              <a:lnSpc>
                <a:spcPct val="150000"/>
              </a:lnSpc>
              <a:buFont typeface="Arial" charset="0"/>
              <a:buNone/>
            </a:pPr>
            <a:endParaRPr lang="en-US" sz="2400" dirty="0" smtClean="0">
              <a:cs typeface="Arial" charset="0"/>
            </a:endParaRPr>
          </a:p>
          <a:p>
            <a:pPr algn="l" rtl="0" eaLnBrk="1" hangingPunct="1">
              <a:lnSpc>
                <a:spcPct val="150000"/>
              </a:lnSpc>
            </a:pPr>
            <a:r>
              <a:rPr lang="en-US" sz="2400" dirty="0" smtClean="0">
                <a:cs typeface="Arial" charset="0"/>
              </a:rPr>
              <a:t>An exception is an event that is outside the desired operation of the process.</a:t>
            </a:r>
          </a:p>
          <a:p>
            <a:pPr marL="0" indent="0" algn="l" rtl="0" eaLnBrk="1" hangingPunct="1">
              <a:lnSpc>
                <a:spcPct val="150000"/>
              </a:lnSpc>
              <a:buNone/>
            </a:pPr>
            <a:r>
              <a:rPr lang="en-US" sz="2400" dirty="0">
                <a:cs typeface="Arial" charset="0"/>
              </a:rPr>
              <a:t> </a:t>
            </a:r>
            <a:r>
              <a:rPr lang="en-US" sz="2400" dirty="0" smtClean="0">
                <a:cs typeface="Arial" charset="0"/>
              </a:rPr>
              <a:t>  e.g. Production quality problem, variables outside normal range, shortage of raw materials, hazard conditions, controller malfunction…..  </a:t>
            </a:r>
          </a:p>
          <a:p>
            <a:pPr algn="l" rtl="0" eaLnBrk="1" hangingPunct="1">
              <a:lnSpc>
                <a:spcPct val="150000"/>
              </a:lnSpc>
            </a:pPr>
            <a:endParaRPr lang="ar-JO" sz="2400" dirty="0" smtClean="0"/>
          </a:p>
        </p:txBody>
      </p:sp>
      <p:sp>
        <p:nvSpPr>
          <p:cNvPr id="4" name="Rectangle 3"/>
          <p:cNvSpPr/>
          <p:nvPr/>
        </p:nvSpPr>
        <p:spPr>
          <a:xfrm>
            <a:off x="392670" y="142852"/>
            <a:ext cx="546521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5.3.2 Capabilities of Computer  Control :</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10281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654032"/>
          </a:xfrm>
        </p:spPr>
        <p:txBody>
          <a:bodyPr rtlCol="1">
            <a:normAutofit/>
          </a:bodyPr>
          <a:lstStyle/>
          <a:p>
            <a:pPr eaLnBrk="1" fontAlgn="auto" hangingPunct="1">
              <a:spcAft>
                <a:spcPts val="0"/>
              </a:spcAft>
              <a:defRPr/>
            </a:pPr>
            <a:r>
              <a:rPr lang="en-US" sz="3200" b="1" dirty="0" smtClean="0">
                <a:effectLst>
                  <a:outerShdw blurRad="38100" dist="38100" dir="2700000" algn="tl">
                    <a:srgbClr val="000000">
                      <a:alpha val="43137"/>
                    </a:srgbClr>
                  </a:outerShdw>
                </a:effectLst>
              </a:rPr>
              <a:t>5.3.3 Forms of Computer Process Control</a:t>
            </a:r>
            <a:endParaRPr lang="ar-JO" sz="3200" b="1" dirty="0">
              <a:effectLst>
                <a:outerShdw blurRad="38100" dist="38100" dir="2700000" algn="tl">
                  <a:srgbClr val="000000">
                    <a:alpha val="43137"/>
                  </a:srgbClr>
                </a:outerShdw>
              </a:effectLst>
            </a:endParaRPr>
          </a:p>
        </p:txBody>
      </p:sp>
      <p:pic>
        <p:nvPicPr>
          <p:cNvPr id="5123" name="Picture 3"/>
          <p:cNvPicPr>
            <a:picLocks noGrp="1" noChangeAspect="1" noChangeArrowheads="1"/>
          </p:cNvPicPr>
          <p:nvPr>
            <p:ph sz="quarter" idx="1"/>
          </p:nvPr>
        </p:nvPicPr>
        <p:blipFill>
          <a:blip r:embed="rId2">
            <a:lum contrast="40000"/>
            <a:extLst>
              <a:ext uri="{28A0092B-C50C-407E-A947-70E740481C1C}">
                <a14:useLocalDpi xmlns:a14="http://schemas.microsoft.com/office/drawing/2010/main" val="0"/>
              </a:ext>
            </a:extLst>
          </a:blip>
          <a:stretch>
            <a:fillRect/>
          </a:stretch>
        </p:blipFill>
        <p:spPr>
          <a:xfrm>
            <a:off x="785786" y="875928"/>
            <a:ext cx="7572428" cy="5848156"/>
          </a:xfrm>
          <a:effectLst>
            <a:glow rad="101600">
              <a:schemeClr val="accent6">
                <a:satMod val="175000"/>
                <a:alpha val="40000"/>
              </a:schemeClr>
            </a:glow>
          </a:effectLst>
        </p:spPr>
      </p:pic>
    </p:spTree>
    <p:extLst>
      <p:ext uri="{BB962C8B-B14F-4D97-AF65-F5344CB8AC3E}">
        <p14:creationId xmlns:p14="http://schemas.microsoft.com/office/powerpoint/2010/main" val="2949262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74638"/>
            <a:ext cx="7772400" cy="725470"/>
          </a:xfrm>
        </p:spPr>
        <p:txBody>
          <a:bodyPr>
            <a:noAutofit/>
          </a:bodyPr>
          <a:lstStyle/>
          <a:p>
            <a:pPr eaLnBrk="1" hangingPunct="1">
              <a:lnSpc>
                <a:spcPct val="150000"/>
              </a:lnSpc>
            </a:pPr>
            <a:r>
              <a:rPr lang="en-US" sz="2800" b="1" dirty="0" smtClean="0">
                <a:cs typeface="Times New Roman" pitchFamily="18" charset="0"/>
              </a:rPr>
              <a:t>Computer process monitoring</a:t>
            </a:r>
            <a:endParaRPr lang="ar-JO" sz="2800" b="1" dirty="0" smtClean="0"/>
          </a:p>
        </p:txBody>
      </p:sp>
      <p:sp>
        <p:nvSpPr>
          <p:cNvPr id="3" name="Content Placeholder 2"/>
          <p:cNvSpPr>
            <a:spLocks noGrp="1"/>
          </p:cNvSpPr>
          <p:nvPr>
            <p:ph sz="quarter" idx="1"/>
          </p:nvPr>
        </p:nvSpPr>
        <p:spPr>
          <a:xfrm>
            <a:off x="285720" y="1447800"/>
            <a:ext cx="8643998" cy="4572000"/>
          </a:xfrm>
        </p:spPr>
        <p:txBody>
          <a:bodyPr rtlCol="1">
            <a:normAutofit/>
          </a:bodyPr>
          <a:lstStyle/>
          <a:p>
            <a:pPr algn="l" rtl="0" eaLnBrk="1" fontAlgn="auto" hangingPunct="1">
              <a:lnSpc>
                <a:spcPct val="150000"/>
              </a:lnSpc>
              <a:spcAft>
                <a:spcPts val="0"/>
              </a:spcAft>
              <a:buFont typeface="Arial" pitchFamily="34" charset="0"/>
              <a:buChar char="•"/>
              <a:defRPr/>
            </a:pPr>
            <a:r>
              <a:rPr lang="en-US" sz="2400" dirty="0" smtClean="0"/>
              <a:t>Control remains in the hands of humans.</a:t>
            </a:r>
          </a:p>
          <a:p>
            <a:pPr algn="l" rtl="0" eaLnBrk="1" fontAlgn="auto" hangingPunct="1">
              <a:lnSpc>
                <a:spcPct val="150000"/>
              </a:lnSpc>
              <a:spcAft>
                <a:spcPts val="0"/>
              </a:spcAft>
              <a:buFont typeface="Arial" pitchFamily="34" charset="0"/>
              <a:buChar char="•"/>
              <a:defRPr/>
            </a:pPr>
            <a:r>
              <a:rPr lang="en-US" sz="2400" dirty="0" smtClean="0"/>
              <a:t>Categories of data collected by the computer:</a:t>
            </a:r>
          </a:p>
          <a:p>
            <a:pPr marL="514350" indent="-514350" algn="l" rtl="0" eaLnBrk="1" fontAlgn="auto" hangingPunct="1">
              <a:lnSpc>
                <a:spcPct val="150000"/>
              </a:lnSpc>
              <a:spcAft>
                <a:spcPts val="0"/>
              </a:spcAft>
              <a:buFont typeface="+mj-lt"/>
              <a:buAutoNum type="arabicPeriod"/>
              <a:defRPr/>
            </a:pPr>
            <a:r>
              <a:rPr lang="en-US" sz="2400" dirty="0" smtClean="0"/>
              <a:t>Process data: input parameters, output variables, …..</a:t>
            </a:r>
          </a:p>
          <a:p>
            <a:pPr marL="514350" indent="-514350" algn="l" rtl="0" eaLnBrk="1" fontAlgn="auto" hangingPunct="1">
              <a:lnSpc>
                <a:spcPct val="150000"/>
              </a:lnSpc>
              <a:spcAft>
                <a:spcPts val="0"/>
              </a:spcAft>
              <a:buFont typeface="+mj-lt"/>
              <a:buAutoNum type="arabicPeriod"/>
              <a:defRPr/>
            </a:pPr>
            <a:r>
              <a:rPr lang="en-US" sz="2400" dirty="0" smtClean="0"/>
              <a:t>Equipment data: status of the equipment in the work cell, machine utilization, schedule, tool changes, diagnosis,….. </a:t>
            </a:r>
          </a:p>
          <a:p>
            <a:pPr marL="514350" indent="-514350" algn="l" rtl="0" eaLnBrk="1" fontAlgn="auto" hangingPunct="1">
              <a:lnSpc>
                <a:spcPct val="150000"/>
              </a:lnSpc>
              <a:spcAft>
                <a:spcPts val="0"/>
              </a:spcAft>
              <a:buFont typeface="+mj-lt"/>
              <a:buAutoNum type="arabicPeriod"/>
              <a:defRPr/>
            </a:pPr>
            <a:r>
              <a:rPr lang="en-US" sz="2400" dirty="0" smtClean="0"/>
              <a:t>Product data: maybe required by regulations for the firm own use.</a:t>
            </a:r>
          </a:p>
          <a:p>
            <a:pPr marL="0" indent="0" algn="ctr" rtl="0" eaLnBrk="1" fontAlgn="auto" hangingPunct="1">
              <a:lnSpc>
                <a:spcPct val="150000"/>
              </a:lnSpc>
              <a:spcAft>
                <a:spcPts val="0"/>
              </a:spcAft>
              <a:buFont typeface="Arial" charset="0"/>
              <a:buNone/>
              <a:defRPr/>
            </a:pPr>
            <a:r>
              <a:rPr lang="en-US" sz="2400" dirty="0"/>
              <a:t> </a:t>
            </a:r>
            <a:r>
              <a:rPr lang="en-US" sz="2400" dirty="0" smtClean="0"/>
              <a:t>data may be entered manually or automatically </a:t>
            </a:r>
          </a:p>
          <a:p>
            <a:pPr marL="514350" indent="-514350" algn="l" rtl="0" eaLnBrk="1" fontAlgn="auto" hangingPunct="1">
              <a:lnSpc>
                <a:spcPct val="150000"/>
              </a:lnSpc>
              <a:spcAft>
                <a:spcPts val="0"/>
              </a:spcAft>
              <a:buFont typeface="Arial" pitchFamily="34" charset="0"/>
              <a:buNone/>
              <a:defRPr/>
            </a:pPr>
            <a:endParaRPr lang="en-US" sz="2400" dirty="0" smtClean="0"/>
          </a:p>
          <a:p>
            <a:pPr algn="l" rtl="0" eaLnBrk="1" fontAlgn="auto" hangingPunct="1">
              <a:lnSpc>
                <a:spcPct val="150000"/>
              </a:lnSpc>
              <a:spcAft>
                <a:spcPts val="0"/>
              </a:spcAft>
              <a:buFont typeface="Arial" pitchFamily="34" charset="0"/>
              <a:buNone/>
              <a:defRPr/>
            </a:pPr>
            <a:endParaRPr lang="ar-JO" sz="2400" dirty="0"/>
          </a:p>
        </p:txBody>
      </p:sp>
    </p:spTree>
    <p:extLst>
      <p:ext uri="{BB962C8B-B14F-4D97-AF65-F5344CB8AC3E}">
        <p14:creationId xmlns:p14="http://schemas.microsoft.com/office/powerpoint/2010/main" val="762095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b="1" dirty="0" smtClean="0">
                <a:cs typeface="Times New Roman" pitchFamily="18" charset="0"/>
              </a:rPr>
              <a:t>Direct digital control (DDC)</a:t>
            </a:r>
            <a:endParaRPr lang="ar-JO" sz="2400" b="1" dirty="0" smtClean="0"/>
          </a:p>
        </p:txBody>
      </p:sp>
      <p:sp>
        <p:nvSpPr>
          <p:cNvPr id="7171" name="Content Placeholder 2"/>
          <p:cNvSpPr>
            <a:spLocks noGrp="1"/>
          </p:cNvSpPr>
          <p:nvPr>
            <p:ph sz="quarter" idx="1"/>
          </p:nvPr>
        </p:nvSpPr>
        <p:spPr/>
        <p:txBody>
          <a:bodyPr/>
          <a:lstStyle/>
          <a:p>
            <a:pPr algn="l" rtl="0" eaLnBrk="1" hangingPunct="1">
              <a:lnSpc>
                <a:spcPct val="150000"/>
              </a:lnSpc>
            </a:pPr>
            <a:r>
              <a:rPr lang="en-US" sz="2400" dirty="0" smtClean="0">
                <a:cs typeface="Arial" charset="0"/>
              </a:rPr>
              <a:t>No longer used today! It was a transitional phase in computer process control.</a:t>
            </a:r>
          </a:p>
          <a:p>
            <a:pPr algn="l" rtl="0" eaLnBrk="1" hangingPunct="1">
              <a:lnSpc>
                <a:spcPct val="150000"/>
              </a:lnSpc>
            </a:pPr>
            <a:r>
              <a:rPr lang="en-US" sz="2400" dirty="0" smtClean="0">
                <a:cs typeface="Arial" charset="0"/>
              </a:rPr>
              <a:t>It was an improvement on the analog control loop.</a:t>
            </a:r>
          </a:p>
          <a:p>
            <a:pPr algn="l" rtl="0" eaLnBrk="1" hangingPunct="1">
              <a:lnSpc>
                <a:spcPct val="150000"/>
              </a:lnSpc>
              <a:buFont typeface="Arial" charset="0"/>
              <a:buNone/>
            </a:pPr>
            <a:r>
              <a:rPr lang="en-US" sz="2400" dirty="0" smtClean="0">
                <a:cs typeface="Arial" charset="0"/>
              </a:rPr>
              <a:t>  </a:t>
            </a:r>
          </a:p>
          <a:p>
            <a:pPr algn="l" rtl="0" eaLnBrk="1" hangingPunct="1">
              <a:lnSpc>
                <a:spcPct val="150000"/>
              </a:lnSpc>
            </a:pPr>
            <a:endParaRPr lang="ar-JO" sz="2400" dirty="0" smtClean="0"/>
          </a:p>
        </p:txBody>
      </p:sp>
    </p:spTree>
    <p:extLst>
      <p:ext uri="{BB962C8B-B14F-4D97-AF65-F5344CB8AC3E}">
        <p14:creationId xmlns:p14="http://schemas.microsoft.com/office/powerpoint/2010/main" val="62137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74638"/>
            <a:ext cx="7772400" cy="439718"/>
          </a:xfrm>
        </p:spPr>
        <p:txBody>
          <a:bodyPr>
            <a:normAutofit fontScale="90000"/>
          </a:bodyPr>
          <a:lstStyle/>
          <a:p>
            <a:pPr eaLnBrk="1" hangingPunct="1"/>
            <a:r>
              <a:rPr lang="en-US" sz="2400" b="1" dirty="0" smtClean="0">
                <a:cs typeface="Times New Roman" pitchFamily="18" charset="0"/>
              </a:rPr>
              <a:t>A Typical Analog Control Loop</a:t>
            </a:r>
            <a:endParaRPr lang="ar-JO" sz="2400" b="1" dirty="0" smtClean="0"/>
          </a:p>
        </p:txBody>
      </p:sp>
      <p:pic>
        <p:nvPicPr>
          <p:cNvPr id="8195"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123555" y="1214422"/>
            <a:ext cx="8927329" cy="5214974"/>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7286644" y="3571876"/>
            <a:ext cx="1433498" cy="642942"/>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Display Instrument</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5" name="Title 1"/>
          <p:cNvSpPr txBox="1">
            <a:spLocks/>
          </p:cNvSpPr>
          <p:nvPr/>
        </p:nvSpPr>
        <p:spPr>
          <a:xfrm>
            <a:off x="5715008" y="5072074"/>
            <a:ext cx="1433498"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Comparator</a:t>
            </a:r>
          </a:p>
        </p:txBody>
      </p:sp>
      <p:sp>
        <p:nvSpPr>
          <p:cNvPr id="6" name="Title 1"/>
          <p:cNvSpPr txBox="1">
            <a:spLocks/>
          </p:cNvSpPr>
          <p:nvPr/>
        </p:nvSpPr>
        <p:spPr>
          <a:xfrm>
            <a:off x="3143240" y="4500570"/>
            <a:ext cx="1576374" cy="571504"/>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Analog Controller</a:t>
            </a:r>
          </a:p>
        </p:txBody>
      </p:sp>
      <p:sp>
        <p:nvSpPr>
          <p:cNvPr id="7" name="Title 1"/>
          <p:cNvSpPr txBox="1">
            <a:spLocks/>
          </p:cNvSpPr>
          <p:nvPr/>
        </p:nvSpPr>
        <p:spPr>
          <a:xfrm>
            <a:off x="6000760" y="2786058"/>
            <a:ext cx="1433498" cy="642942"/>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Sensor and Transducer</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800741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14290"/>
            <a:ext cx="7772400" cy="500066"/>
          </a:xfrm>
        </p:spPr>
        <p:txBody>
          <a:bodyPr>
            <a:normAutofit fontScale="90000"/>
          </a:bodyPr>
          <a:lstStyle/>
          <a:p>
            <a:pPr eaLnBrk="1" hangingPunct="1"/>
            <a:r>
              <a:rPr lang="en-US" b="1" dirty="0" smtClean="0">
                <a:cs typeface="Times New Roman" pitchFamily="18" charset="0"/>
              </a:rPr>
              <a:t>Direct digital control (DDC)</a:t>
            </a:r>
            <a:endParaRPr lang="ar-JO" b="1" dirty="0" smtClean="0"/>
          </a:p>
        </p:txBody>
      </p:sp>
      <p:pic>
        <p:nvPicPr>
          <p:cNvPr id="9219" name="Picture 2"/>
          <p:cNvPicPr>
            <a:picLocks noGrp="1" noChangeAspect="1" noChangeArrowheads="1"/>
          </p:cNvPicPr>
          <p:nvPr>
            <p:ph sz="quarter" idx="1"/>
          </p:nvPr>
        </p:nvPicPr>
        <p:blipFill>
          <a:blip r:embed="rId2" cstate="print">
            <a:lum contrast="60000"/>
            <a:extLst>
              <a:ext uri="{28A0092B-C50C-407E-A947-70E740481C1C}">
                <a14:useLocalDpi xmlns:a14="http://schemas.microsoft.com/office/drawing/2010/main" val="0"/>
              </a:ext>
            </a:extLst>
          </a:blip>
          <a:stretch>
            <a:fillRect/>
          </a:stretch>
        </p:blipFill>
        <p:spPr>
          <a:xfrm>
            <a:off x="584173" y="766761"/>
            <a:ext cx="7916917" cy="5937687"/>
          </a:xfrm>
          <a:effectLst>
            <a:glow rad="101600">
              <a:schemeClr val="accent6">
                <a:satMod val="175000"/>
                <a:alpha val="40000"/>
              </a:schemeClr>
            </a:glow>
          </a:effectLst>
        </p:spPr>
      </p:pic>
      <p:sp>
        <p:nvSpPr>
          <p:cNvPr id="4" name="Title 1"/>
          <p:cNvSpPr txBox="1">
            <a:spLocks/>
          </p:cNvSpPr>
          <p:nvPr/>
        </p:nvSpPr>
        <p:spPr>
          <a:xfrm>
            <a:off x="1643042" y="928670"/>
            <a:ext cx="193356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Input parameters</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5" name="Title 1"/>
          <p:cNvSpPr txBox="1">
            <a:spLocks/>
          </p:cNvSpPr>
          <p:nvPr/>
        </p:nvSpPr>
        <p:spPr>
          <a:xfrm>
            <a:off x="5710270" y="928670"/>
            <a:ext cx="193356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Output Variables</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6" name="Title 1"/>
          <p:cNvSpPr txBox="1">
            <a:spLocks/>
          </p:cNvSpPr>
          <p:nvPr/>
        </p:nvSpPr>
        <p:spPr>
          <a:xfrm>
            <a:off x="3995758" y="1571612"/>
            <a:ext cx="121918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Process</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7" name="Title 1"/>
          <p:cNvSpPr txBox="1">
            <a:spLocks/>
          </p:cNvSpPr>
          <p:nvPr/>
        </p:nvSpPr>
        <p:spPr>
          <a:xfrm>
            <a:off x="3352816" y="2500306"/>
            <a:ext cx="121918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Actuators</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8" name="Title 1"/>
          <p:cNvSpPr txBox="1">
            <a:spLocks/>
          </p:cNvSpPr>
          <p:nvPr/>
        </p:nvSpPr>
        <p:spPr>
          <a:xfrm>
            <a:off x="1423990" y="3071810"/>
            <a:ext cx="193356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Multiplexer</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9" name="Title 1"/>
          <p:cNvSpPr txBox="1">
            <a:spLocks/>
          </p:cNvSpPr>
          <p:nvPr/>
        </p:nvSpPr>
        <p:spPr>
          <a:xfrm>
            <a:off x="5715008" y="3071810"/>
            <a:ext cx="193356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Multiplexer</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10" name="Title 1"/>
          <p:cNvSpPr txBox="1">
            <a:spLocks/>
          </p:cNvSpPr>
          <p:nvPr/>
        </p:nvSpPr>
        <p:spPr>
          <a:xfrm>
            <a:off x="2219332" y="4071942"/>
            <a:ext cx="70959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DAC</a:t>
            </a:r>
          </a:p>
        </p:txBody>
      </p:sp>
      <p:sp>
        <p:nvSpPr>
          <p:cNvPr id="11" name="Title 1"/>
          <p:cNvSpPr txBox="1">
            <a:spLocks/>
          </p:cNvSpPr>
          <p:nvPr/>
        </p:nvSpPr>
        <p:spPr>
          <a:xfrm>
            <a:off x="6291298" y="4071942"/>
            <a:ext cx="70959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ADC</a:t>
            </a:r>
          </a:p>
        </p:txBody>
      </p:sp>
      <p:sp>
        <p:nvSpPr>
          <p:cNvPr id="12" name="Title 1"/>
          <p:cNvSpPr txBox="1">
            <a:spLocks/>
          </p:cNvSpPr>
          <p:nvPr/>
        </p:nvSpPr>
        <p:spPr>
          <a:xfrm>
            <a:off x="3862406" y="4929198"/>
            <a:ext cx="1423974" cy="642942"/>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DDC Computer</a:t>
            </a:r>
          </a:p>
        </p:txBody>
      </p:sp>
      <p:sp>
        <p:nvSpPr>
          <p:cNvPr id="13" name="Title 1"/>
          <p:cNvSpPr txBox="1">
            <a:spLocks/>
          </p:cNvSpPr>
          <p:nvPr/>
        </p:nvSpPr>
        <p:spPr>
          <a:xfrm>
            <a:off x="6434174" y="4929198"/>
            <a:ext cx="1423974" cy="642942"/>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Operator Console</a:t>
            </a:r>
          </a:p>
        </p:txBody>
      </p:sp>
      <p:sp>
        <p:nvSpPr>
          <p:cNvPr id="14" name="Title 1"/>
          <p:cNvSpPr txBox="1">
            <a:spLocks/>
          </p:cNvSpPr>
          <p:nvPr/>
        </p:nvSpPr>
        <p:spPr>
          <a:xfrm>
            <a:off x="7143768" y="2428868"/>
            <a:ext cx="1219184" cy="357190"/>
          </a:xfrm>
          <a:prstGeom prst="rect">
            <a:avLst/>
          </a:prstGeom>
          <a:solidFill>
            <a:schemeClr val="bg1"/>
          </a:solidFill>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b="1" dirty="0" smtClean="0">
              <a:solidFill>
                <a:schemeClr val="tx2"/>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2"/>
                </a:solidFill>
                <a:latin typeface="Arial" pitchFamily="34" charset="0"/>
                <a:ea typeface="+mj-ea"/>
                <a:cs typeface="Arial" pitchFamily="34" charset="0"/>
              </a:rPr>
              <a:t>Sensors</a:t>
            </a:r>
            <a:endParaRPr kumimoji="0" lang="ar-JO" sz="1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89252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74638"/>
            <a:ext cx="7772400" cy="654032"/>
          </a:xfrm>
        </p:spPr>
        <p:txBody>
          <a:bodyPr>
            <a:normAutofit/>
          </a:bodyPr>
          <a:lstStyle/>
          <a:p>
            <a:pPr eaLnBrk="1" hangingPunct="1"/>
            <a:r>
              <a:rPr lang="en-US" sz="2800" b="1" dirty="0" smtClean="0">
                <a:cs typeface="Times New Roman" pitchFamily="18" charset="0"/>
              </a:rPr>
              <a:t>Improvement to the DDC system include</a:t>
            </a:r>
            <a:endParaRPr lang="ar-JO" sz="2800" b="1" dirty="0" smtClean="0"/>
          </a:p>
        </p:txBody>
      </p:sp>
      <p:sp>
        <p:nvSpPr>
          <p:cNvPr id="10243" name="Content Placeholder 2"/>
          <p:cNvSpPr>
            <a:spLocks noGrp="1"/>
          </p:cNvSpPr>
          <p:nvPr>
            <p:ph sz="quarter" idx="1"/>
          </p:nvPr>
        </p:nvSpPr>
        <p:spPr>
          <a:xfrm>
            <a:off x="214282" y="1447800"/>
            <a:ext cx="8786874" cy="5053034"/>
          </a:xfrm>
        </p:spPr>
        <p:txBody>
          <a:bodyPr/>
          <a:lstStyle/>
          <a:p>
            <a:pPr marL="514350" indent="-514350" algn="l" rtl="0" eaLnBrk="1" hangingPunct="1">
              <a:lnSpc>
                <a:spcPct val="150000"/>
              </a:lnSpc>
              <a:buFont typeface="Calibri" pitchFamily="34" charset="0"/>
              <a:buAutoNum type="arabicPeriod"/>
            </a:pPr>
            <a:r>
              <a:rPr lang="en-US" sz="2400" dirty="0" smtClean="0">
                <a:cs typeface="Arial" charset="0"/>
              </a:rPr>
              <a:t>More control options than traditional analog, such as on/off or nonlinear functions.</a:t>
            </a:r>
          </a:p>
          <a:p>
            <a:pPr marL="514350" indent="-514350" algn="l" rtl="0" eaLnBrk="1" hangingPunct="1">
              <a:lnSpc>
                <a:spcPct val="150000"/>
              </a:lnSpc>
              <a:buFont typeface="Calibri" pitchFamily="34" charset="0"/>
              <a:buAutoNum type="arabicPeriod"/>
            </a:pPr>
            <a:r>
              <a:rPr lang="en-US" sz="2400" dirty="0" smtClean="0">
                <a:cs typeface="Arial" charset="0"/>
              </a:rPr>
              <a:t>Integration and optimization of multiple loops. Such as feedback measurements integration.</a:t>
            </a:r>
          </a:p>
          <a:p>
            <a:pPr marL="514350" indent="-514350" algn="l" rtl="0" eaLnBrk="1" hangingPunct="1">
              <a:lnSpc>
                <a:spcPct val="150000"/>
              </a:lnSpc>
              <a:buFont typeface="Calibri" pitchFamily="34" charset="0"/>
              <a:buAutoNum type="arabicPeriod"/>
            </a:pPr>
            <a:r>
              <a:rPr lang="en-US" sz="2400" dirty="0" smtClean="0">
                <a:cs typeface="Arial" charset="0"/>
              </a:rPr>
              <a:t>Ability to edit the control programs, more flexibility to reprogram, no need for hardware changes as in analog control. </a:t>
            </a:r>
            <a:endParaRPr lang="ar-JO" sz="2400" dirty="0" smtClean="0"/>
          </a:p>
        </p:txBody>
      </p:sp>
    </p:spTree>
    <p:extLst>
      <p:ext uri="{BB962C8B-B14F-4D97-AF65-F5344CB8AC3E}">
        <p14:creationId xmlns:p14="http://schemas.microsoft.com/office/powerpoint/2010/main" val="41171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Font typeface="Wingdings" pitchFamily="2" charset="2"/>
              <a:buChar char="v"/>
            </a:pPr>
            <a:r>
              <a:rPr lang="en-US" dirty="0" smtClean="0"/>
              <a:t>     Discrete </a:t>
            </a:r>
            <a:r>
              <a:rPr lang="en-US" dirty="0"/>
              <a:t>industries  </a:t>
            </a:r>
          </a:p>
          <a:p>
            <a:r>
              <a:rPr lang="en-US" dirty="0"/>
              <a:t> Casting </a:t>
            </a:r>
          </a:p>
          <a:p>
            <a:r>
              <a:rPr lang="en-US" dirty="0"/>
              <a:t> Forging</a:t>
            </a:r>
          </a:p>
          <a:p>
            <a:r>
              <a:rPr lang="en-US" dirty="0"/>
              <a:t> Extrusion</a:t>
            </a:r>
          </a:p>
          <a:p>
            <a:r>
              <a:rPr lang="en-US" dirty="0"/>
              <a:t> Machining </a:t>
            </a:r>
          </a:p>
          <a:p>
            <a:r>
              <a:rPr lang="en-US" dirty="0"/>
              <a:t> Assembly </a:t>
            </a:r>
          </a:p>
          <a:p>
            <a:r>
              <a:rPr lang="en-US" dirty="0"/>
              <a:t> Plastic Molding </a:t>
            </a:r>
          </a:p>
          <a:p>
            <a:r>
              <a:rPr lang="en-US" dirty="0"/>
              <a:t> Sheet Metal Stamping </a:t>
            </a:r>
          </a:p>
        </p:txBody>
      </p:sp>
      <p:sp>
        <p:nvSpPr>
          <p:cNvPr id="5" name="Rectangle 4"/>
          <p:cNvSpPr/>
          <p:nvPr/>
        </p:nvSpPr>
        <p:spPr>
          <a:xfrm>
            <a:off x="533400" y="304800"/>
            <a:ext cx="7758342" cy="461665"/>
          </a:xfrm>
          <a:prstGeom prst="rect">
            <a:avLst/>
          </a:prstGeom>
          <a:noFill/>
        </p:spPr>
        <p:txBody>
          <a:bodyPr wrap="none" lIns="91440" tIns="45720" rIns="91440" bIns="45720">
            <a:spAutoFit/>
          </a:bodyPr>
          <a:lstStyle/>
          <a:p>
            <a:pPr algn="ctr"/>
            <a:r>
              <a:rPr lang="en-US" sz="2400" dirty="0" smtClean="0">
                <a:ln w="10541" cmpd="sng">
                  <a:solidFill>
                    <a:schemeClr val="accent1">
                      <a:shade val="88000"/>
                      <a:satMod val="110000"/>
                    </a:schemeClr>
                  </a:solidFill>
                  <a:prstDash val="solid"/>
                </a:ln>
                <a:solidFill>
                  <a:schemeClr val="accent1"/>
                </a:solidFill>
                <a:cs typeface="Arial" pitchFamily="34" charset="0"/>
              </a:rPr>
              <a:t>5.1 Process Industries vs. Discrete</a:t>
            </a:r>
            <a:r>
              <a:rPr lang="en-US" sz="2400" b="1" dirty="0" smtClean="0">
                <a:ln w="10541" cmpd="sng">
                  <a:solidFill>
                    <a:schemeClr val="accent1">
                      <a:shade val="88000"/>
                      <a:satMod val="110000"/>
                    </a:schemeClr>
                  </a:solidFill>
                  <a:prstDash val="solid"/>
                </a:ln>
                <a:solidFill>
                  <a:schemeClr val="accent1"/>
                </a:solidFill>
                <a:cs typeface="Arial" pitchFamily="34" charset="0"/>
              </a:rPr>
              <a:t> </a:t>
            </a:r>
            <a:r>
              <a:rPr lang="en-US" sz="2400" b="1" dirty="0" smtClean="0">
                <a:solidFill>
                  <a:schemeClr val="accent1"/>
                </a:solidFill>
                <a:cs typeface="Arial" pitchFamily="34" charset="0"/>
              </a:rPr>
              <a:t>Manufacturing Industries</a:t>
            </a:r>
            <a:r>
              <a:rPr lang="en-US" sz="2400" b="1" dirty="0" smtClean="0">
                <a:ln w="10541" cmpd="sng">
                  <a:solidFill>
                    <a:schemeClr val="accent1">
                      <a:shade val="88000"/>
                      <a:satMod val="110000"/>
                    </a:schemeClr>
                  </a:solidFill>
                  <a:prstDash val="solid"/>
                </a:ln>
                <a:solidFill>
                  <a:schemeClr val="accent1"/>
                </a:solidFill>
                <a:cs typeface="Arial" pitchFamily="34" charset="0"/>
              </a:rPr>
              <a:t> </a:t>
            </a:r>
            <a:endParaRPr lang="en-US" sz="2400" b="1" dirty="0">
              <a:ln w="10541" cmpd="sng">
                <a:solidFill>
                  <a:schemeClr val="accent1">
                    <a:shade val="88000"/>
                    <a:satMod val="110000"/>
                  </a:schemeClr>
                </a:solidFill>
                <a:prstDash val="solid"/>
              </a:ln>
              <a:solidFill>
                <a:schemeClr val="accent1"/>
              </a:solidFill>
              <a:cs typeface="Arial" pitchFamily="34" charset="0"/>
            </a:endParaRPr>
          </a:p>
        </p:txBody>
      </p:sp>
      <p:sp>
        <p:nvSpPr>
          <p:cNvPr id="6" name="Rectangle 5"/>
          <p:cNvSpPr/>
          <p:nvPr/>
        </p:nvSpPr>
        <p:spPr>
          <a:xfrm>
            <a:off x="1198869" y="914399"/>
            <a:ext cx="3608680" cy="461665"/>
          </a:xfrm>
          <a:prstGeom prst="rect">
            <a:avLst/>
          </a:prstGeom>
        </p:spPr>
        <p:txBody>
          <a:bodyPr wrap="none">
            <a:spAutoFit/>
          </a:bodyPr>
          <a:lstStyle/>
          <a:p>
            <a:r>
              <a:rPr lang="en-US" sz="2400" b="1" dirty="0"/>
              <a:t>Manufacturing Industries </a:t>
            </a:r>
          </a:p>
        </p:txBody>
      </p:sp>
    </p:spTree>
    <p:extLst>
      <p:ext uri="{BB962C8B-B14F-4D97-AF65-F5344CB8AC3E}">
        <p14:creationId xmlns:p14="http://schemas.microsoft.com/office/powerpoint/2010/main" val="2640578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400" b="1" smtClean="0">
                <a:cs typeface="Times New Roman" pitchFamily="18" charset="0"/>
              </a:rPr>
              <a:t>Numerical control and robotics </a:t>
            </a:r>
            <a:endParaRPr lang="ar-JO" sz="2400" b="1" smtClean="0"/>
          </a:p>
        </p:txBody>
      </p:sp>
      <p:sp>
        <p:nvSpPr>
          <p:cNvPr id="11267" name="Content Placeholder 2"/>
          <p:cNvSpPr>
            <a:spLocks noGrp="1"/>
          </p:cNvSpPr>
          <p:nvPr>
            <p:ph sz="quarter" idx="1"/>
          </p:nvPr>
        </p:nvSpPr>
        <p:spPr/>
        <p:txBody>
          <a:bodyPr/>
          <a:lstStyle/>
          <a:p>
            <a:pPr algn="l" rtl="0" eaLnBrk="1" hangingPunct="1">
              <a:lnSpc>
                <a:spcPct val="150000"/>
              </a:lnSpc>
            </a:pPr>
            <a:r>
              <a:rPr lang="en-US" sz="2400" smtClean="0">
                <a:cs typeface="Arial" charset="0"/>
              </a:rPr>
              <a:t>Numerical control (NC): a microcomputer directs a machine tool through a sequence of steps defined b y a program of instructions.</a:t>
            </a:r>
          </a:p>
          <a:p>
            <a:pPr algn="l" rtl="0" eaLnBrk="1" hangingPunct="1">
              <a:lnSpc>
                <a:spcPct val="150000"/>
              </a:lnSpc>
            </a:pPr>
            <a:r>
              <a:rPr lang="en-US" sz="2400" smtClean="0">
                <a:cs typeface="Arial" charset="0"/>
              </a:rPr>
              <a:t>Industrial robotics: the joints of the robot arm are controlled to move the end of the arm through a sequence of positions during the work cycle.</a:t>
            </a:r>
            <a:endParaRPr lang="ar-JO" sz="2400" smtClean="0"/>
          </a:p>
        </p:txBody>
      </p:sp>
    </p:spTree>
    <p:extLst>
      <p:ext uri="{BB962C8B-B14F-4D97-AF65-F5344CB8AC3E}">
        <p14:creationId xmlns:p14="http://schemas.microsoft.com/office/powerpoint/2010/main" val="2316060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400" b="1" dirty="0" smtClean="0">
                <a:cs typeface="Times New Roman" pitchFamily="18" charset="0"/>
              </a:rPr>
              <a:t>PLC</a:t>
            </a:r>
            <a:r>
              <a:rPr lang="ar-JO" sz="2400" b="1" dirty="0" smtClean="0"/>
              <a:t>) </a:t>
            </a:r>
            <a:r>
              <a:rPr lang="en-US" sz="2400" b="1" dirty="0" smtClean="0">
                <a:cs typeface="Times New Roman" pitchFamily="18" charset="0"/>
              </a:rPr>
              <a:t>Programmable logic controller)</a:t>
            </a:r>
            <a:endParaRPr lang="ar-JO" sz="2400" b="1" dirty="0" smtClean="0"/>
          </a:p>
        </p:txBody>
      </p:sp>
      <p:sp>
        <p:nvSpPr>
          <p:cNvPr id="12291" name="Content Placeholder 2"/>
          <p:cNvSpPr>
            <a:spLocks noGrp="1"/>
          </p:cNvSpPr>
          <p:nvPr>
            <p:ph sz="quarter" idx="1"/>
          </p:nvPr>
        </p:nvSpPr>
        <p:spPr/>
        <p:txBody>
          <a:bodyPr>
            <a:normAutofit/>
          </a:bodyPr>
          <a:lstStyle/>
          <a:p>
            <a:pPr algn="l" rtl="0" eaLnBrk="1" hangingPunct="1">
              <a:lnSpc>
                <a:spcPct val="150000"/>
              </a:lnSpc>
            </a:pPr>
            <a:r>
              <a:rPr lang="en-US" sz="2400" dirty="0" smtClean="0">
                <a:cs typeface="Arial" charset="0"/>
              </a:rPr>
              <a:t>Introduced in 1970 as an improvement on the electromechanical relay controllers used to implement discrete control. </a:t>
            </a:r>
          </a:p>
          <a:p>
            <a:pPr algn="l" rtl="0" eaLnBrk="1" hangingPunct="1">
              <a:lnSpc>
                <a:spcPct val="150000"/>
              </a:lnSpc>
            </a:pPr>
            <a:r>
              <a:rPr lang="en-US" sz="2400" dirty="0" smtClean="0">
                <a:cs typeface="Arial" charset="0"/>
              </a:rPr>
              <a:t>A PLC is a microprocessor-based controller that uses stored instructions to implement logic, sequencing, timing, counting, etc…for controlling machines and processes . It’s used for both continuous and discrete control </a:t>
            </a:r>
          </a:p>
          <a:p>
            <a:pPr algn="l" rtl="0" eaLnBrk="1" hangingPunct="1">
              <a:lnSpc>
                <a:spcPct val="150000"/>
              </a:lnSpc>
            </a:pPr>
            <a:endParaRPr lang="ar-JO"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88640"/>
            <a:ext cx="7937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487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830752"/>
            <a:ext cx="7772400" cy="654032"/>
          </a:xfrm>
        </p:spPr>
        <p:txBody>
          <a:bodyPr>
            <a:normAutofit fontScale="90000"/>
          </a:bodyPr>
          <a:lstStyle/>
          <a:p>
            <a:pPr eaLnBrk="1" hangingPunct="1"/>
            <a:r>
              <a:rPr lang="en-US" sz="2800" b="1" dirty="0" smtClean="0">
                <a:cs typeface="Times New Roman" pitchFamily="18" charset="0"/>
              </a:rPr>
              <a:t>Supervisory control, e.g. SCADA </a:t>
            </a:r>
            <a:r>
              <a:rPr lang="en-US" sz="1600" b="1" dirty="0" smtClean="0">
                <a:cs typeface="Times New Roman" pitchFamily="18" charset="0"/>
              </a:rPr>
              <a:t>(</a:t>
            </a:r>
            <a:r>
              <a:rPr lang="en-US" sz="1400" b="1" dirty="0" smtClean="0">
                <a:cs typeface="Times New Roman" pitchFamily="18" charset="0"/>
              </a:rPr>
              <a:t>Supervisory Control And Data Acquisition)</a:t>
            </a:r>
            <a:endParaRPr lang="ar-JO" sz="1400" b="1" dirty="0" smtClean="0"/>
          </a:p>
        </p:txBody>
      </p:sp>
      <p:sp>
        <p:nvSpPr>
          <p:cNvPr id="13315" name="Content Placeholder 2"/>
          <p:cNvSpPr>
            <a:spLocks noGrp="1"/>
          </p:cNvSpPr>
          <p:nvPr>
            <p:ph sz="quarter" idx="1"/>
          </p:nvPr>
        </p:nvSpPr>
        <p:spPr/>
        <p:txBody>
          <a:bodyPr/>
          <a:lstStyle/>
          <a:p>
            <a:pPr algn="l" rtl="0" eaLnBrk="1" hangingPunct="1">
              <a:lnSpc>
                <a:spcPct val="150000"/>
              </a:lnSpc>
            </a:pPr>
            <a:r>
              <a:rPr lang="en-US" sz="2400" dirty="0" smtClean="0">
                <a:cs typeface="Arial" charset="0"/>
              </a:rPr>
              <a:t>It corresponds to cell or system level control (higher level than NC and PLC)</a:t>
            </a:r>
          </a:p>
          <a:p>
            <a:pPr algn="l" rtl="0" eaLnBrk="1" hangingPunct="1">
              <a:lnSpc>
                <a:spcPct val="150000"/>
              </a:lnSpc>
            </a:pPr>
            <a:r>
              <a:rPr lang="en-US" sz="2400" dirty="0" smtClean="0">
                <a:cs typeface="Arial" charset="0"/>
              </a:rPr>
              <a:t>It is superimposed on those process-level control systems (NC and PLC).</a:t>
            </a:r>
          </a:p>
          <a:p>
            <a:pPr algn="l" rtl="0" eaLnBrk="1" hangingPunct="1">
              <a:lnSpc>
                <a:spcPct val="150000"/>
              </a:lnSpc>
            </a:pPr>
            <a:r>
              <a:rPr lang="en-US" sz="2400" dirty="0" smtClean="0">
                <a:cs typeface="Arial" charset="0"/>
              </a:rPr>
              <a:t>Has economic objectives. </a:t>
            </a:r>
          </a:p>
          <a:p>
            <a:pPr algn="l" rtl="0" eaLnBrk="1" hangingPunct="1">
              <a:lnSpc>
                <a:spcPct val="150000"/>
              </a:lnSpc>
            </a:pPr>
            <a:r>
              <a:rPr lang="en-US" sz="2400" dirty="0">
                <a:cs typeface="Arial" charset="0"/>
              </a:rPr>
              <a:t>C</a:t>
            </a:r>
            <a:r>
              <a:rPr lang="en-US" sz="2400" dirty="0" smtClean="0">
                <a:cs typeface="Arial" charset="0"/>
              </a:rPr>
              <a:t>ould be regulatory control, feed forward control, or optimal control.  </a:t>
            </a:r>
            <a:endParaRPr lang="ar-JO"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16632"/>
            <a:ext cx="7937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74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2124" y="500042"/>
            <a:ext cx="8294718" cy="6221039"/>
          </a:xfrm>
          <a:effectLst>
            <a:glow rad="101600">
              <a:schemeClr val="accent6">
                <a:satMod val="175000"/>
                <a:alpha val="40000"/>
              </a:schemeClr>
            </a:glow>
          </a:effectLst>
        </p:spPr>
      </p:pic>
      <p:sp>
        <p:nvSpPr>
          <p:cNvPr id="3" name="Title 1"/>
          <p:cNvSpPr txBox="1">
            <a:spLocks/>
          </p:cNvSpPr>
          <p:nvPr/>
        </p:nvSpPr>
        <p:spPr>
          <a:xfrm>
            <a:off x="3424254" y="2857496"/>
            <a:ext cx="1433498" cy="642942"/>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Direct</a:t>
            </a:r>
            <a:r>
              <a:rPr kumimoji="0" lang="en-US" sz="1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Process Controller</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4" name="Title 1"/>
          <p:cNvSpPr txBox="1">
            <a:spLocks/>
          </p:cNvSpPr>
          <p:nvPr/>
        </p:nvSpPr>
        <p:spPr>
          <a:xfrm>
            <a:off x="428596" y="2285992"/>
            <a:ext cx="1719250" cy="642942"/>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Actuators and Input Parameters</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5" name="Title 1"/>
          <p:cNvSpPr txBox="1">
            <a:spLocks/>
          </p:cNvSpPr>
          <p:nvPr/>
        </p:nvSpPr>
        <p:spPr>
          <a:xfrm>
            <a:off x="3495692" y="1214422"/>
            <a:ext cx="1433498" cy="642942"/>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Process </a:t>
            </a:r>
            <a:endParaRPr kumimoji="0" lang="ar-JO" sz="2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6" name="Title 1"/>
          <p:cNvSpPr txBox="1">
            <a:spLocks/>
          </p:cNvSpPr>
          <p:nvPr/>
        </p:nvSpPr>
        <p:spPr>
          <a:xfrm>
            <a:off x="1285852" y="642918"/>
            <a:ext cx="1857388" cy="428628"/>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Input Parameters</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7" name="Title 1"/>
          <p:cNvSpPr txBox="1">
            <a:spLocks/>
          </p:cNvSpPr>
          <p:nvPr/>
        </p:nvSpPr>
        <p:spPr>
          <a:xfrm>
            <a:off x="7572396" y="928670"/>
            <a:ext cx="1214446" cy="714380"/>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tx2"/>
                </a:solidFill>
                <a:latin typeface="Arial" pitchFamily="34" charset="0"/>
                <a:ea typeface="+mj-ea"/>
                <a:cs typeface="Arial" pitchFamily="34" charset="0"/>
              </a:rPr>
              <a:t>Economic Objective</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8" name="Title 1"/>
          <p:cNvSpPr txBox="1">
            <a:spLocks/>
          </p:cNvSpPr>
          <p:nvPr/>
        </p:nvSpPr>
        <p:spPr>
          <a:xfrm>
            <a:off x="5138766" y="642918"/>
            <a:ext cx="1719250" cy="500066"/>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Output</a:t>
            </a:r>
            <a:r>
              <a:rPr kumimoji="0" lang="en-US" sz="1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Variables</a:t>
            </a: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9" name="Title 1"/>
          <p:cNvSpPr txBox="1">
            <a:spLocks/>
          </p:cNvSpPr>
          <p:nvPr/>
        </p:nvSpPr>
        <p:spPr>
          <a:xfrm>
            <a:off x="6215074" y="2285992"/>
            <a:ext cx="1857388" cy="714380"/>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Feedback</a:t>
            </a:r>
            <a:r>
              <a:rPr kumimoji="0" lang="en-US" sz="1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from output variables</a:t>
            </a: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10" name="Title 1"/>
          <p:cNvSpPr txBox="1">
            <a:spLocks/>
          </p:cNvSpPr>
          <p:nvPr/>
        </p:nvSpPr>
        <p:spPr>
          <a:xfrm>
            <a:off x="3500430" y="4286256"/>
            <a:ext cx="1433498" cy="642942"/>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Supervisory Control</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11" name="Title 1"/>
          <p:cNvSpPr txBox="1">
            <a:spLocks/>
          </p:cNvSpPr>
          <p:nvPr/>
        </p:nvSpPr>
        <p:spPr>
          <a:xfrm>
            <a:off x="6000760" y="4357694"/>
            <a:ext cx="1433498" cy="642942"/>
          </a:xfrm>
          <a:prstGeom prst="rect">
            <a:avLst/>
          </a:prstGeom>
          <a:solidFill>
            <a:schemeClr val="bg1"/>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Human Interface</a:t>
            </a:r>
            <a:endParaRPr kumimoji="0" lang="ar-JO" sz="1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12" name="Title 1"/>
          <p:cNvSpPr>
            <a:spLocks noGrp="1"/>
          </p:cNvSpPr>
          <p:nvPr>
            <p:ph type="title"/>
          </p:nvPr>
        </p:nvSpPr>
        <p:spPr>
          <a:xfrm>
            <a:off x="357158" y="-24"/>
            <a:ext cx="3786214" cy="571504"/>
          </a:xfrm>
        </p:spPr>
        <p:txBody>
          <a:bodyPr>
            <a:normAutofit/>
          </a:bodyPr>
          <a:lstStyle/>
          <a:p>
            <a:pPr eaLnBrk="1" hangingPunct="1"/>
            <a:r>
              <a:rPr lang="en-US" sz="2800" b="1" dirty="0" smtClean="0">
                <a:solidFill>
                  <a:srgbClr val="C00000"/>
                </a:solidFill>
                <a:cs typeface="Times New Roman" pitchFamily="18" charset="0"/>
              </a:rPr>
              <a:t>Supervisory control</a:t>
            </a:r>
            <a:endParaRPr lang="ar-JO" sz="2800" b="1" dirty="0" smtClean="0">
              <a:solidFill>
                <a:srgbClr val="C00000"/>
              </a:solidFill>
            </a:endParaRPr>
          </a:p>
        </p:txBody>
      </p:sp>
    </p:spTree>
    <p:extLst>
      <p:ext uri="{BB962C8B-B14F-4D97-AF65-F5344CB8AC3E}">
        <p14:creationId xmlns:p14="http://schemas.microsoft.com/office/powerpoint/2010/main" val="2121199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400" b="1" dirty="0" smtClean="0">
                <a:cs typeface="Times New Roman" pitchFamily="18" charset="0"/>
              </a:rPr>
              <a:t>Distributed Control Systems (DCS)</a:t>
            </a:r>
            <a:endParaRPr lang="ar-JO" sz="2400" b="1" dirty="0" smtClean="0"/>
          </a:p>
        </p:txBody>
      </p:sp>
      <p:sp>
        <p:nvSpPr>
          <p:cNvPr id="3" name="Content Placeholder 2"/>
          <p:cNvSpPr>
            <a:spLocks noGrp="1"/>
          </p:cNvSpPr>
          <p:nvPr>
            <p:ph sz="quarter" idx="1"/>
          </p:nvPr>
        </p:nvSpPr>
        <p:spPr/>
        <p:txBody>
          <a:bodyPr rtlCol="1">
            <a:normAutofit lnSpcReduction="10000"/>
          </a:bodyPr>
          <a:lstStyle/>
          <a:p>
            <a:pPr algn="l" rtl="0" eaLnBrk="1" fontAlgn="auto" hangingPunct="1">
              <a:lnSpc>
                <a:spcPct val="150000"/>
              </a:lnSpc>
              <a:spcAft>
                <a:spcPts val="0"/>
              </a:spcAft>
              <a:buFont typeface="Arial" pitchFamily="34" charset="0"/>
              <a:buChar char="•"/>
              <a:defRPr/>
            </a:pPr>
            <a:r>
              <a:rPr lang="en-US" sz="2400" dirty="0" smtClean="0"/>
              <a:t>Multiple microcomputers are connected together to share and distributed the process control work load.</a:t>
            </a:r>
          </a:p>
          <a:p>
            <a:pPr algn="l" rtl="0" eaLnBrk="1" fontAlgn="auto" hangingPunct="1">
              <a:lnSpc>
                <a:spcPct val="150000"/>
              </a:lnSpc>
              <a:spcAft>
                <a:spcPts val="0"/>
              </a:spcAft>
              <a:buFont typeface="Arial" pitchFamily="34" charset="0"/>
              <a:buChar char="•"/>
              <a:defRPr/>
            </a:pPr>
            <a:r>
              <a:rPr lang="en-US" sz="2400" dirty="0" smtClean="0"/>
              <a:t> component and features:</a:t>
            </a:r>
          </a:p>
          <a:p>
            <a:pPr algn="l" rtl="0" eaLnBrk="1" fontAlgn="auto" hangingPunct="1">
              <a:lnSpc>
                <a:spcPct val="150000"/>
              </a:lnSpc>
              <a:spcAft>
                <a:spcPts val="0"/>
              </a:spcAft>
              <a:buFont typeface="Wingdings" pitchFamily="2" charset="2"/>
              <a:buChar char="ü"/>
              <a:defRPr/>
            </a:pPr>
            <a:r>
              <a:rPr lang="en-US" sz="2400" dirty="0" smtClean="0"/>
              <a:t>Multiple process control stations.</a:t>
            </a:r>
          </a:p>
          <a:p>
            <a:pPr algn="l" rtl="0" eaLnBrk="1" fontAlgn="auto" hangingPunct="1">
              <a:lnSpc>
                <a:spcPct val="150000"/>
              </a:lnSpc>
              <a:spcAft>
                <a:spcPts val="0"/>
              </a:spcAft>
              <a:buFont typeface="Wingdings" pitchFamily="2" charset="2"/>
              <a:buChar char="ü"/>
              <a:defRPr/>
            </a:pPr>
            <a:r>
              <a:rPr lang="en-US" sz="2400" dirty="0" smtClean="0"/>
              <a:t>A central control room for supervisory control.</a:t>
            </a:r>
          </a:p>
          <a:p>
            <a:pPr algn="l" rtl="0" eaLnBrk="1" fontAlgn="auto" hangingPunct="1">
              <a:lnSpc>
                <a:spcPct val="150000"/>
              </a:lnSpc>
              <a:spcAft>
                <a:spcPts val="0"/>
              </a:spcAft>
              <a:buFont typeface="Wingdings" pitchFamily="2" charset="2"/>
              <a:buChar char="ü"/>
              <a:defRPr/>
            </a:pPr>
            <a:r>
              <a:rPr lang="en-US" sz="2400" dirty="0" smtClean="0"/>
              <a:t>Local operator stations (for redundancy).</a:t>
            </a:r>
          </a:p>
          <a:p>
            <a:pPr algn="l" rtl="0" eaLnBrk="1" fontAlgn="auto" hangingPunct="1">
              <a:lnSpc>
                <a:spcPct val="150000"/>
              </a:lnSpc>
              <a:spcAft>
                <a:spcPts val="0"/>
              </a:spcAft>
              <a:buFont typeface="Wingdings" pitchFamily="2" charset="2"/>
              <a:buChar char="ü"/>
              <a:defRPr/>
            </a:pPr>
            <a:r>
              <a:rPr lang="en-US" sz="2400" dirty="0" smtClean="0"/>
              <a:t>Communications network (data highway) for process and operator stations interaction.</a:t>
            </a:r>
            <a:endParaRPr lang="ar-JO" sz="2400" dirty="0"/>
          </a:p>
        </p:txBody>
      </p:sp>
    </p:spTree>
    <p:extLst>
      <p:ext uri="{BB962C8B-B14F-4D97-AF65-F5344CB8AC3E}">
        <p14:creationId xmlns:p14="http://schemas.microsoft.com/office/powerpoint/2010/main" val="1646220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000102" y="1285861"/>
            <a:ext cx="2143140" cy="9286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Local Operator Station</a:t>
            </a:r>
            <a:endParaRPr lang="ar-JO" sz="2400" dirty="0"/>
          </a:p>
        </p:txBody>
      </p:sp>
      <p:sp>
        <p:nvSpPr>
          <p:cNvPr id="5" name="Flowchart: Alternate Process 4"/>
          <p:cNvSpPr/>
          <p:nvPr/>
        </p:nvSpPr>
        <p:spPr>
          <a:xfrm>
            <a:off x="3643307" y="1285861"/>
            <a:ext cx="2143140" cy="9286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Central Control Room</a:t>
            </a:r>
            <a:endParaRPr lang="ar-JO" sz="2400" dirty="0"/>
          </a:p>
        </p:txBody>
      </p:sp>
      <p:sp>
        <p:nvSpPr>
          <p:cNvPr id="6" name="Flowchart: Alternate Process 5"/>
          <p:cNvSpPr/>
          <p:nvPr/>
        </p:nvSpPr>
        <p:spPr>
          <a:xfrm>
            <a:off x="6286514" y="1285861"/>
            <a:ext cx="2143140" cy="9286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Local Operator Station</a:t>
            </a:r>
            <a:endParaRPr lang="ar-JO" sz="2400" dirty="0"/>
          </a:p>
        </p:txBody>
      </p:sp>
      <p:sp>
        <p:nvSpPr>
          <p:cNvPr id="7" name="Flowchart: Terminator 6"/>
          <p:cNvSpPr/>
          <p:nvPr/>
        </p:nvSpPr>
        <p:spPr>
          <a:xfrm>
            <a:off x="142860" y="3714752"/>
            <a:ext cx="2143140" cy="6429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Process Station</a:t>
            </a:r>
            <a:endParaRPr lang="ar-JO" sz="2400" dirty="0"/>
          </a:p>
        </p:txBody>
      </p:sp>
      <p:sp>
        <p:nvSpPr>
          <p:cNvPr id="8" name="Flowchart: Terminator 7"/>
          <p:cNvSpPr/>
          <p:nvPr/>
        </p:nvSpPr>
        <p:spPr>
          <a:xfrm>
            <a:off x="4643439" y="3714752"/>
            <a:ext cx="2143140" cy="6429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Process Station</a:t>
            </a:r>
            <a:endParaRPr lang="ar-JO" sz="2400" dirty="0" smtClean="0"/>
          </a:p>
        </p:txBody>
      </p:sp>
      <p:sp>
        <p:nvSpPr>
          <p:cNvPr id="9" name="Flowchart: Terminator 8"/>
          <p:cNvSpPr/>
          <p:nvPr/>
        </p:nvSpPr>
        <p:spPr>
          <a:xfrm>
            <a:off x="2357423" y="3714752"/>
            <a:ext cx="2143140" cy="6429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Process Station</a:t>
            </a:r>
            <a:endParaRPr lang="ar-JO" sz="2400" dirty="0" smtClean="0"/>
          </a:p>
        </p:txBody>
      </p:sp>
      <p:sp>
        <p:nvSpPr>
          <p:cNvPr id="10" name="Flowchart: Terminator 9"/>
          <p:cNvSpPr/>
          <p:nvPr/>
        </p:nvSpPr>
        <p:spPr>
          <a:xfrm>
            <a:off x="7000862" y="3714752"/>
            <a:ext cx="2143140" cy="6429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Process Station</a:t>
            </a:r>
            <a:endParaRPr lang="ar-JO" sz="2400" dirty="0" smtClean="0"/>
          </a:p>
        </p:txBody>
      </p:sp>
      <p:cxnSp>
        <p:nvCxnSpPr>
          <p:cNvPr id="16" name="Straight Connector 15"/>
          <p:cNvCxnSpPr/>
          <p:nvPr/>
        </p:nvCxnSpPr>
        <p:spPr>
          <a:xfrm flipH="1">
            <a:off x="428627" y="2927348"/>
            <a:ext cx="807243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4" idx="2"/>
          </p:cNvCxnSpPr>
          <p:nvPr/>
        </p:nvCxnSpPr>
        <p:spPr>
          <a:xfrm rot="5400000">
            <a:off x="1714482" y="2571744"/>
            <a:ext cx="71438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rot="5400000">
            <a:off x="4429918" y="2570952"/>
            <a:ext cx="71438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a:off x="6858811" y="2570952"/>
            <a:ext cx="71438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rot="5400000">
            <a:off x="679424" y="3321051"/>
            <a:ext cx="785818"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5400000">
            <a:off x="5251456" y="3321051"/>
            <a:ext cx="785818"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rot="5400000">
            <a:off x="7680348" y="3321051"/>
            <a:ext cx="785818"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rot="5400000">
            <a:off x="3036879" y="3321051"/>
            <a:ext cx="785818"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9" idx="2"/>
          </p:cNvCxnSpPr>
          <p:nvPr/>
        </p:nvCxnSpPr>
        <p:spPr>
          <a:xfrm rot="5400000">
            <a:off x="2964646" y="4822041"/>
            <a:ext cx="9286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5400000">
            <a:off x="5251457" y="4821247"/>
            <a:ext cx="9286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5400000">
            <a:off x="857225" y="4857761"/>
            <a:ext cx="857256" cy="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5400000">
            <a:off x="7108049" y="4822041"/>
            <a:ext cx="928695"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7358083" y="2282603"/>
            <a:ext cx="1785919" cy="646331"/>
          </a:xfrm>
          <a:prstGeom prst="rect">
            <a:avLst/>
          </a:prstGeom>
          <a:noFill/>
          <a:ln>
            <a:noFill/>
          </a:ln>
        </p:spPr>
        <p:txBody>
          <a:bodyPr wrap="square" rtlCol="1">
            <a:spAutoFit/>
          </a:bodyPr>
          <a:lstStyle/>
          <a:p>
            <a:r>
              <a:rPr lang="en-US" b="1" dirty="0" smtClean="0">
                <a:solidFill>
                  <a:schemeClr val="accent1"/>
                </a:solidFill>
              </a:rPr>
              <a:t>Communication </a:t>
            </a:r>
          </a:p>
          <a:p>
            <a:r>
              <a:rPr lang="en-US" b="1" dirty="0" smtClean="0">
                <a:solidFill>
                  <a:schemeClr val="accent1"/>
                </a:solidFill>
              </a:rPr>
              <a:t>Network       </a:t>
            </a:r>
            <a:endParaRPr lang="ar-JO" b="1" dirty="0">
              <a:solidFill>
                <a:schemeClr val="accent1"/>
              </a:solidFill>
            </a:endParaRPr>
          </a:p>
        </p:txBody>
      </p:sp>
      <p:cxnSp>
        <p:nvCxnSpPr>
          <p:cNvPr id="45" name="Straight Arrow Connector 44"/>
          <p:cNvCxnSpPr>
            <a:stCxn id="46" idx="3"/>
          </p:cNvCxnSpPr>
          <p:nvPr/>
        </p:nvCxnSpPr>
        <p:spPr>
          <a:xfrm>
            <a:off x="7715306" y="5715004"/>
            <a:ext cx="928695" cy="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6" name="Flowchart: Alternate Process 45"/>
          <p:cNvSpPr/>
          <p:nvPr/>
        </p:nvSpPr>
        <p:spPr>
          <a:xfrm>
            <a:off x="857256" y="5286388"/>
            <a:ext cx="6858048" cy="85723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t>Process</a:t>
            </a:r>
            <a:endParaRPr lang="ar-JO" sz="2800" dirty="0"/>
          </a:p>
        </p:txBody>
      </p:sp>
      <p:cxnSp>
        <p:nvCxnSpPr>
          <p:cNvPr id="54" name="Straight Arrow Connector 53"/>
          <p:cNvCxnSpPr/>
          <p:nvPr/>
        </p:nvCxnSpPr>
        <p:spPr>
          <a:xfrm flipV="1">
            <a:off x="214281" y="5786454"/>
            <a:ext cx="642945"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5" name="TextBox 64"/>
          <p:cNvSpPr txBox="1"/>
          <p:nvPr/>
        </p:nvSpPr>
        <p:spPr>
          <a:xfrm>
            <a:off x="7715274" y="5786455"/>
            <a:ext cx="1000100" cy="369332"/>
          </a:xfrm>
          <a:prstGeom prst="rect">
            <a:avLst/>
          </a:prstGeom>
          <a:noFill/>
        </p:spPr>
        <p:txBody>
          <a:bodyPr wrap="square" rtlCol="1">
            <a:spAutoFit/>
          </a:bodyPr>
          <a:lstStyle/>
          <a:p>
            <a:pPr algn="l"/>
            <a:r>
              <a:rPr lang="en-US" b="1" dirty="0" smtClean="0">
                <a:solidFill>
                  <a:schemeClr val="accent1"/>
                </a:solidFill>
              </a:rPr>
              <a:t>Product</a:t>
            </a:r>
            <a:endParaRPr lang="ar-JO" b="1" dirty="0">
              <a:solidFill>
                <a:schemeClr val="accent1"/>
              </a:solidFill>
            </a:endParaRPr>
          </a:p>
        </p:txBody>
      </p:sp>
      <p:sp>
        <p:nvSpPr>
          <p:cNvPr id="67" name="TextBox 66"/>
          <p:cNvSpPr txBox="1"/>
          <p:nvPr/>
        </p:nvSpPr>
        <p:spPr>
          <a:xfrm>
            <a:off x="71437" y="5845750"/>
            <a:ext cx="1071539" cy="369332"/>
          </a:xfrm>
          <a:prstGeom prst="rect">
            <a:avLst/>
          </a:prstGeom>
          <a:noFill/>
        </p:spPr>
        <p:txBody>
          <a:bodyPr wrap="square" rtlCol="1">
            <a:spAutoFit/>
          </a:bodyPr>
          <a:lstStyle/>
          <a:p>
            <a:pPr algn="l"/>
            <a:r>
              <a:rPr lang="en-US" b="1" dirty="0" smtClean="0">
                <a:solidFill>
                  <a:schemeClr val="accent1"/>
                </a:solidFill>
              </a:rPr>
              <a:t> Raw</a:t>
            </a:r>
            <a:endParaRPr lang="ar-JO" b="1" dirty="0">
              <a:solidFill>
                <a:schemeClr val="accent1"/>
              </a:solidFill>
            </a:endParaRPr>
          </a:p>
        </p:txBody>
      </p:sp>
      <p:sp>
        <p:nvSpPr>
          <p:cNvPr id="68" name="TextBox 67"/>
          <p:cNvSpPr txBox="1"/>
          <p:nvPr/>
        </p:nvSpPr>
        <p:spPr>
          <a:xfrm>
            <a:off x="-142908" y="6090842"/>
            <a:ext cx="1357323" cy="338554"/>
          </a:xfrm>
          <a:prstGeom prst="rect">
            <a:avLst/>
          </a:prstGeom>
          <a:noFill/>
        </p:spPr>
        <p:txBody>
          <a:bodyPr wrap="square" rtlCol="1">
            <a:spAutoFit/>
          </a:bodyPr>
          <a:lstStyle/>
          <a:p>
            <a:pPr algn="l"/>
            <a:r>
              <a:rPr lang="en-US" sz="1600" b="1" dirty="0" smtClean="0">
                <a:solidFill>
                  <a:schemeClr val="accent1"/>
                </a:solidFill>
              </a:rPr>
              <a:t>   Materials</a:t>
            </a:r>
            <a:endParaRPr lang="ar-JO" sz="1600" b="1" dirty="0">
              <a:solidFill>
                <a:schemeClr val="accent1"/>
              </a:solidFill>
            </a:endParaRPr>
          </a:p>
        </p:txBody>
      </p:sp>
      <p:sp>
        <p:nvSpPr>
          <p:cNvPr id="69" name="TextBox 68"/>
          <p:cNvSpPr txBox="1"/>
          <p:nvPr/>
        </p:nvSpPr>
        <p:spPr>
          <a:xfrm>
            <a:off x="7858118" y="4714884"/>
            <a:ext cx="1285884" cy="369332"/>
          </a:xfrm>
          <a:prstGeom prst="rect">
            <a:avLst/>
          </a:prstGeom>
          <a:noFill/>
        </p:spPr>
        <p:txBody>
          <a:bodyPr wrap="square" rtlCol="1">
            <a:spAutoFit/>
          </a:bodyPr>
          <a:lstStyle/>
          <a:p>
            <a:pPr algn="l"/>
            <a:r>
              <a:rPr lang="en-US" b="1" dirty="0" smtClean="0">
                <a:solidFill>
                  <a:schemeClr val="accent1"/>
                </a:solidFill>
              </a:rPr>
              <a:t>Signals</a:t>
            </a:r>
            <a:endParaRPr lang="ar-JO" b="1" dirty="0">
              <a:solidFill>
                <a:schemeClr val="accent1"/>
              </a:solidFill>
            </a:endParaRPr>
          </a:p>
        </p:txBody>
      </p:sp>
      <p:sp>
        <p:nvSpPr>
          <p:cNvPr id="70" name="TextBox 69"/>
          <p:cNvSpPr txBox="1"/>
          <p:nvPr/>
        </p:nvSpPr>
        <p:spPr>
          <a:xfrm>
            <a:off x="1857358" y="428606"/>
            <a:ext cx="5500727" cy="461665"/>
          </a:xfrm>
          <a:prstGeom prst="rect">
            <a:avLst/>
          </a:prstGeom>
          <a:noFill/>
        </p:spPr>
        <p:txBody>
          <a:bodyPr wrap="square" rtlCol="1">
            <a:spAutoFit/>
          </a:bodyPr>
          <a:lstStyle/>
          <a:p>
            <a:pPr algn="ctr"/>
            <a:r>
              <a:rPr lang="en-US" sz="2400" b="1" dirty="0" smtClean="0"/>
              <a:t>Distributed Control System</a:t>
            </a:r>
            <a:endParaRPr lang="ar-JO" sz="2400" b="1" dirty="0"/>
          </a:p>
        </p:txBody>
      </p:sp>
    </p:spTree>
    <p:extLst>
      <p:ext uri="{BB962C8B-B14F-4D97-AF65-F5344CB8AC3E}">
        <p14:creationId xmlns:p14="http://schemas.microsoft.com/office/powerpoint/2010/main" val="215407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14313" y="785813"/>
            <a:ext cx="8715405" cy="5786459"/>
          </a:xfrm>
        </p:spPr>
        <p:txBody>
          <a:bodyPr>
            <a:normAutofit/>
          </a:bodyPr>
          <a:lstStyle/>
          <a:p>
            <a:pPr marL="514350" indent="-514350" algn="l" rtl="0">
              <a:lnSpc>
                <a:spcPct val="150000"/>
              </a:lnSpc>
              <a:buFont typeface="Wingdings" pitchFamily="2" charset="2"/>
              <a:buChar char="Ø"/>
            </a:pPr>
            <a:r>
              <a:rPr lang="en-US" sz="2400" dirty="0" smtClean="0">
                <a:solidFill>
                  <a:schemeClr val="tx1"/>
                </a:solidFill>
              </a:rPr>
              <a:t>Can be enhanced in the future (after installation ).</a:t>
            </a:r>
          </a:p>
          <a:p>
            <a:pPr marL="514350" indent="-514350" algn="l" rtl="0">
              <a:lnSpc>
                <a:spcPct val="150000"/>
              </a:lnSpc>
              <a:buFont typeface="Wingdings" pitchFamily="2" charset="2"/>
              <a:buChar char="Ø"/>
            </a:pPr>
            <a:r>
              <a:rPr lang="en-US" sz="2400" dirty="0" smtClean="0">
                <a:solidFill>
                  <a:schemeClr val="tx1"/>
                </a:solidFill>
              </a:rPr>
              <a:t>Parallel multitasking is possible with multiple computers.</a:t>
            </a:r>
          </a:p>
          <a:p>
            <a:pPr marL="514350" indent="-514350" algn="l" rtl="0">
              <a:lnSpc>
                <a:spcPct val="150000"/>
              </a:lnSpc>
              <a:buFont typeface="Wingdings" pitchFamily="2" charset="2"/>
              <a:buChar char="Ø"/>
            </a:pPr>
            <a:r>
              <a:rPr lang="en-US" sz="2400" dirty="0" smtClean="0">
                <a:solidFill>
                  <a:schemeClr val="tx1"/>
                </a:solidFill>
              </a:rPr>
              <a:t>It has built-in redundancy.</a:t>
            </a:r>
          </a:p>
          <a:p>
            <a:pPr marL="514350" indent="-514350" algn="l" rtl="0">
              <a:lnSpc>
                <a:spcPct val="150000"/>
              </a:lnSpc>
              <a:buFont typeface="Wingdings" pitchFamily="2" charset="2"/>
              <a:buChar char="Ø"/>
            </a:pPr>
            <a:r>
              <a:rPr lang="en-US" sz="2400" dirty="0" smtClean="0">
                <a:solidFill>
                  <a:schemeClr val="tx1"/>
                </a:solidFill>
              </a:rPr>
              <a:t>Control cabling is reduced compared with central control.</a:t>
            </a:r>
          </a:p>
          <a:p>
            <a:pPr marL="514350" indent="-514350" algn="l" rtl="0">
              <a:lnSpc>
                <a:spcPct val="150000"/>
              </a:lnSpc>
              <a:buFont typeface="Wingdings" pitchFamily="2" charset="2"/>
              <a:buChar char="Ø"/>
            </a:pPr>
            <a:r>
              <a:rPr lang="en-US" sz="2400" dirty="0" smtClean="0">
                <a:solidFill>
                  <a:schemeClr val="tx1"/>
                </a:solidFill>
              </a:rPr>
              <a:t>Networking facilitates plant management.</a:t>
            </a:r>
          </a:p>
          <a:p>
            <a:pPr marL="514350" indent="-514350" algn="l" rtl="0">
              <a:lnSpc>
                <a:spcPct val="150000"/>
              </a:lnSpc>
            </a:pPr>
            <a:endParaRPr lang="en-US" sz="2400" dirty="0">
              <a:solidFill>
                <a:schemeClr val="tx1"/>
              </a:solidFill>
            </a:endParaRPr>
          </a:p>
          <a:p>
            <a:pPr marL="514350" indent="-514350" algn="l" rtl="0">
              <a:lnSpc>
                <a:spcPct val="150000"/>
              </a:lnSpc>
            </a:pPr>
            <a:r>
              <a:rPr lang="en-US" sz="2400" b="1" u="sng" dirty="0" smtClean="0">
                <a:solidFill>
                  <a:schemeClr val="tx1"/>
                </a:solidFill>
              </a:rPr>
              <a:t>Example :</a:t>
            </a:r>
            <a:r>
              <a:rPr lang="en-US" sz="2400" dirty="0" smtClean="0">
                <a:solidFill>
                  <a:schemeClr val="tx1"/>
                </a:solidFill>
              </a:rPr>
              <a:t> Multiple PLC’s through a factory, connected by network.</a:t>
            </a:r>
          </a:p>
          <a:p>
            <a:pPr marL="514350" indent="-514350" algn="l" rtl="0">
              <a:lnSpc>
                <a:spcPct val="150000"/>
              </a:lnSpc>
              <a:buFont typeface="Wingdings" pitchFamily="2" charset="2"/>
              <a:buChar char="Ø"/>
            </a:pPr>
            <a:endParaRPr lang="en-US" sz="2400" dirty="0" smtClean="0">
              <a:solidFill>
                <a:schemeClr val="tx1"/>
              </a:solidFill>
            </a:endParaRPr>
          </a:p>
          <a:p>
            <a:pPr marL="514350" indent="-514350" algn="l">
              <a:lnSpc>
                <a:spcPct val="150000"/>
              </a:lnSpc>
              <a:buFont typeface="Wingdings" pitchFamily="2" charset="2"/>
              <a:buChar char="Ø"/>
            </a:pPr>
            <a:endParaRPr lang="en-US" sz="2400" dirty="0" smtClean="0">
              <a:solidFill>
                <a:schemeClr val="tx1"/>
              </a:solidFill>
            </a:endParaRPr>
          </a:p>
        </p:txBody>
      </p:sp>
      <p:sp>
        <p:nvSpPr>
          <p:cNvPr id="2" name="Title 1"/>
          <p:cNvSpPr>
            <a:spLocks noGrp="1"/>
          </p:cNvSpPr>
          <p:nvPr>
            <p:ph type="ctrTitle" idx="4294967295"/>
          </p:nvPr>
        </p:nvSpPr>
        <p:spPr>
          <a:xfrm>
            <a:off x="152400" y="152401"/>
            <a:ext cx="7162800" cy="685800"/>
          </a:xfrm>
        </p:spPr>
        <p:txBody>
          <a:bodyPr>
            <a:normAutofit/>
          </a:bodyPr>
          <a:lstStyle/>
          <a:p>
            <a:pPr algn="l" rtl="0"/>
            <a:r>
              <a:rPr lang="en-US" sz="2400" b="1" dirty="0" smtClean="0"/>
              <a:t>Benefits and advantages of DCSs :</a:t>
            </a:r>
            <a:endParaRPr lang="ar-JO" sz="2400" b="1" dirty="0"/>
          </a:p>
        </p:txBody>
      </p:sp>
    </p:spTree>
    <p:extLst>
      <p:ext uri="{BB962C8B-B14F-4D97-AF65-F5344CB8AC3E}">
        <p14:creationId xmlns:p14="http://schemas.microsoft.com/office/powerpoint/2010/main" val="3952134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3" y="285728"/>
            <a:ext cx="8229600" cy="642942"/>
          </a:xfrm>
        </p:spPr>
        <p:txBody>
          <a:bodyPr>
            <a:normAutofit/>
          </a:bodyPr>
          <a:lstStyle/>
          <a:p>
            <a:pPr algn="l" rtl="0"/>
            <a:r>
              <a:rPr lang="en-US" sz="2800" b="1" dirty="0" smtClean="0"/>
              <a:t>PCs in Process Control</a:t>
            </a:r>
            <a:endParaRPr lang="ar-JO" sz="2800" b="1" dirty="0"/>
          </a:p>
        </p:txBody>
      </p:sp>
      <p:sp>
        <p:nvSpPr>
          <p:cNvPr id="3" name="Content Placeholder 2"/>
          <p:cNvSpPr>
            <a:spLocks noGrp="1"/>
          </p:cNvSpPr>
          <p:nvPr>
            <p:ph sz="quarter" idx="1"/>
          </p:nvPr>
        </p:nvSpPr>
        <p:spPr>
          <a:xfrm>
            <a:off x="214283" y="1000108"/>
            <a:ext cx="8229600" cy="5143536"/>
          </a:xfrm>
        </p:spPr>
        <p:txBody>
          <a:bodyPr>
            <a:normAutofit/>
          </a:bodyPr>
          <a:lstStyle/>
          <a:p>
            <a:pPr algn="l" rtl="0">
              <a:lnSpc>
                <a:spcPct val="150000"/>
              </a:lnSpc>
              <a:buNone/>
            </a:pPr>
            <a:r>
              <a:rPr lang="en-US" sz="2400" dirty="0" smtClean="0"/>
              <a:t>Categories of PC implementations in process control:</a:t>
            </a:r>
          </a:p>
          <a:p>
            <a:pPr marL="457200" indent="-457200" algn="l" rtl="0">
              <a:lnSpc>
                <a:spcPct val="150000"/>
              </a:lnSpc>
              <a:buFont typeface="+mj-lt"/>
              <a:buAutoNum type="arabicPeriod"/>
            </a:pPr>
            <a:r>
              <a:rPr lang="en-US" sz="2400" dirty="0" smtClean="0"/>
              <a:t> </a:t>
            </a:r>
            <a:r>
              <a:rPr lang="en-US" sz="2400" u="sng" dirty="0" smtClean="0"/>
              <a:t>Operator Interface</a:t>
            </a:r>
            <a:r>
              <a:rPr lang="en-US" sz="2400" dirty="0" smtClean="0"/>
              <a:t>: The PCs interfaced to one or more PLCs or  other devices that directly control the process.</a:t>
            </a:r>
          </a:p>
          <a:p>
            <a:pPr marL="457200" indent="-457200" algn="l" rtl="0">
              <a:lnSpc>
                <a:spcPct val="150000"/>
              </a:lnSpc>
              <a:buNone/>
            </a:pPr>
            <a:r>
              <a:rPr lang="en-US" sz="2400" dirty="0" smtClean="0"/>
              <a:t>Advantages :</a:t>
            </a:r>
          </a:p>
          <a:p>
            <a:pPr marL="457200" indent="-457200" algn="l" rtl="0">
              <a:lnSpc>
                <a:spcPct val="150000"/>
              </a:lnSpc>
              <a:buFontTx/>
              <a:buChar char="-"/>
            </a:pPr>
            <a:r>
              <a:rPr lang="en-US" sz="2400" dirty="0" smtClean="0"/>
              <a:t>The PC is user-friendly.</a:t>
            </a:r>
          </a:p>
          <a:p>
            <a:pPr marL="457200" indent="-457200" algn="l" rtl="0">
              <a:lnSpc>
                <a:spcPct val="150000"/>
              </a:lnSpc>
              <a:buFontTx/>
              <a:buChar char="-"/>
            </a:pPr>
            <a:r>
              <a:rPr lang="en-US" sz="2400" dirty="0" smtClean="0"/>
              <a:t>It can be used for other functions.</a:t>
            </a:r>
          </a:p>
          <a:p>
            <a:pPr marL="457200" indent="-457200" algn="l" rtl="0">
              <a:lnSpc>
                <a:spcPct val="150000"/>
              </a:lnSpc>
              <a:buFontTx/>
              <a:buChar char="-"/>
            </a:pPr>
            <a:r>
              <a:rPr lang="en-US" sz="2400" dirty="0" smtClean="0"/>
              <a:t>The failure of the PC does not disrupt the PLCs functions.</a:t>
            </a:r>
          </a:p>
          <a:p>
            <a:pPr marL="457200" indent="-457200" algn="l" rtl="0">
              <a:lnSpc>
                <a:spcPct val="150000"/>
              </a:lnSpc>
              <a:buFontTx/>
              <a:buChar char="-"/>
            </a:pPr>
            <a:r>
              <a:rPr lang="en-US" sz="2400" dirty="0" smtClean="0"/>
              <a:t>Can be easily upgraded.</a:t>
            </a:r>
            <a:endParaRPr lang="ar-JO" sz="2400" dirty="0"/>
          </a:p>
        </p:txBody>
      </p:sp>
    </p:spTree>
    <p:extLst>
      <p:ext uri="{BB962C8B-B14F-4D97-AF65-F5344CB8AC3E}">
        <p14:creationId xmlns:p14="http://schemas.microsoft.com/office/powerpoint/2010/main" val="3489066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14314" y="1371608"/>
            <a:ext cx="8786842" cy="3843342"/>
          </a:xfrm>
        </p:spPr>
        <p:txBody>
          <a:bodyPr>
            <a:normAutofit/>
          </a:bodyPr>
          <a:lstStyle/>
          <a:p>
            <a:pPr marL="457200" indent="-457200" algn="l" rtl="0">
              <a:lnSpc>
                <a:spcPct val="150000"/>
              </a:lnSpc>
            </a:pPr>
            <a:r>
              <a:rPr lang="en-US" sz="2400" dirty="0" smtClean="0">
                <a:solidFill>
                  <a:schemeClr val="tx1"/>
                </a:solidFill>
              </a:rPr>
              <a:t>2. </a:t>
            </a:r>
            <a:r>
              <a:rPr lang="en-US" sz="2400" u="sng" dirty="0" smtClean="0">
                <a:solidFill>
                  <a:schemeClr val="tx1"/>
                </a:solidFill>
              </a:rPr>
              <a:t>Direct Control</a:t>
            </a:r>
            <a:r>
              <a:rPr lang="en-US" sz="2400" dirty="0" smtClean="0">
                <a:solidFill>
                  <a:schemeClr val="tx1"/>
                </a:solidFill>
              </a:rPr>
              <a:t>: The PC is interfaced directly to the process and controls its operations in real-time.</a:t>
            </a:r>
          </a:p>
          <a:p>
            <a:pPr marL="457200" indent="-457200" algn="l" rtl="0">
              <a:lnSpc>
                <a:spcPct val="150000"/>
              </a:lnSpc>
            </a:pPr>
            <a:r>
              <a:rPr lang="en-US" sz="2400" dirty="0" smtClean="0">
                <a:solidFill>
                  <a:schemeClr val="tx1"/>
                </a:solidFill>
              </a:rPr>
              <a:t>Problems :</a:t>
            </a:r>
          </a:p>
          <a:p>
            <a:pPr marL="457200" indent="-457200" algn="l" rtl="0">
              <a:lnSpc>
                <a:spcPct val="150000"/>
              </a:lnSpc>
              <a:buFontTx/>
              <a:buChar char="-"/>
            </a:pPr>
            <a:r>
              <a:rPr lang="en-US" sz="2400" dirty="0" smtClean="0">
                <a:solidFill>
                  <a:schemeClr val="tx1"/>
                </a:solidFill>
              </a:rPr>
              <a:t>If the PC fails, the process fails.</a:t>
            </a:r>
          </a:p>
          <a:p>
            <a:pPr marL="457200" indent="-457200" algn="l" rtl="0">
              <a:lnSpc>
                <a:spcPct val="150000"/>
              </a:lnSpc>
              <a:buFontTx/>
              <a:buChar char="-"/>
            </a:pPr>
            <a:r>
              <a:rPr lang="en-US" sz="2400" dirty="0" smtClean="0">
                <a:solidFill>
                  <a:schemeClr val="tx1"/>
                </a:solidFill>
              </a:rPr>
              <a:t>PC is not designed for process control.</a:t>
            </a:r>
          </a:p>
          <a:p>
            <a:pPr marL="457200" indent="-457200" algn="l" rtl="0">
              <a:lnSpc>
                <a:spcPct val="150000"/>
              </a:lnSpc>
              <a:buFontTx/>
              <a:buChar char="-"/>
            </a:pPr>
            <a:r>
              <a:rPr lang="en-US" sz="2400" dirty="0" smtClean="0">
                <a:solidFill>
                  <a:schemeClr val="tx1"/>
                </a:solidFill>
              </a:rPr>
              <a:t>PC is designed to be used in an office environment.</a:t>
            </a:r>
          </a:p>
          <a:p>
            <a:pPr marL="457200" indent="-457200" algn="l" rtl="0">
              <a:lnSpc>
                <a:spcPct val="150000"/>
              </a:lnSpc>
            </a:pPr>
            <a:endParaRPr lang="en-US" sz="2400" dirty="0">
              <a:solidFill>
                <a:schemeClr val="tx1"/>
              </a:solidFill>
            </a:endParaRPr>
          </a:p>
        </p:txBody>
      </p:sp>
      <p:sp>
        <p:nvSpPr>
          <p:cNvPr id="4" name="Title 1"/>
          <p:cNvSpPr txBox="1">
            <a:spLocks/>
          </p:cNvSpPr>
          <p:nvPr/>
        </p:nvSpPr>
        <p:spPr>
          <a:xfrm>
            <a:off x="214283" y="285728"/>
            <a:ext cx="8229600" cy="64294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mj-lt"/>
                <a:ea typeface="+mj-ea"/>
                <a:cs typeface="+mj-cs"/>
              </a:rPr>
              <a:t>PCs in Process Control</a:t>
            </a:r>
            <a:endParaRPr kumimoji="0" lang="ar-JO" sz="28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909611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736"/>
            <a:ext cx="8358246" cy="4524315"/>
          </a:xfrm>
          <a:prstGeom prst="rect">
            <a:avLst/>
          </a:prstGeom>
        </p:spPr>
        <p:txBody>
          <a:bodyPr wrap="square">
            <a:spAutoFit/>
          </a:bodyPr>
          <a:lstStyle/>
          <a:p>
            <a:pPr marL="457200" indent="-457200">
              <a:lnSpc>
                <a:spcPct val="150000"/>
              </a:lnSpc>
            </a:pPr>
            <a:r>
              <a:rPr lang="en-US" sz="2400" dirty="0" smtClean="0"/>
              <a:t>However, There is a trend for PC deployment for direct control due to several factors :</a:t>
            </a:r>
          </a:p>
          <a:p>
            <a:pPr marL="457200" indent="-457200">
              <a:lnSpc>
                <a:spcPct val="150000"/>
              </a:lnSpc>
            </a:pPr>
            <a:endParaRPr lang="en-US" sz="2400" dirty="0" smtClean="0"/>
          </a:p>
          <a:p>
            <a:pPr marL="457200" indent="-457200">
              <a:lnSpc>
                <a:spcPct val="150000"/>
              </a:lnSpc>
              <a:buFont typeface="Arial" pitchFamily="34" charset="0"/>
              <a:buChar char="•"/>
            </a:pPr>
            <a:r>
              <a:rPr lang="en-US" sz="2400" dirty="0" smtClean="0"/>
              <a:t>Wide-spread familiarity with PCs.</a:t>
            </a:r>
          </a:p>
          <a:p>
            <a:pPr marL="457200" indent="-457200">
              <a:lnSpc>
                <a:spcPct val="150000"/>
              </a:lnSpc>
              <a:buFont typeface="Arial" pitchFamily="34" charset="0"/>
              <a:buChar char="•"/>
            </a:pPr>
            <a:r>
              <a:rPr lang="en-US" sz="2400" dirty="0" smtClean="0"/>
              <a:t>Availability of high performance PCs.</a:t>
            </a:r>
          </a:p>
          <a:p>
            <a:pPr marL="457200" indent="-457200">
              <a:lnSpc>
                <a:spcPct val="150000"/>
              </a:lnSpc>
              <a:buFont typeface="Arial" pitchFamily="34" charset="0"/>
              <a:buChar char="•"/>
            </a:pPr>
            <a:r>
              <a:rPr lang="en-US" sz="2400" dirty="0"/>
              <a:t>“Open architecture philosophy” in control systems design, which means procuring hardware and software from a diverse pool  of vendors; not getting the whole system from the same supplier</a:t>
            </a:r>
            <a:r>
              <a:rPr lang="en-US" sz="2400" dirty="0" smtClean="0"/>
              <a:t>.</a:t>
            </a:r>
            <a:endParaRPr lang="en-US" sz="2400" dirty="0"/>
          </a:p>
        </p:txBody>
      </p:sp>
      <p:sp>
        <p:nvSpPr>
          <p:cNvPr id="3" name="Title 1"/>
          <p:cNvSpPr txBox="1">
            <a:spLocks/>
          </p:cNvSpPr>
          <p:nvPr/>
        </p:nvSpPr>
        <p:spPr>
          <a:xfrm>
            <a:off x="214283" y="285728"/>
            <a:ext cx="8229600" cy="64294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PCs in Process Control</a:t>
            </a:r>
            <a:endParaRPr kumimoji="0" lang="ar-JO" sz="28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579438"/>
          </a:xfrm>
        </p:spPr>
        <p:txBody>
          <a:bodyPr>
            <a:normAutofit/>
          </a:bodyPr>
          <a:lstStyle/>
          <a:p>
            <a:r>
              <a:rPr lang="en-US" sz="2400" b="1" dirty="0">
                <a:solidFill>
                  <a:schemeClr val="tx1"/>
                </a:solidFill>
              </a:rPr>
              <a:t>5.1.1 Levels of Automation in the Two </a:t>
            </a:r>
            <a:r>
              <a:rPr lang="en-US" sz="2400" b="1" dirty="0" smtClean="0">
                <a:solidFill>
                  <a:schemeClr val="tx1"/>
                </a:solidFill>
              </a:rPr>
              <a:t>Industries </a:t>
            </a:r>
            <a:endParaRPr lang="en-US" sz="24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74554810"/>
              </p:ext>
            </p:extLst>
          </p:nvPr>
        </p:nvGraphicFramePr>
        <p:xfrm>
          <a:off x="285720" y="1371600"/>
          <a:ext cx="8501122" cy="4211320"/>
        </p:xfrm>
        <a:graphic>
          <a:graphicData uri="http://schemas.openxmlformats.org/drawingml/2006/table">
            <a:tbl>
              <a:tblPr firstRow="1" bandRow="1">
                <a:tableStyleId>{5C22544A-7EE6-4342-B048-85BDC9FD1C3A}</a:tableStyleId>
              </a:tblPr>
              <a:tblGrid>
                <a:gridCol w="4420584"/>
                <a:gridCol w="4080538"/>
              </a:tblGrid>
              <a:tr h="370840">
                <a:tc>
                  <a:txBody>
                    <a:bodyPr/>
                    <a:lstStyle/>
                    <a:p>
                      <a:pPr algn="r"/>
                      <a:r>
                        <a:rPr lang="en-US" dirty="0" smtClean="0"/>
                        <a:t>Process Industries </a:t>
                      </a:r>
                      <a:endParaRPr lang="en-US" dirty="0"/>
                    </a:p>
                  </a:txBody>
                  <a:tcPr/>
                </a:tc>
                <a:tc>
                  <a:txBody>
                    <a:bodyPr/>
                    <a:lstStyle/>
                    <a:p>
                      <a:pPr algn="r"/>
                      <a:r>
                        <a:rPr lang="en-US" dirty="0" smtClean="0"/>
                        <a:t>Discrete Industries </a:t>
                      </a:r>
                      <a:endParaRPr lang="en-US" dirty="0"/>
                    </a:p>
                  </a:txBody>
                  <a:tcPr/>
                </a:tc>
              </a:tr>
              <a:tr h="370840">
                <a:tc>
                  <a:txBody>
                    <a:bodyPr/>
                    <a:lstStyle/>
                    <a:p>
                      <a:pPr algn="l"/>
                      <a:r>
                        <a:rPr lang="en-US" b="1" dirty="0" smtClean="0"/>
                        <a:t>Level 5: Corporate level: </a:t>
                      </a:r>
                    </a:p>
                    <a:p>
                      <a:pPr algn="l"/>
                      <a:r>
                        <a:rPr lang="en-US" dirty="0" smtClean="0"/>
                        <a:t>Management information system, </a:t>
                      </a:r>
                    </a:p>
                    <a:p>
                      <a:pPr algn="l"/>
                      <a:r>
                        <a:rPr lang="en-US" dirty="0" smtClean="0"/>
                        <a:t>Strategic  planning, </a:t>
                      </a:r>
                    </a:p>
                    <a:p>
                      <a:pPr algn="l"/>
                      <a:r>
                        <a:rPr lang="en-US" dirty="0" smtClean="0"/>
                        <a:t>high –level management of enterprise </a:t>
                      </a:r>
                      <a:endParaRPr lang="en-US" dirty="0"/>
                    </a:p>
                  </a:txBody>
                  <a:tcPr/>
                </a:tc>
                <a:tc>
                  <a:txBody>
                    <a:bodyPr/>
                    <a:lstStyle/>
                    <a:p>
                      <a:pPr algn="l"/>
                      <a:endParaRPr lang="en-US" dirty="0" smtClean="0"/>
                    </a:p>
                    <a:p>
                      <a:pPr algn="l"/>
                      <a:r>
                        <a:rPr lang="en-US" dirty="0" smtClean="0"/>
                        <a:t>Management information System,</a:t>
                      </a:r>
                    </a:p>
                    <a:p>
                      <a:pPr algn="l"/>
                      <a:r>
                        <a:rPr lang="en-US" dirty="0" smtClean="0"/>
                        <a:t>Strategic  planning </a:t>
                      </a:r>
                    </a:p>
                    <a:p>
                      <a:pPr algn="l"/>
                      <a:r>
                        <a:rPr lang="en-US" dirty="0" smtClean="0"/>
                        <a:t>high –level management of enterprise </a:t>
                      </a:r>
                      <a:endParaRPr lang="en-US" dirty="0"/>
                    </a:p>
                  </a:txBody>
                  <a:tcPr/>
                </a:tc>
              </a:tr>
              <a:tr h="370840">
                <a:tc>
                  <a:txBody>
                    <a:bodyPr/>
                    <a:lstStyle/>
                    <a:p>
                      <a:pPr algn="l"/>
                      <a:r>
                        <a:rPr lang="en-US" b="1" dirty="0" smtClean="0"/>
                        <a:t>Level 4: Plant level: </a:t>
                      </a:r>
                    </a:p>
                    <a:p>
                      <a:pPr algn="l"/>
                      <a:r>
                        <a:rPr lang="en-US" dirty="0" smtClean="0"/>
                        <a:t>Scheduling </a:t>
                      </a:r>
                    </a:p>
                    <a:p>
                      <a:pPr algn="l"/>
                      <a:r>
                        <a:rPr lang="en-US" dirty="0" smtClean="0"/>
                        <a:t>Tracking</a:t>
                      </a:r>
                      <a:r>
                        <a:rPr lang="en-US" baseline="0" dirty="0" smtClean="0"/>
                        <a:t> </a:t>
                      </a:r>
                      <a:r>
                        <a:rPr lang="en-US" dirty="0" smtClean="0"/>
                        <a:t>materials </a:t>
                      </a:r>
                    </a:p>
                    <a:p>
                      <a:pPr algn="l"/>
                      <a:r>
                        <a:rPr lang="en-US" dirty="0" smtClean="0"/>
                        <a:t>Equipment</a:t>
                      </a:r>
                      <a:r>
                        <a:rPr lang="en-US" baseline="0" dirty="0" smtClean="0"/>
                        <a:t> </a:t>
                      </a:r>
                      <a:r>
                        <a:rPr lang="en-US" dirty="0" smtClean="0"/>
                        <a:t>monitoring </a:t>
                      </a:r>
                      <a:endParaRPr lang="en-US" dirty="0"/>
                    </a:p>
                  </a:txBody>
                  <a:tcPr/>
                </a:tc>
                <a:tc>
                  <a:txBody>
                    <a:bodyPr/>
                    <a:lstStyle/>
                    <a:p>
                      <a:pPr algn="l"/>
                      <a:r>
                        <a:rPr lang="en-US" dirty="0" smtClean="0"/>
                        <a:t>Scheduling </a:t>
                      </a:r>
                    </a:p>
                    <a:p>
                      <a:pPr algn="l"/>
                      <a:r>
                        <a:rPr lang="en-US" dirty="0" smtClean="0"/>
                        <a:t>Tracking work-in-process, </a:t>
                      </a:r>
                    </a:p>
                    <a:p>
                      <a:pPr algn="l"/>
                      <a:r>
                        <a:rPr lang="en-US" dirty="0" smtClean="0"/>
                        <a:t>Routing parts through machines, </a:t>
                      </a:r>
                    </a:p>
                    <a:p>
                      <a:pPr algn="l"/>
                      <a:r>
                        <a:rPr lang="en-US" dirty="0" smtClean="0"/>
                        <a:t>Machine utilization </a:t>
                      </a:r>
                      <a:endParaRPr lang="en-US" dirty="0"/>
                    </a:p>
                  </a:txBody>
                  <a:tcPr/>
                </a:tc>
              </a:tr>
              <a:tr h="370840">
                <a:tc>
                  <a:txBody>
                    <a:bodyPr/>
                    <a:lstStyle/>
                    <a:p>
                      <a:pPr algn="l"/>
                      <a:r>
                        <a:rPr lang="en-US" b="1" dirty="0" smtClean="0"/>
                        <a:t>Level 3: </a:t>
                      </a:r>
                    </a:p>
                    <a:p>
                      <a:pPr algn="l"/>
                      <a:r>
                        <a:rPr lang="en-US" dirty="0" smtClean="0"/>
                        <a:t>Supervisory  Manufacturing cell Control level : </a:t>
                      </a:r>
                    </a:p>
                    <a:p>
                      <a:pPr algn="l"/>
                      <a:r>
                        <a:rPr lang="en-US" dirty="0" smtClean="0"/>
                        <a:t>Control and coordination of several </a:t>
                      </a:r>
                    </a:p>
                    <a:p>
                      <a:pPr algn="l"/>
                      <a:r>
                        <a:rPr lang="en-US" dirty="0" smtClean="0"/>
                        <a:t>Interconnected manufacturing</a:t>
                      </a:r>
                      <a:r>
                        <a:rPr lang="en-US" baseline="0" dirty="0" smtClean="0"/>
                        <a:t> </a:t>
                      </a:r>
                      <a:r>
                        <a:rPr lang="en-US" dirty="0" smtClean="0"/>
                        <a:t>operations</a:t>
                      </a:r>
                      <a:r>
                        <a:rPr lang="en-US" baseline="0" dirty="0" smtClean="0"/>
                        <a:t> </a:t>
                      </a:r>
                      <a:r>
                        <a:rPr lang="en-US" dirty="0" smtClean="0"/>
                        <a:t>that make up the total process </a:t>
                      </a:r>
                      <a:endParaRPr lang="en-US" dirty="0"/>
                    </a:p>
                  </a:txBody>
                  <a:tcPr/>
                </a:tc>
                <a:tc>
                  <a:txBody>
                    <a:bodyPr/>
                    <a:lstStyle/>
                    <a:p>
                      <a:pPr algn="l"/>
                      <a:r>
                        <a:rPr lang="en-US" dirty="0" smtClean="0"/>
                        <a:t>System level: </a:t>
                      </a:r>
                    </a:p>
                    <a:p>
                      <a:pPr algn="l"/>
                      <a:r>
                        <a:rPr lang="en-US" dirty="0" smtClean="0"/>
                        <a:t>Control and coordination of groups of</a:t>
                      </a:r>
                      <a:r>
                        <a:rPr lang="en-US" baseline="0" dirty="0" smtClean="0"/>
                        <a:t> </a:t>
                      </a:r>
                      <a:r>
                        <a:rPr lang="en-US" dirty="0" smtClean="0"/>
                        <a:t>machines and supporting</a:t>
                      </a:r>
                      <a:r>
                        <a:rPr lang="en-US" baseline="0" dirty="0" smtClean="0"/>
                        <a:t> </a:t>
                      </a:r>
                      <a:r>
                        <a:rPr lang="en-US" dirty="0" smtClean="0"/>
                        <a:t>equipment</a:t>
                      </a:r>
                      <a:r>
                        <a:rPr lang="en-US" baseline="0" dirty="0" smtClean="0"/>
                        <a:t> </a:t>
                      </a:r>
                      <a:r>
                        <a:rPr lang="en-US" dirty="0" smtClean="0"/>
                        <a:t>working in coordination, including</a:t>
                      </a:r>
                      <a:r>
                        <a:rPr lang="en-US" baseline="0" dirty="0" smtClean="0"/>
                        <a:t> </a:t>
                      </a:r>
                      <a:r>
                        <a:rPr lang="en-US" dirty="0" smtClean="0"/>
                        <a:t>material handling equipment </a:t>
                      </a:r>
                      <a:endParaRPr lang="en-US" dirty="0"/>
                    </a:p>
                  </a:txBody>
                  <a:tcPr/>
                </a:tc>
              </a:tr>
            </a:tbl>
          </a:graphicData>
        </a:graphic>
      </p:graphicFrame>
    </p:spTree>
    <p:extLst>
      <p:ext uri="{BB962C8B-B14F-4D97-AF65-F5344CB8AC3E}">
        <p14:creationId xmlns:p14="http://schemas.microsoft.com/office/powerpoint/2010/main" val="2449535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357298"/>
            <a:ext cx="8786874" cy="5286412"/>
          </a:xfrm>
        </p:spPr>
        <p:txBody>
          <a:bodyPr>
            <a:normAutofit/>
          </a:bodyPr>
          <a:lstStyle/>
          <a:p>
            <a:pPr algn="l" rtl="0">
              <a:lnSpc>
                <a:spcPct val="150000"/>
              </a:lnSpc>
            </a:pPr>
            <a:r>
              <a:rPr lang="en-US" sz="2400" dirty="0" smtClean="0"/>
              <a:t>Availability of PC operating systems that facilitates real-time control, multitasking and networking.</a:t>
            </a:r>
          </a:p>
          <a:p>
            <a:pPr algn="l" rtl="0">
              <a:lnSpc>
                <a:spcPct val="150000"/>
              </a:lnSpc>
            </a:pPr>
            <a:r>
              <a:rPr lang="en-US" sz="2400" dirty="0" smtClean="0">
                <a:solidFill>
                  <a:schemeClr val="tx1"/>
                </a:solidFill>
              </a:rPr>
              <a:t>Industrial-grade PCs can be used to cope with the harsh factory </a:t>
            </a:r>
            <a:r>
              <a:rPr lang="en-US" sz="2400" dirty="0"/>
              <a:t>e</a:t>
            </a:r>
            <a:r>
              <a:rPr lang="en-US" sz="2400" dirty="0" smtClean="0">
                <a:solidFill>
                  <a:schemeClr val="tx1"/>
                </a:solidFill>
              </a:rPr>
              <a:t>nvironment.</a:t>
            </a:r>
          </a:p>
          <a:p>
            <a:pPr algn="l" rtl="0">
              <a:lnSpc>
                <a:spcPct val="150000"/>
              </a:lnSpc>
            </a:pPr>
            <a:r>
              <a:rPr lang="en-US" sz="2400" dirty="0" smtClean="0"/>
              <a:t>Data integration is easier using one PC than using a PC and a PLC.</a:t>
            </a:r>
          </a:p>
          <a:p>
            <a:pPr algn="l" rtl="0">
              <a:lnSpc>
                <a:spcPct val="150000"/>
              </a:lnSpc>
            </a:pPr>
            <a:endParaRPr lang="en-US" sz="2400" dirty="0" smtClean="0">
              <a:solidFill>
                <a:schemeClr val="tx1"/>
              </a:solidFill>
            </a:endParaRPr>
          </a:p>
        </p:txBody>
      </p:sp>
      <p:sp>
        <p:nvSpPr>
          <p:cNvPr id="4" name="Title 1"/>
          <p:cNvSpPr txBox="1">
            <a:spLocks/>
          </p:cNvSpPr>
          <p:nvPr/>
        </p:nvSpPr>
        <p:spPr>
          <a:xfrm>
            <a:off x="214283" y="285728"/>
            <a:ext cx="8229600" cy="64294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PCs in Process Control</a:t>
            </a:r>
            <a:endParaRPr kumimoji="0" lang="ar-JO" sz="28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401951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214314"/>
            <a:ext cx="8229600" cy="642918"/>
          </a:xfrm>
        </p:spPr>
        <p:txBody>
          <a:bodyPr>
            <a:normAutofit/>
          </a:bodyPr>
          <a:lstStyle/>
          <a:p>
            <a:pPr algn="l" rtl="0"/>
            <a:r>
              <a:rPr lang="en-US" sz="2800" b="1" dirty="0" smtClean="0">
                <a:effectLst>
                  <a:outerShdw blurRad="38100" dist="38100" dir="2700000" algn="tl">
                    <a:srgbClr val="000000">
                      <a:alpha val="43137"/>
                    </a:srgbClr>
                  </a:outerShdw>
                </a:effectLst>
              </a:rPr>
              <a:t>Enterprise-Wide Integration of Factory Data:</a:t>
            </a:r>
            <a:endParaRPr lang="ar-JO" sz="28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14283" y="1000110"/>
            <a:ext cx="8686800" cy="5072096"/>
          </a:xfrm>
        </p:spPr>
        <p:txBody>
          <a:bodyPr>
            <a:noAutofit/>
          </a:bodyPr>
          <a:lstStyle/>
          <a:p>
            <a:pPr algn="l" rtl="0">
              <a:lnSpc>
                <a:spcPct val="150000"/>
              </a:lnSpc>
              <a:buNone/>
            </a:pPr>
            <a:r>
              <a:rPr lang="en-US" sz="2800" dirty="0" smtClean="0"/>
              <a:t>It </a:t>
            </a:r>
            <a:r>
              <a:rPr lang="en-US" sz="2800" dirty="0"/>
              <a:t>e</a:t>
            </a:r>
            <a:r>
              <a:rPr lang="en-US" sz="2800" dirty="0" smtClean="0"/>
              <a:t>ntails less management levels and more empowerment of front line workers.</a:t>
            </a:r>
          </a:p>
          <a:p>
            <a:pPr algn="l" rtl="0">
              <a:lnSpc>
                <a:spcPct val="150000"/>
              </a:lnSpc>
              <a:buNone/>
            </a:pPr>
            <a:r>
              <a:rPr lang="en-US" sz="2800" dirty="0" smtClean="0"/>
              <a:t>Enterprise Resource Planning (ERP) is a software that achieves company-wide integration  of all business functions, including factory data.</a:t>
            </a:r>
          </a:p>
          <a:p>
            <a:pPr algn="l" rtl="0">
              <a:lnSpc>
                <a:spcPct val="150000"/>
              </a:lnSpc>
              <a:buNone/>
            </a:pPr>
            <a:r>
              <a:rPr lang="en-US" sz="2800" dirty="0" smtClean="0"/>
              <a:t>A key features of ERP is the use of a single central database that is accessible from anywhere in the company.</a:t>
            </a:r>
            <a:endParaRPr lang="ar-JO" sz="2800" dirty="0"/>
          </a:p>
        </p:txBody>
      </p:sp>
    </p:spTree>
    <p:extLst>
      <p:ext uri="{BB962C8B-B14F-4D97-AF65-F5344CB8AC3E}">
        <p14:creationId xmlns:p14="http://schemas.microsoft.com/office/powerpoint/2010/main" val="2222782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14290"/>
            <a:ext cx="8715435" cy="6429420"/>
          </a:xfrm>
        </p:spPr>
        <p:txBody>
          <a:bodyPr>
            <a:noAutofit/>
          </a:bodyPr>
          <a:lstStyle/>
          <a:p>
            <a:pPr algn="l">
              <a:lnSpc>
                <a:spcPct val="150000"/>
              </a:lnSpc>
              <a:buNone/>
            </a:pPr>
            <a:r>
              <a:rPr lang="en-US" sz="2800" b="1" dirty="0" smtClean="0"/>
              <a:t>Capability resulting from integrating process data:</a:t>
            </a:r>
          </a:p>
          <a:p>
            <a:pPr marL="457200" indent="-457200" algn="l" rtl="0">
              <a:lnSpc>
                <a:spcPct val="150000"/>
              </a:lnSpc>
              <a:buFont typeface="+mj-lt"/>
              <a:buAutoNum type="arabicPeriod"/>
            </a:pPr>
            <a:r>
              <a:rPr lang="en-US" sz="2800" dirty="0" smtClean="0"/>
              <a:t>Managers have direct access to factory operations.</a:t>
            </a:r>
          </a:p>
          <a:p>
            <a:pPr marL="457200" indent="-457200" algn="l" rtl="0">
              <a:lnSpc>
                <a:spcPct val="150000"/>
              </a:lnSpc>
              <a:buFont typeface="+mj-lt"/>
              <a:buAutoNum type="arabicPeriod"/>
            </a:pPr>
            <a:r>
              <a:rPr lang="en-US" sz="2800" dirty="0" smtClean="0"/>
              <a:t>Production planners have access to most current data on production to help in scheduling future orders.</a:t>
            </a:r>
          </a:p>
          <a:p>
            <a:pPr marL="457200" indent="-457200" algn="l" rtl="0">
              <a:lnSpc>
                <a:spcPct val="150000"/>
              </a:lnSpc>
              <a:buFont typeface="+mj-lt"/>
              <a:buAutoNum type="arabicPeriod"/>
            </a:pPr>
            <a:r>
              <a:rPr lang="en-US" sz="2800" dirty="0" smtClean="0"/>
              <a:t>Sales personnel can provide realistic delivery dates.</a:t>
            </a:r>
          </a:p>
          <a:p>
            <a:pPr marL="457200" indent="-457200" algn="l" rtl="0">
              <a:lnSpc>
                <a:spcPct val="150000"/>
              </a:lnSpc>
              <a:buFont typeface="+mj-lt"/>
              <a:buAutoNum type="arabicPeriod"/>
            </a:pPr>
            <a:r>
              <a:rPr lang="en-US" sz="2800" dirty="0" smtClean="0"/>
              <a:t>Customers can track the status of their orders.</a:t>
            </a:r>
          </a:p>
          <a:p>
            <a:pPr marL="457200" indent="-457200" algn="l" rtl="0">
              <a:lnSpc>
                <a:spcPct val="150000"/>
              </a:lnSpc>
              <a:buFont typeface="+mj-lt"/>
              <a:buAutoNum type="arabicPeriod"/>
            </a:pPr>
            <a:r>
              <a:rPr lang="en-US" sz="2800" dirty="0" smtClean="0"/>
              <a:t>Quality performance is more predictable.</a:t>
            </a:r>
          </a:p>
          <a:p>
            <a:pPr marL="457200" indent="-457200" algn="l" rtl="0">
              <a:lnSpc>
                <a:spcPct val="150000"/>
              </a:lnSpc>
              <a:buFont typeface="+mj-lt"/>
              <a:buAutoNum type="arabicPeriod"/>
            </a:pPr>
            <a:r>
              <a:rPr lang="en-US" sz="2800" dirty="0" smtClean="0"/>
              <a:t>Production cost accounting can be updated.</a:t>
            </a:r>
          </a:p>
          <a:p>
            <a:pPr marL="457200" indent="-457200" algn="l" rtl="0">
              <a:lnSpc>
                <a:spcPct val="150000"/>
              </a:lnSpc>
              <a:buFont typeface="+mj-lt"/>
              <a:buAutoNum type="arabicPeriod"/>
            </a:pPr>
            <a:r>
              <a:rPr lang="en-US" sz="2800" dirty="0" smtClean="0"/>
              <a:t>Production personnel have access to product design.</a:t>
            </a:r>
            <a:endParaRPr lang="ar-JO" sz="2800" dirty="0"/>
          </a:p>
        </p:txBody>
      </p:sp>
    </p:spTree>
    <p:extLst>
      <p:ext uri="{BB962C8B-B14F-4D97-AF65-F5344CB8AC3E}">
        <p14:creationId xmlns:p14="http://schemas.microsoft.com/office/powerpoint/2010/main" val="335702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3728615"/>
              </p:ext>
            </p:extLst>
          </p:nvPr>
        </p:nvGraphicFramePr>
        <p:xfrm>
          <a:off x="457200" y="1828800"/>
          <a:ext cx="7924800" cy="3108960"/>
        </p:xfrm>
        <a:graphic>
          <a:graphicData uri="http://schemas.openxmlformats.org/drawingml/2006/table">
            <a:tbl>
              <a:tblPr firstRow="1" bandRow="1">
                <a:tableStyleId>{5C22544A-7EE6-4342-B048-85BDC9FD1C3A}</a:tableStyleId>
              </a:tblPr>
              <a:tblGrid>
                <a:gridCol w="4120896"/>
                <a:gridCol w="3803904"/>
              </a:tblGrid>
              <a:tr h="358877">
                <a:tc>
                  <a:txBody>
                    <a:bodyPr/>
                    <a:lstStyle/>
                    <a:p>
                      <a:pPr algn="l"/>
                      <a:r>
                        <a:rPr lang="en-US" dirty="0" smtClean="0"/>
                        <a:t>Process Industries </a:t>
                      </a:r>
                      <a:endParaRPr lang="en-US" dirty="0"/>
                    </a:p>
                  </a:txBody>
                  <a:tcPr/>
                </a:tc>
                <a:tc>
                  <a:txBody>
                    <a:bodyPr/>
                    <a:lstStyle/>
                    <a:p>
                      <a:pPr algn="l"/>
                      <a:r>
                        <a:rPr lang="en-US" dirty="0" smtClean="0"/>
                        <a:t>Discrete Industries </a:t>
                      </a:r>
                      <a:endParaRPr lang="en-US" dirty="0"/>
                    </a:p>
                  </a:txBody>
                  <a:tcPr/>
                </a:tc>
              </a:tr>
              <a:tr h="1150374">
                <a:tc>
                  <a:txBody>
                    <a:bodyPr/>
                    <a:lstStyle/>
                    <a:p>
                      <a:pPr algn="l"/>
                      <a:r>
                        <a:rPr lang="en-US" b="1" dirty="0" smtClean="0"/>
                        <a:t>Level 2 :</a:t>
                      </a:r>
                      <a:r>
                        <a:rPr lang="en-US" dirty="0" smtClean="0"/>
                        <a:t> </a:t>
                      </a:r>
                    </a:p>
                    <a:p>
                      <a:pPr algn="l"/>
                      <a:r>
                        <a:rPr lang="en-US" dirty="0" smtClean="0"/>
                        <a:t>Regulatory Control level:</a:t>
                      </a:r>
                    </a:p>
                    <a:p>
                      <a:pPr algn="l"/>
                      <a:r>
                        <a:rPr lang="en-US" dirty="0" smtClean="0"/>
                        <a:t>Control of Manufacturing operations </a:t>
                      </a:r>
                      <a:endParaRPr lang="en-US" dirty="0"/>
                    </a:p>
                  </a:txBody>
                  <a:tcPr/>
                </a:tc>
                <a:tc>
                  <a:txBody>
                    <a:bodyPr/>
                    <a:lstStyle/>
                    <a:p>
                      <a:pPr algn="l"/>
                      <a:r>
                        <a:rPr lang="en-US" dirty="0" smtClean="0"/>
                        <a:t>Machine level:</a:t>
                      </a:r>
                    </a:p>
                    <a:p>
                      <a:pPr algn="l"/>
                      <a:r>
                        <a:rPr lang="en-US" dirty="0" smtClean="0"/>
                        <a:t>Production machines of work stations for</a:t>
                      </a:r>
                      <a:r>
                        <a:rPr lang="en-US" baseline="0" dirty="0" smtClean="0"/>
                        <a:t> </a:t>
                      </a:r>
                      <a:r>
                        <a:rPr lang="en-US" dirty="0" smtClean="0"/>
                        <a:t>discrete  part and product manufacture </a:t>
                      </a:r>
                      <a:endParaRPr lang="en-US" dirty="0"/>
                    </a:p>
                  </a:txBody>
                  <a:tcPr/>
                </a:tc>
              </a:tr>
              <a:tr h="960120">
                <a:tc>
                  <a:txBody>
                    <a:bodyPr/>
                    <a:lstStyle/>
                    <a:p>
                      <a:pPr algn="l"/>
                      <a:r>
                        <a:rPr lang="en-US" b="1" dirty="0" smtClean="0"/>
                        <a:t>Level 1: </a:t>
                      </a:r>
                    </a:p>
                    <a:p>
                      <a:pPr algn="l"/>
                      <a:r>
                        <a:rPr lang="en-US" dirty="0" smtClean="0"/>
                        <a:t>Device level:</a:t>
                      </a:r>
                    </a:p>
                    <a:p>
                      <a:pPr algn="l"/>
                      <a:r>
                        <a:rPr lang="en-US" dirty="0" smtClean="0"/>
                        <a:t>Sensors and actuators comprising the </a:t>
                      </a:r>
                    </a:p>
                    <a:p>
                      <a:pPr algn="l"/>
                      <a:r>
                        <a:rPr lang="en-US" dirty="0" smtClean="0"/>
                        <a:t>basic control loops for manufacturing </a:t>
                      </a:r>
                    </a:p>
                  </a:txBody>
                  <a:tcPr/>
                </a:tc>
                <a:tc>
                  <a:txBody>
                    <a:bodyPr/>
                    <a:lstStyle/>
                    <a:p>
                      <a:pPr algn="l"/>
                      <a:endParaRPr lang="en-US" dirty="0" smtClean="0"/>
                    </a:p>
                    <a:p>
                      <a:pPr algn="l"/>
                      <a:endParaRPr lang="en-US" dirty="0" smtClean="0"/>
                    </a:p>
                    <a:p>
                      <a:pPr algn="l"/>
                      <a:r>
                        <a:rPr lang="en-US" dirty="0" smtClean="0"/>
                        <a:t>Sensors and actuators to accomplish </a:t>
                      </a:r>
                    </a:p>
                    <a:p>
                      <a:pPr algn="l"/>
                      <a:r>
                        <a:rPr lang="en-US" dirty="0" smtClean="0"/>
                        <a:t>control of machine actions </a:t>
                      </a:r>
                      <a:endParaRPr lang="en-US" dirty="0"/>
                    </a:p>
                  </a:txBody>
                  <a:tcPr/>
                </a:tc>
              </a:tr>
              <a:tr h="152400">
                <a:tc>
                  <a:txBody>
                    <a:bodyPr/>
                    <a:lstStyle/>
                    <a:p>
                      <a:pPr algn="l"/>
                      <a:endParaRPr lang="en-US" dirty="0"/>
                    </a:p>
                  </a:txBody>
                  <a:tcPr/>
                </a:tc>
                <a:tc>
                  <a:txBody>
                    <a:bodyPr/>
                    <a:lstStyle/>
                    <a:p>
                      <a:pPr algn="l"/>
                      <a:endParaRPr lang="en-US" dirty="0"/>
                    </a:p>
                  </a:txBody>
                  <a:tcPr/>
                </a:tc>
              </a:tr>
            </a:tbl>
          </a:graphicData>
        </a:graphic>
      </p:graphicFrame>
      <p:sp>
        <p:nvSpPr>
          <p:cNvPr id="5" name="Title 1"/>
          <p:cNvSpPr>
            <a:spLocks noGrp="1"/>
          </p:cNvSpPr>
          <p:nvPr>
            <p:ph type="title"/>
          </p:nvPr>
        </p:nvSpPr>
        <p:spPr>
          <a:xfrm>
            <a:off x="457200" y="838200"/>
            <a:ext cx="7772400" cy="579438"/>
          </a:xfrm>
        </p:spPr>
        <p:txBody>
          <a:bodyPr>
            <a:normAutofit/>
          </a:bodyPr>
          <a:lstStyle/>
          <a:p>
            <a:r>
              <a:rPr lang="en-US" sz="2400" b="1" dirty="0">
                <a:solidFill>
                  <a:schemeClr val="tx1"/>
                </a:solidFill>
              </a:rPr>
              <a:t>5.1.1 Levels of Automation in the </a:t>
            </a:r>
            <a:r>
              <a:rPr lang="en-US" sz="2400" b="1" dirty="0" smtClean="0">
                <a:solidFill>
                  <a:schemeClr val="tx1"/>
                </a:solidFill>
              </a:rPr>
              <a:t>two Industries </a:t>
            </a:r>
            <a:endParaRPr lang="en-US" sz="2400" b="1" dirty="0">
              <a:solidFill>
                <a:schemeClr val="tx1"/>
              </a:solidFill>
            </a:endParaRPr>
          </a:p>
        </p:txBody>
      </p:sp>
    </p:spTree>
    <p:extLst>
      <p:ext uri="{BB962C8B-B14F-4D97-AF65-F5344CB8AC3E}">
        <p14:creationId xmlns:p14="http://schemas.microsoft.com/office/powerpoint/2010/main" val="2184765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655638"/>
          </a:xfrm>
        </p:spPr>
        <p:txBody>
          <a:bodyPr>
            <a:normAutofit/>
          </a:bodyPr>
          <a:lstStyle/>
          <a:p>
            <a:r>
              <a:rPr lang="en-US" sz="2400" b="1" dirty="0">
                <a:solidFill>
                  <a:schemeClr val="tx1"/>
                </a:solidFill>
              </a:rPr>
              <a:t>5.1.2 Variable and Parameters in the </a:t>
            </a:r>
            <a:r>
              <a:rPr lang="en-US" sz="2400" b="1" dirty="0" smtClean="0">
                <a:solidFill>
                  <a:schemeClr val="tx1"/>
                </a:solidFill>
              </a:rPr>
              <a:t>Two </a:t>
            </a:r>
            <a:r>
              <a:rPr lang="en-US" sz="2400" b="1" dirty="0">
                <a:solidFill>
                  <a:schemeClr val="tx1"/>
                </a:solidFill>
              </a:rPr>
              <a:t>Industries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49" y="1295400"/>
            <a:ext cx="5700713"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47050" y="6146284"/>
            <a:ext cx="848309" cy="369332"/>
          </a:xfrm>
          <a:prstGeom prst="rect">
            <a:avLst/>
          </a:prstGeom>
        </p:spPr>
        <p:txBody>
          <a:bodyPr wrap="none">
            <a:spAutoFit/>
          </a:bodyPr>
          <a:lstStyle/>
          <a:p>
            <a:r>
              <a:rPr lang="en-US" dirty="0"/>
              <a:t>Fig:5.1 </a:t>
            </a:r>
          </a:p>
        </p:txBody>
      </p:sp>
    </p:spTree>
    <p:extLst>
      <p:ext uri="{BB962C8B-B14F-4D97-AF65-F5344CB8AC3E}">
        <p14:creationId xmlns:p14="http://schemas.microsoft.com/office/powerpoint/2010/main" val="55198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2"/>
            <a:ext cx="7772400" cy="571504"/>
          </a:xfrm>
        </p:spPr>
        <p:txBody>
          <a:bodyPr>
            <a:normAutofit/>
          </a:bodyPr>
          <a:lstStyle/>
          <a:p>
            <a:r>
              <a:rPr lang="en-US" sz="2400" b="1" dirty="0" smtClean="0">
                <a:solidFill>
                  <a:schemeClr val="tx1"/>
                </a:solidFill>
              </a:rPr>
              <a:t>5.1.2. </a:t>
            </a:r>
            <a:r>
              <a:rPr lang="en-US" sz="2400" b="1" dirty="0">
                <a:solidFill>
                  <a:schemeClr val="tx1"/>
                </a:solidFill>
              </a:rPr>
              <a:t>Variable and Parameters in the </a:t>
            </a:r>
            <a:r>
              <a:rPr lang="en-US" sz="2400" b="1" dirty="0" smtClean="0">
                <a:solidFill>
                  <a:schemeClr val="tx1"/>
                </a:solidFill>
              </a:rPr>
              <a:t>two </a:t>
            </a:r>
            <a:r>
              <a:rPr lang="en-US" sz="2400" b="1" dirty="0">
                <a:solidFill>
                  <a:schemeClr val="tx1"/>
                </a:solidFill>
              </a:rPr>
              <a:t>Industries </a:t>
            </a:r>
          </a:p>
        </p:txBody>
      </p:sp>
      <p:sp>
        <p:nvSpPr>
          <p:cNvPr id="3" name="Content Placeholder 2"/>
          <p:cNvSpPr>
            <a:spLocks noGrp="1"/>
          </p:cNvSpPr>
          <p:nvPr>
            <p:ph sz="quarter" idx="1"/>
          </p:nvPr>
        </p:nvSpPr>
        <p:spPr>
          <a:xfrm>
            <a:off x="357158" y="642918"/>
            <a:ext cx="8253442" cy="5929354"/>
          </a:xfrm>
        </p:spPr>
        <p:txBody>
          <a:bodyPr>
            <a:normAutofit fontScale="92500" lnSpcReduction="10000"/>
          </a:bodyPr>
          <a:lstStyle/>
          <a:p>
            <a:pPr marL="0" indent="0">
              <a:lnSpc>
                <a:spcPct val="160000"/>
              </a:lnSpc>
              <a:buNone/>
            </a:pPr>
            <a:r>
              <a:rPr lang="en-US" dirty="0" smtClean="0"/>
              <a:t>Manufacturing </a:t>
            </a:r>
            <a:r>
              <a:rPr lang="en-US" dirty="0"/>
              <a:t>operations  </a:t>
            </a:r>
          </a:p>
          <a:p>
            <a:pPr>
              <a:lnSpc>
                <a:spcPct val="160000"/>
              </a:lnSpc>
              <a:buNone/>
            </a:pPr>
            <a:r>
              <a:rPr lang="en-US" dirty="0"/>
              <a:t> Variables </a:t>
            </a:r>
            <a:r>
              <a:rPr lang="en-US" dirty="0" smtClean="0"/>
              <a:t>- Outputs </a:t>
            </a:r>
            <a:r>
              <a:rPr lang="en-US" dirty="0"/>
              <a:t>of the process </a:t>
            </a:r>
          </a:p>
          <a:p>
            <a:pPr>
              <a:lnSpc>
                <a:spcPct val="160000"/>
              </a:lnSpc>
              <a:buNone/>
            </a:pPr>
            <a:r>
              <a:rPr lang="en-US" dirty="0"/>
              <a:t> Parameters </a:t>
            </a:r>
            <a:r>
              <a:rPr lang="en-US" dirty="0" smtClean="0"/>
              <a:t>- Inputs </a:t>
            </a:r>
            <a:r>
              <a:rPr lang="en-US" dirty="0"/>
              <a:t>to the process</a:t>
            </a:r>
          </a:p>
          <a:p>
            <a:pPr>
              <a:lnSpc>
                <a:spcPct val="160000"/>
              </a:lnSpc>
              <a:buNone/>
            </a:pPr>
            <a:r>
              <a:rPr lang="en-US" dirty="0"/>
              <a:t> Continuous analog variable </a:t>
            </a:r>
            <a:r>
              <a:rPr lang="en-US" dirty="0" smtClean="0"/>
              <a:t>such as:</a:t>
            </a:r>
          </a:p>
          <a:p>
            <a:pPr>
              <a:lnSpc>
                <a:spcPct val="160000"/>
              </a:lnSpc>
              <a:buNone/>
            </a:pPr>
            <a:r>
              <a:rPr lang="en-US" dirty="0" smtClean="0"/>
              <a:t>    Force</a:t>
            </a:r>
            <a:r>
              <a:rPr lang="en-US" dirty="0"/>
              <a:t>, </a:t>
            </a:r>
            <a:r>
              <a:rPr lang="en-US" dirty="0" smtClean="0"/>
              <a:t>temperature, flow-rate</a:t>
            </a:r>
            <a:r>
              <a:rPr lang="en-US" dirty="0"/>
              <a:t>, pressure, velocity </a:t>
            </a:r>
          </a:p>
          <a:p>
            <a:pPr>
              <a:lnSpc>
                <a:spcPct val="160000"/>
              </a:lnSpc>
              <a:buNone/>
            </a:pPr>
            <a:r>
              <a:rPr lang="en-US" dirty="0"/>
              <a:t> Discrete variable: </a:t>
            </a:r>
            <a:r>
              <a:rPr lang="en-US" dirty="0" smtClean="0"/>
              <a:t>other </a:t>
            </a:r>
            <a:r>
              <a:rPr lang="en-US" dirty="0"/>
              <a:t>than binary such as daily piece count </a:t>
            </a:r>
          </a:p>
          <a:p>
            <a:pPr>
              <a:lnSpc>
                <a:spcPct val="160000"/>
              </a:lnSpc>
              <a:buNone/>
            </a:pPr>
            <a:r>
              <a:rPr lang="en-US" dirty="0"/>
              <a:t> Discrete binary variable (0 or 1):  </a:t>
            </a:r>
            <a:endParaRPr lang="en-US" dirty="0" smtClean="0"/>
          </a:p>
          <a:p>
            <a:pPr>
              <a:lnSpc>
                <a:spcPct val="160000"/>
              </a:lnSpc>
              <a:buNone/>
            </a:pPr>
            <a:r>
              <a:rPr lang="en-US" dirty="0" smtClean="0"/>
              <a:t>    Signal </a:t>
            </a:r>
            <a:r>
              <a:rPr lang="en-US" dirty="0"/>
              <a:t>such as </a:t>
            </a:r>
            <a:r>
              <a:rPr lang="en-US" dirty="0" smtClean="0"/>
              <a:t>Open/Close, On/Off   </a:t>
            </a:r>
            <a:endParaRPr lang="en-US" dirty="0"/>
          </a:p>
          <a:p>
            <a:pPr>
              <a:lnSpc>
                <a:spcPct val="160000"/>
              </a:lnSpc>
              <a:buNone/>
            </a:pPr>
            <a:r>
              <a:rPr lang="en-US" dirty="0"/>
              <a:t> Pulse </a:t>
            </a:r>
            <a:r>
              <a:rPr lang="en-US" dirty="0" smtClean="0"/>
              <a:t>data: A </a:t>
            </a:r>
            <a:r>
              <a:rPr lang="en-US" dirty="0"/>
              <a:t>train of pulses that can be counted</a:t>
            </a:r>
          </a:p>
          <a:p>
            <a:pPr marL="0" indent="0">
              <a:lnSpc>
                <a:spcPct val="160000"/>
              </a:lnSpc>
              <a:buNone/>
            </a:pPr>
            <a:endParaRPr lang="en-US" dirty="0"/>
          </a:p>
          <a:p>
            <a:pPr>
              <a:lnSpc>
                <a:spcPct val="160000"/>
              </a:lnSpc>
            </a:pPr>
            <a:endParaRPr lang="en-US" dirty="0"/>
          </a:p>
        </p:txBody>
      </p:sp>
    </p:spTree>
    <p:extLst>
      <p:ext uri="{BB962C8B-B14F-4D97-AF65-F5344CB8AC3E}">
        <p14:creationId xmlns:p14="http://schemas.microsoft.com/office/powerpoint/2010/main" val="254722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1447800"/>
            <a:ext cx="8501122" cy="4572000"/>
          </a:xfrm>
        </p:spPr>
        <p:txBody>
          <a:bodyPr>
            <a:normAutofit/>
          </a:bodyPr>
          <a:lstStyle/>
          <a:p>
            <a:pPr marL="0" indent="0">
              <a:buNone/>
            </a:pPr>
            <a:r>
              <a:rPr lang="en-US" dirty="0" smtClean="0"/>
              <a:t>Process industries: </a:t>
            </a:r>
          </a:p>
          <a:p>
            <a:pPr marL="0" indent="0">
              <a:buNone/>
            </a:pPr>
            <a:r>
              <a:rPr lang="en-US" dirty="0" smtClean="0"/>
              <a:t> Control </a:t>
            </a:r>
            <a:r>
              <a:rPr lang="en-US" dirty="0"/>
              <a:t>of </a:t>
            </a:r>
            <a:r>
              <a:rPr lang="en-US" dirty="0" smtClean="0"/>
              <a:t>continuous </a:t>
            </a:r>
            <a:r>
              <a:rPr lang="en-US" dirty="0"/>
              <a:t>variable </a:t>
            </a:r>
            <a:r>
              <a:rPr lang="en-US" dirty="0" smtClean="0"/>
              <a:t>and parameters </a:t>
            </a:r>
            <a:endParaRPr lang="en-US" dirty="0"/>
          </a:p>
          <a:p>
            <a:pPr>
              <a:buNone/>
            </a:pPr>
            <a:r>
              <a:rPr lang="en-US" dirty="0"/>
              <a:t> Continues </a:t>
            </a:r>
            <a:r>
              <a:rPr lang="en-US" dirty="0" smtClean="0"/>
              <a:t>control: variables </a:t>
            </a:r>
            <a:r>
              <a:rPr lang="en-US" dirty="0"/>
              <a:t>and parameters are continuous</a:t>
            </a:r>
          </a:p>
          <a:p>
            <a:pPr marL="0" indent="0">
              <a:buNone/>
            </a:pPr>
            <a:r>
              <a:rPr lang="en-US" dirty="0" smtClean="0"/>
              <a:t>        and </a:t>
            </a:r>
            <a:r>
              <a:rPr lang="en-US" dirty="0"/>
              <a:t>analog.  </a:t>
            </a:r>
            <a:endParaRPr lang="en-US" dirty="0" smtClean="0"/>
          </a:p>
          <a:p>
            <a:pPr marL="0" indent="0">
              <a:buNone/>
            </a:pPr>
            <a:endParaRPr lang="en-US" dirty="0" smtClean="0"/>
          </a:p>
          <a:p>
            <a:pPr marL="0" indent="0">
              <a:buNone/>
            </a:pPr>
            <a:r>
              <a:rPr lang="en-US" dirty="0" smtClean="0"/>
              <a:t>Discrete </a:t>
            </a:r>
            <a:r>
              <a:rPr lang="en-US" dirty="0"/>
              <a:t>manufacturing </a:t>
            </a:r>
            <a:r>
              <a:rPr lang="en-US" dirty="0" smtClean="0"/>
              <a:t>industries:</a:t>
            </a:r>
          </a:p>
          <a:p>
            <a:pPr marL="0" indent="0">
              <a:buNone/>
            </a:pPr>
            <a:r>
              <a:rPr lang="en-US" dirty="0" smtClean="0"/>
              <a:t> Control </a:t>
            </a:r>
            <a:r>
              <a:rPr lang="en-US" dirty="0"/>
              <a:t>of discrete </a:t>
            </a:r>
            <a:r>
              <a:rPr lang="en-US" dirty="0" smtClean="0"/>
              <a:t>variable and </a:t>
            </a:r>
            <a:r>
              <a:rPr lang="en-US" dirty="0"/>
              <a:t>parameters  </a:t>
            </a:r>
          </a:p>
          <a:p>
            <a:pPr>
              <a:buNone/>
            </a:pPr>
            <a:r>
              <a:rPr lang="en-US" dirty="0"/>
              <a:t> Discrete control : variable and parameters are </a:t>
            </a:r>
            <a:r>
              <a:rPr lang="en-US" dirty="0" smtClean="0"/>
              <a:t>discrete, mostly binary </a:t>
            </a:r>
            <a:endParaRPr lang="en-US" dirty="0"/>
          </a:p>
          <a:p>
            <a:endParaRPr lang="en-US" dirty="0"/>
          </a:p>
        </p:txBody>
      </p:sp>
      <p:sp>
        <p:nvSpPr>
          <p:cNvPr id="4" name="Rectangle 3"/>
          <p:cNvSpPr/>
          <p:nvPr/>
        </p:nvSpPr>
        <p:spPr>
          <a:xfrm>
            <a:off x="457200" y="304800"/>
            <a:ext cx="4948599" cy="461665"/>
          </a:xfrm>
          <a:prstGeom prst="rect">
            <a:avLst/>
          </a:prstGeom>
          <a:noFill/>
        </p:spPr>
        <p:txBody>
          <a:bodyPr wrap="none" lIns="91440" tIns="45720" rIns="91440" bIns="45720">
            <a:spAutoFit/>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5.2 Continuous vs. Discrete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Control</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58232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C71341EC79C4BA194F5FFCD11DD6C" ma:contentTypeVersion="1" ma:contentTypeDescription="Create a new document." ma:contentTypeScope="" ma:versionID="a3a97b6d66851839bbfd57d7fe15ee70">
  <xsd:schema xmlns:xsd="http://www.w3.org/2001/XMLSchema" xmlns:xs="http://www.w3.org/2001/XMLSchema" xmlns:p="http://schemas.microsoft.com/office/2006/metadata/properties" xmlns:ns2="45b215e9-b649-4d20-af60-5c01fbe17eda" targetNamespace="http://schemas.microsoft.com/office/2006/metadata/properties" ma:root="true" ma:fieldsID="5beddbab33c7c32d0332ae474e4be935" ns2:_="">
    <xsd:import namespace="45b215e9-b649-4d20-af60-5c01fbe17eda"/>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215e9-b649-4d20-af60-5c01fbe17eda"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High School Degree"/>
          <xsd:enumeration value="Bachelor Degree"/>
          <xsd:enumeration value="Master Degree"/>
          <xsd:enumeration value="Doctorate Degree"/>
          <xsd:enumeration value="Ministry of Higher Education Equivalence Degree"/>
          <xsd:enumeration value="Decision of Appointment/Promotion to Instructor"/>
          <xsd:enumeration value="Decision of Appointment/Promotion to Assistant Professor"/>
          <xsd:enumeration value="Decision of Appointment/Promotion to Associate Professor"/>
          <xsd:enumeration value="Decision of Appointment/Promotion to a Professor"/>
          <xsd:enumeration value="Decision of Appointment"/>
          <xsd:enumeration value="Curriculum Vita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45b215e9-b649-4d20-af60-5c01fbe17eda">Bachelor Degree</Category>
  </documentManagement>
</p:properties>
</file>

<file path=customXml/itemProps1.xml><?xml version="1.0" encoding="utf-8"?>
<ds:datastoreItem xmlns:ds="http://schemas.openxmlformats.org/officeDocument/2006/customXml" ds:itemID="{F5F4593B-A368-4B4F-BB4C-6468E5A02FD3}"/>
</file>

<file path=customXml/itemProps2.xml><?xml version="1.0" encoding="utf-8"?>
<ds:datastoreItem xmlns:ds="http://schemas.openxmlformats.org/officeDocument/2006/customXml" ds:itemID="{EC7CD1D5-5504-4DD8-AF04-ACDA362F9FF8}"/>
</file>

<file path=customXml/itemProps3.xml><?xml version="1.0" encoding="utf-8"?>
<ds:datastoreItem xmlns:ds="http://schemas.openxmlformats.org/officeDocument/2006/customXml" ds:itemID="{411E0202-97EA-4BBC-83F0-3320ACB61B77}"/>
</file>

<file path=docProps/app.xml><?xml version="1.0" encoding="utf-8"?>
<Properties xmlns="http://schemas.openxmlformats.org/officeDocument/2006/extended-properties" xmlns:vt="http://schemas.openxmlformats.org/officeDocument/2006/docPropsVTypes">
  <Template>Trek</Template>
  <TotalTime>1017</TotalTime>
  <Words>2635</Words>
  <Application>Microsoft Office PowerPoint</Application>
  <PresentationFormat>On-screen Show (4:3)</PresentationFormat>
  <Paragraphs>501</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Equity</vt:lpstr>
      <vt:lpstr>Chapter 5  Industrial Control Systems</vt:lpstr>
      <vt:lpstr>Industrial control systems </vt:lpstr>
      <vt:lpstr>PowerPoint Presentation</vt:lpstr>
      <vt:lpstr>PowerPoint Presentation</vt:lpstr>
      <vt:lpstr>5.1.1 Levels of Automation in the Two Industries </vt:lpstr>
      <vt:lpstr>5.1.1 Levels of Automation in the two Industries </vt:lpstr>
      <vt:lpstr>5.1.2 Variable and Parameters in the Two Industries </vt:lpstr>
      <vt:lpstr>5.1.2. Variable and Parameters in the two Industries </vt:lpstr>
      <vt:lpstr>PowerPoint Presentation</vt:lpstr>
      <vt:lpstr>5.2 Continuous vs. Discrete control </vt:lpstr>
      <vt:lpstr>5.2 Continuous vs. Discrete control</vt:lpstr>
      <vt:lpstr>5.2 .1 Continuous Control System </vt:lpstr>
      <vt:lpstr>5.2 .1 Continuous Control System </vt:lpstr>
      <vt:lpstr>Feed-forward Control :</vt:lpstr>
      <vt:lpstr>PowerPoint Presentation</vt:lpstr>
      <vt:lpstr>Steady-State Optimization :</vt:lpstr>
      <vt:lpstr>PowerPoint Presentation</vt:lpstr>
      <vt:lpstr>Adaptive Control</vt:lpstr>
      <vt:lpstr>Adaptive Control</vt:lpstr>
      <vt:lpstr>On-Line Search strategies :</vt:lpstr>
      <vt:lpstr>PowerPoint Presentation</vt:lpstr>
      <vt:lpstr>PowerPoint Presentation</vt:lpstr>
      <vt:lpstr>PowerPoint Presentation</vt:lpstr>
      <vt:lpstr>Requirements for a real-time controller : </vt:lpstr>
      <vt:lpstr>Requirements for a real – time controller : </vt:lpstr>
      <vt:lpstr>PowerPoint Presentation</vt:lpstr>
      <vt:lpstr>PowerPoint Presentation</vt:lpstr>
      <vt:lpstr>* Interlocks </vt:lpstr>
      <vt:lpstr>Interrupt System</vt:lpstr>
      <vt:lpstr>PowerPoint Presentation</vt:lpstr>
      <vt:lpstr>Interrupt System</vt:lpstr>
      <vt:lpstr>Interrupt System</vt:lpstr>
      <vt:lpstr>Exception Handling (Error detection &amp; recovery ):</vt:lpstr>
      <vt:lpstr>5.3.3 Forms of Computer Process Control</vt:lpstr>
      <vt:lpstr>Computer process monitoring</vt:lpstr>
      <vt:lpstr>Direct digital control (DDC)</vt:lpstr>
      <vt:lpstr>A Typical Analog Control Loop</vt:lpstr>
      <vt:lpstr>Direct digital control (DDC)</vt:lpstr>
      <vt:lpstr>Improvement to the DDC system include</vt:lpstr>
      <vt:lpstr>Numerical control and robotics </vt:lpstr>
      <vt:lpstr>PLC) Programmable logic controller)</vt:lpstr>
      <vt:lpstr>Supervisory control, e.g. SCADA (Supervisory Control And Data Acquisition)</vt:lpstr>
      <vt:lpstr>Supervisory control</vt:lpstr>
      <vt:lpstr>Distributed Control Systems (DCS)</vt:lpstr>
      <vt:lpstr>PowerPoint Presentation</vt:lpstr>
      <vt:lpstr>Benefits and advantages of DCSs :</vt:lpstr>
      <vt:lpstr>PCs in Process Control</vt:lpstr>
      <vt:lpstr>PowerPoint Presentation</vt:lpstr>
      <vt:lpstr>PowerPoint Presentation</vt:lpstr>
      <vt:lpstr>PowerPoint Presentation</vt:lpstr>
      <vt:lpstr>Enterprise-Wide Integration of Factory Data: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Industrial control systems</dc:title>
  <dc:creator>Aya</dc:creator>
  <cp:lastModifiedBy>USER</cp:lastModifiedBy>
  <cp:revision>52</cp:revision>
  <dcterms:created xsi:type="dcterms:W3CDTF">2006-08-16T00:00:00Z</dcterms:created>
  <dcterms:modified xsi:type="dcterms:W3CDTF">2017-10-14T12:29:54Z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0x01010043DC71341EC79C4BA194F5FFCD11DD6C</vt:lpwstr>
  </property>
</Properties>
</file>