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9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4.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273.xml" ContentType="application/vnd.openxmlformats-officedocument.presentationml.slide+xml"/>
  <Override PartName="/ppt/slides/slide272.xml" ContentType="application/vnd.openxmlformats-officedocument.presentationml.slide+xml"/>
  <Override PartName="/ppt/slides/slide271.xml" ContentType="application/vnd.openxmlformats-officedocument.presentationml.slide+xml"/>
  <Override PartName="/ppt/slides/slide270.xml" ContentType="application/vnd.openxmlformats-officedocument.presentationml.slide+xml"/>
  <Override PartName="/ppt/slides/slide269.xml" ContentType="application/vnd.openxmlformats-officedocument.presentationml.slide+xml"/>
  <Override PartName="/ppt/slides/slide268.xml" ContentType="application/vnd.openxmlformats-officedocument.presentationml.slide+xml"/>
  <Override PartName="/ppt/slides/slide194.xml" ContentType="application/vnd.openxmlformats-officedocument.presentationml.slide+xml"/>
  <Override PartName="/ppt/slides/slide193.xml" ContentType="application/vnd.openxmlformats-officedocument.presentationml.slide+xml"/>
  <Override PartName="/ppt/slides/slide192.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67.xml" ContentType="application/vnd.openxmlformats-officedocument.presentationml.slide+xml"/>
  <Override PartName="/ppt/slides/slide166.xml" ContentType="application/vnd.openxmlformats-officedocument.presentationml.slide+xml"/>
  <Override PartName="/ppt/slides/slide165.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267.xml" ContentType="application/vnd.openxmlformats-officedocument.presentationml.slide+xml"/>
  <Override PartName="/ppt/slides/slide266.xml" ContentType="application/vnd.openxmlformats-officedocument.presentationml.slide+xml"/>
  <Override PartName="/ppt/slides/slide265.xml" ContentType="application/vnd.openxmlformats-officedocument.presentationml.slide+xml"/>
  <Override PartName="/ppt/slides/slide220.xml" ContentType="application/vnd.openxmlformats-officedocument.presentationml.slide+xml"/>
  <Override PartName="/ppt/slides/slide219.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15.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9.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26.xml" ContentType="application/vnd.openxmlformats-officedocument.presentationml.slide+xml"/>
  <Override PartName="/ppt/slides/slide225.xml" ContentType="application/vnd.openxmlformats-officedocument.presentationml.slide+xml"/>
  <Override PartName="/ppt/slides/slide224.xml" ContentType="application/vnd.openxmlformats-officedocument.presentationml.slide+xml"/>
  <Override PartName="/ppt/slides/slide214.xml" ContentType="application/vnd.openxmlformats-officedocument.presentationml.slide+xml"/>
  <Override PartName="/ppt/slides/slide213.xml" ContentType="application/vnd.openxmlformats-officedocument.presentationml.slide+xml"/>
  <Override PartName="/ppt/slides/slide212.xml" ContentType="application/vnd.openxmlformats-officedocument.presentationml.slide+xml"/>
  <Override PartName="/ppt/slides/slide202.xml" ContentType="application/vnd.openxmlformats-officedocument.presentationml.slide+xml"/>
  <Override PartName="/ppt/slides/slide201.xml" ContentType="application/vnd.openxmlformats-officedocument.presentationml.slide+xml"/>
  <Override PartName="/ppt/slides/slide200.xml" ContentType="application/vnd.openxmlformats-officedocument.presentationml.slide+xml"/>
  <Override PartName="/ppt/slides/slide199.xml" ContentType="application/vnd.openxmlformats-officedocument.presentationml.slide+xml"/>
  <Override PartName="/ppt/slides/slide198.xml" ContentType="application/vnd.openxmlformats-officedocument.presentationml.slide+xml"/>
  <Override PartName="/ppt/slides/slide197.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8.xml" ContentType="application/vnd.openxmlformats-officedocument.presentationml.slide+xml"/>
  <Override PartName="/ppt/slides/slide207.xml" ContentType="application/vnd.openxmlformats-officedocument.presentationml.slide+xml"/>
  <Override PartName="/ppt/slides/slide206.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55.xml" ContentType="application/vnd.openxmlformats-officedocument.presentationml.slide+xml"/>
  <Override PartName="/ppt/slides/slide254.xml" ContentType="application/vnd.openxmlformats-officedocument.presentationml.slide+xml"/>
  <Override PartName="/ppt/slides/slide253.xml" ContentType="application/vnd.openxmlformats-officedocument.presentationml.slide+xml"/>
  <Override PartName="/ppt/slides/slide252.xml" ContentType="application/vnd.openxmlformats-officedocument.presentationml.slide+xml"/>
  <Override PartName="/ppt/slides/slide251.xml" ContentType="application/vnd.openxmlformats-officedocument.presentationml.slide+xml"/>
  <Override PartName="/ppt/slides/slide250.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64.xml" ContentType="application/vnd.openxmlformats-officedocument.presentationml.slide+xml"/>
  <Override PartName="/ppt/slides/slide263.xml" ContentType="application/vnd.openxmlformats-officedocument.presentationml.slide+xml"/>
  <Override PartName="/ppt/slides/slide262.xml" ContentType="application/vnd.openxmlformats-officedocument.presentationml.slide+xml"/>
  <Override PartName="/ppt/slides/slide261.xml" ContentType="application/vnd.openxmlformats-officedocument.presentationml.slide+xml"/>
  <Override PartName="/ppt/slides/slide260.xml" ContentType="application/vnd.openxmlformats-officedocument.presentationml.slide+xml"/>
  <Override PartName="/ppt/slides/slide259.xml" ContentType="application/vnd.openxmlformats-officedocument.presentationml.slide+xml"/>
  <Override PartName="/ppt/slides/slide249.xml" ContentType="application/vnd.openxmlformats-officedocument.presentationml.slide+xml"/>
  <Override PartName="/ppt/slides/slide248.xml" ContentType="application/vnd.openxmlformats-officedocument.presentationml.slide+xml"/>
  <Override PartName="/ppt/slides/slide247.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6.xml" ContentType="application/vnd.openxmlformats-officedocument.presentationml.slide+xml"/>
  <Override PartName="/ppt/slides/slide235.xml" ContentType="application/vnd.openxmlformats-officedocument.presentationml.slide+xml"/>
  <Override PartName="/ppt/slides/slide234.xml" ContentType="application/vnd.openxmlformats-officedocument.presentationml.slide+xml"/>
  <Override PartName="/ppt/slides/slide233.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6.xml" ContentType="application/vnd.openxmlformats-officedocument.presentationml.slide+xml"/>
  <Override PartName="/ppt/slides/slide245.xml" ContentType="application/vnd.openxmlformats-officedocument.presentationml.slide+xml"/>
  <Override PartName="/ppt/slides/slide244.xml" ContentType="application/vnd.openxmlformats-officedocument.presentationml.slide+xml"/>
  <Override PartName="/ppt/slides/slide243.xml" ContentType="application/vnd.openxmlformats-officedocument.presentationml.slide+xml"/>
  <Override PartName="/ppt/slides/slide242.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195.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4.xml" ContentType="application/vnd.openxmlformats-officedocument.presentationml.slide+xml"/>
  <Override PartName="/ppt/slides/slide60.xml" ContentType="application/vnd.openxmlformats-officedocument.presentationml.slide+xml"/>
  <Override PartName="/ppt/slides/slide66.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65.xml" ContentType="application/vnd.openxmlformats-officedocument.presentationml.slide+xml"/>
  <Override PartName="/ppt/slides/slide104.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99.xml" ContentType="application/vnd.openxmlformats-officedocument.presentationml.slide+xml"/>
  <Override PartName="/ppt/slides/slide103.xml" ContentType="application/vnd.openxmlformats-officedocument.presentationml.slide+xml"/>
  <Override PartName="/ppt/slides/slide97.xml" ContentType="application/vnd.openxmlformats-officedocument.presentationml.slide+xml"/>
  <Override PartName="/ppt/slides/slide75.xml" ContentType="application/vnd.openxmlformats-officedocument.presentationml.slide+xml"/>
  <Override PartName="/ppt/slides/slide98.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1.xml" ContentType="application/vnd.openxmlformats-officedocument.presentationml.slide+xml"/>
  <Override PartName="/ppt/slides/slide76.xml" ContentType="application/vnd.openxmlformats-officedocument.presentationml.slide+xml"/>
  <Override PartName="/ppt/slides/slide83.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82.xml" ContentType="application/vnd.openxmlformats-officedocument.presentationml.slide+xml"/>
  <Override PartName="/ppt/slides/slide96.xml" ContentType="application/vnd.openxmlformats-officedocument.presentationml.slide+xml"/>
  <Override PartName="/ppt/slides/slide91.xml" ContentType="application/vnd.openxmlformats-officedocument.presentationml.slide+xml"/>
  <Override PartName="/ppt/slides/slide95.xml" ContentType="application/vnd.openxmlformats-officedocument.presentationml.slide+xml"/>
  <Override PartName="/ppt/slides/slide89.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0.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9.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charts/chart1.xml" ContentType="application/vnd.openxmlformats-officedocument.drawingml.char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drawing13.xml" ContentType="application/vnd.ms-office.drawingml.diagramDrawing+xml"/>
  <Override PartName="/ppt/diagrams/layout12.xml" ContentType="application/vnd.openxmlformats-officedocument.drawingml.diagramLayout+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theme/theme1.xml" ContentType="application/vnd.openxmlformats-officedocument.theme+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rts/colors1.xml" ContentType="application/vnd.ms-office.chartcolorstyle+xml"/>
  <Override PartName="/ppt/charts/style1.xml" ContentType="application/vnd.ms-office.chartstyle+xml"/>
  <Override PartName="/ppt/revisionInfo.xml" ContentType="application/vnd.ms-powerpoint.revisioninfo+xml"/>
  <Override PartName="/ppt/diagrams/data13.xml" ContentType="application/vnd.openxmlformats-officedocument.drawingml.diagramData+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5"/>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545" r:id="rId33"/>
    <p:sldId id="546" r:id="rId34"/>
    <p:sldId id="547" r:id="rId35"/>
    <p:sldId id="305" r:id="rId36"/>
    <p:sldId id="306" r:id="rId37"/>
    <p:sldId id="307" r:id="rId38"/>
    <p:sldId id="308" r:id="rId39"/>
    <p:sldId id="309" r:id="rId40"/>
    <p:sldId id="310"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548" r:id="rId87"/>
    <p:sldId id="358" r:id="rId88"/>
    <p:sldId id="549" r:id="rId89"/>
    <p:sldId id="359" r:id="rId90"/>
    <p:sldId id="360" r:id="rId91"/>
    <p:sldId id="361" r:id="rId92"/>
    <p:sldId id="362" r:id="rId93"/>
    <p:sldId id="363" r:id="rId94"/>
    <p:sldId id="364"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90" r:id="rId119"/>
    <p:sldId id="391" r:id="rId120"/>
    <p:sldId id="392" r:id="rId121"/>
    <p:sldId id="393" r:id="rId122"/>
    <p:sldId id="394" r:id="rId123"/>
    <p:sldId id="395" r:id="rId124"/>
    <p:sldId id="396" r:id="rId125"/>
    <p:sldId id="397" r:id="rId126"/>
    <p:sldId id="398" r:id="rId127"/>
    <p:sldId id="399" r:id="rId128"/>
    <p:sldId id="400" r:id="rId129"/>
    <p:sldId id="401" r:id="rId130"/>
    <p:sldId id="402" r:id="rId131"/>
    <p:sldId id="403" r:id="rId132"/>
    <p:sldId id="404" r:id="rId133"/>
    <p:sldId id="406" r:id="rId134"/>
    <p:sldId id="407" r:id="rId135"/>
    <p:sldId id="408" r:id="rId136"/>
    <p:sldId id="409" r:id="rId137"/>
    <p:sldId id="410" r:id="rId138"/>
    <p:sldId id="411" r:id="rId139"/>
    <p:sldId id="412" r:id="rId140"/>
    <p:sldId id="413" r:id="rId141"/>
    <p:sldId id="415" r:id="rId142"/>
    <p:sldId id="416" r:id="rId143"/>
    <p:sldId id="417" r:id="rId144"/>
    <p:sldId id="418" r:id="rId145"/>
    <p:sldId id="419" r:id="rId146"/>
    <p:sldId id="420" r:id="rId147"/>
    <p:sldId id="421" r:id="rId148"/>
    <p:sldId id="422" r:id="rId149"/>
    <p:sldId id="423" r:id="rId150"/>
    <p:sldId id="424" r:id="rId151"/>
    <p:sldId id="530" r:id="rId152"/>
    <p:sldId id="531" r:id="rId153"/>
    <p:sldId id="532" r:id="rId154"/>
    <p:sldId id="550" r:id="rId155"/>
    <p:sldId id="540" r:id="rId156"/>
    <p:sldId id="533" r:id="rId157"/>
    <p:sldId id="534" r:id="rId158"/>
    <p:sldId id="535" r:id="rId159"/>
    <p:sldId id="536" r:id="rId160"/>
    <p:sldId id="541" r:id="rId161"/>
    <p:sldId id="537" r:id="rId162"/>
    <p:sldId id="543" r:id="rId163"/>
    <p:sldId id="542" r:id="rId164"/>
    <p:sldId id="538" r:id="rId165"/>
    <p:sldId id="539"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5" r:id="rId185"/>
    <p:sldId id="446" r:id="rId186"/>
    <p:sldId id="447" r:id="rId187"/>
    <p:sldId id="448" r:id="rId188"/>
    <p:sldId id="449" r:id="rId189"/>
    <p:sldId id="450" r:id="rId190"/>
    <p:sldId id="452" r:id="rId191"/>
    <p:sldId id="453" r:id="rId192"/>
    <p:sldId id="551" r:id="rId193"/>
    <p:sldId id="454" r:id="rId194"/>
    <p:sldId id="552" r:id="rId195"/>
    <p:sldId id="455" r:id="rId196"/>
    <p:sldId id="456" r:id="rId197"/>
    <p:sldId id="457" r:id="rId198"/>
    <p:sldId id="458" r:id="rId199"/>
    <p:sldId id="553" r:id="rId200"/>
    <p:sldId id="459" r:id="rId201"/>
    <p:sldId id="525" r:id="rId202"/>
    <p:sldId id="554" r:id="rId203"/>
    <p:sldId id="526" r:id="rId204"/>
    <p:sldId id="460" r:id="rId205"/>
    <p:sldId id="461" r:id="rId206"/>
    <p:sldId id="462" r:id="rId207"/>
    <p:sldId id="463" r:id="rId208"/>
    <p:sldId id="464" r:id="rId209"/>
    <p:sldId id="465" r:id="rId210"/>
    <p:sldId id="466" r:id="rId211"/>
    <p:sldId id="467" r:id="rId212"/>
    <p:sldId id="468" r:id="rId213"/>
    <p:sldId id="527" r:id="rId214"/>
    <p:sldId id="528" r:id="rId215"/>
    <p:sldId id="529" r:id="rId216"/>
    <p:sldId id="470" r:id="rId217"/>
    <p:sldId id="471" r:id="rId218"/>
    <p:sldId id="544" r:id="rId219"/>
    <p:sldId id="473" r:id="rId220"/>
    <p:sldId id="474" r:id="rId221"/>
    <p:sldId id="475" r:id="rId222"/>
    <p:sldId id="476" r:id="rId223"/>
    <p:sldId id="477" r:id="rId224"/>
    <p:sldId id="478" r:id="rId225"/>
    <p:sldId id="479" r:id="rId226"/>
    <p:sldId id="480" r:id="rId227"/>
    <p:sldId id="481" r:id="rId228"/>
    <p:sldId id="483" r:id="rId229"/>
    <p:sldId id="484" r:id="rId230"/>
    <p:sldId id="485" r:id="rId231"/>
    <p:sldId id="486" r:id="rId232"/>
    <p:sldId id="488" r:id="rId233"/>
    <p:sldId id="489" r:id="rId234"/>
    <p:sldId id="490" r:id="rId235"/>
    <p:sldId id="491" r:id="rId236"/>
    <p:sldId id="492" r:id="rId237"/>
    <p:sldId id="555" r:id="rId238"/>
    <p:sldId id="493" r:id="rId239"/>
    <p:sldId id="556" r:id="rId240"/>
    <p:sldId id="494" r:id="rId241"/>
    <p:sldId id="495" r:id="rId242"/>
    <p:sldId id="557" r:id="rId243"/>
    <p:sldId id="496" r:id="rId244"/>
    <p:sldId id="497" r:id="rId245"/>
    <p:sldId id="558" r:id="rId246"/>
    <p:sldId id="498" r:id="rId247"/>
    <p:sldId id="55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60"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309" autoAdjust="0"/>
    <p:restoredTop sz="99455" autoAdjust="0"/>
  </p:normalViewPr>
  <p:slideViewPr>
    <p:cSldViewPr snapToGrid="0">
      <p:cViewPr>
        <p:scale>
          <a:sx n="81" d="100"/>
          <a:sy n="81" d="100"/>
        </p:scale>
        <p:origin x="-6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microsoft.com/office/2015/10/relationships/revisionInfo" Target="revisionInfo.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customXml" Target="../customXml/item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customXml" Target="../customXml/item2.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customXml" Target="../customXml/item3.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presProps" Target="pres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theme" Target="theme/theme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J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Times New Roman" panose="02020603050405020304" pitchFamily="18" charset="0"/>
              </a:rPr>
              <a:t>Chart Title</a:t>
            </a:r>
          </a:p>
        </c:rich>
      </c:tx>
      <c:layout/>
      <c:overlay val="0"/>
      <c:spPr>
        <a:noFill/>
        <a:ln>
          <a:noFill/>
        </a:ln>
        <a:effectLst/>
      </c:spPr>
    </c:title>
    <c:autoTitleDeleted val="0"/>
    <c:plotArea>
      <c:layout/>
      <c:lineChart>
        <c:grouping val="standard"/>
        <c:varyColors val="0"/>
        <c:ser>
          <c:idx val="0"/>
          <c:order val="0"/>
          <c:tx>
            <c:strRef>
              <c:f>Sheet1!$B$1</c:f>
              <c:strCache>
                <c:ptCount val="1"/>
                <c:pt idx="0">
                  <c:v>Acceptable</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cat>
            <c:strRef>
              <c:f>Sheet1!$A$2:$A$5</c:f>
              <c:strCache>
                <c:ptCount val="4"/>
                <c:pt idx="1">
                  <c:v>Acceptable</c:v>
                </c:pt>
                <c:pt idx="2">
                  <c:v>Tolerable (ALARP) rang</c:v>
                </c:pt>
                <c:pt idx="3">
                  <c:v>Intolerable region</c:v>
                </c:pt>
              </c:strCache>
            </c:strRef>
          </c:cat>
          <c:val>
            <c:numRef>
              <c:f>Sheet1!$B$2:$B$5</c:f>
              <c:numCache>
                <c:formatCode>General</c:formatCode>
                <c:ptCount val="4"/>
                <c:pt idx="0">
                  <c:v>0</c:v>
                </c:pt>
                <c:pt idx="1">
                  <c:v>-10</c:v>
                </c:pt>
                <c:pt idx="2">
                  <c:v>-20</c:v>
                </c:pt>
                <c:pt idx="3">
                  <c:v>-30</c:v>
                </c:pt>
              </c:numCache>
            </c:numRef>
          </c:val>
          <c:smooth val="0"/>
          <c:extLst xmlns:c16r2="http://schemas.microsoft.com/office/drawing/2015/06/chart">
            <c:ext xmlns:c16="http://schemas.microsoft.com/office/drawing/2014/chart" uri="{C3380CC4-5D6E-409C-BE32-E72D297353CC}">
              <c16:uniqueId val="{00000000-E8D1-4946-A6A9-E51731423449}"/>
            </c:ext>
          </c:extLst>
        </c:ser>
        <c:ser>
          <c:idx val="1"/>
          <c:order val="1"/>
          <c:tx>
            <c:strRef>
              <c:f>Sheet1!$C$1</c:f>
              <c:strCache>
                <c:ptCount val="1"/>
                <c:pt idx="0">
                  <c:v>Tolerable (ALARP) rang2</c:v>
                </c:pt>
              </c:strCache>
            </c:strRef>
          </c:tx>
          <c:spPr>
            <a:ln w="34925" cap="rnd">
              <a:solidFill>
                <a:schemeClr val="accent2"/>
              </a:solidFill>
              <a:round/>
            </a:ln>
            <a:effectLst>
              <a:outerShdw blurRad="44450" dist="25400" dir="2700000" algn="br" rotWithShape="0">
                <a:srgbClr val="000000">
                  <a:alpha val="60000"/>
                </a:srgbClr>
              </a:outerShdw>
            </a:effectLst>
          </c:spPr>
          <c:marker>
            <c:symbol val="none"/>
          </c:marker>
          <c:cat>
            <c:strRef>
              <c:f>Sheet1!$A$2:$A$5</c:f>
              <c:strCache>
                <c:ptCount val="4"/>
                <c:pt idx="1">
                  <c:v>Acceptable</c:v>
                </c:pt>
                <c:pt idx="2">
                  <c:v>Tolerable (ALARP) rang</c:v>
                </c:pt>
                <c:pt idx="3">
                  <c:v>Intolerable region</c:v>
                </c:pt>
              </c:strCache>
            </c:strRef>
          </c:cat>
          <c:val>
            <c:numRef>
              <c:f>Sheet1!$C$2:$C$5</c:f>
              <c:numCache>
                <c:formatCode>General</c:formatCode>
                <c:ptCount val="4"/>
                <c:pt idx="0">
                  <c:v>10</c:v>
                </c:pt>
                <c:pt idx="1">
                  <c:v>0</c:v>
                </c:pt>
                <c:pt idx="2">
                  <c:v>-10</c:v>
                </c:pt>
                <c:pt idx="3">
                  <c:v>-20</c:v>
                </c:pt>
              </c:numCache>
            </c:numRef>
          </c:val>
          <c:smooth val="0"/>
          <c:extLst xmlns:c16r2="http://schemas.microsoft.com/office/drawing/2015/06/chart">
            <c:ext xmlns:c16="http://schemas.microsoft.com/office/drawing/2014/chart" uri="{C3380CC4-5D6E-409C-BE32-E72D297353CC}">
              <c16:uniqueId val="{00000001-E8D1-4946-A6A9-E51731423449}"/>
            </c:ext>
          </c:extLst>
        </c:ser>
        <c:ser>
          <c:idx val="2"/>
          <c:order val="2"/>
          <c:tx>
            <c:strRef>
              <c:f>Sheet1!$D$1</c:f>
              <c:strCache>
                <c:ptCount val="1"/>
                <c:pt idx="0">
                  <c:v>Intolerable region</c:v>
                </c:pt>
              </c:strCache>
            </c:strRef>
          </c:tx>
          <c:spPr>
            <a:ln w="34925" cap="rnd">
              <a:solidFill>
                <a:schemeClr val="accent3"/>
              </a:solidFill>
              <a:round/>
            </a:ln>
            <a:effectLst>
              <a:outerShdw blurRad="44450" dist="25400" dir="2700000" algn="br" rotWithShape="0">
                <a:srgbClr val="000000">
                  <a:alpha val="60000"/>
                </a:srgbClr>
              </a:outerShdw>
            </a:effectLst>
          </c:spPr>
          <c:marker>
            <c:symbol val="none"/>
          </c:marker>
          <c:cat>
            <c:strRef>
              <c:f>Sheet1!$A$2:$A$5</c:f>
              <c:strCache>
                <c:ptCount val="4"/>
                <c:pt idx="1">
                  <c:v>Acceptable</c:v>
                </c:pt>
                <c:pt idx="2">
                  <c:v>Tolerable (ALARP) rang</c:v>
                </c:pt>
                <c:pt idx="3">
                  <c:v>Intolerable region</c:v>
                </c:pt>
              </c:strCache>
            </c:strRef>
          </c:cat>
          <c:val>
            <c:numRef>
              <c:f>Sheet1!$D$2:$D$5</c:f>
              <c:numCache>
                <c:formatCode>General</c:formatCode>
                <c:ptCount val="4"/>
                <c:pt idx="0">
                  <c:v>20</c:v>
                </c:pt>
                <c:pt idx="1">
                  <c:v>10</c:v>
                </c:pt>
                <c:pt idx="2">
                  <c:v>0</c:v>
                </c:pt>
                <c:pt idx="3">
                  <c:v>-10</c:v>
                </c:pt>
              </c:numCache>
            </c:numRef>
          </c:val>
          <c:smooth val="0"/>
          <c:extLst xmlns:c16r2="http://schemas.microsoft.com/office/drawing/2015/06/chart">
            <c:ext xmlns:c16="http://schemas.microsoft.com/office/drawing/2014/chart" uri="{C3380CC4-5D6E-409C-BE32-E72D297353CC}">
              <c16:uniqueId val="{00000002-E8D1-4946-A6A9-E51731423449}"/>
            </c:ext>
          </c:extLst>
        </c:ser>
        <c:dLbls>
          <c:showLegendKey val="0"/>
          <c:showVal val="0"/>
          <c:showCatName val="0"/>
          <c:showSerName val="0"/>
          <c:showPercent val="0"/>
          <c:showBubbleSize val="0"/>
        </c:dLbls>
        <c:marker val="1"/>
        <c:smooth val="0"/>
        <c:axId val="191977728"/>
        <c:axId val="191991808"/>
      </c:lineChart>
      <c:catAx>
        <c:axId val="191977728"/>
        <c:scaling>
          <c:orientation val="minMax"/>
        </c:scaling>
        <c:delete val="0"/>
        <c:axPos val="b"/>
        <c:numFmt formatCode="General"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ar-JO"/>
          </a:p>
        </c:txPr>
        <c:crossAx val="191991808"/>
        <c:crosses val="autoZero"/>
        <c:auto val="1"/>
        <c:lblAlgn val="ctr"/>
        <c:lblOffset val="100"/>
        <c:noMultiLvlLbl val="0"/>
      </c:catAx>
      <c:valAx>
        <c:axId val="19199180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ar-JO"/>
          </a:p>
        </c:txPr>
        <c:crossAx val="19197772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ar-JO"/>
          </a:p>
        </c:txPr>
      </c:dTable>
      <c:spPr>
        <a:noFill/>
        <a:ln>
          <a:noFill/>
        </a:ln>
        <a:effectLst/>
      </c:spPr>
    </c:plotArea>
    <c:legend>
      <c:legendPos val="b"/>
      <c:layout>
        <c:manualLayout>
          <c:xMode val="edge"/>
          <c:yMode val="edge"/>
          <c:x val="4.9437530485680434E-2"/>
          <c:y val="0.84507339021646699"/>
          <c:w val="0.92413364922305063"/>
          <c:h val="0.13402068643858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ar-JO"/>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ar-J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3.xml.rels><?xml version="1.0" encoding="UTF-8" standalone="yes"?>
<Relationships xmlns="http://schemas.openxmlformats.org/package/2006/relationships"><Relationship Id="rId1" Type="http://schemas.openxmlformats.org/officeDocument/2006/relationships/image" Target="../media/image820.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D1409-D98E-4D1F-8E45-816FCBC2A986}" type="doc">
      <dgm:prSet loTypeId="urn:microsoft.com/office/officeart/2005/8/layout/hList1" loCatId="list" qsTypeId="urn:microsoft.com/office/officeart/2005/8/quickstyle/simple1" qsCatId="simple" csTypeId="urn:microsoft.com/office/officeart/2005/8/colors/accent5_1" csCatId="accent5" phldr="1"/>
      <dgm:spPr/>
      <dgm:t>
        <a:bodyPr/>
        <a:lstStyle/>
        <a:p>
          <a:pPr rtl="1"/>
          <a:endParaRPr lang="ar-JO"/>
        </a:p>
      </dgm:t>
    </dgm:pt>
    <dgm:pt modelId="{1651E610-1017-48F4-8E8D-09907978BCB7}">
      <dgm:prSet phldrT="[Text]"/>
      <dgm:spPr/>
      <dgm:t>
        <a:bodyPr/>
        <a:lstStyle/>
        <a:p>
          <a:pPr rtl="0"/>
          <a:r>
            <a:rPr lang="en-US" b="1" dirty="0">
              <a:solidFill>
                <a:schemeClr val="tx1">
                  <a:lumMod val="75000"/>
                  <a:lumOff val="25000"/>
                </a:schemeClr>
              </a:solidFill>
              <a:latin typeface="Times New Roman" panose="02020603050405020304" pitchFamily="18" charset="0"/>
              <a:cs typeface="Times New Roman" panose="02020603050405020304" pitchFamily="18" charset="0"/>
            </a:rPr>
            <a:t>Performance </a:t>
          </a:r>
          <a:endParaRPr lang="ar-JO" b="1"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1A3764E1-B161-4847-A714-CFE106D72088}" type="parTrans" cxnId="{23F834E9-4DD2-4408-994B-854F4F620194}">
      <dgm:prSet/>
      <dgm:spPr/>
      <dgm:t>
        <a:bodyPr/>
        <a:lstStyle/>
        <a:p>
          <a:pPr rtl="0"/>
          <a:endParaRPr lang="ar-JO">
            <a:latin typeface="Times New Roman" panose="02020603050405020304" pitchFamily="18" charset="0"/>
            <a:cs typeface="Times New Roman" panose="02020603050405020304" pitchFamily="18" charset="0"/>
          </a:endParaRPr>
        </a:p>
      </dgm:t>
    </dgm:pt>
    <dgm:pt modelId="{F36EAB3D-8314-4E3B-8FE7-B66CB2E5A053}" type="sibTrans" cxnId="{23F834E9-4DD2-4408-994B-854F4F620194}">
      <dgm:prSet/>
      <dgm:spPr/>
      <dgm:t>
        <a:bodyPr/>
        <a:lstStyle/>
        <a:p>
          <a:pPr rtl="0"/>
          <a:endParaRPr lang="ar-JO">
            <a:latin typeface="Times New Roman" panose="02020603050405020304" pitchFamily="18" charset="0"/>
            <a:cs typeface="Times New Roman" panose="02020603050405020304" pitchFamily="18" charset="0"/>
          </a:endParaRPr>
        </a:p>
      </dgm:t>
    </dgm:pt>
    <dgm:pt modelId="{28203415-15D4-490B-9AD4-BA8CEFFB1316}">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Input/output (I/O):</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E70972FB-7BFE-47A3-81E6-85126EFD55F6}" type="parTrans" cxnId="{9A8A2C28-F9AA-4B32-A7AF-CFE354934A17}">
      <dgm:prSet/>
      <dgm:spPr/>
      <dgm:t>
        <a:bodyPr/>
        <a:lstStyle/>
        <a:p>
          <a:pPr rtl="0"/>
          <a:endParaRPr lang="ar-JO">
            <a:latin typeface="Times New Roman" panose="02020603050405020304" pitchFamily="18" charset="0"/>
            <a:cs typeface="Times New Roman" panose="02020603050405020304" pitchFamily="18" charset="0"/>
          </a:endParaRPr>
        </a:p>
      </dgm:t>
    </dgm:pt>
    <dgm:pt modelId="{6181EEE5-D404-4817-A0A5-B702CF6B605B}" type="sibTrans" cxnId="{9A8A2C28-F9AA-4B32-A7AF-CFE354934A17}">
      <dgm:prSet/>
      <dgm:spPr/>
      <dgm:t>
        <a:bodyPr/>
        <a:lstStyle/>
        <a:p>
          <a:pPr rtl="0"/>
          <a:endParaRPr lang="ar-JO">
            <a:latin typeface="Times New Roman" panose="02020603050405020304" pitchFamily="18" charset="0"/>
            <a:cs typeface="Times New Roman" panose="02020603050405020304" pitchFamily="18" charset="0"/>
          </a:endParaRPr>
        </a:p>
      </dgm:t>
    </dgm:pt>
    <dgm:pt modelId="{E2FE2AA3-DB35-4431-AEDA-83C2C9959833}">
      <dgm:prSet phldrT="[Text]"/>
      <dgm:spPr/>
      <dgm:t>
        <a:bodyPr/>
        <a:lstStyle/>
        <a:p>
          <a:pPr rtl="0"/>
          <a:r>
            <a:rPr lang="en-US" b="1" dirty="0">
              <a:solidFill>
                <a:schemeClr val="tx1">
                  <a:lumMod val="75000"/>
                  <a:lumOff val="25000"/>
                </a:schemeClr>
              </a:solidFill>
              <a:latin typeface="Times New Roman" panose="02020603050405020304" pitchFamily="18" charset="0"/>
              <a:cs typeface="Times New Roman" panose="02020603050405020304" pitchFamily="18" charset="0"/>
            </a:rPr>
            <a:t>Local constraint/interfaces</a:t>
          </a:r>
          <a:endParaRPr lang="ar-JO" b="1"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3C2C090F-0683-46AA-A0A7-22078CD8FDCA}" type="parTrans" cxnId="{06F6D04F-8329-4EC6-B09F-FC7B9A07D32F}">
      <dgm:prSet/>
      <dgm:spPr/>
      <dgm:t>
        <a:bodyPr/>
        <a:lstStyle/>
        <a:p>
          <a:pPr rtl="0"/>
          <a:endParaRPr lang="ar-JO">
            <a:latin typeface="Times New Roman" panose="02020603050405020304" pitchFamily="18" charset="0"/>
            <a:cs typeface="Times New Roman" panose="02020603050405020304" pitchFamily="18" charset="0"/>
          </a:endParaRPr>
        </a:p>
      </dgm:t>
    </dgm:pt>
    <dgm:pt modelId="{C1668006-F45E-423D-AC81-076BE18C8C5B}" type="sibTrans" cxnId="{06F6D04F-8329-4EC6-B09F-FC7B9A07D32F}">
      <dgm:prSet/>
      <dgm:spPr/>
      <dgm:t>
        <a:bodyPr/>
        <a:lstStyle/>
        <a:p>
          <a:pPr rtl="0"/>
          <a:endParaRPr lang="ar-JO">
            <a:latin typeface="Times New Roman" panose="02020603050405020304" pitchFamily="18" charset="0"/>
            <a:cs typeface="Times New Roman" panose="02020603050405020304" pitchFamily="18" charset="0"/>
          </a:endParaRPr>
        </a:p>
      </dgm:t>
    </dgm:pt>
    <dgm:pt modelId="{E11CA8F0-54B0-444B-B787-66B7919C0F0D}">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Imposed by surrounding environment , such as harmonization with adjacent component </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48AB63D-6E34-48FA-B923-36B85758F467}" type="parTrans" cxnId="{C611D021-4D2B-4B59-B3EB-3A8D60688204}">
      <dgm:prSet/>
      <dgm:spPr/>
      <dgm:t>
        <a:bodyPr/>
        <a:lstStyle/>
        <a:p>
          <a:pPr rtl="0"/>
          <a:endParaRPr lang="ar-JO">
            <a:latin typeface="Times New Roman" panose="02020603050405020304" pitchFamily="18" charset="0"/>
            <a:cs typeface="Times New Roman" panose="02020603050405020304" pitchFamily="18" charset="0"/>
          </a:endParaRPr>
        </a:p>
      </dgm:t>
    </dgm:pt>
    <dgm:pt modelId="{60DDDB95-E74D-412D-9F51-285A0E514646}" type="sibTrans" cxnId="{C611D021-4D2B-4B59-B3EB-3A8D60688204}">
      <dgm:prSet/>
      <dgm:spPr/>
      <dgm:t>
        <a:bodyPr/>
        <a:lstStyle/>
        <a:p>
          <a:pPr rtl="0"/>
          <a:endParaRPr lang="ar-JO">
            <a:latin typeface="Times New Roman" panose="02020603050405020304" pitchFamily="18" charset="0"/>
            <a:cs typeface="Times New Roman" panose="02020603050405020304" pitchFamily="18" charset="0"/>
          </a:endParaRPr>
        </a:p>
      </dgm:t>
    </dgm:pt>
    <dgm:pt modelId="{8A7827A6-F05E-4841-88C9-0B3EF36CDE3D}">
      <dgm:prSet phldrT="[Text]"/>
      <dgm:spPr/>
      <dgm:t>
        <a:bodyPr/>
        <a:lstStyle/>
        <a:p>
          <a:pPr rtl="0"/>
          <a:r>
            <a:rPr lang="en-US" b="1" dirty="0">
              <a:solidFill>
                <a:schemeClr val="tx1">
                  <a:lumMod val="75000"/>
                  <a:lumOff val="25000"/>
                </a:schemeClr>
              </a:solidFill>
              <a:latin typeface="Times New Roman" panose="02020603050405020304" pitchFamily="18" charset="0"/>
              <a:cs typeface="Times New Roman" panose="02020603050405020304" pitchFamily="18" charset="0"/>
            </a:rPr>
            <a:t>Environment </a:t>
          </a:r>
          <a:endParaRPr lang="ar-JO" b="1"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A485DCDE-8E13-41C2-8512-D5B6AAD40901}" type="parTrans" cxnId="{AC825C1D-725F-44D6-91D2-52AA439BA71F}">
      <dgm:prSet/>
      <dgm:spPr/>
      <dgm:t>
        <a:bodyPr/>
        <a:lstStyle/>
        <a:p>
          <a:pPr rtl="0"/>
          <a:endParaRPr lang="ar-JO">
            <a:latin typeface="Times New Roman" panose="02020603050405020304" pitchFamily="18" charset="0"/>
            <a:cs typeface="Times New Roman" panose="02020603050405020304" pitchFamily="18" charset="0"/>
          </a:endParaRPr>
        </a:p>
      </dgm:t>
    </dgm:pt>
    <dgm:pt modelId="{80AEEC71-E57C-4358-8DEE-9E1A2A0A44EC}" type="sibTrans" cxnId="{AC825C1D-725F-44D6-91D2-52AA439BA71F}">
      <dgm:prSet/>
      <dgm:spPr/>
      <dgm:t>
        <a:bodyPr/>
        <a:lstStyle/>
        <a:p>
          <a:pPr rtl="0"/>
          <a:endParaRPr lang="ar-JO">
            <a:latin typeface="Times New Roman" panose="02020603050405020304" pitchFamily="18" charset="0"/>
            <a:cs typeface="Times New Roman" panose="02020603050405020304" pitchFamily="18" charset="0"/>
          </a:endParaRPr>
        </a:p>
      </dgm:t>
    </dgm:pt>
    <dgm:pt modelId="{1F8A9ABE-8E4D-4A15-A880-3F867C053A16}">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Temperature </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E83C5A94-DD90-4F2C-9801-515A3EC859F3}" type="parTrans" cxnId="{46C86106-1043-411C-9F36-6C9DC8A3F25F}">
      <dgm:prSet/>
      <dgm:spPr/>
      <dgm:t>
        <a:bodyPr/>
        <a:lstStyle/>
        <a:p>
          <a:pPr rtl="0"/>
          <a:endParaRPr lang="ar-JO">
            <a:latin typeface="Times New Roman" panose="02020603050405020304" pitchFamily="18" charset="0"/>
            <a:cs typeface="Times New Roman" panose="02020603050405020304" pitchFamily="18" charset="0"/>
          </a:endParaRPr>
        </a:p>
      </dgm:t>
    </dgm:pt>
    <dgm:pt modelId="{149FD503-CB13-42AE-BEB4-9E2620F144ED}" type="sibTrans" cxnId="{46C86106-1043-411C-9F36-6C9DC8A3F25F}">
      <dgm:prSet/>
      <dgm:spPr/>
      <dgm:t>
        <a:bodyPr/>
        <a:lstStyle/>
        <a:p>
          <a:pPr rtl="0"/>
          <a:endParaRPr lang="ar-JO">
            <a:latin typeface="Times New Roman" panose="02020603050405020304" pitchFamily="18" charset="0"/>
            <a:cs typeface="Times New Roman" panose="02020603050405020304" pitchFamily="18" charset="0"/>
          </a:endParaRPr>
        </a:p>
      </dgm:t>
    </dgm:pt>
    <dgm:pt modelId="{0C58A622-7DB1-4F49-BB30-1964FB736F38}">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Loads </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8727E026-3A7F-468E-B365-6AEEE17F3807}" type="parTrans" cxnId="{0FCCCD3B-BF59-4291-BCF6-753385DE5DD4}">
      <dgm:prSet/>
      <dgm:spPr/>
      <dgm:t>
        <a:bodyPr/>
        <a:lstStyle/>
        <a:p>
          <a:pPr rtl="0"/>
          <a:endParaRPr lang="ar-JO">
            <a:latin typeface="Times New Roman" panose="02020603050405020304" pitchFamily="18" charset="0"/>
            <a:cs typeface="Times New Roman" panose="02020603050405020304" pitchFamily="18" charset="0"/>
          </a:endParaRPr>
        </a:p>
      </dgm:t>
    </dgm:pt>
    <dgm:pt modelId="{AABA1E9D-D7D5-4E1D-99D0-C145468ACA19}" type="sibTrans" cxnId="{0FCCCD3B-BF59-4291-BCF6-753385DE5DD4}">
      <dgm:prSet/>
      <dgm:spPr/>
      <dgm:t>
        <a:bodyPr/>
        <a:lstStyle/>
        <a:p>
          <a:pPr rtl="0"/>
          <a:endParaRPr lang="ar-JO">
            <a:latin typeface="Times New Roman" panose="02020603050405020304" pitchFamily="18" charset="0"/>
            <a:cs typeface="Times New Roman" panose="02020603050405020304" pitchFamily="18" charset="0"/>
          </a:endParaRPr>
        </a:p>
      </dgm:t>
    </dgm:pt>
    <dgm:pt modelId="{ECF0F1AB-BE39-4AE7-8381-FD2BE134DA93}">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Transients</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ABF0954F-1B89-478E-9C5B-8DC1961DB627}" type="parTrans" cxnId="{78320890-2F60-40C6-ABE0-5096BF2C9DA6}">
      <dgm:prSet/>
      <dgm:spPr/>
      <dgm:t>
        <a:bodyPr/>
        <a:lstStyle/>
        <a:p>
          <a:pPr rtl="0"/>
          <a:endParaRPr lang="ar-JO">
            <a:latin typeface="Times New Roman" panose="02020603050405020304" pitchFamily="18" charset="0"/>
            <a:cs typeface="Times New Roman" panose="02020603050405020304" pitchFamily="18" charset="0"/>
          </a:endParaRPr>
        </a:p>
      </dgm:t>
    </dgm:pt>
    <dgm:pt modelId="{5F3D360E-B243-4AE6-8CB7-8C5F1FAC6E54}" type="sibTrans" cxnId="{78320890-2F60-40C6-ABE0-5096BF2C9DA6}">
      <dgm:prSet/>
      <dgm:spPr/>
      <dgm:t>
        <a:bodyPr/>
        <a:lstStyle/>
        <a:p>
          <a:pPr rtl="0"/>
          <a:endParaRPr lang="ar-JO">
            <a:latin typeface="Times New Roman" panose="02020603050405020304" pitchFamily="18" charset="0"/>
            <a:cs typeface="Times New Roman" panose="02020603050405020304" pitchFamily="18" charset="0"/>
          </a:endParaRPr>
        </a:p>
      </dgm:t>
    </dgm:pt>
    <dgm:pt modelId="{799A4D2F-95CB-48FE-9EC4-B7E6712E598E}">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Stresses</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A99EC158-AD0B-452A-97A4-B7AFE7EBF34C}" type="parTrans" cxnId="{6917B0FA-7D00-4E37-B60A-2F7E348C9DF4}">
      <dgm:prSet/>
      <dgm:spPr/>
      <dgm:t>
        <a:bodyPr/>
        <a:lstStyle/>
        <a:p>
          <a:pPr rtl="0"/>
          <a:endParaRPr lang="ar-JO">
            <a:latin typeface="Times New Roman" panose="02020603050405020304" pitchFamily="18" charset="0"/>
            <a:cs typeface="Times New Roman" panose="02020603050405020304" pitchFamily="18" charset="0"/>
          </a:endParaRPr>
        </a:p>
      </dgm:t>
    </dgm:pt>
    <dgm:pt modelId="{1DB2ECF4-4B8C-4B52-8B39-DEAF2BFE76D2}" type="sibTrans" cxnId="{6917B0FA-7D00-4E37-B60A-2F7E348C9DF4}">
      <dgm:prSet/>
      <dgm:spPr/>
      <dgm:t>
        <a:bodyPr/>
        <a:lstStyle/>
        <a:p>
          <a:pPr rtl="0"/>
          <a:endParaRPr lang="ar-JO">
            <a:latin typeface="Times New Roman" panose="02020603050405020304" pitchFamily="18" charset="0"/>
            <a:cs typeface="Times New Roman" panose="02020603050405020304" pitchFamily="18" charset="0"/>
          </a:endParaRPr>
        </a:p>
      </dgm:t>
    </dgm:pt>
    <dgm:pt modelId="{7352BABE-D2B2-46D4-8BE7-ADBFF7CF96A5}">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Effect of interfaces </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9A7FE749-1021-40B0-85EF-7355C72044AA}" type="parTrans" cxnId="{FF1A6BB6-7BD9-48BD-9D90-D8A5D64A540A}">
      <dgm:prSet/>
      <dgm:spPr/>
      <dgm:t>
        <a:bodyPr/>
        <a:lstStyle/>
        <a:p>
          <a:pPr rtl="0"/>
          <a:endParaRPr lang="ar-JO">
            <a:latin typeface="Times New Roman" panose="02020603050405020304" pitchFamily="18" charset="0"/>
            <a:cs typeface="Times New Roman" panose="02020603050405020304" pitchFamily="18" charset="0"/>
          </a:endParaRPr>
        </a:p>
      </dgm:t>
    </dgm:pt>
    <dgm:pt modelId="{300ED01B-E36C-4441-AA62-DEB4A4C22DF9}" type="sibTrans" cxnId="{FF1A6BB6-7BD9-48BD-9D90-D8A5D64A540A}">
      <dgm:prSet/>
      <dgm:spPr/>
      <dgm:t>
        <a:bodyPr/>
        <a:lstStyle/>
        <a:p>
          <a:pPr rtl="0"/>
          <a:endParaRPr lang="ar-JO">
            <a:latin typeface="Times New Roman" panose="02020603050405020304" pitchFamily="18" charset="0"/>
            <a:cs typeface="Times New Roman" panose="02020603050405020304" pitchFamily="18" charset="0"/>
          </a:endParaRPr>
        </a:p>
      </dgm:t>
    </dgm:pt>
    <dgm:pt modelId="{9F6DF773-84BB-4E6F-9711-BBCD787BEC65}">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Humidity</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70A2AD7A-F15E-42D8-B91E-84D436C1B803}" type="parTrans" cxnId="{6FDEA4AD-F86E-4CA5-9A81-90E34DA4717F}">
      <dgm:prSet/>
      <dgm:spPr/>
      <dgm:t>
        <a:bodyPr/>
        <a:lstStyle/>
        <a:p>
          <a:pPr rtl="0"/>
          <a:endParaRPr lang="ar-JO">
            <a:latin typeface="Times New Roman" panose="02020603050405020304" pitchFamily="18" charset="0"/>
            <a:cs typeface="Times New Roman" panose="02020603050405020304" pitchFamily="18" charset="0"/>
          </a:endParaRPr>
        </a:p>
      </dgm:t>
    </dgm:pt>
    <dgm:pt modelId="{AED6BB1C-A251-47DE-BE59-8C2ED7211A4E}" type="sibTrans" cxnId="{6FDEA4AD-F86E-4CA5-9A81-90E34DA4717F}">
      <dgm:prSet/>
      <dgm:spPr/>
      <dgm:t>
        <a:bodyPr/>
        <a:lstStyle/>
        <a:p>
          <a:pPr rtl="0"/>
          <a:endParaRPr lang="ar-JO">
            <a:latin typeface="Times New Roman" panose="02020603050405020304" pitchFamily="18" charset="0"/>
            <a:cs typeface="Times New Roman" panose="02020603050405020304" pitchFamily="18" charset="0"/>
          </a:endParaRPr>
        </a:p>
      </dgm:t>
    </dgm:pt>
    <dgm:pt modelId="{2E4F14BE-5DC5-4A6D-82BB-411793CBEF1B}">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Corrosion</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75A5E3C1-8ACA-45D0-9245-4CD26AFAFBBB}" type="parTrans" cxnId="{E7D9D74F-7DA0-4C24-8C05-B5A605EF8F2E}">
      <dgm:prSet/>
      <dgm:spPr/>
      <dgm:t>
        <a:bodyPr/>
        <a:lstStyle/>
        <a:p>
          <a:pPr rtl="0"/>
          <a:endParaRPr lang="ar-JO">
            <a:latin typeface="Times New Roman" panose="02020603050405020304" pitchFamily="18" charset="0"/>
            <a:cs typeface="Times New Roman" panose="02020603050405020304" pitchFamily="18" charset="0"/>
          </a:endParaRPr>
        </a:p>
      </dgm:t>
    </dgm:pt>
    <dgm:pt modelId="{35323FF9-DF8B-442E-A253-FE44E26D13E7}" type="sibTrans" cxnId="{E7D9D74F-7DA0-4C24-8C05-B5A605EF8F2E}">
      <dgm:prSet/>
      <dgm:spPr/>
      <dgm:t>
        <a:bodyPr/>
        <a:lstStyle/>
        <a:p>
          <a:pPr rtl="0"/>
          <a:endParaRPr lang="ar-JO">
            <a:latin typeface="Times New Roman" panose="02020603050405020304" pitchFamily="18" charset="0"/>
            <a:cs typeface="Times New Roman" panose="02020603050405020304" pitchFamily="18" charset="0"/>
          </a:endParaRPr>
        </a:p>
      </dgm:t>
    </dgm:pt>
    <dgm:pt modelId="{535B2D98-E786-4301-B416-1E5D07AFD71E}">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Shock</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3EC72EB-4BF5-439A-8077-297BAC34BD55}" type="parTrans" cxnId="{E028DC72-B67D-4F92-A149-59080C1761F6}">
      <dgm:prSet/>
      <dgm:spPr/>
      <dgm:t>
        <a:bodyPr/>
        <a:lstStyle/>
        <a:p>
          <a:pPr rtl="0"/>
          <a:endParaRPr lang="ar-JO">
            <a:latin typeface="Times New Roman" panose="02020603050405020304" pitchFamily="18" charset="0"/>
            <a:cs typeface="Times New Roman" panose="02020603050405020304" pitchFamily="18" charset="0"/>
          </a:endParaRPr>
        </a:p>
      </dgm:t>
    </dgm:pt>
    <dgm:pt modelId="{0E4053A2-34D7-4311-8E6C-83AB2B3E6820}" type="sibTrans" cxnId="{E028DC72-B67D-4F92-A149-59080C1761F6}">
      <dgm:prSet/>
      <dgm:spPr/>
      <dgm:t>
        <a:bodyPr/>
        <a:lstStyle/>
        <a:p>
          <a:pPr rtl="0"/>
          <a:endParaRPr lang="ar-JO">
            <a:latin typeface="Times New Roman" panose="02020603050405020304" pitchFamily="18" charset="0"/>
            <a:cs typeface="Times New Roman" panose="02020603050405020304" pitchFamily="18" charset="0"/>
          </a:endParaRPr>
        </a:p>
      </dgm:t>
    </dgm:pt>
    <dgm:pt modelId="{FDC61FA1-EDAF-4661-854E-B10671984D21}">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Vibration</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C70D8424-B5BD-4682-ADBD-C83AC4136504}" type="parTrans" cxnId="{0DAEEDCB-777B-4475-BCAD-5661B8F126B1}">
      <dgm:prSet/>
      <dgm:spPr/>
      <dgm:t>
        <a:bodyPr/>
        <a:lstStyle/>
        <a:p>
          <a:pPr rtl="0"/>
          <a:endParaRPr lang="ar-JO">
            <a:latin typeface="Times New Roman" panose="02020603050405020304" pitchFamily="18" charset="0"/>
            <a:cs typeface="Times New Roman" panose="02020603050405020304" pitchFamily="18" charset="0"/>
          </a:endParaRPr>
        </a:p>
      </dgm:t>
    </dgm:pt>
    <dgm:pt modelId="{B969E049-868D-417A-A006-6E8F8CD9A9C2}" type="sibTrans" cxnId="{0DAEEDCB-777B-4475-BCAD-5661B8F126B1}">
      <dgm:prSet/>
      <dgm:spPr/>
      <dgm:t>
        <a:bodyPr/>
        <a:lstStyle/>
        <a:p>
          <a:pPr rtl="0"/>
          <a:endParaRPr lang="ar-JO">
            <a:latin typeface="Times New Roman" panose="02020603050405020304" pitchFamily="18" charset="0"/>
            <a:cs typeface="Times New Roman" panose="02020603050405020304" pitchFamily="18" charset="0"/>
          </a:endParaRPr>
        </a:p>
      </dgm:t>
    </dgm:pt>
    <dgm:pt modelId="{28EA3198-54DD-4AA8-93DA-AC9698FE9A96}">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Pressure</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ADCD47B1-7616-4AA5-AD2D-E6E8B35BCA16}" type="parTrans" cxnId="{BE978D93-30EC-4104-BC2D-E79D02708A7F}">
      <dgm:prSet/>
      <dgm:spPr/>
      <dgm:t>
        <a:bodyPr/>
        <a:lstStyle/>
        <a:p>
          <a:pPr rtl="0"/>
          <a:endParaRPr lang="ar-JO">
            <a:latin typeface="Times New Roman" panose="02020603050405020304" pitchFamily="18" charset="0"/>
            <a:cs typeface="Times New Roman" panose="02020603050405020304" pitchFamily="18" charset="0"/>
          </a:endParaRPr>
        </a:p>
      </dgm:t>
    </dgm:pt>
    <dgm:pt modelId="{3859486E-EA1B-47A9-8308-7680E6935B63}" type="sibTrans" cxnId="{BE978D93-30EC-4104-BC2D-E79D02708A7F}">
      <dgm:prSet/>
      <dgm:spPr/>
      <dgm:t>
        <a:bodyPr/>
        <a:lstStyle/>
        <a:p>
          <a:pPr rtl="0"/>
          <a:endParaRPr lang="ar-JO">
            <a:latin typeface="Times New Roman" panose="02020603050405020304" pitchFamily="18" charset="0"/>
            <a:cs typeface="Times New Roman" panose="02020603050405020304" pitchFamily="18" charset="0"/>
          </a:endParaRPr>
        </a:p>
      </dgm:t>
    </dgm:pt>
    <dgm:pt modelId="{CBB4603B-2D78-4587-8A07-57AAAA0B7525}">
      <dgm:prSet phldrT="[Text]"/>
      <dgm:spPr/>
      <dgm:t>
        <a:bodyPr/>
        <a:lstStyle/>
        <a:p>
          <a:pPr rtl="0"/>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CF3A423B-B712-4DAE-BFE8-2263990718F1}" type="parTrans" cxnId="{BC1A04FA-A8D0-4DF4-ADB0-90587518D6B9}">
      <dgm:prSet/>
      <dgm:spPr/>
      <dgm:t>
        <a:bodyPr/>
        <a:lstStyle/>
        <a:p>
          <a:pPr rtl="0"/>
          <a:endParaRPr lang="ar-JO">
            <a:latin typeface="Times New Roman" panose="02020603050405020304" pitchFamily="18" charset="0"/>
            <a:cs typeface="Times New Roman" panose="02020603050405020304" pitchFamily="18" charset="0"/>
          </a:endParaRPr>
        </a:p>
      </dgm:t>
    </dgm:pt>
    <dgm:pt modelId="{D090E0BC-B4BC-4677-A53D-E9AE624AC8C9}" type="sibTrans" cxnId="{BC1A04FA-A8D0-4DF4-ADB0-90587518D6B9}">
      <dgm:prSet/>
      <dgm:spPr/>
      <dgm:t>
        <a:bodyPr/>
        <a:lstStyle/>
        <a:p>
          <a:pPr rtl="0"/>
          <a:endParaRPr lang="ar-JO">
            <a:latin typeface="Times New Roman" panose="02020603050405020304" pitchFamily="18" charset="0"/>
            <a:cs typeface="Times New Roman" panose="02020603050405020304" pitchFamily="18" charset="0"/>
          </a:endParaRPr>
        </a:p>
      </dgm:t>
    </dgm:pt>
    <dgm:pt modelId="{E606DE54-3E7D-4BA6-A34E-95B8BC892FB6}" type="pres">
      <dgm:prSet presAssocID="{081D1409-D98E-4D1F-8E45-816FCBC2A986}" presName="Name0" presStyleCnt="0">
        <dgm:presLayoutVars>
          <dgm:dir/>
          <dgm:animLvl val="lvl"/>
          <dgm:resizeHandles val="exact"/>
        </dgm:presLayoutVars>
      </dgm:prSet>
      <dgm:spPr/>
      <dgm:t>
        <a:bodyPr/>
        <a:lstStyle/>
        <a:p>
          <a:pPr rtl="1"/>
          <a:endParaRPr lang="ar-JO"/>
        </a:p>
      </dgm:t>
    </dgm:pt>
    <dgm:pt modelId="{23FB2350-8F48-44C5-B184-E68FFB6B02FE}" type="pres">
      <dgm:prSet presAssocID="{1651E610-1017-48F4-8E8D-09907978BCB7}" presName="composite" presStyleCnt="0"/>
      <dgm:spPr/>
    </dgm:pt>
    <dgm:pt modelId="{2B826704-83B2-4CB9-82A5-3BE1B479E2C7}" type="pres">
      <dgm:prSet presAssocID="{1651E610-1017-48F4-8E8D-09907978BCB7}" presName="parTx" presStyleLbl="alignNode1" presStyleIdx="0" presStyleCnt="3">
        <dgm:presLayoutVars>
          <dgm:chMax val="0"/>
          <dgm:chPref val="0"/>
          <dgm:bulletEnabled val="1"/>
        </dgm:presLayoutVars>
      </dgm:prSet>
      <dgm:spPr/>
      <dgm:t>
        <a:bodyPr/>
        <a:lstStyle/>
        <a:p>
          <a:pPr rtl="1"/>
          <a:endParaRPr lang="ar-JO"/>
        </a:p>
      </dgm:t>
    </dgm:pt>
    <dgm:pt modelId="{ED7D08B3-BDEE-486A-BE64-6EABD9C72467}" type="pres">
      <dgm:prSet presAssocID="{1651E610-1017-48F4-8E8D-09907978BCB7}" presName="desTx" presStyleLbl="alignAccFollowNode1" presStyleIdx="0" presStyleCnt="3">
        <dgm:presLayoutVars>
          <dgm:bulletEnabled val="1"/>
        </dgm:presLayoutVars>
      </dgm:prSet>
      <dgm:spPr/>
      <dgm:t>
        <a:bodyPr/>
        <a:lstStyle/>
        <a:p>
          <a:pPr rtl="1"/>
          <a:endParaRPr lang="ar-JO"/>
        </a:p>
      </dgm:t>
    </dgm:pt>
    <dgm:pt modelId="{36CBAC1F-41FE-4322-A731-D77D4CAB5C90}" type="pres">
      <dgm:prSet presAssocID="{F36EAB3D-8314-4E3B-8FE7-B66CB2E5A053}" presName="space" presStyleCnt="0"/>
      <dgm:spPr/>
    </dgm:pt>
    <dgm:pt modelId="{92B6E5C2-06B4-4137-B187-2FC30D68B7BF}" type="pres">
      <dgm:prSet presAssocID="{E2FE2AA3-DB35-4431-AEDA-83C2C9959833}" presName="composite" presStyleCnt="0"/>
      <dgm:spPr/>
    </dgm:pt>
    <dgm:pt modelId="{33D1C85F-497E-4CF6-B707-91B3534EF546}" type="pres">
      <dgm:prSet presAssocID="{E2FE2AA3-DB35-4431-AEDA-83C2C9959833}" presName="parTx" presStyleLbl="alignNode1" presStyleIdx="1" presStyleCnt="3">
        <dgm:presLayoutVars>
          <dgm:chMax val="0"/>
          <dgm:chPref val="0"/>
          <dgm:bulletEnabled val="1"/>
        </dgm:presLayoutVars>
      </dgm:prSet>
      <dgm:spPr/>
      <dgm:t>
        <a:bodyPr/>
        <a:lstStyle/>
        <a:p>
          <a:pPr rtl="1"/>
          <a:endParaRPr lang="ar-JO"/>
        </a:p>
      </dgm:t>
    </dgm:pt>
    <dgm:pt modelId="{3AC32F94-2B5C-4AE5-BBD8-55A0C07AE139}" type="pres">
      <dgm:prSet presAssocID="{E2FE2AA3-DB35-4431-AEDA-83C2C9959833}" presName="desTx" presStyleLbl="alignAccFollowNode1" presStyleIdx="1" presStyleCnt="3">
        <dgm:presLayoutVars>
          <dgm:bulletEnabled val="1"/>
        </dgm:presLayoutVars>
      </dgm:prSet>
      <dgm:spPr/>
      <dgm:t>
        <a:bodyPr/>
        <a:lstStyle/>
        <a:p>
          <a:pPr rtl="1"/>
          <a:endParaRPr lang="ar-JO"/>
        </a:p>
      </dgm:t>
    </dgm:pt>
    <dgm:pt modelId="{1F9A6BF6-D805-4CC2-A3B9-D59B3612ECCD}" type="pres">
      <dgm:prSet presAssocID="{C1668006-F45E-423D-AC81-076BE18C8C5B}" presName="space" presStyleCnt="0"/>
      <dgm:spPr/>
    </dgm:pt>
    <dgm:pt modelId="{C802DB74-2E43-4447-980D-91554F118669}" type="pres">
      <dgm:prSet presAssocID="{8A7827A6-F05E-4841-88C9-0B3EF36CDE3D}" presName="composite" presStyleCnt="0"/>
      <dgm:spPr/>
    </dgm:pt>
    <dgm:pt modelId="{E9996DC5-9D5D-4825-93DE-FF4FBFF9F8DC}" type="pres">
      <dgm:prSet presAssocID="{8A7827A6-F05E-4841-88C9-0B3EF36CDE3D}" presName="parTx" presStyleLbl="alignNode1" presStyleIdx="2" presStyleCnt="3">
        <dgm:presLayoutVars>
          <dgm:chMax val="0"/>
          <dgm:chPref val="0"/>
          <dgm:bulletEnabled val="1"/>
        </dgm:presLayoutVars>
      </dgm:prSet>
      <dgm:spPr/>
      <dgm:t>
        <a:bodyPr/>
        <a:lstStyle/>
        <a:p>
          <a:pPr rtl="1"/>
          <a:endParaRPr lang="ar-JO"/>
        </a:p>
      </dgm:t>
    </dgm:pt>
    <dgm:pt modelId="{C7C6FC59-92BA-4AAB-96FB-6EC5FDB3E70D}" type="pres">
      <dgm:prSet presAssocID="{8A7827A6-F05E-4841-88C9-0B3EF36CDE3D}" presName="desTx" presStyleLbl="alignAccFollowNode1" presStyleIdx="2" presStyleCnt="3">
        <dgm:presLayoutVars>
          <dgm:bulletEnabled val="1"/>
        </dgm:presLayoutVars>
      </dgm:prSet>
      <dgm:spPr/>
      <dgm:t>
        <a:bodyPr/>
        <a:lstStyle/>
        <a:p>
          <a:pPr rtl="1"/>
          <a:endParaRPr lang="ar-JO"/>
        </a:p>
      </dgm:t>
    </dgm:pt>
  </dgm:ptLst>
  <dgm:cxnLst>
    <dgm:cxn modelId="{C611D021-4D2B-4B59-B3EB-3A8D60688204}" srcId="{E2FE2AA3-DB35-4431-AEDA-83C2C9959833}" destId="{E11CA8F0-54B0-444B-B787-66B7919C0F0D}" srcOrd="0" destOrd="0" parTransId="{648AB63D-6E34-48FA-B923-36B85758F467}" sibTransId="{60DDDB95-E74D-412D-9F51-285A0E514646}"/>
    <dgm:cxn modelId="{AC825C1D-725F-44D6-91D2-52AA439BA71F}" srcId="{081D1409-D98E-4D1F-8E45-816FCBC2A986}" destId="{8A7827A6-F05E-4841-88C9-0B3EF36CDE3D}" srcOrd="2" destOrd="0" parTransId="{A485DCDE-8E13-41C2-8512-D5B6AAD40901}" sibTransId="{80AEEC71-E57C-4358-8DEE-9E1A2A0A44EC}"/>
    <dgm:cxn modelId="{06F6D04F-8329-4EC6-B09F-FC7B9A07D32F}" srcId="{081D1409-D98E-4D1F-8E45-816FCBC2A986}" destId="{E2FE2AA3-DB35-4431-AEDA-83C2C9959833}" srcOrd="1" destOrd="0" parTransId="{3C2C090F-0683-46AA-A0A7-22078CD8FDCA}" sibTransId="{C1668006-F45E-423D-AC81-076BE18C8C5B}"/>
    <dgm:cxn modelId="{BE978D93-30EC-4104-BC2D-E79D02708A7F}" srcId="{8A7827A6-F05E-4841-88C9-0B3EF36CDE3D}" destId="{28EA3198-54DD-4AA8-93DA-AC9698FE9A96}" srcOrd="5" destOrd="0" parTransId="{ADCD47B1-7616-4AA5-AD2D-E6E8B35BCA16}" sibTransId="{3859486E-EA1B-47A9-8308-7680E6935B63}"/>
    <dgm:cxn modelId="{B6B6620D-D0DA-4F6D-9F34-D93DF9D29DAA}" type="presOf" srcId="{081D1409-D98E-4D1F-8E45-816FCBC2A986}" destId="{E606DE54-3E7D-4BA6-A34E-95B8BC892FB6}" srcOrd="0" destOrd="0" presId="urn:microsoft.com/office/officeart/2005/8/layout/hList1"/>
    <dgm:cxn modelId="{B03F8FF4-F013-4185-87CE-E6B8C4E7E6D9}" type="presOf" srcId="{28203415-15D4-490B-9AD4-BA8CEFFB1316}" destId="{ED7D08B3-BDEE-486A-BE64-6EABD9C72467}" srcOrd="0" destOrd="0" presId="urn:microsoft.com/office/officeart/2005/8/layout/hList1"/>
    <dgm:cxn modelId="{C50ABF75-839B-4C4E-95F3-51954DC42C8C}" type="presOf" srcId="{1651E610-1017-48F4-8E8D-09907978BCB7}" destId="{2B826704-83B2-4CB9-82A5-3BE1B479E2C7}" srcOrd="0" destOrd="0" presId="urn:microsoft.com/office/officeart/2005/8/layout/hList1"/>
    <dgm:cxn modelId="{608F94AC-D57E-4865-BDF5-ED6BD4106366}" type="presOf" srcId="{0C58A622-7DB1-4F49-BB30-1964FB736F38}" destId="{ED7D08B3-BDEE-486A-BE64-6EABD9C72467}" srcOrd="0" destOrd="1" presId="urn:microsoft.com/office/officeart/2005/8/layout/hList1"/>
    <dgm:cxn modelId="{661A7259-A251-4F66-9954-B3F7278C189E}" type="presOf" srcId="{ECF0F1AB-BE39-4AE7-8381-FD2BE134DA93}" destId="{ED7D08B3-BDEE-486A-BE64-6EABD9C72467}" srcOrd="0" destOrd="2" presId="urn:microsoft.com/office/officeart/2005/8/layout/hList1"/>
    <dgm:cxn modelId="{B3414CD8-EBC4-4FCA-94AA-EA86A378A3A4}" type="presOf" srcId="{9F6DF773-84BB-4E6F-9711-BBCD787BEC65}" destId="{C7C6FC59-92BA-4AAB-96FB-6EC5FDB3E70D}" srcOrd="0" destOrd="1" presId="urn:microsoft.com/office/officeart/2005/8/layout/hList1"/>
    <dgm:cxn modelId="{EA123CA7-EEA0-4DB2-A9F5-5B9E56561E45}" type="presOf" srcId="{799A4D2F-95CB-48FE-9EC4-B7E6712E598E}" destId="{ED7D08B3-BDEE-486A-BE64-6EABD9C72467}" srcOrd="0" destOrd="3" presId="urn:microsoft.com/office/officeart/2005/8/layout/hList1"/>
    <dgm:cxn modelId="{E7D9D74F-7DA0-4C24-8C05-B5A605EF8F2E}" srcId="{8A7827A6-F05E-4841-88C9-0B3EF36CDE3D}" destId="{2E4F14BE-5DC5-4A6D-82BB-411793CBEF1B}" srcOrd="2" destOrd="0" parTransId="{75A5E3C1-8ACA-45D0-9245-4CD26AFAFBBB}" sibTransId="{35323FF9-DF8B-442E-A253-FE44E26D13E7}"/>
    <dgm:cxn modelId="{0DAEEDCB-777B-4475-BCAD-5661B8F126B1}" srcId="{8A7827A6-F05E-4841-88C9-0B3EF36CDE3D}" destId="{FDC61FA1-EDAF-4661-854E-B10671984D21}" srcOrd="4" destOrd="0" parTransId="{C70D8424-B5BD-4682-ADBD-C83AC4136504}" sibTransId="{B969E049-868D-417A-A006-6E8F8CD9A9C2}"/>
    <dgm:cxn modelId="{9A8A2C28-F9AA-4B32-A7AF-CFE354934A17}" srcId="{1651E610-1017-48F4-8E8D-09907978BCB7}" destId="{28203415-15D4-490B-9AD4-BA8CEFFB1316}" srcOrd="0" destOrd="0" parTransId="{E70972FB-7BFE-47A3-81E6-85126EFD55F6}" sibTransId="{6181EEE5-D404-4817-A0A5-B702CF6B605B}"/>
    <dgm:cxn modelId="{6FDEA4AD-F86E-4CA5-9A81-90E34DA4717F}" srcId="{8A7827A6-F05E-4841-88C9-0B3EF36CDE3D}" destId="{9F6DF773-84BB-4E6F-9711-BBCD787BEC65}" srcOrd="1" destOrd="0" parTransId="{70A2AD7A-F15E-42D8-B91E-84D436C1B803}" sibTransId="{AED6BB1C-A251-47DE-BE59-8C2ED7211A4E}"/>
    <dgm:cxn modelId="{E028DC72-B67D-4F92-A149-59080C1761F6}" srcId="{8A7827A6-F05E-4841-88C9-0B3EF36CDE3D}" destId="{535B2D98-E786-4301-B416-1E5D07AFD71E}" srcOrd="3" destOrd="0" parTransId="{63EC72EB-4BF5-439A-8077-297BAC34BD55}" sibTransId="{0E4053A2-34D7-4311-8E6C-83AB2B3E6820}"/>
    <dgm:cxn modelId="{50EE4E19-3AE3-4D27-B081-2124BE8B8729}" type="presOf" srcId="{CBB4603B-2D78-4587-8A07-57AAAA0B7525}" destId="{C7C6FC59-92BA-4AAB-96FB-6EC5FDB3E70D}" srcOrd="0" destOrd="6" presId="urn:microsoft.com/office/officeart/2005/8/layout/hList1"/>
    <dgm:cxn modelId="{7D7E885B-9C6E-4952-A950-61F0849ED481}" type="presOf" srcId="{FDC61FA1-EDAF-4661-854E-B10671984D21}" destId="{C7C6FC59-92BA-4AAB-96FB-6EC5FDB3E70D}" srcOrd="0" destOrd="4" presId="urn:microsoft.com/office/officeart/2005/8/layout/hList1"/>
    <dgm:cxn modelId="{23F834E9-4DD2-4408-994B-854F4F620194}" srcId="{081D1409-D98E-4D1F-8E45-816FCBC2A986}" destId="{1651E610-1017-48F4-8E8D-09907978BCB7}" srcOrd="0" destOrd="0" parTransId="{1A3764E1-B161-4847-A714-CFE106D72088}" sibTransId="{F36EAB3D-8314-4E3B-8FE7-B66CB2E5A053}"/>
    <dgm:cxn modelId="{159D8E35-0446-4825-9947-88325066143C}" type="presOf" srcId="{1F8A9ABE-8E4D-4A15-A880-3F867C053A16}" destId="{C7C6FC59-92BA-4AAB-96FB-6EC5FDB3E70D}" srcOrd="0" destOrd="0" presId="urn:microsoft.com/office/officeart/2005/8/layout/hList1"/>
    <dgm:cxn modelId="{0FCCCD3B-BF59-4291-BCF6-753385DE5DD4}" srcId="{1651E610-1017-48F4-8E8D-09907978BCB7}" destId="{0C58A622-7DB1-4F49-BB30-1964FB736F38}" srcOrd="1" destOrd="0" parTransId="{8727E026-3A7F-468E-B365-6AEEE17F3807}" sibTransId="{AABA1E9D-D7D5-4E1D-99D0-C145468ACA19}"/>
    <dgm:cxn modelId="{CB9E47C5-868B-4EC1-9261-039000219376}" type="presOf" srcId="{8A7827A6-F05E-4841-88C9-0B3EF36CDE3D}" destId="{E9996DC5-9D5D-4825-93DE-FF4FBFF9F8DC}" srcOrd="0" destOrd="0" presId="urn:microsoft.com/office/officeart/2005/8/layout/hList1"/>
    <dgm:cxn modelId="{BC1A04FA-A8D0-4DF4-ADB0-90587518D6B9}" srcId="{8A7827A6-F05E-4841-88C9-0B3EF36CDE3D}" destId="{CBB4603B-2D78-4587-8A07-57AAAA0B7525}" srcOrd="6" destOrd="0" parTransId="{CF3A423B-B712-4DAE-BFE8-2263990718F1}" sibTransId="{D090E0BC-B4BC-4677-A53D-E9AE624AC8C9}"/>
    <dgm:cxn modelId="{9B20FDF1-680C-45CE-A1D1-21CFED69051B}" type="presOf" srcId="{2E4F14BE-5DC5-4A6D-82BB-411793CBEF1B}" destId="{C7C6FC59-92BA-4AAB-96FB-6EC5FDB3E70D}" srcOrd="0" destOrd="2" presId="urn:microsoft.com/office/officeart/2005/8/layout/hList1"/>
    <dgm:cxn modelId="{FF1A6BB6-7BD9-48BD-9D90-D8A5D64A540A}" srcId="{1651E610-1017-48F4-8E8D-09907978BCB7}" destId="{7352BABE-D2B2-46D4-8BE7-ADBFF7CF96A5}" srcOrd="4" destOrd="0" parTransId="{9A7FE749-1021-40B0-85EF-7355C72044AA}" sibTransId="{300ED01B-E36C-4441-AA62-DEB4A4C22DF9}"/>
    <dgm:cxn modelId="{ED1BC99B-0E4F-4F9B-B1F2-031503E7938C}" type="presOf" srcId="{7352BABE-D2B2-46D4-8BE7-ADBFF7CF96A5}" destId="{ED7D08B3-BDEE-486A-BE64-6EABD9C72467}" srcOrd="0" destOrd="4" presId="urn:microsoft.com/office/officeart/2005/8/layout/hList1"/>
    <dgm:cxn modelId="{2BB52A0B-E841-4BAD-AFBA-BFC4F5C8D336}" type="presOf" srcId="{E2FE2AA3-DB35-4431-AEDA-83C2C9959833}" destId="{33D1C85F-497E-4CF6-B707-91B3534EF546}" srcOrd="0" destOrd="0" presId="urn:microsoft.com/office/officeart/2005/8/layout/hList1"/>
    <dgm:cxn modelId="{DCA83AB1-C4AA-4954-BADC-E3B482D5E1DA}" type="presOf" srcId="{28EA3198-54DD-4AA8-93DA-AC9698FE9A96}" destId="{C7C6FC59-92BA-4AAB-96FB-6EC5FDB3E70D}" srcOrd="0" destOrd="5" presId="urn:microsoft.com/office/officeart/2005/8/layout/hList1"/>
    <dgm:cxn modelId="{AA55AE8C-FEC3-4EA2-A409-28E1881EF56D}" type="presOf" srcId="{535B2D98-E786-4301-B416-1E5D07AFD71E}" destId="{C7C6FC59-92BA-4AAB-96FB-6EC5FDB3E70D}" srcOrd="0" destOrd="3" presId="urn:microsoft.com/office/officeart/2005/8/layout/hList1"/>
    <dgm:cxn modelId="{46C86106-1043-411C-9F36-6C9DC8A3F25F}" srcId="{8A7827A6-F05E-4841-88C9-0B3EF36CDE3D}" destId="{1F8A9ABE-8E4D-4A15-A880-3F867C053A16}" srcOrd="0" destOrd="0" parTransId="{E83C5A94-DD90-4F2C-9801-515A3EC859F3}" sibTransId="{149FD503-CB13-42AE-BEB4-9E2620F144ED}"/>
    <dgm:cxn modelId="{78320890-2F60-40C6-ABE0-5096BF2C9DA6}" srcId="{1651E610-1017-48F4-8E8D-09907978BCB7}" destId="{ECF0F1AB-BE39-4AE7-8381-FD2BE134DA93}" srcOrd="2" destOrd="0" parTransId="{ABF0954F-1B89-478E-9C5B-8DC1961DB627}" sibTransId="{5F3D360E-B243-4AE6-8CB7-8C5F1FAC6E54}"/>
    <dgm:cxn modelId="{6B12AC69-44E7-4483-998F-874392A3A79D}" type="presOf" srcId="{E11CA8F0-54B0-444B-B787-66B7919C0F0D}" destId="{3AC32F94-2B5C-4AE5-BBD8-55A0C07AE139}" srcOrd="0" destOrd="0" presId="urn:microsoft.com/office/officeart/2005/8/layout/hList1"/>
    <dgm:cxn modelId="{6917B0FA-7D00-4E37-B60A-2F7E348C9DF4}" srcId="{1651E610-1017-48F4-8E8D-09907978BCB7}" destId="{799A4D2F-95CB-48FE-9EC4-B7E6712E598E}" srcOrd="3" destOrd="0" parTransId="{A99EC158-AD0B-452A-97A4-B7AFE7EBF34C}" sibTransId="{1DB2ECF4-4B8C-4B52-8B39-DEAF2BFE76D2}"/>
    <dgm:cxn modelId="{F2D3F3E7-D098-45AF-9AA5-E0CD5E0D0E03}" type="presParOf" srcId="{E606DE54-3E7D-4BA6-A34E-95B8BC892FB6}" destId="{23FB2350-8F48-44C5-B184-E68FFB6B02FE}" srcOrd="0" destOrd="0" presId="urn:microsoft.com/office/officeart/2005/8/layout/hList1"/>
    <dgm:cxn modelId="{F4734BEE-55FC-4781-B1BD-2C3043A0C3EE}" type="presParOf" srcId="{23FB2350-8F48-44C5-B184-E68FFB6B02FE}" destId="{2B826704-83B2-4CB9-82A5-3BE1B479E2C7}" srcOrd="0" destOrd="0" presId="urn:microsoft.com/office/officeart/2005/8/layout/hList1"/>
    <dgm:cxn modelId="{B09F7BC9-DDE8-47BC-BD07-2264AFE79EED}" type="presParOf" srcId="{23FB2350-8F48-44C5-B184-E68FFB6B02FE}" destId="{ED7D08B3-BDEE-486A-BE64-6EABD9C72467}" srcOrd="1" destOrd="0" presId="urn:microsoft.com/office/officeart/2005/8/layout/hList1"/>
    <dgm:cxn modelId="{C9EE1356-8081-4317-BC34-F9D640D696BE}" type="presParOf" srcId="{E606DE54-3E7D-4BA6-A34E-95B8BC892FB6}" destId="{36CBAC1F-41FE-4322-A731-D77D4CAB5C90}" srcOrd="1" destOrd="0" presId="urn:microsoft.com/office/officeart/2005/8/layout/hList1"/>
    <dgm:cxn modelId="{EC989DBB-EE04-43B6-96FF-79A65472B509}" type="presParOf" srcId="{E606DE54-3E7D-4BA6-A34E-95B8BC892FB6}" destId="{92B6E5C2-06B4-4137-B187-2FC30D68B7BF}" srcOrd="2" destOrd="0" presId="urn:microsoft.com/office/officeart/2005/8/layout/hList1"/>
    <dgm:cxn modelId="{2BB01055-9A19-4A32-AF5E-11CE288186B1}" type="presParOf" srcId="{92B6E5C2-06B4-4137-B187-2FC30D68B7BF}" destId="{33D1C85F-497E-4CF6-B707-91B3534EF546}" srcOrd="0" destOrd="0" presId="urn:microsoft.com/office/officeart/2005/8/layout/hList1"/>
    <dgm:cxn modelId="{498BDC58-9328-44B8-9FAC-E8D796352F0D}" type="presParOf" srcId="{92B6E5C2-06B4-4137-B187-2FC30D68B7BF}" destId="{3AC32F94-2B5C-4AE5-BBD8-55A0C07AE139}" srcOrd="1" destOrd="0" presId="urn:microsoft.com/office/officeart/2005/8/layout/hList1"/>
    <dgm:cxn modelId="{9E333C9B-2C96-48AE-8E73-C0F4612127EB}" type="presParOf" srcId="{E606DE54-3E7D-4BA6-A34E-95B8BC892FB6}" destId="{1F9A6BF6-D805-4CC2-A3B9-D59B3612ECCD}" srcOrd="3" destOrd="0" presId="urn:microsoft.com/office/officeart/2005/8/layout/hList1"/>
    <dgm:cxn modelId="{E5342804-F45A-4C96-BE11-80083A1CD676}" type="presParOf" srcId="{E606DE54-3E7D-4BA6-A34E-95B8BC892FB6}" destId="{C802DB74-2E43-4447-980D-91554F118669}" srcOrd="4" destOrd="0" presId="urn:microsoft.com/office/officeart/2005/8/layout/hList1"/>
    <dgm:cxn modelId="{753A2A2A-1A2C-419F-9100-744BE7180C92}" type="presParOf" srcId="{C802DB74-2E43-4447-980D-91554F118669}" destId="{E9996DC5-9D5D-4825-93DE-FF4FBFF9F8DC}" srcOrd="0" destOrd="0" presId="urn:microsoft.com/office/officeart/2005/8/layout/hList1"/>
    <dgm:cxn modelId="{FB891D45-5E91-461C-801D-B703F69ED7C3}" type="presParOf" srcId="{C802DB74-2E43-4447-980D-91554F118669}" destId="{C7C6FC59-92BA-4AAB-96FB-6EC5FDB3E7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EC80DF-D3AE-43B6-8772-6FAF28C1E9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82F5498-1B3D-44BD-A80F-8CA0F6B1F983}">
      <dgm:prSet phldrT="[Text]" custT="1"/>
      <dgm:spPr/>
      <dgm:t>
        <a:bodyPr/>
        <a:lstStyle/>
        <a:p>
          <a:r>
            <a:rPr lang="en-US" sz="2800" dirty="0"/>
            <a:t>I</a:t>
          </a:r>
        </a:p>
      </dgm:t>
    </dgm:pt>
    <dgm:pt modelId="{DB1AF983-F031-40A6-9C25-C87D3A3C08E3}" type="parTrans" cxnId="{7877BCA7-9F79-4C6F-89A0-2E5AA200E330}">
      <dgm:prSet/>
      <dgm:spPr/>
      <dgm:t>
        <a:bodyPr/>
        <a:lstStyle/>
        <a:p>
          <a:endParaRPr lang="en-US" sz="2800"/>
        </a:p>
      </dgm:t>
    </dgm:pt>
    <dgm:pt modelId="{6DFD5DA3-6BC5-48FD-A42B-331AC5825944}" type="sibTrans" cxnId="{7877BCA7-9F79-4C6F-89A0-2E5AA200E330}">
      <dgm:prSet/>
      <dgm:spPr/>
      <dgm:t>
        <a:bodyPr/>
        <a:lstStyle/>
        <a:p>
          <a:endParaRPr lang="en-US" sz="2800"/>
        </a:p>
      </dgm:t>
    </dgm:pt>
    <dgm:pt modelId="{F1005C55-7D46-46CF-9650-E1E28E03D295}">
      <dgm:prSet phldrT="[Text]" custT="1"/>
      <dgm:spPr/>
      <dgm:t>
        <a:bodyPr/>
        <a:lstStyle/>
        <a:p>
          <a:r>
            <a:rPr lang="en-US" sz="2800" dirty="0"/>
            <a:t>II  a</a:t>
          </a:r>
        </a:p>
      </dgm:t>
    </dgm:pt>
    <dgm:pt modelId="{73DF80BA-BB08-4A40-AA7A-0D07F2142FFF}" type="parTrans" cxnId="{64B20496-6C25-4D9B-B717-5D2485C3F493}">
      <dgm:prSet/>
      <dgm:spPr/>
      <dgm:t>
        <a:bodyPr/>
        <a:lstStyle/>
        <a:p>
          <a:endParaRPr lang="en-US" sz="2800"/>
        </a:p>
      </dgm:t>
    </dgm:pt>
    <dgm:pt modelId="{08BC1636-5BBF-4E80-A169-CD9498E1DF36}" type="sibTrans" cxnId="{64B20496-6C25-4D9B-B717-5D2485C3F493}">
      <dgm:prSet/>
      <dgm:spPr/>
      <dgm:t>
        <a:bodyPr/>
        <a:lstStyle/>
        <a:p>
          <a:endParaRPr lang="en-US" sz="2800"/>
        </a:p>
      </dgm:t>
    </dgm:pt>
    <dgm:pt modelId="{651F8509-3E3C-41B3-94B9-6C9EA417619D}">
      <dgm:prSet phldrT="[Text]" custT="1"/>
      <dgm:spPr/>
      <dgm:t>
        <a:bodyPr/>
        <a:lstStyle/>
        <a:p>
          <a:r>
            <a:rPr lang="en-US" sz="2800" dirty="0"/>
            <a:t>II  b</a:t>
          </a:r>
        </a:p>
      </dgm:t>
    </dgm:pt>
    <dgm:pt modelId="{02FD8EE7-4807-4AF7-B069-EEB8C167F6FE}" type="parTrans" cxnId="{282A0F3E-9D91-48EB-B684-619D97CB3579}">
      <dgm:prSet/>
      <dgm:spPr/>
      <dgm:t>
        <a:bodyPr/>
        <a:lstStyle/>
        <a:p>
          <a:endParaRPr lang="en-US" sz="2800"/>
        </a:p>
      </dgm:t>
    </dgm:pt>
    <dgm:pt modelId="{3E7A8215-BFA1-4439-A36A-0F6F73CB19BE}" type="sibTrans" cxnId="{282A0F3E-9D91-48EB-B684-619D97CB3579}">
      <dgm:prSet/>
      <dgm:spPr/>
      <dgm:t>
        <a:bodyPr/>
        <a:lstStyle/>
        <a:p>
          <a:endParaRPr lang="en-US" sz="2800"/>
        </a:p>
      </dgm:t>
    </dgm:pt>
    <dgm:pt modelId="{A477909F-649F-4123-BE4A-D1568EC04627}">
      <dgm:prSet phldrT="[Text]" custT="1"/>
      <dgm:spPr/>
      <dgm:t>
        <a:bodyPr/>
        <a:lstStyle/>
        <a:p>
          <a:r>
            <a:rPr lang="en-US" sz="2800" dirty="0"/>
            <a:t>II  c</a:t>
          </a:r>
        </a:p>
      </dgm:t>
    </dgm:pt>
    <dgm:pt modelId="{4D61B89F-D9F6-4272-A626-AF59B2FA0B0F}" type="parTrans" cxnId="{33D82D1A-4D25-4663-B991-A121322D1D88}">
      <dgm:prSet/>
      <dgm:spPr/>
      <dgm:t>
        <a:bodyPr/>
        <a:lstStyle/>
        <a:p>
          <a:endParaRPr lang="en-US" sz="2800"/>
        </a:p>
      </dgm:t>
    </dgm:pt>
    <dgm:pt modelId="{20B9C93A-F199-4538-B51E-32FCE0599965}" type="sibTrans" cxnId="{33D82D1A-4D25-4663-B991-A121322D1D88}">
      <dgm:prSet/>
      <dgm:spPr/>
      <dgm:t>
        <a:bodyPr/>
        <a:lstStyle/>
        <a:p>
          <a:endParaRPr lang="en-US" sz="2800"/>
        </a:p>
      </dgm:t>
    </dgm:pt>
    <dgm:pt modelId="{E3D41A76-142C-4702-802D-2B47D1933837}" type="asst">
      <dgm:prSet custT="1"/>
      <dgm:spPr/>
      <dgm:t>
        <a:bodyPr/>
        <a:lstStyle/>
        <a:p>
          <a:r>
            <a:rPr lang="en-US" sz="2800" dirty="0"/>
            <a:t>III  </a:t>
          </a:r>
          <a:r>
            <a:rPr lang="en-US" sz="2800" dirty="0" err="1"/>
            <a:t>ba</a:t>
          </a:r>
          <a:endParaRPr lang="en-US" sz="2800" dirty="0"/>
        </a:p>
      </dgm:t>
    </dgm:pt>
    <dgm:pt modelId="{2CE21CAD-D768-43AD-B149-711C73E80C29}" type="parTrans" cxnId="{73357DE4-7EC6-4762-9932-88B85FC82A07}">
      <dgm:prSet/>
      <dgm:spPr/>
      <dgm:t>
        <a:bodyPr/>
        <a:lstStyle/>
        <a:p>
          <a:endParaRPr lang="en-US" sz="2800"/>
        </a:p>
      </dgm:t>
    </dgm:pt>
    <dgm:pt modelId="{6D953187-4E0F-40D5-A0B5-944B2FE7C91A}" type="sibTrans" cxnId="{73357DE4-7EC6-4762-9932-88B85FC82A07}">
      <dgm:prSet/>
      <dgm:spPr/>
      <dgm:t>
        <a:bodyPr/>
        <a:lstStyle/>
        <a:p>
          <a:endParaRPr lang="en-US" sz="2800"/>
        </a:p>
      </dgm:t>
    </dgm:pt>
    <dgm:pt modelId="{FB36E761-456D-4399-AE8C-489EE540121F}" type="asst">
      <dgm:prSet custT="1"/>
      <dgm:spPr/>
      <dgm:t>
        <a:bodyPr/>
        <a:lstStyle/>
        <a:p>
          <a:r>
            <a:rPr lang="en-US" sz="2800" dirty="0"/>
            <a:t>III  bb</a:t>
          </a:r>
        </a:p>
      </dgm:t>
    </dgm:pt>
    <dgm:pt modelId="{B3ADFF73-D00F-4205-8CF1-0ABF79F46606}" type="parTrans" cxnId="{C599B816-AAC8-4709-B2D6-333BD5C2B9FD}">
      <dgm:prSet/>
      <dgm:spPr/>
      <dgm:t>
        <a:bodyPr/>
        <a:lstStyle/>
        <a:p>
          <a:endParaRPr lang="en-US" sz="2800"/>
        </a:p>
      </dgm:t>
    </dgm:pt>
    <dgm:pt modelId="{7BC09508-2F42-4552-B950-13ADB2957FB5}" type="sibTrans" cxnId="{C599B816-AAC8-4709-B2D6-333BD5C2B9FD}">
      <dgm:prSet/>
      <dgm:spPr/>
      <dgm:t>
        <a:bodyPr/>
        <a:lstStyle/>
        <a:p>
          <a:endParaRPr lang="en-US" sz="2800"/>
        </a:p>
      </dgm:t>
    </dgm:pt>
    <dgm:pt modelId="{8D4AD07B-C97A-4D26-B0E8-13F4BF56B801}" type="pres">
      <dgm:prSet presAssocID="{37EC80DF-D3AE-43B6-8772-6FAF28C1E952}" presName="hierChild1" presStyleCnt="0">
        <dgm:presLayoutVars>
          <dgm:orgChart val="1"/>
          <dgm:chPref val="1"/>
          <dgm:dir/>
          <dgm:animOne val="branch"/>
          <dgm:animLvl val="lvl"/>
          <dgm:resizeHandles/>
        </dgm:presLayoutVars>
      </dgm:prSet>
      <dgm:spPr/>
      <dgm:t>
        <a:bodyPr/>
        <a:lstStyle/>
        <a:p>
          <a:pPr rtl="1"/>
          <a:endParaRPr lang="ar-JO"/>
        </a:p>
      </dgm:t>
    </dgm:pt>
    <dgm:pt modelId="{01C2E184-17E9-4A87-99C8-BAAAF23D7697}" type="pres">
      <dgm:prSet presAssocID="{E82F5498-1B3D-44BD-A80F-8CA0F6B1F983}" presName="hierRoot1" presStyleCnt="0">
        <dgm:presLayoutVars>
          <dgm:hierBranch val="init"/>
        </dgm:presLayoutVars>
      </dgm:prSet>
      <dgm:spPr/>
    </dgm:pt>
    <dgm:pt modelId="{37BCDBBB-5A04-4125-936E-FDE9CECF5E53}" type="pres">
      <dgm:prSet presAssocID="{E82F5498-1B3D-44BD-A80F-8CA0F6B1F983}" presName="rootComposite1" presStyleCnt="0"/>
      <dgm:spPr/>
    </dgm:pt>
    <dgm:pt modelId="{547B2E39-9660-473F-B2FF-F86A18B9E02E}" type="pres">
      <dgm:prSet presAssocID="{E82F5498-1B3D-44BD-A80F-8CA0F6B1F983}" presName="rootText1" presStyleLbl="node0" presStyleIdx="0" presStyleCnt="1">
        <dgm:presLayoutVars>
          <dgm:chPref val="3"/>
        </dgm:presLayoutVars>
      </dgm:prSet>
      <dgm:spPr/>
      <dgm:t>
        <a:bodyPr/>
        <a:lstStyle/>
        <a:p>
          <a:pPr rtl="1"/>
          <a:endParaRPr lang="ar-JO"/>
        </a:p>
      </dgm:t>
    </dgm:pt>
    <dgm:pt modelId="{DB37181E-169B-4618-9DAE-520762400210}" type="pres">
      <dgm:prSet presAssocID="{E82F5498-1B3D-44BD-A80F-8CA0F6B1F983}" presName="rootConnector1" presStyleLbl="node1" presStyleIdx="0" presStyleCnt="0"/>
      <dgm:spPr/>
      <dgm:t>
        <a:bodyPr/>
        <a:lstStyle/>
        <a:p>
          <a:pPr rtl="1"/>
          <a:endParaRPr lang="ar-JO"/>
        </a:p>
      </dgm:t>
    </dgm:pt>
    <dgm:pt modelId="{E6DA156E-1542-4E82-B335-8330E51AA885}" type="pres">
      <dgm:prSet presAssocID="{E82F5498-1B3D-44BD-A80F-8CA0F6B1F983}" presName="hierChild2" presStyleCnt="0"/>
      <dgm:spPr/>
    </dgm:pt>
    <dgm:pt modelId="{5364BD4D-501F-436F-9888-229D1D383B23}" type="pres">
      <dgm:prSet presAssocID="{73DF80BA-BB08-4A40-AA7A-0D07F2142FFF}" presName="Name37" presStyleLbl="parChTrans1D2" presStyleIdx="0" presStyleCnt="3"/>
      <dgm:spPr/>
      <dgm:t>
        <a:bodyPr/>
        <a:lstStyle/>
        <a:p>
          <a:pPr rtl="1"/>
          <a:endParaRPr lang="ar-JO"/>
        </a:p>
      </dgm:t>
    </dgm:pt>
    <dgm:pt modelId="{FCF5C929-2C08-4324-B848-0F7DA30D4B64}" type="pres">
      <dgm:prSet presAssocID="{F1005C55-7D46-46CF-9650-E1E28E03D295}" presName="hierRoot2" presStyleCnt="0">
        <dgm:presLayoutVars>
          <dgm:hierBranch val="init"/>
        </dgm:presLayoutVars>
      </dgm:prSet>
      <dgm:spPr/>
    </dgm:pt>
    <dgm:pt modelId="{99B767D6-A987-4706-964B-FBB52567E361}" type="pres">
      <dgm:prSet presAssocID="{F1005C55-7D46-46CF-9650-E1E28E03D295}" presName="rootComposite" presStyleCnt="0"/>
      <dgm:spPr/>
    </dgm:pt>
    <dgm:pt modelId="{146418A8-E586-41AE-A5F3-96BE1FE7D022}" type="pres">
      <dgm:prSet presAssocID="{F1005C55-7D46-46CF-9650-E1E28E03D295}" presName="rootText" presStyleLbl="node2" presStyleIdx="0" presStyleCnt="3">
        <dgm:presLayoutVars>
          <dgm:chPref val="3"/>
        </dgm:presLayoutVars>
      </dgm:prSet>
      <dgm:spPr/>
      <dgm:t>
        <a:bodyPr/>
        <a:lstStyle/>
        <a:p>
          <a:pPr rtl="1"/>
          <a:endParaRPr lang="ar-JO"/>
        </a:p>
      </dgm:t>
    </dgm:pt>
    <dgm:pt modelId="{C8C184FE-63C5-43C3-B49C-F6B8136FD3F7}" type="pres">
      <dgm:prSet presAssocID="{F1005C55-7D46-46CF-9650-E1E28E03D295}" presName="rootConnector" presStyleLbl="node2" presStyleIdx="0" presStyleCnt="3"/>
      <dgm:spPr/>
      <dgm:t>
        <a:bodyPr/>
        <a:lstStyle/>
        <a:p>
          <a:pPr rtl="1"/>
          <a:endParaRPr lang="ar-JO"/>
        </a:p>
      </dgm:t>
    </dgm:pt>
    <dgm:pt modelId="{0152DEDA-47DA-499F-BA47-74884CED654C}" type="pres">
      <dgm:prSet presAssocID="{F1005C55-7D46-46CF-9650-E1E28E03D295}" presName="hierChild4" presStyleCnt="0"/>
      <dgm:spPr/>
    </dgm:pt>
    <dgm:pt modelId="{46AD0994-D21F-44F8-8738-8CA6B8F7FE54}" type="pres">
      <dgm:prSet presAssocID="{F1005C55-7D46-46CF-9650-E1E28E03D295}" presName="hierChild5" presStyleCnt="0"/>
      <dgm:spPr/>
    </dgm:pt>
    <dgm:pt modelId="{B078106A-B9E9-4AF7-812A-B5415BCC9A55}" type="pres">
      <dgm:prSet presAssocID="{02FD8EE7-4807-4AF7-B069-EEB8C167F6FE}" presName="Name37" presStyleLbl="parChTrans1D2" presStyleIdx="1" presStyleCnt="3"/>
      <dgm:spPr/>
      <dgm:t>
        <a:bodyPr/>
        <a:lstStyle/>
        <a:p>
          <a:pPr rtl="1"/>
          <a:endParaRPr lang="ar-JO"/>
        </a:p>
      </dgm:t>
    </dgm:pt>
    <dgm:pt modelId="{63A3DC48-F5D7-403C-86F5-7D0F060A48ED}" type="pres">
      <dgm:prSet presAssocID="{651F8509-3E3C-41B3-94B9-6C9EA417619D}" presName="hierRoot2" presStyleCnt="0">
        <dgm:presLayoutVars>
          <dgm:hierBranch val="init"/>
        </dgm:presLayoutVars>
      </dgm:prSet>
      <dgm:spPr/>
    </dgm:pt>
    <dgm:pt modelId="{60BADFB6-8A86-44EE-80CA-BF4435B2678B}" type="pres">
      <dgm:prSet presAssocID="{651F8509-3E3C-41B3-94B9-6C9EA417619D}" presName="rootComposite" presStyleCnt="0"/>
      <dgm:spPr/>
    </dgm:pt>
    <dgm:pt modelId="{21E0DA3E-ACAF-4021-8784-A5AECAF2DEA2}" type="pres">
      <dgm:prSet presAssocID="{651F8509-3E3C-41B3-94B9-6C9EA417619D}" presName="rootText" presStyleLbl="node2" presStyleIdx="1" presStyleCnt="3">
        <dgm:presLayoutVars>
          <dgm:chPref val="3"/>
        </dgm:presLayoutVars>
      </dgm:prSet>
      <dgm:spPr/>
      <dgm:t>
        <a:bodyPr/>
        <a:lstStyle/>
        <a:p>
          <a:pPr rtl="1"/>
          <a:endParaRPr lang="ar-JO"/>
        </a:p>
      </dgm:t>
    </dgm:pt>
    <dgm:pt modelId="{4DF6AE51-D5C4-4BA3-B4A0-C460FF6FAA42}" type="pres">
      <dgm:prSet presAssocID="{651F8509-3E3C-41B3-94B9-6C9EA417619D}" presName="rootConnector" presStyleLbl="node2" presStyleIdx="1" presStyleCnt="3"/>
      <dgm:spPr/>
      <dgm:t>
        <a:bodyPr/>
        <a:lstStyle/>
        <a:p>
          <a:pPr rtl="1"/>
          <a:endParaRPr lang="ar-JO"/>
        </a:p>
      </dgm:t>
    </dgm:pt>
    <dgm:pt modelId="{BBA47F1B-1C84-4473-AE80-8DDDE50F3522}" type="pres">
      <dgm:prSet presAssocID="{651F8509-3E3C-41B3-94B9-6C9EA417619D}" presName="hierChild4" presStyleCnt="0"/>
      <dgm:spPr/>
    </dgm:pt>
    <dgm:pt modelId="{35F63B77-24CA-442E-9617-B2AC82518A18}" type="pres">
      <dgm:prSet presAssocID="{651F8509-3E3C-41B3-94B9-6C9EA417619D}" presName="hierChild5" presStyleCnt="0"/>
      <dgm:spPr/>
    </dgm:pt>
    <dgm:pt modelId="{16B8DDAB-4F94-4D71-9645-AAD1CCB149B2}" type="pres">
      <dgm:prSet presAssocID="{2CE21CAD-D768-43AD-B149-711C73E80C29}" presName="Name111" presStyleLbl="parChTrans1D3" presStyleIdx="0" presStyleCnt="2"/>
      <dgm:spPr/>
      <dgm:t>
        <a:bodyPr/>
        <a:lstStyle/>
        <a:p>
          <a:pPr rtl="1"/>
          <a:endParaRPr lang="ar-JO"/>
        </a:p>
      </dgm:t>
    </dgm:pt>
    <dgm:pt modelId="{BD3F3C7E-79F8-47C3-8AFC-F5D47CE1C802}" type="pres">
      <dgm:prSet presAssocID="{E3D41A76-142C-4702-802D-2B47D1933837}" presName="hierRoot3" presStyleCnt="0">
        <dgm:presLayoutVars>
          <dgm:hierBranch val="init"/>
        </dgm:presLayoutVars>
      </dgm:prSet>
      <dgm:spPr/>
    </dgm:pt>
    <dgm:pt modelId="{71EDE68F-88F0-4FEC-93A3-66425E9824BB}" type="pres">
      <dgm:prSet presAssocID="{E3D41A76-142C-4702-802D-2B47D1933837}" presName="rootComposite3" presStyleCnt="0"/>
      <dgm:spPr/>
    </dgm:pt>
    <dgm:pt modelId="{70D4CF89-EF91-42AA-8AF1-FD7F247462CD}" type="pres">
      <dgm:prSet presAssocID="{E3D41A76-142C-4702-802D-2B47D1933837}" presName="rootText3" presStyleLbl="asst2" presStyleIdx="0" presStyleCnt="2">
        <dgm:presLayoutVars>
          <dgm:chPref val="3"/>
        </dgm:presLayoutVars>
      </dgm:prSet>
      <dgm:spPr/>
      <dgm:t>
        <a:bodyPr/>
        <a:lstStyle/>
        <a:p>
          <a:pPr rtl="1"/>
          <a:endParaRPr lang="ar-JO"/>
        </a:p>
      </dgm:t>
    </dgm:pt>
    <dgm:pt modelId="{D35ED7DE-B626-4E1C-A23B-F182AB1FEAB4}" type="pres">
      <dgm:prSet presAssocID="{E3D41A76-142C-4702-802D-2B47D1933837}" presName="rootConnector3" presStyleLbl="asst2" presStyleIdx="0" presStyleCnt="2"/>
      <dgm:spPr/>
      <dgm:t>
        <a:bodyPr/>
        <a:lstStyle/>
        <a:p>
          <a:pPr rtl="1"/>
          <a:endParaRPr lang="ar-JO"/>
        </a:p>
      </dgm:t>
    </dgm:pt>
    <dgm:pt modelId="{ACEA3AD0-C59B-4A61-A559-8D9AF74D37EA}" type="pres">
      <dgm:prSet presAssocID="{E3D41A76-142C-4702-802D-2B47D1933837}" presName="hierChild6" presStyleCnt="0"/>
      <dgm:spPr/>
    </dgm:pt>
    <dgm:pt modelId="{73DE2963-39BF-4A3C-9C13-094C17465BFA}" type="pres">
      <dgm:prSet presAssocID="{E3D41A76-142C-4702-802D-2B47D1933837}" presName="hierChild7" presStyleCnt="0"/>
      <dgm:spPr/>
    </dgm:pt>
    <dgm:pt modelId="{2B0791A7-F90E-40E0-A18A-84BAACFA56FE}" type="pres">
      <dgm:prSet presAssocID="{B3ADFF73-D00F-4205-8CF1-0ABF79F46606}" presName="Name111" presStyleLbl="parChTrans1D3" presStyleIdx="1" presStyleCnt="2"/>
      <dgm:spPr/>
      <dgm:t>
        <a:bodyPr/>
        <a:lstStyle/>
        <a:p>
          <a:pPr rtl="1"/>
          <a:endParaRPr lang="ar-JO"/>
        </a:p>
      </dgm:t>
    </dgm:pt>
    <dgm:pt modelId="{A7A03108-1F6F-4B1B-B0B4-D34910EACF12}" type="pres">
      <dgm:prSet presAssocID="{FB36E761-456D-4399-AE8C-489EE540121F}" presName="hierRoot3" presStyleCnt="0">
        <dgm:presLayoutVars>
          <dgm:hierBranch val="init"/>
        </dgm:presLayoutVars>
      </dgm:prSet>
      <dgm:spPr/>
    </dgm:pt>
    <dgm:pt modelId="{14732AEC-4EEB-4BA6-B869-AC564E64878E}" type="pres">
      <dgm:prSet presAssocID="{FB36E761-456D-4399-AE8C-489EE540121F}" presName="rootComposite3" presStyleCnt="0"/>
      <dgm:spPr/>
    </dgm:pt>
    <dgm:pt modelId="{F69E270E-BADC-4ABF-A0E8-45CE990D761F}" type="pres">
      <dgm:prSet presAssocID="{FB36E761-456D-4399-AE8C-489EE540121F}" presName="rootText3" presStyleLbl="asst2" presStyleIdx="1" presStyleCnt="2">
        <dgm:presLayoutVars>
          <dgm:chPref val="3"/>
        </dgm:presLayoutVars>
      </dgm:prSet>
      <dgm:spPr/>
      <dgm:t>
        <a:bodyPr/>
        <a:lstStyle/>
        <a:p>
          <a:pPr rtl="1"/>
          <a:endParaRPr lang="ar-JO"/>
        </a:p>
      </dgm:t>
    </dgm:pt>
    <dgm:pt modelId="{67A501C0-8467-4577-AE9C-9F110178AD92}" type="pres">
      <dgm:prSet presAssocID="{FB36E761-456D-4399-AE8C-489EE540121F}" presName="rootConnector3" presStyleLbl="asst2" presStyleIdx="1" presStyleCnt="2"/>
      <dgm:spPr/>
      <dgm:t>
        <a:bodyPr/>
        <a:lstStyle/>
        <a:p>
          <a:pPr rtl="1"/>
          <a:endParaRPr lang="ar-JO"/>
        </a:p>
      </dgm:t>
    </dgm:pt>
    <dgm:pt modelId="{58755DB0-C5A1-4BD9-A2BC-93754DE6CE5A}" type="pres">
      <dgm:prSet presAssocID="{FB36E761-456D-4399-AE8C-489EE540121F}" presName="hierChild6" presStyleCnt="0"/>
      <dgm:spPr/>
    </dgm:pt>
    <dgm:pt modelId="{AE3FFD32-17B1-46C5-8421-22454C41B7D7}" type="pres">
      <dgm:prSet presAssocID="{FB36E761-456D-4399-AE8C-489EE540121F}" presName="hierChild7" presStyleCnt="0"/>
      <dgm:spPr/>
    </dgm:pt>
    <dgm:pt modelId="{3E47AA3C-D4C5-41DC-AC93-E9A19F34208D}" type="pres">
      <dgm:prSet presAssocID="{4D61B89F-D9F6-4272-A626-AF59B2FA0B0F}" presName="Name37" presStyleLbl="parChTrans1D2" presStyleIdx="2" presStyleCnt="3"/>
      <dgm:spPr/>
      <dgm:t>
        <a:bodyPr/>
        <a:lstStyle/>
        <a:p>
          <a:pPr rtl="1"/>
          <a:endParaRPr lang="ar-JO"/>
        </a:p>
      </dgm:t>
    </dgm:pt>
    <dgm:pt modelId="{D703294A-D654-46BE-8700-61CDE166309D}" type="pres">
      <dgm:prSet presAssocID="{A477909F-649F-4123-BE4A-D1568EC04627}" presName="hierRoot2" presStyleCnt="0">
        <dgm:presLayoutVars>
          <dgm:hierBranch val="init"/>
        </dgm:presLayoutVars>
      </dgm:prSet>
      <dgm:spPr/>
    </dgm:pt>
    <dgm:pt modelId="{5D031BCB-03B3-44FE-ACA3-DE5ABDD381EC}" type="pres">
      <dgm:prSet presAssocID="{A477909F-649F-4123-BE4A-D1568EC04627}" presName="rootComposite" presStyleCnt="0"/>
      <dgm:spPr/>
    </dgm:pt>
    <dgm:pt modelId="{60441641-73FC-4F30-AA37-A3B546F9F5C2}" type="pres">
      <dgm:prSet presAssocID="{A477909F-649F-4123-BE4A-D1568EC04627}" presName="rootText" presStyleLbl="node2" presStyleIdx="2" presStyleCnt="3">
        <dgm:presLayoutVars>
          <dgm:chPref val="3"/>
        </dgm:presLayoutVars>
      </dgm:prSet>
      <dgm:spPr/>
      <dgm:t>
        <a:bodyPr/>
        <a:lstStyle/>
        <a:p>
          <a:pPr rtl="1"/>
          <a:endParaRPr lang="ar-JO"/>
        </a:p>
      </dgm:t>
    </dgm:pt>
    <dgm:pt modelId="{B17A40A8-CE97-4D4C-9A2E-567011B55867}" type="pres">
      <dgm:prSet presAssocID="{A477909F-649F-4123-BE4A-D1568EC04627}" presName="rootConnector" presStyleLbl="node2" presStyleIdx="2" presStyleCnt="3"/>
      <dgm:spPr/>
      <dgm:t>
        <a:bodyPr/>
        <a:lstStyle/>
        <a:p>
          <a:pPr rtl="1"/>
          <a:endParaRPr lang="ar-JO"/>
        </a:p>
      </dgm:t>
    </dgm:pt>
    <dgm:pt modelId="{1F538E3E-0640-4A84-A7D2-78DF1FEA35B4}" type="pres">
      <dgm:prSet presAssocID="{A477909F-649F-4123-BE4A-D1568EC04627}" presName="hierChild4" presStyleCnt="0"/>
      <dgm:spPr/>
    </dgm:pt>
    <dgm:pt modelId="{920C834A-DFA9-4B87-A488-DC89AC37227E}" type="pres">
      <dgm:prSet presAssocID="{A477909F-649F-4123-BE4A-D1568EC04627}" presName="hierChild5" presStyleCnt="0"/>
      <dgm:spPr/>
    </dgm:pt>
    <dgm:pt modelId="{00E8DCC6-4BC1-47C0-9B48-A28F8532932B}" type="pres">
      <dgm:prSet presAssocID="{E82F5498-1B3D-44BD-A80F-8CA0F6B1F983}" presName="hierChild3" presStyleCnt="0"/>
      <dgm:spPr/>
    </dgm:pt>
  </dgm:ptLst>
  <dgm:cxnLst>
    <dgm:cxn modelId="{913DB5A7-33FC-437E-B2EB-7E9E4B684194}" type="presOf" srcId="{02FD8EE7-4807-4AF7-B069-EEB8C167F6FE}" destId="{B078106A-B9E9-4AF7-812A-B5415BCC9A55}" srcOrd="0" destOrd="0" presId="urn:microsoft.com/office/officeart/2005/8/layout/orgChart1"/>
    <dgm:cxn modelId="{63676838-FED1-489C-AD6C-A5A3495E09CD}" type="presOf" srcId="{F1005C55-7D46-46CF-9650-E1E28E03D295}" destId="{146418A8-E586-41AE-A5F3-96BE1FE7D022}" srcOrd="0" destOrd="0" presId="urn:microsoft.com/office/officeart/2005/8/layout/orgChart1"/>
    <dgm:cxn modelId="{DCA1BEB1-CA21-4124-9EE9-30AE474C87C8}" type="presOf" srcId="{2CE21CAD-D768-43AD-B149-711C73E80C29}" destId="{16B8DDAB-4F94-4D71-9645-AAD1CCB149B2}" srcOrd="0" destOrd="0" presId="urn:microsoft.com/office/officeart/2005/8/layout/orgChart1"/>
    <dgm:cxn modelId="{99A3B2AB-0DF3-46AF-96BB-E6BF6B9D84F7}" type="presOf" srcId="{73DF80BA-BB08-4A40-AA7A-0D07F2142FFF}" destId="{5364BD4D-501F-436F-9888-229D1D383B23}" srcOrd="0" destOrd="0" presId="urn:microsoft.com/office/officeart/2005/8/layout/orgChart1"/>
    <dgm:cxn modelId="{73357DE4-7EC6-4762-9932-88B85FC82A07}" srcId="{651F8509-3E3C-41B3-94B9-6C9EA417619D}" destId="{E3D41A76-142C-4702-802D-2B47D1933837}" srcOrd="0" destOrd="0" parTransId="{2CE21CAD-D768-43AD-B149-711C73E80C29}" sibTransId="{6D953187-4E0F-40D5-A0B5-944B2FE7C91A}"/>
    <dgm:cxn modelId="{C599B816-AAC8-4709-B2D6-333BD5C2B9FD}" srcId="{651F8509-3E3C-41B3-94B9-6C9EA417619D}" destId="{FB36E761-456D-4399-AE8C-489EE540121F}" srcOrd="1" destOrd="0" parTransId="{B3ADFF73-D00F-4205-8CF1-0ABF79F46606}" sibTransId="{7BC09508-2F42-4552-B950-13ADB2957FB5}"/>
    <dgm:cxn modelId="{7405175B-50ED-4816-8244-2B14FCBBE9A9}" type="presOf" srcId="{A477909F-649F-4123-BE4A-D1568EC04627}" destId="{B17A40A8-CE97-4D4C-9A2E-567011B55867}" srcOrd="1" destOrd="0" presId="urn:microsoft.com/office/officeart/2005/8/layout/orgChart1"/>
    <dgm:cxn modelId="{D689AABD-387F-4A1E-900C-104EACE97AD5}" type="presOf" srcId="{E82F5498-1B3D-44BD-A80F-8CA0F6B1F983}" destId="{547B2E39-9660-473F-B2FF-F86A18B9E02E}" srcOrd="0" destOrd="0" presId="urn:microsoft.com/office/officeart/2005/8/layout/orgChart1"/>
    <dgm:cxn modelId="{7877BCA7-9F79-4C6F-89A0-2E5AA200E330}" srcId="{37EC80DF-D3AE-43B6-8772-6FAF28C1E952}" destId="{E82F5498-1B3D-44BD-A80F-8CA0F6B1F983}" srcOrd="0" destOrd="0" parTransId="{DB1AF983-F031-40A6-9C25-C87D3A3C08E3}" sibTransId="{6DFD5DA3-6BC5-48FD-A42B-331AC5825944}"/>
    <dgm:cxn modelId="{90AC45BC-79D3-4975-9274-5ABA2F9891CC}" type="presOf" srcId="{651F8509-3E3C-41B3-94B9-6C9EA417619D}" destId="{21E0DA3E-ACAF-4021-8784-A5AECAF2DEA2}" srcOrd="0" destOrd="0" presId="urn:microsoft.com/office/officeart/2005/8/layout/orgChart1"/>
    <dgm:cxn modelId="{0BDF38D8-DA39-4016-AC58-246AF01ED03C}" type="presOf" srcId="{E3D41A76-142C-4702-802D-2B47D1933837}" destId="{D35ED7DE-B626-4E1C-A23B-F182AB1FEAB4}" srcOrd="1" destOrd="0" presId="urn:microsoft.com/office/officeart/2005/8/layout/orgChart1"/>
    <dgm:cxn modelId="{B334907C-BBF8-4A97-9D05-A650A43147B3}" type="presOf" srcId="{F1005C55-7D46-46CF-9650-E1E28E03D295}" destId="{C8C184FE-63C5-43C3-B49C-F6B8136FD3F7}" srcOrd="1" destOrd="0" presId="urn:microsoft.com/office/officeart/2005/8/layout/orgChart1"/>
    <dgm:cxn modelId="{33D82D1A-4D25-4663-B991-A121322D1D88}" srcId="{E82F5498-1B3D-44BD-A80F-8CA0F6B1F983}" destId="{A477909F-649F-4123-BE4A-D1568EC04627}" srcOrd="2" destOrd="0" parTransId="{4D61B89F-D9F6-4272-A626-AF59B2FA0B0F}" sibTransId="{20B9C93A-F199-4538-B51E-32FCE0599965}"/>
    <dgm:cxn modelId="{282A0F3E-9D91-48EB-B684-619D97CB3579}" srcId="{E82F5498-1B3D-44BD-A80F-8CA0F6B1F983}" destId="{651F8509-3E3C-41B3-94B9-6C9EA417619D}" srcOrd="1" destOrd="0" parTransId="{02FD8EE7-4807-4AF7-B069-EEB8C167F6FE}" sibTransId="{3E7A8215-BFA1-4439-A36A-0F6F73CB19BE}"/>
    <dgm:cxn modelId="{E80CBF37-5E78-42D3-B31F-2CC0515911D9}" type="presOf" srcId="{FB36E761-456D-4399-AE8C-489EE540121F}" destId="{67A501C0-8467-4577-AE9C-9F110178AD92}" srcOrd="1" destOrd="0" presId="urn:microsoft.com/office/officeart/2005/8/layout/orgChart1"/>
    <dgm:cxn modelId="{66C932AB-24F1-4F94-A31A-C71087D831D1}" type="presOf" srcId="{37EC80DF-D3AE-43B6-8772-6FAF28C1E952}" destId="{8D4AD07B-C97A-4D26-B0E8-13F4BF56B801}" srcOrd="0" destOrd="0" presId="urn:microsoft.com/office/officeart/2005/8/layout/orgChart1"/>
    <dgm:cxn modelId="{7CB1859E-3333-4A15-9F92-E54304B3C1A6}" type="presOf" srcId="{A477909F-649F-4123-BE4A-D1568EC04627}" destId="{60441641-73FC-4F30-AA37-A3B546F9F5C2}" srcOrd="0" destOrd="0" presId="urn:microsoft.com/office/officeart/2005/8/layout/orgChart1"/>
    <dgm:cxn modelId="{F1C4FC3B-771C-47C7-BF01-F37FBD4FD670}" type="presOf" srcId="{FB36E761-456D-4399-AE8C-489EE540121F}" destId="{F69E270E-BADC-4ABF-A0E8-45CE990D761F}" srcOrd="0" destOrd="0" presId="urn:microsoft.com/office/officeart/2005/8/layout/orgChart1"/>
    <dgm:cxn modelId="{80E08F06-1D60-4116-8A8D-18D7E90A2D68}" type="presOf" srcId="{4D61B89F-D9F6-4272-A626-AF59B2FA0B0F}" destId="{3E47AA3C-D4C5-41DC-AC93-E9A19F34208D}" srcOrd="0" destOrd="0" presId="urn:microsoft.com/office/officeart/2005/8/layout/orgChart1"/>
    <dgm:cxn modelId="{64B20496-6C25-4D9B-B717-5D2485C3F493}" srcId="{E82F5498-1B3D-44BD-A80F-8CA0F6B1F983}" destId="{F1005C55-7D46-46CF-9650-E1E28E03D295}" srcOrd="0" destOrd="0" parTransId="{73DF80BA-BB08-4A40-AA7A-0D07F2142FFF}" sibTransId="{08BC1636-5BBF-4E80-A169-CD9498E1DF36}"/>
    <dgm:cxn modelId="{CC8621F9-899B-471D-B99A-615D10A0E26B}" type="presOf" srcId="{E3D41A76-142C-4702-802D-2B47D1933837}" destId="{70D4CF89-EF91-42AA-8AF1-FD7F247462CD}" srcOrd="0" destOrd="0" presId="urn:microsoft.com/office/officeart/2005/8/layout/orgChart1"/>
    <dgm:cxn modelId="{54A86C79-5AC5-404C-9FA1-F97B0BD251A7}" type="presOf" srcId="{651F8509-3E3C-41B3-94B9-6C9EA417619D}" destId="{4DF6AE51-D5C4-4BA3-B4A0-C460FF6FAA42}" srcOrd="1" destOrd="0" presId="urn:microsoft.com/office/officeart/2005/8/layout/orgChart1"/>
    <dgm:cxn modelId="{B0602D7D-C61D-4D68-94DF-D70252F71F79}" type="presOf" srcId="{B3ADFF73-D00F-4205-8CF1-0ABF79F46606}" destId="{2B0791A7-F90E-40E0-A18A-84BAACFA56FE}" srcOrd="0" destOrd="0" presId="urn:microsoft.com/office/officeart/2005/8/layout/orgChart1"/>
    <dgm:cxn modelId="{7F17FE19-E803-4B97-B5D4-08EC72682A29}" type="presOf" srcId="{E82F5498-1B3D-44BD-A80F-8CA0F6B1F983}" destId="{DB37181E-169B-4618-9DAE-520762400210}" srcOrd="1" destOrd="0" presId="urn:microsoft.com/office/officeart/2005/8/layout/orgChart1"/>
    <dgm:cxn modelId="{E71EAAC2-86E4-407C-9800-18632D47987F}" type="presParOf" srcId="{8D4AD07B-C97A-4D26-B0E8-13F4BF56B801}" destId="{01C2E184-17E9-4A87-99C8-BAAAF23D7697}" srcOrd="0" destOrd="0" presId="urn:microsoft.com/office/officeart/2005/8/layout/orgChart1"/>
    <dgm:cxn modelId="{64EAD215-28FF-4465-929C-49F613A8A189}" type="presParOf" srcId="{01C2E184-17E9-4A87-99C8-BAAAF23D7697}" destId="{37BCDBBB-5A04-4125-936E-FDE9CECF5E53}" srcOrd="0" destOrd="0" presId="urn:microsoft.com/office/officeart/2005/8/layout/orgChart1"/>
    <dgm:cxn modelId="{F45C8680-3BE0-42B8-BCEF-C32D29F7A3B7}" type="presParOf" srcId="{37BCDBBB-5A04-4125-936E-FDE9CECF5E53}" destId="{547B2E39-9660-473F-B2FF-F86A18B9E02E}" srcOrd="0" destOrd="0" presId="urn:microsoft.com/office/officeart/2005/8/layout/orgChart1"/>
    <dgm:cxn modelId="{0FFD14E7-3993-4107-A11B-CCCD70500288}" type="presParOf" srcId="{37BCDBBB-5A04-4125-936E-FDE9CECF5E53}" destId="{DB37181E-169B-4618-9DAE-520762400210}" srcOrd="1" destOrd="0" presId="urn:microsoft.com/office/officeart/2005/8/layout/orgChart1"/>
    <dgm:cxn modelId="{92854FAF-8F5B-4742-B12A-ED9CAD749D8B}" type="presParOf" srcId="{01C2E184-17E9-4A87-99C8-BAAAF23D7697}" destId="{E6DA156E-1542-4E82-B335-8330E51AA885}" srcOrd="1" destOrd="0" presId="urn:microsoft.com/office/officeart/2005/8/layout/orgChart1"/>
    <dgm:cxn modelId="{7787AB9C-FE3F-48B1-B0E7-776D65B5B33F}" type="presParOf" srcId="{E6DA156E-1542-4E82-B335-8330E51AA885}" destId="{5364BD4D-501F-436F-9888-229D1D383B23}" srcOrd="0" destOrd="0" presId="urn:microsoft.com/office/officeart/2005/8/layout/orgChart1"/>
    <dgm:cxn modelId="{A3D7F8E3-8455-48D5-B78E-D9A4710A9198}" type="presParOf" srcId="{E6DA156E-1542-4E82-B335-8330E51AA885}" destId="{FCF5C929-2C08-4324-B848-0F7DA30D4B64}" srcOrd="1" destOrd="0" presId="urn:microsoft.com/office/officeart/2005/8/layout/orgChart1"/>
    <dgm:cxn modelId="{C740B2A5-E656-4B1B-B3B6-D2C20CE66FFB}" type="presParOf" srcId="{FCF5C929-2C08-4324-B848-0F7DA30D4B64}" destId="{99B767D6-A987-4706-964B-FBB52567E361}" srcOrd="0" destOrd="0" presId="urn:microsoft.com/office/officeart/2005/8/layout/orgChart1"/>
    <dgm:cxn modelId="{50FA3A86-BF9B-4F74-84FF-5AFC0C3891C6}" type="presParOf" srcId="{99B767D6-A987-4706-964B-FBB52567E361}" destId="{146418A8-E586-41AE-A5F3-96BE1FE7D022}" srcOrd="0" destOrd="0" presId="urn:microsoft.com/office/officeart/2005/8/layout/orgChart1"/>
    <dgm:cxn modelId="{1D42D90D-40A9-4896-A7B4-A4047123A0B4}" type="presParOf" srcId="{99B767D6-A987-4706-964B-FBB52567E361}" destId="{C8C184FE-63C5-43C3-B49C-F6B8136FD3F7}" srcOrd="1" destOrd="0" presId="urn:microsoft.com/office/officeart/2005/8/layout/orgChart1"/>
    <dgm:cxn modelId="{FA170DC5-E213-4788-A968-4CF734287F43}" type="presParOf" srcId="{FCF5C929-2C08-4324-B848-0F7DA30D4B64}" destId="{0152DEDA-47DA-499F-BA47-74884CED654C}" srcOrd="1" destOrd="0" presId="urn:microsoft.com/office/officeart/2005/8/layout/orgChart1"/>
    <dgm:cxn modelId="{AF25C318-ED2F-4BC5-91A6-B7E5C2DB0FD8}" type="presParOf" srcId="{FCF5C929-2C08-4324-B848-0F7DA30D4B64}" destId="{46AD0994-D21F-44F8-8738-8CA6B8F7FE54}" srcOrd="2" destOrd="0" presId="urn:microsoft.com/office/officeart/2005/8/layout/orgChart1"/>
    <dgm:cxn modelId="{707F9853-C810-4F2C-BC3A-64E316D95CD3}" type="presParOf" srcId="{E6DA156E-1542-4E82-B335-8330E51AA885}" destId="{B078106A-B9E9-4AF7-812A-B5415BCC9A55}" srcOrd="2" destOrd="0" presId="urn:microsoft.com/office/officeart/2005/8/layout/orgChart1"/>
    <dgm:cxn modelId="{E745073E-17F4-4A45-934E-131B8406DF97}" type="presParOf" srcId="{E6DA156E-1542-4E82-B335-8330E51AA885}" destId="{63A3DC48-F5D7-403C-86F5-7D0F060A48ED}" srcOrd="3" destOrd="0" presId="urn:microsoft.com/office/officeart/2005/8/layout/orgChart1"/>
    <dgm:cxn modelId="{0C680639-F77A-44A3-8970-C8A9863BD093}" type="presParOf" srcId="{63A3DC48-F5D7-403C-86F5-7D0F060A48ED}" destId="{60BADFB6-8A86-44EE-80CA-BF4435B2678B}" srcOrd="0" destOrd="0" presId="urn:microsoft.com/office/officeart/2005/8/layout/orgChart1"/>
    <dgm:cxn modelId="{D66E175C-6B65-4F47-8789-B96A0A966A98}" type="presParOf" srcId="{60BADFB6-8A86-44EE-80CA-BF4435B2678B}" destId="{21E0DA3E-ACAF-4021-8784-A5AECAF2DEA2}" srcOrd="0" destOrd="0" presId="urn:microsoft.com/office/officeart/2005/8/layout/orgChart1"/>
    <dgm:cxn modelId="{9276F996-5983-4DA3-B1DD-56BDA5F34DD6}" type="presParOf" srcId="{60BADFB6-8A86-44EE-80CA-BF4435B2678B}" destId="{4DF6AE51-D5C4-4BA3-B4A0-C460FF6FAA42}" srcOrd="1" destOrd="0" presId="urn:microsoft.com/office/officeart/2005/8/layout/orgChart1"/>
    <dgm:cxn modelId="{C7052B80-6B1D-4B2D-9DE0-995D8B23BF4C}" type="presParOf" srcId="{63A3DC48-F5D7-403C-86F5-7D0F060A48ED}" destId="{BBA47F1B-1C84-4473-AE80-8DDDE50F3522}" srcOrd="1" destOrd="0" presId="urn:microsoft.com/office/officeart/2005/8/layout/orgChart1"/>
    <dgm:cxn modelId="{84F85543-1CB4-4409-89A9-D446B12EDA4E}" type="presParOf" srcId="{63A3DC48-F5D7-403C-86F5-7D0F060A48ED}" destId="{35F63B77-24CA-442E-9617-B2AC82518A18}" srcOrd="2" destOrd="0" presId="urn:microsoft.com/office/officeart/2005/8/layout/orgChart1"/>
    <dgm:cxn modelId="{DA31DC42-4158-4EA8-B549-48F5A6C98792}" type="presParOf" srcId="{35F63B77-24CA-442E-9617-B2AC82518A18}" destId="{16B8DDAB-4F94-4D71-9645-AAD1CCB149B2}" srcOrd="0" destOrd="0" presId="urn:microsoft.com/office/officeart/2005/8/layout/orgChart1"/>
    <dgm:cxn modelId="{6EED3CF3-524B-4C48-A5F3-EE325096DC5B}" type="presParOf" srcId="{35F63B77-24CA-442E-9617-B2AC82518A18}" destId="{BD3F3C7E-79F8-47C3-8AFC-F5D47CE1C802}" srcOrd="1" destOrd="0" presId="urn:microsoft.com/office/officeart/2005/8/layout/orgChart1"/>
    <dgm:cxn modelId="{DCB2DE79-C93A-456B-A109-265CBA159662}" type="presParOf" srcId="{BD3F3C7E-79F8-47C3-8AFC-F5D47CE1C802}" destId="{71EDE68F-88F0-4FEC-93A3-66425E9824BB}" srcOrd="0" destOrd="0" presId="urn:microsoft.com/office/officeart/2005/8/layout/orgChart1"/>
    <dgm:cxn modelId="{E521E9B4-EDB8-44BB-8B12-31E87EC6FE82}" type="presParOf" srcId="{71EDE68F-88F0-4FEC-93A3-66425E9824BB}" destId="{70D4CF89-EF91-42AA-8AF1-FD7F247462CD}" srcOrd="0" destOrd="0" presId="urn:microsoft.com/office/officeart/2005/8/layout/orgChart1"/>
    <dgm:cxn modelId="{01E9AD7F-EC60-4E8E-A8F2-C4DEA45B4D55}" type="presParOf" srcId="{71EDE68F-88F0-4FEC-93A3-66425E9824BB}" destId="{D35ED7DE-B626-4E1C-A23B-F182AB1FEAB4}" srcOrd="1" destOrd="0" presId="urn:microsoft.com/office/officeart/2005/8/layout/orgChart1"/>
    <dgm:cxn modelId="{579C23D8-1F36-4E22-B724-BADB7A33CB31}" type="presParOf" srcId="{BD3F3C7E-79F8-47C3-8AFC-F5D47CE1C802}" destId="{ACEA3AD0-C59B-4A61-A559-8D9AF74D37EA}" srcOrd="1" destOrd="0" presId="urn:microsoft.com/office/officeart/2005/8/layout/orgChart1"/>
    <dgm:cxn modelId="{DA17CA69-492E-4A37-A4E5-CE817ECCA188}" type="presParOf" srcId="{BD3F3C7E-79F8-47C3-8AFC-F5D47CE1C802}" destId="{73DE2963-39BF-4A3C-9C13-094C17465BFA}" srcOrd="2" destOrd="0" presId="urn:microsoft.com/office/officeart/2005/8/layout/orgChart1"/>
    <dgm:cxn modelId="{66433E2A-B963-4419-BC68-2856934F8B34}" type="presParOf" srcId="{35F63B77-24CA-442E-9617-B2AC82518A18}" destId="{2B0791A7-F90E-40E0-A18A-84BAACFA56FE}" srcOrd="2" destOrd="0" presId="urn:microsoft.com/office/officeart/2005/8/layout/orgChart1"/>
    <dgm:cxn modelId="{8BB1492C-792D-4690-ACCB-7C3657953F49}" type="presParOf" srcId="{35F63B77-24CA-442E-9617-B2AC82518A18}" destId="{A7A03108-1F6F-4B1B-B0B4-D34910EACF12}" srcOrd="3" destOrd="0" presId="urn:microsoft.com/office/officeart/2005/8/layout/orgChart1"/>
    <dgm:cxn modelId="{9CAE9B5B-CE49-4F04-B150-8BCB511310CA}" type="presParOf" srcId="{A7A03108-1F6F-4B1B-B0B4-D34910EACF12}" destId="{14732AEC-4EEB-4BA6-B869-AC564E64878E}" srcOrd="0" destOrd="0" presId="urn:microsoft.com/office/officeart/2005/8/layout/orgChart1"/>
    <dgm:cxn modelId="{E6D40D45-A103-410F-8B13-BEDAA22EE08A}" type="presParOf" srcId="{14732AEC-4EEB-4BA6-B869-AC564E64878E}" destId="{F69E270E-BADC-4ABF-A0E8-45CE990D761F}" srcOrd="0" destOrd="0" presId="urn:microsoft.com/office/officeart/2005/8/layout/orgChart1"/>
    <dgm:cxn modelId="{E7C351AA-11FB-4368-B89A-14B997062E50}" type="presParOf" srcId="{14732AEC-4EEB-4BA6-B869-AC564E64878E}" destId="{67A501C0-8467-4577-AE9C-9F110178AD92}" srcOrd="1" destOrd="0" presId="urn:microsoft.com/office/officeart/2005/8/layout/orgChart1"/>
    <dgm:cxn modelId="{C2698530-5D9B-4202-BAEF-6481DD66EA7E}" type="presParOf" srcId="{A7A03108-1F6F-4B1B-B0B4-D34910EACF12}" destId="{58755DB0-C5A1-4BD9-A2BC-93754DE6CE5A}" srcOrd="1" destOrd="0" presId="urn:microsoft.com/office/officeart/2005/8/layout/orgChart1"/>
    <dgm:cxn modelId="{54851F19-60E7-438C-BF66-6311B1D7C388}" type="presParOf" srcId="{A7A03108-1F6F-4B1B-B0B4-D34910EACF12}" destId="{AE3FFD32-17B1-46C5-8421-22454C41B7D7}" srcOrd="2" destOrd="0" presId="urn:microsoft.com/office/officeart/2005/8/layout/orgChart1"/>
    <dgm:cxn modelId="{89A4BFF5-57EB-4DFE-BA1F-D9329B6EEBA0}" type="presParOf" srcId="{E6DA156E-1542-4E82-B335-8330E51AA885}" destId="{3E47AA3C-D4C5-41DC-AC93-E9A19F34208D}" srcOrd="4" destOrd="0" presId="urn:microsoft.com/office/officeart/2005/8/layout/orgChart1"/>
    <dgm:cxn modelId="{BB5879C9-A63F-463A-B0F2-E7F97FA22E6E}" type="presParOf" srcId="{E6DA156E-1542-4E82-B335-8330E51AA885}" destId="{D703294A-D654-46BE-8700-61CDE166309D}" srcOrd="5" destOrd="0" presId="urn:microsoft.com/office/officeart/2005/8/layout/orgChart1"/>
    <dgm:cxn modelId="{6EE0C900-B521-4393-AA3F-A02C42804C03}" type="presParOf" srcId="{D703294A-D654-46BE-8700-61CDE166309D}" destId="{5D031BCB-03B3-44FE-ACA3-DE5ABDD381EC}" srcOrd="0" destOrd="0" presId="urn:microsoft.com/office/officeart/2005/8/layout/orgChart1"/>
    <dgm:cxn modelId="{35AEC873-F43A-464C-899A-4930E04CFFDD}" type="presParOf" srcId="{5D031BCB-03B3-44FE-ACA3-DE5ABDD381EC}" destId="{60441641-73FC-4F30-AA37-A3B546F9F5C2}" srcOrd="0" destOrd="0" presId="urn:microsoft.com/office/officeart/2005/8/layout/orgChart1"/>
    <dgm:cxn modelId="{556901FD-FBFB-48F2-87DA-717648427303}" type="presParOf" srcId="{5D031BCB-03B3-44FE-ACA3-DE5ABDD381EC}" destId="{B17A40A8-CE97-4D4C-9A2E-567011B55867}" srcOrd="1" destOrd="0" presId="urn:microsoft.com/office/officeart/2005/8/layout/orgChart1"/>
    <dgm:cxn modelId="{F23944C4-E494-469B-AA3A-45DB07A92EF7}" type="presParOf" srcId="{D703294A-D654-46BE-8700-61CDE166309D}" destId="{1F538E3E-0640-4A84-A7D2-78DF1FEA35B4}" srcOrd="1" destOrd="0" presId="urn:microsoft.com/office/officeart/2005/8/layout/orgChart1"/>
    <dgm:cxn modelId="{05C93C36-4934-45CC-89A0-09F7F5992017}" type="presParOf" srcId="{D703294A-D654-46BE-8700-61CDE166309D}" destId="{920C834A-DFA9-4B87-A488-DC89AC37227E}" srcOrd="2" destOrd="0" presId="urn:microsoft.com/office/officeart/2005/8/layout/orgChart1"/>
    <dgm:cxn modelId="{9E064663-1330-4FEE-82D0-D64D6262E5E8}" type="presParOf" srcId="{01C2E184-17E9-4A87-99C8-BAAAF23D7697}" destId="{00E8DCC6-4BC1-47C0-9B48-A28F853293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D4459C-401D-472E-8705-DB4FFD3C6F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62A9750B-8E16-4F7E-BC3D-8DF4F2EF5B78}">
      <dgm:prSet phldrT="[Text]" custT="1"/>
      <dgm:spPr/>
      <dgm:t>
        <a:bodyPr/>
        <a:lstStyle/>
        <a:p>
          <a:pPr rtl="1"/>
          <a:r>
            <a:rPr lang="en-US" sz="1800" dirty="0">
              <a:latin typeface="Times New Roman" pitchFamily="18" charset="0"/>
              <a:cs typeface="Times New Roman" pitchFamily="18" charset="0"/>
            </a:rPr>
            <a:t>Redundancy</a:t>
          </a:r>
          <a:endParaRPr lang="ar-JO" sz="1800" dirty="0">
            <a:latin typeface="Times New Roman" pitchFamily="18" charset="0"/>
            <a:cs typeface="Times New Roman" pitchFamily="18" charset="0"/>
          </a:endParaRPr>
        </a:p>
        <a:p>
          <a:pPr rtl="1"/>
          <a:endParaRPr lang="ar-JO" sz="1800" dirty="0"/>
        </a:p>
      </dgm:t>
    </dgm:pt>
    <dgm:pt modelId="{8C660FB5-3D53-4D6C-9B67-DDF4C95CDE49}" type="parTrans" cxnId="{62882CB6-8B21-4455-AD68-ECB64D42B5E6}">
      <dgm:prSet/>
      <dgm:spPr/>
      <dgm:t>
        <a:bodyPr/>
        <a:lstStyle/>
        <a:p>
          <a:pPr rtl="1"/>
          <a:endParaRPr lang="ar-JO"/>
        </a:p>
      </dgm:t>
    </dgm:pt>
    <dgm:pt modelId="{EE46C5C7-7E21-476B-A1D4-33A496EC4E00}" type="sibTrans" cxnId="{62882CB6-8B21-4455-AD68-ECB64D42B5E6}">
      <dgm:prSet/>
      <dgm:spPr/>
      <dgm:t>
        <a:bodyPr/>
        <a:lstStyle/>
        <a:p>
          <a:pPr rtl="1"/>
          <a:endParaRPr lang="ar-JO"/>
        </a:p>
      </dgm:t>
    </dgm:pt>
    <dgm:pt modelId="{0B601483-341B-41A7-9F00-B2F173D1F8D4}">
      <dgm:prSet phldrT="[Text]"/>
      <dgm:spPr/>
      <dgm:t>
        <a:bodyPr/>
        <a:lstStyle/>
        <a:p>
          <a:pPr rtl="1"/>
          <a:r>
            <a:rPr lang="en-US" dirty="0">
              <a:latin typeface="Times New Roman" pitchFamily="18" charset="0"/>
              <a:cs typeface="Times New Roman" pitchFamily="18" charset="0"/>
            </a:rPr>
            <a:t>Active</a:t>
          </a:r>
          <a:endParaRPr lang="ar-JO" dirty="0">
            <a:latin typeface="Times New Roman" pitchFamily="18" charset="0"/>
            <a:cs typeface="Times New Roman" pitchFamily="18" charset="0"/>
          </a:endParaRPr>
        </a:p>
      </dgm:t>
    </dgm:pt>
    <dgm:pt modelId="{9DC25CB3-A9B3-4388-BB50-56416062BF0C}" type="parTrans" cxnId="{18E9EE2C-8284-4573-9386-7A15FD2F0526}">
      <dgm:prSet/>
      <dgm:spPr/>
      <dgm:t>
        <a:bodyPr/>
        <a:lstStyle/>
        <a:p>
          <a:pPr rtl="1"/>
          <a:endParaRPr lang="ar-JO"/>
        </a:p>
      </dgm:t>
    </dgm:pt>
    <dgm:pt modelId="{A1011DD8-9467-4A6F-B3F4-48F23D37743D}" type="sibTrans" cxnId="{18E9EE2C-8284-4573-9386-7A15FD2F0526}">
      <dgm:prSet/>
      <dgm:spPr/>
      <dgm:t>
        <a:bodyPr/>
        <a:lstStyle/>
        <a:p>
          <a:pPr rtl="1"/>
          <a:endParaRPr lang="ar-JO"/>
        </a:p>
      </dgm:t>
    </dgm:pt>
    <dgm:pt modelId="{559264A0-9CD4-4C66-BEFB-36A54864503F}">
      <dgm:prSet phldrT="[Text]"/>
      <dgm:spPr/>
      <dgm:t>
        <a:bodyPr/>
        <a:lstStyle/>
        <a:p>
          <a:pPr rtl="1"/>
          <a:r>
            <a:rPr lang="en-US" dirty="0">
              <a:cs typeface="+mj-cs"/>
            </a:rPr>
            <a:t>Full</a:t>
          </a:r>
          <a:endParaRPr lang="ar-JO" dirty="0">
            <a:cs typeface="+mj-cs"/>
          </a:endParaRPr>
        </a:p>
      </dgm:t>
    </dgm:pt>
    <dgm:pt modelId="{A0A39777-5132-4E94-9428-E4ED1CB1984E}" type="parTrans" cxnId="{D8867F2D-1CC9-4F79-8C63-5DCDC4B20A08}">
      <dgm:prSet/>
      <dgm:spPr/>
      <dgm:t>
        <a:bodyPr/>
        <a:lstStyle/>
        <a:p>
          <a:pPr rtl="1"/>
          <a:endParaRPr lang="ar-JO"/>
        </a:p>
      </dgm:t>
    </dgm:pt>
    <dgm:pt modelId="{E4DF2471-4684-4ECA-B2A2-76200EDF0BA4}" type="sibTrans" cxnId="{D8867F2D-1CC9-4F79-8C63-5DCDC4B20A08}">
      <dgm:prSet/>
      <dgm:spPr/>
      <dgm:t>
        <a:bodyPr/>
        <a:lstStyle/>
        <a:p>
          <a:pPr rtl="1"/>
          <a:endParaRPr lang="ar-JO"/>
        </a:p>
      </dgm:t>
    </dgm:pt>
    <dgm:pt modelId="{B7334E36-B03F-4F95-A630-FA758B3912C3}">
      <dgm:prSet phldrT="[Text]"/>
      <dgm:spPr/>
      <dgm:t>
        <a:bodyPr/>
        <a:lstStyle/>
        <a:p>
          <a:pPr rtl="1"/>
          <a:r>
            <a:rPr lang="en-US" dirty="0">
              <a:cs typeface="+mj-cs"/>
            </a:rPr>
            <a:t>Conditional</a:t>
          </a:r>
          <a:endParaRPr lang="ar-JO" dirty="0">
            <a:cs typeface="+mj-cs"/>
          </a:endParaRPr>
        </a:p>
      </dgm:t>
    </dgm:pt>
    <dgm:pt modelId="{03783F3B-6EFC-4B41-8987-3A34CE36CB1A}" type="parTrans" cxnId="{D5D791D3-9548-4708-926D-4C175753FCDE}">
      <dgm:prSet/>
      <dgm:spPr/>
      <dgm:t>
        <a:bodyPr/>
        <a:lstStyle/>
        <a:p>
          <a:pPr rtl="1"/>
          <a:endParaRPr lang="ar-JO"/>
        </a:p>
      </dgm:t>
    </dgm:pt>
    <dgm:pt modelId="{1CE11E9D-DA3C-4B05-A2B2-D4E74FD1FE78}" type="sibTrans" cxnId="{D5D791D3-9548-4708-926D-4C175753FCDE}">
      <dgm:prSet/>
      <dgm:spPr/>
      <dgm:t>
        <a:bodyPr/>
        <a:lstStyle/>
        <a:p>
          <a:pPr rtl="1"/>
          <a:endParaRPr lang="ar-JO"/>
        </a:p>
      </dgm:t>
    </dgm:pt>
    <dgm:pt modelId="{9AD2E42B-618C-4F5E-82CF-C2C70596D5D4}">
      <dgm:prSet phldrT="[Text]"/>
      <dgm:spPr/>
      <dgm:t>
        <a:bodyPr/>
        <a:lstStyle/>
        <a:p>
          <a:pPr rtl="1"/>
          <a:r>
            <a:rPr lang="en-US" dirty="0">
              <a:latin typeface="Times New Roman" pitchFamily="18" charset="0"/>
              <a:cs typeface="Times New Roman" pitchFamily="18" charset="0"/>
            </a:rPr>
            <a:t>Standby</a:t>
          </a:r>
          <a:endParaRPr lang="ar-JO" dirty="0">
            <a:latin typeface="Times New Roman" pitchFamily="18" charset="0"/>
            <a:cs typeface="Times New Roman" pitchFamily="18" charset="0"/>
          </a:endParaRPr>
        </a:p>
      </dgm:t>
    </dgm:pt>
    <dgm:pt modelId="{0B618476-2883-43CE-A48D-D1CA43CF48CE}" type="parTrans" cxnId="{D5C941D3-4C99-4671-BA63-0F8504E4D53A}">
      <dgm:prSet/>
      <dgm:spPr/>
      <dgm:t>
        <a:bodyPr/>
        <a:lstStyle/>
        <a:p>
          <a:pPr rtl="1"/>
          <a:endParaRPr lang="ar-JO"/>
        </a:p>
      </dgm:t>
    </dgm:pt>
    <dgm:pt modelId="{678F70D8-D7BB-4CC0-8A12-443E69B59A45}" type="sibTrans" cxnId="{D5C941D3-4C99-4671-BA63-0F8504E4D53A}">
      <dgm:prSet/>
      <dgm:spPr/>
      <dgm:t>
        <a:bodyPr/>
        <a:lstStyle/>
        <a:p>
          <a:pPr rtl="1"/>
          <a:endParaRPr lang="ar-JO"/>
        </a:p>
      </dgm:t>
    </dgm:pt>
    <dgm:pt modelId="{537A50C0-CC8C-40C9-8624-EEEC5D69FBB0}">
      <dgm:prSet phldrT="[Text]"/>
      <dgm:spPr/>
      <dgm:t>
        <a:bodyPr/>
        <a:lstStyle/>
        <a:p>
          <a:pPr rtl="1"/>
          <a:r>
            <a:rPr lang="en-US" dirty="0">
              <a:latin typeface="Times New Roman" pitchFamily="18" charset="0"/>
              <a:cs typeface="Times New Roman" pitchFamily="18" charset="0"/>
            </a:rPr>
            <a:t>Identical</a:t>
          </a:r>
        </a:p>
        <a:p>
          <a:pPr rtl="1"/>
          <a:r>
            <a:rPr lang="en-US" dirty="0">
              <a:latin typeface="Times New Roman" pitchFamily="18" charset="0"/>
              <a:cs typeface="Times New Roman" pitchFamily="18" charset="0"/>
            </a:rPr>
            <a:t>units</a:t>
          </a:r>
          <a:endParaRPr lang="ar-JO" dirty="0">
            <a:latin typeface="Times New Roman" pitchFamily="18" charset="0"/>
            <a:cs typeface="Times New Roman" pitchFamily="18" charset="0"/>
          </a:endParaRPr>
        </a:p>
      </dgm:t>
    </dgm:pt>
    <dgm:pt modelId="{7C182671-D0A9-44DD-87E9-030780D58830}" type="parTrans" cxnId="{F55799B0-4C26-4490-B8DA-4E157B2508B6}">
      <dgm:prSet/>
      <dgm:spPr/>
      <dgm:t>
        <a:bodyPr/>
        <a:lstStyle/>
        <a:p>
          <a:pPr rtl="1"/>
          <a:endParaRPr lang="ar-JO"/>
        </a:p>
      </dgm:t>
    </dgm:pt>
    <dgm:pt modelId="{A7C1ADF1-E9D2-4ACF-A2AB-C7A16059F9DE}" type="sibTrans" cxnId="{F55799B0-4C26-4490-B8DA-4E157B2508B6}">
      <dgm:prSet/>
      <dgm:spPr/>
      <dgm:t>
        <a:bodyPr/>
        <a:lstStyle/>
        <a:p>
          <a:pPr rtl="1"/>
          <a:endParaRPr lang="ar-JO"/>
        </a:p>
      </dgm:t>
    </dgm:pt>
    <dgm:pt modelId="{2DB931A0-EA77-4C18-AB49-4529B44A7930}">
      <dgm:prSet phldrT="[Text]"/>
      <dgm:spPr/>
      <dgm:t>
        <a:bodyPr/>
        <a:lstStyle/>
        <a:p>
          <a:pPr rtl="1"/>
          <a:r>
            <a:rPr lang="en-US" dirty="0">
              <a:latin typeface="Times New Roman" pitchFamily="18" charset="0"/>
              <a:cs typeface="Times New Roman" pitchFamily="18" charset="0"/>
            </a:rPr>
            <a:t>Different</a:t>
          </a:r>
        </a:p>
        <a:p>
          <a:pPr rtl="1"/>
          <a:r>
            <a:rPr lang="en-US" dirty="0">
              <a:latin typeface="Times New Roman" pitchFamily="18" charset="0"/>
              <a:cs typeface="Times New Roman" pitchFamily="18" charset="0"/>
            </a:rPr>
            <a:t>units</a:t>
          </a:r>
          <a:endParaRPr lang="ar-JO" dirty="0">
            <a:latin typeface="Times New Roman" pitchFamily="18" charset="0"/>
            <a:cs typeface="Times New Roman" pitchFamily="18" charset="0"/>
          </a:endParaRPr>
        </a:p>
      </dgm:t>
    </dgm:pt>
    <dgm:pt modelId="{C13416FE-892A-437F-88C2-0B19B1768A6F}" type="parTrans" cxnId="{20149009-E9F1-4D72-9C7A-10F9160EEE88}">
      <dgm:prSet/>
      <dgm:spPr/>
      <dgm:t>
        <a:bodyPr/>
        <a:lstStyle/>
        <a:p>
          <a:pPr rtl="1"/>
          <a:endParaRPr lang="ar-JO"/>
        </a:p>
      </dgm:t>
    </dgm:pt>
    <dgm:pt modelId="{312D7F1A-69FB-4594-A238-C2D682AB4900}" type="sibTrans" cxnId="{20149009-E9F1-4D72-9C7A-10F9160EEE88}">
      <dgm:prSet/>
      <dgm:spPr/>
      <dgm:t>
        <a:bodyPr/>
        <a:lstStyle/>
        <a:p>
          <a:pPr rtl="1"/>
          <a:endParaRPr lang="ar-JO"/>
        </a:p>
      </dgm:t>
    </dgm:pt>
    <dgm:pt modelId="{C8229ED9-DE30-4C2A-BF0E-84CF9A14EF1E}">
      <dgm:prSet phldrT="[Text]"/>
      <dgm:spPr/>
      <dgm:t>
        <a:bodyPr/>
        <a:lstStyle/>
        <a:p>
          <a:pPr rtl="1"/>
          <a:r>
            <a:rPr lang="en-US" dirty="0">
              <a:latin typeface="Times New Roman" pitchFamily="18" charset="0"/>
              <a:cs typeface="Times New Roman" pitchFamily="18" charset="0"/>
            </a:rPr>
            <a:t>Partial</a:t>
          </a:r>
          <a:endParaRPr lang="ar-JO" dirty="0">
            <a:latin typeface="Times New Roman" pitchFamily="18" charset="0"/>
            <a:cs typeface="Times New Roman" pitchFamily="18" charset="0"/>
          </a:endParaRPr>
        </a:p>
      </dgm:t>
    </dgm:pt>
    <dgm:pt modelId="{8AB3F7E9-2CDE-4289-8E9B-EBBDEFEFCA45}" type="parTrans" cxnId="{543F7780-C532-4E5E-90A6-2B2812DE67C1}">
      <dgm:prSet/>
      <dgm:spPr/>
      <dgm:t>
        <a:bodyPr/>
        <a:lstStyle/>
        <a:p>
          <a:pPr rtl="1"/>
          <a:endParaRPr lang="ar-JO"/>
        </a:p>
      </dgm:t>
    </dgm:pt>
    <dgm:pt modelId="{4136B99D-9F36-4A3B-87D5-EADDE9C135F3}" type="sibTrans" cxnId="{543F7780-C532-4E5E-90A6-2B2812DE67C1}">
      <dgm:prSet/>
      <dgm:spPr/>
      <dgm:t>
        <a:bodyPr/>
        <a:lstStyle/>
        <a:p>
          <a:pPr rtl="1"/>
          <a:endParaRPr lang="ar-JO"/>
        </a:p>
      </dgm:t>
    </dgm:pt>
    <dgm:pt modelId="{1101CE75-2F41-4FDD-B77F-27F16360DA54}" type="pres">
      <dgm:prSet presAssocID="{97D4459C-401D-472E-8705-DB4FFD3C6F72}" presName="hierChild1" presStyleCnt="0">
        <dgm:presLayoutVars>
          <dgm:chPref val="1"/>
          <dgm:dir/>
          <dgm:animOne val="branch"/>
          <dgm:animLvl val="lvl"/>
          <dgm:resizeHandles/>
        </dgm:presLayoutVars>
      </dgm:prSet>
      <dgm:spPr/>
      <dgm:t>
        <a:bodyPr/>
        <a:lstStyle/>
        <a:p>
          <a:pPr rtl="1"/>
          <a:endParaRPr lang="ar-JO"/>
        </a:p>
      </dgm:t>
    </dgm:pt>
    <dgm:pt modelId="{360053D2-3638-4D34-9017-1F0275492961}" type="pres">
      <dgm:prSet presAssocID="{62A9750B-8E16-4F7E-BC3D-8DF4F2EF5B78}" presName="hierRoot1" presStyleCnt="0"/>
      <dgm:spPr/>
    </dgm:pt>
    <dgm:pt modelId="{7FC84D12-566A-49CA-A795-49D0BD83882F}" type="pres">
      <dgm:prSet presAssocID="{62A9750B-8E16-4F7E-BC3D-8DF4F2EF5B78}" presName="composite" presStyleCnt="0"/>
      <dgm:spPr/>
    </dgm:pt>
    <dgm:pt modelId="{DF822545-20AB-47CC-9874-6DEFE57A9155}" type="pres">
      <dgm:prSet presAssocID="{62A9750B-8E16-4F7E-BC3D-8DF4F2EF5B78}" presName="background" presStyleLbl="node0" presStyleIdx="0" presStyleCnt="1"/>
      <dgm:spPr/>
    </dgm:pt>
    <dgm:pt modelId="{4F49E46F-D2EF-41BC-B44E-1D97C7648F7C}" type="pres">
      <dgm:prSet presAssocID="{62A9750B-8E16-4F7E-BC3D-8DF4F2EF5B78}" presName="text" presStyleLbl="fgAcc0" presStyleIdx="0" presStyleCnt="1" custLinFactNeighborX="-26817" custLinFactNeighborY="-32867">
        <dgm:presLayoutVars>
          <dgm:chPref val="3"/>
        </dgm:presLayoutVars>
      </dgm:prSet>
      <dgm:spPr/>
      <dgm:t>
        <a:bodyPr/>
        <a:lstStyle/>
        <a:p>
          <a:pPr rtl="1"/>
          <a:endParaRPr lang="ar-JO"/>
        </a:p>
      </dgm:t>
    </dgm:pt>
    <dgm:pt modelId="{9E0FAED9-7BAB-400E-B512-97126702991B}" type="pres">
      <dgm:prSet presAssocID="{62A9750B-8E16-4F7E-BC3D-8DF4F2EF5B78}" presName="hierChild2" presStyleCnt="0"/>
      <dgm:spPr/>
    </dgm:pt>
    <dgm:pt modelId="{24AFE398-9BAA-4CFF-B43C-8A0116EC2421}" type="pres">
      <dgm:prSet presAssocID="{9DC25CB3-A9B3-4388-BB50-56416062BF0C}" presName="Name10" presStyleLbl="parChTrans1D2" presStyleIdx="0" presStyleCnt="2"/>
      <dgm:spPr/>
      <dgm:t>
        <a:bodyPr/>
        <a:lstStyle/>
        <a:p>
          <a:pPr rtl="1"/>
          <a:endParaRPr lang="ar-JO"/>
        </a:p>
      </dgm:t>
    </dgm:pt>
    <dgm:pt modelId="{57E446B7-85A6-4B11-AFCA-172EA0C33730}" type="pres">
      <dgm:prSet presAssocID="{0B601483-341B-41A7-9F00-B2F173D1F8D4}" presName="hierRoot2" presStyleCnt="0"/>
      <dgm:spPr/>
    </dgm:pt>
    <dgm:pt modelId="{FBDB318B-0E24-42FD-B092-EF91084154D9}" type="pres">
      <dgm:prSet presAssocID="{0B601483-341B-41A7-9F00-B2F173D1F8D4}" presName="composite2" presStyleCnt="0"/>
      <dgm:spPr/>
    </dgm:pt>
    <dgm:pt modelId="{90E4E98F-67D4-44C9-B4C7-1F147B9E933C}" type="pres">
      <dgm:prSet presAssocID="{0B601483-341B-41A7-9F00-B2F173D1F8D4}" presName="background2" presStyleLbl="node2" presStyleIdx="0" presStyleCnt="2"/>
      <dgm:spPr/>
    </dgm:pt>
    <dgm:pt modelId="{822BE28D-2C17-409B-B104-AB9937710CFF}" type="pres">
      <dgm:prSet presAssocID="{0B601483-341B-41A7-9F00-B2F173D1F8D4}" presName="text2" presStyleLbl="fgAcc2" presStyleIdx="0" presStyleCnt="2" custLinFactNeighborX="-6333" custLinFactNeighborY="-18409">
        <dgm:presLayoutVars>
          <dgm:chPref val="3"/>
        </dgm:presLayoutVars>
      </dgm:prSet>
      <dgm:spPr/>
      <dgm:t>
        <a:bodyPr/>
        <a:lstStyle/>
        <a:p>
          <a:pPr rtl="1"/>
          <a:endParaRPr lang="ar-JO"/>
        </a:p>
      </dgm:t>
    </dgm:pt>
    <dgm:pt modelId="{0483D2AC-62CC-4F25-94B1-175710DF3F2F}" type="pres">
      <dgm:prSet presAssocID="{0B601483-341B-41A7-9F00-B2F173D1F8D4}" presName="hierChild3" presStyleCnt="0"/>
      <dgm:spPr/>
    </dgm:pt>
    <dgm:pt modelId="{7C9CCA05-84D7-4CC4-9137-6236664BB5E5}" type="pres">
      <dgm:prSet presAssocID="{A0A39777-5132-4E94-9428-E4ED1CB1984E}" presName="Name17" presStyleLbl="parChTrans1D3" presStyleIdx="0" presStyleCnt="5"/>
      <dgm:spPr/>
      <dgm:t>
        <a:bodyPr/>
        <a:lstStyle/>
        <a:p>
          <a:pPr rtl="1"/>
          <a:endParaRPr lang="ar-JO"/>
        </a:p>
      </dgm:t>
    </dgm:pt>
    <dgm:pt modelId="{36A86F12-BD7F-406B-96C3-17E2D50F4A56}" type="pres">
      <dgm:prSet presAssocID="{559264A0-9CD4-4C66-BEFB-36A54864503F}" presName="hierRoot3" presStyleCnt="0"/>
      <dgm:spPr/>
    </dgm:pt>
    <dgm:pt modelId="{1B871ECF-7263-430B-A116-34EEF5D3CE93}" type="pres">
      <dgm:prSet presAssocID="{559264A0-9CD4-4C66-BEFB-36A54864503F}" presName="composite3" presStyleCnt="0"/>
      <dgm:spPr/>
    </dgm:pt>
    <dgm:pt modelId="{931AACF2-72BA-4AC1-81F8-E5533FAE8249}" type="pres">
      <dgm:prSet presAssocID="{559264A0-9CD4-4C66-BEFB-36A54864503F}" presName="background3" presStyleLbl="node3" presStyleIdx="0" presStyleCnt="5"/>
      <dgm:spPr/>
    </dgm:pt>
    <dgm:pt modelId="{F5A93375-5D1C-4443-B58C-ACE8ADC0BF7C}" type="pres">
      <dgm:prSet presAssocID="{559264A0-9CD4-4C66-BEFB-36A54864503F}" presName="text3" presStyleLbl="fgAcc3" presStyleIdx="0" presStyleCnt="5" custLinFactNeighborX="-21758" custLinFactNeighborY="-1337">
        <dgm:presLayoutVars>
          <dgm:chPref val="3"/>
        </dgm:presLayoutVars>
      </dgm:prSet>
      <dgm:spPr/>
      <dgm:t>
        <a:bodyPr/>
        <a:lstStyle/>
        <a:p>
          <a:pPr rtl="1"/>
          <a:endParaRPr lang="ar-JO"/>
        </a:p>
      </dgm:t>
    </dgm:pt>
    <dgm:pt modelId="{5E307772-9026-4EA3-AE1C-D24F163DB02B}" type="pres">
      <dgm:prSet presAssocID="{559264A0-9CD4-4C66-BEFB-36A54864503F}" presName="hierChild4" presStyleCnt="0"/>
      <dgm:spPr/>
    </dgm:pt>
    <dgm:pt modelId="{3D6CFAFF-5710-413F-A46F-AD6ABA477A81}" type="pres">
      <dgm:prSet presAssocID="{8AB3F7E9-2CDE-4289-8E9B-EBBDEFEFCA45}" presName="Name17" presStyleLbl="parChTrans1D3" presStyleIdx="1" presStyleCnt="5"/>
      <dgm:spPr/>
      <dgm:t>
        <a:bodyPr/>
        <a:lstStyle/>
        <a:p>
          <a:pPr rtl="1"/>
          <a:endParaRPr lang="ar-JO"/>
        </a:p>
      </dgm:t>
    </dgm:pt>
    <dgm:pt modelId="{01635056-B619-4297-B96D-99DB90352011}" type="pres">
      <dgm:prSet presAssocID="{C8229ED9-DE30-4C2A-BF0E-84CF9A14EF1E}" presName="hierRoot3" presStyleCnt="0"/>
      <dgm:spPr/>
    </dgm:pt>
    <dgm:pt modelId="{064D9DE8-7BC0-455D-B56E-58003B5CBD5E}" type="pres">
      <dgm:prSet presAssocID="{C8229ED9-DE30-4C2A-BF0E-84CF9A14EF1E}" presName="composite3" presStyleCnt="0"/>
      <dgm:spPr/>
    </dgm:pt>
    <dgm:pt modelId="{FF94D797-00F7-4519-97C5-F8ADE2B3B953}" type="pres">
      <dgm:prSet presAssocID="{C8229ED9-DE30-4C2A-BF0E-84CF9A14EF1E}" presName="background3" presStyleLbl="node3" presStyleIdx="1" presStyleCnt="5"/>
      <dgm:spPr/>
    </dgm:pt>
    <dgm:pt modelId="{F69B469C-E8E1-4BB9-A839-B1CA9D29F8D2}" type="pres">
      <dgm:prSet presAssocID="{C8229ED9-DE30-4C2A-BF0E-84CF9A14EF1E}" presName="text3" presStyleLbl="fgAcc3" presStyleIdx="1" presStyleCnt="5" custLinFactNeighborX="-13456" custLinFactNeighborY="-1337">
        <dgm:presLayoutVars>
          <dgm:chPref val="3"/>
        </dgm:presLayoutVars>
      </dgm:prSet>
      <dgm:spPr/>
      <dgm:t>
        <a:bodyPr/>
        <a:lstStyle/>
        <a:p>
          <a:pPr rtl="1"/>
          <a:endParaRPr lang="ar-JO"/>
        </a:p>
      </dgm:t>
    </dgm:pt>
    <dgm:pt modelId="{ED3ACEC4-EBE7-4AEB-B270-BE1FA57822DE}" type="pres">
      <dgm:prSet presAssocID="{C8229ED9-DE30-4C2A-BF0E-84CF9A14EF1E}" presName="hierChild4" presStyleCnt="0"/>
      <dgm:spPr/>
    </dgm:pt>
    <dgm:pt modelId="{72A14D41-69E6-4D74-855F-D607257E5A2A}" type="pres">
      <dgm:prSet presAssocID="{03783F3B-6EFC-4B41-8987-3A34CE36CB1A}" presName="Name17" presStyleLbl="parChTrans1D3" presStyleIdx="2" presStyleCnt="5"/>
      <dgm:spPr/>
      <dgm:t>
        <a:bodyPr/>
        <a:lstStyle/>
        <a:p>
          <a:pPr rtl="1"/>
          <a:endParaRPr lang="ar-JO"/>
        </a:p>
      </dgm:t>
    </dgm:pt>
    <dgm:pt modelId="{C8568CAB-3028-4D0F-9BE2-ADFE944B21D9}" type="pres">
      <dgm:prSet presAssocID="{B7334E36-B03F-4F95-A630-FA758B3912C3}" presName="hierRoot3" presStyleCnt="0"/>
      <dgm:spPr/>
    </dgm:pt>
    <dgm:pt modelId="{313E854D-79B1-4630-8DCD-3CBBF4D496B4}" type="pres">
      <dgm:prSet presAssocID="{B7334E36-B03F-4F95-A630-FA758B3912C3}" presName="composite3" presStyleCnt="0"/>
      <dgm:spPr/>
    </dgm:pt>
    <dgm:pt modelId="{280F5B1D-9FF8-408B-9B53-56A4F6CF06F3}" type="pres">
      <dgm:prSet presAssocID="{B7334E36-B03F-4F95-A630-FA758B3912C3}" presName="background3" presStyleLbl="node3" presStyleIdx="2" presStyleCnt="5"/>
      <dgm:spPr/>
    </dgm:pt>
    <dgm:pt modelId="{9CFF5457-FC75-4A4E-BF96-6F7A7BCE24C6}" type="pres">
      <dgm:prSet presAssocID="{B7334E36-B03F-4F95-A630-FA758B3912C3}" presName="text3" presStyleLbl="fgAcc3" presStyleIdx="2" presStyleCnt="5" custLinFactNeighborX="-15597" custLinFactNeighborY="-1337">
        <dgm:presLayoutVars>
          <dgm:chPref val="3"/>
        </dgm:presLayoutVars>
      </dgm:prSet>
      <dgm:spPr/>
      <dgm:t>
        <a:bodyPr/>
        <a:lstStyle/>
        <a:p>
          <a:pPr rtl="1"/>
          <a:endParaRPr lang="ar-JO"/>
        </a:p>
      </dgm:t>
    </dgm:pt>
    <dgm:pt modelId="{44E2FCC9-BD3B-4224-9641-1105254F885C}" type="pres">
      <dgm:prSet presAssocID="{B7334E36-B03F-4F95-A630-FA758B3912C3}" presName="hierChild4" presStyleCnt="0"/>
      <dgm:spPr/>
    </dgm:pt>
    <dgm:pt modelId="{9E683973-8ED9-4939-A8F6-3FEEA7C3A039}" type="pres">
      <dgm:prSet presAssocID="{0B618476-2883-43CE-A48D-D1CA43CF48CE}" presName="Name10" presStyleLbl="parChTrans1D2" presStyleIdx="1" presStyleCnt="2"/>
      <dgm:spPr/>
      <dgm:t>
        <a:bodyPr/>
        <a:lstStyle/>
        <a:p>
          <a:pPr rtl="1"/>
          <a:endParaRPr lang="ar-JO"/>
        </a:p>
      </dgm:t>
    </dgm:pt>
    <dgm:pt modelId="{A5D0581E-4A32-44A5-AE3D-5582207C4837}" type="pres">
      <dgm:prSet presAssocID="{9AD2E42B-618C-4F5E-82CF-C2C70596D5D4}" presName="hierRoot2" presStyleCnt="0"/>
      <dgm:spPr/>
    </dgm:pt>
    <dgm:pt modelId="{1E22961B-F308-407E-9148-7704F8DC5299}" type="pres">
      <dgm:prSet presAssocID="{9AD2E42B-618C-4F5E-82CF-C2C70596D5D4}" presName="composite2" presStyleCnt="0"/>
      <dgm:spPr/>
    </dgm:pt>
    <dgm:pt modelId="{8C905B2D-18B8-4D20-9A3C-00953EF805A8}" type="pres">
      <dgm:prSet presAssocID="{9AD2E42B-618C-4F5E-82CF-C2C70596D5D4}" presName="background2" presStyleLbl="node2" presStyleIdx="1" presStyleCnt="2"/>
      <dgm:spPr/>
    </dgm:pt>
    <dgm:pt modelId="{0F591879-51B7-49EA-B0A8-D3027C75A312}" type="pres">
      <dgm:prSet presAssocID="{9AD2E42B-618C-4F5E-82CF-C2C70596D5D4}" presName="text2" presStyleLbl="fgAcc2" presStyleIdx="1" presStyleCnt="2" custLinFactNeighborX="-1507" custLinFactNeighborY="-18409">
        <dgm:presLayoutVars>
          <dgm:chPref val="3"/>
        </dgm:presLayoutVars>
      </dgm:prSet>
      <dgm:spPr/>
      <dgm:t>
        <a:bodyPr/>
        <a:lstStyle/>
        <a:p>
          <a:pPr rtl="1"/>
          <a:endParaRPr lang="ar-JO"/>
        </a:p>
      </dgm:t>
    </dgm:pt>
    <dgm:pt modelId="{BA272E67-EC72-40F6-853E-254307333CBE}" type="pres">
      <dgm:prSet presAssocID="{9AD2E42B-618C-4F5E-82CF-C2C70596D5D4}" presName="hierChild3" presStyleCnt="0"/>
      <dgm:spPr/>
    </dgm:pt>
    <dgm:pt modelId="{FE36926D-0725-464F-92A7-57FB313DA719}" type="pres">
      <dgm:prSet presAssocID="{7C182671-D0A9-44DD-87E9-030780D58830}" presName="Name17" presStyleLbl="parChTrans1D3" presStyleIdx="3" presStyleCnt="5"/>
      <dgm:spPr/>
      <dgm:t>
        <a:bodyPr/>
        <a:lstStyle/>
        <a:p>
          <a:pPr rtl="1"/>
          <a:endParaRPr lang="ar-JO"/>
        </a:p>
      </dgm:t>
    </dgm:pt>
    <dgm:pt modelId="{7EB8E0E9-A49B-48FD-9321-3045BED7A2F6}" type="pres">
      <dgm:prSet presAssocID="{537A50C0-CC8C-40C9-8624-EEEC5D69FBB0}" presName="hierRoot3" presStyleCnt="0"/>
      <dgm:spPr/>
    </dgm:pt>
    <dgm:pt modelId="{4C1FCE37-170A-4D8A-8719-56320FD19E9F}" type="pres">
      <dgm:prSet presAssocID="{537A50C0-CC8C-40C9-8624-EEEC5D69FBB0}" presName="composite3" presStyleCnt="0"/>
      <dgm:spPr/>
    </dgm:pt>
    <dgm:pt modelId="{63BE9BD7-7D57-45A9-A61F-C81DEEA7F9ED}" type="pres">
      <dgm:prSet presAssocID="{537A50C0-CC8C-40C9-8624-EEEC5D69FBB0}" presName="background3" presStyleLbl="node3" presStyleIdx="3" presStyleCnt="5"/>
      <dgm:spPr/>
    </dgm:pt>
    <dgm:pt modelId="{BE573A67-5808-4CAF-A680-4D5FE2743025}" type="pres">
      <dgm:prSet presAssocID="{537A50C0-CC8C-40C9-8624-EEEC5D69FBB0}" presName="text3" presStyleLbl="fgAcc3" presStyleIdx="3" presStyleCnt="5">
        <dgm:presLayoutVars>
          <dgm:chPref val="3"/>
        </dgm:presLayoutVars>
      </dgm:prSet>
      <dgm:spPr/>
      <dgm:t>
        <a:bodyPr/>
        <a:lstStyle/>
        <a:p>
          <a:pPr rtl="1"/>
          <a:endParaRPr lang="ar-JO"/>
        </a:p>
      </dgm:t>
    </dgm:pt>
    <dgm:pt modelId="{873BF6EB-1682-454E-8C2F-833EBC25D4E1}" type="pres">
      <dgm:prSet presAssocID="{537A50C0-CC8C-40C9-8624-EEEC5D69FBB0}" presName="hierChild4" presStyleCnt="0"/>
      <dgm:spPr/>
    </dgm:pt>
    <dgm:pt modelId="{75889895-F453-4361-924A-135BD1ABE712}" type="pres">
      <dgm:prSet presAssocID="{C13416FE-892A-437F-88C2-0B19B1768A6F}" presName="Name17" presStyleLbl="parChTrans1D3" presStyleIdx="4" presStyleCnt="5"/>
      <dgm:spPr/>
      <dgm:t>
        <a:bodyPr/>
        <a:lstStyle/>
        <a:p>
          <a:pPr rtl="1"/>
          <a:endParaRPr lang="ar-JO"/>
        </a:p>
      </dgm:t>
    </dgm:pt>
    <dgm:pt modelId="{97DA3D13-B76B-48F8-B236-64C0246A0E44}" type="pres">
      <dgm:prSet presAssocID="{2DB931A0-EA77-4C18-AB49-4529B44A7930}" presName="hierRoot3" presStyleCnt="0"/>
      <dgm:spPr/>
    </dgm:pt>
    <dgm:pt modelId="{2E2BF02F-8840-4A21-BEEE-C037BF24DE62}" type="pres">
      <dgm:prSet presAssocID="{2DB931A0-EA77-4C18-AB49-4529B44A7930}" presName="composite3" presStyleCnt="0"/>
      <dgm:spPr/>
    </dgm:pt>
    <dgm:pt modelId="{188BAE05-7803-4208-B5DA-FFB33BEF8865}" type="pres">
      <dgm:prSet presAssocID="{2DB931A0-EA77-4C18-AB49-4529B44A7930}" presName="background3" presStyleLbl="node3" presStyleIdx="4" presStyleCnt="5"/>
      <dgm:spPr/>
    </dgm:pt>
    <dgm:pt modelId="{9A82A685-9165-4E86-A3B0-0DD5EDF1E4E4}" type="pres">
      <dgm:prSet presAssocID="{2DB931A0-EA77-4C18-AB49-4529B44A7930}" presName="text3" presStyleLbl="fgAcc3" presStyleIdx="4" presStyleCnt="5" custLinFactNeighborX="11449" custLinFactNeighborY="-1337">
        <dgm:presLayoutVars>
          <dgm:chPref val="3"/>
        </dgm:presLayoutVars>
      </dgm:prSet>
      <dgm:spPr/>
      <dgm:t>
        <a:bodyPr/>
        <a:lstStyle/>
        <a:p>
          <a:pPr rtl="1"/>
          <a:endParaRPr lang="ar-JO"/>
        </a:p>
      </dgm:t>
    </dgm:pt>
    <dgm:pt modelId="{93130A3B-3932-4C8A-B18E-7FB9B7A9BE62}" type="pres">
      <dgm:prSet presAssocID="{2DB931A0-EA77-4C18-AB49-4529B44A7930}" presName="hierChild4" presStyleCnt="0"/>
      <dgm:spPr/>
    </dgm:pt>
  </dgm:ptLst>
  <dgm:cxnLst>
    <dgm:cxn modelId="{E8915A52-B995-44D9-82A0-4F66F100F54F}" type="presOf" srcId="{C8229ED9-DE30-4C2A-BF0E-84CF9A14EF1E}" destId="{F69B469C-E8E1-4BB9-A839-B1CA9D29F8D2}" srcOrd="0" destOrd="0" presId="urn:microsoft.com/office/officeart/2005/8/layout/hierarchy1"/>
    <dgm:cxn modelId="{369818AC-199E-4273-8A8C-20752E91973F}" type="presOf" srcId="{A0A39777-5132-4E94-9428-E4ED1CB1984E}" destId="{7C9CCA05-84D7-4CC4-9137-6236664BB5E5}" srcOrd="0" destOrd="0" presId="urn:microsoft.com/office/officeart/2005/8/layout/hierarchy1"/>
    <dgm:cxn modelId="{62206696-D65C-478A-8895-097ECA2AB6B9}" type="presOf" srcId="{C13416FE-892A-437F-88C2-0B19B1768A6F}" destId="{75889895-F453-4361-924A-135BD1ABE712}" srcOrd="0" destOrd="0" presId="urn:microsoft.com/office/officeart/2005/8/layout/hierarchy1"/>
    <dgm:cxn modelId="{543F7780-C532-4E5E-90A6-2B2812DE67C1}" srcId="{0B601483-341B-41A7-9F00-B2F173D1F8D4}" destId="{C8229ED9-DE30-4C2A-BF0E-84CF9A14EF1E}" srcOrd="1" destOrd="0" parTransId="{8AB3F7E9-2CDE-4289-8E9B-EBBDEFEFCA45}" sibTransId="{4136B99D-9F36-4A3B-87D5-EADDE9C135F3}"/>
    <dgm:cxn modelId="{D2D83411-28A9-4298-A703-62BCC7E306E2}" type="presOf" srcId="{B7334E36-B03F-4F95-A630-FA758B3912C3}" destId="{9CFF5457-FC75-4A4E-BF96-6F7A7BCE24C6}" srcOrd="0" destOrd="0" presId="urn:microsoft.com/office/officeart/2005/8/layout/hierarchy1"/>
    <dgm:cxn modelId="{64FAF443-359D-4D45-BA93-214803FFE290}" type="presOf" srcId="{62A9750B-8E16-4F7E-BC3D-8DF4F2EF5B78}" destId="{4F49E46F-D2EF-41BC-B44E-1D97C7648F7C}" srcOrd="0" destOrd="0" presId="urn:microsoft.com/office/officeart/2005/8/layout/hierarchy1"/>
    <dgm:cxn modelId="{C0623E1C-CAEF-41C5-9E43-39B8051A8884}" type="presOf" srcId="{2DB931A0-EA77-4C18-AB49-4529B44A7930}" destId="{9A82A685-9165-4E86-A3B0-0DD5EDF1E4E4}" srcOrd="0" destOrd="0" presId="urn:microsoft.com/office/officeart/2005/8/layout/hierarchy1"/>
    <dgm:cxn modelId="{62882CB6-8B21-4455-AD68-ECB64D42B5E6}" srcId="{97D4459C-401D-472E-8705-DB4FFD3C6F72}" destId="{62A9750B-8E16-4F7E-BC3D-8DF4F2EF5B78}" srcOrd="0" destOrd="0" parTransId="{8C660FB5-3D53-4D6C-9B67-DDF4C95CDE49}" sibTransId="{EE46C5C7-7E21-476B-A1D4-33A496EC4E00}"/>
    <dgm:cxn modelId="{380A1B7D-CC48-485A-A96C-96B519E149A0}" type="presOf" srcId="{0B618476-2883-43CE-A48D-D1CA43CF48CE}" destId="{9E683973-8ED9-4939-A8F6-3FEEA7C3A039}" srcOrd="0" destOrd="0" presId="urn:microsoft.com/office/officeart/2005/8/layout/hierarchy1"/>
    <dgm:cxn modelId="{A6C59C24-C7E3-45EA-86F1-0EB9FA718098}" type="presOf" srcId="{97D4459C-401D-472E-8705-DB4FFD3C6F72}" destId="{1101CE75-2F41-4FDD-B77F-27F16360DA54}" srcOrd="0" destOrd="0" presId="urn:microsoft.com/office/officeart/2005/8/layout/hierarchy1"/>
    <dgm:cxn modelId="{78437918-9214-4749-B261-44944DD51551}" type="presOf" srcId="{7C182671-D0A9-44DD-87E9-030780D58830}" destId="{FE36926D-0725-464F-92A7-57FB313DA719}" srcOrd="0" destOrd="0" presId="urn:microsoft.com/office/officeart/2005/8/layout/hierarchy1"/>
    <dgm:cxn modelId="{A059FFD6-1744-4E26-A1AC-2189923A46E8}" type="presOf" srcId="{8AB3F7E9-2CDE-4289-8E9B-EBBDEFEFCA45}" destId="{3D6CFAFF-5710-413F-A46F-AD6ABA477A81}" srcOrd="0" destOrd="0" presId="urn:microsoft.com/office/officeart/2005/8/layout/hierarchy1"/>
    <dgm:cxn modelId="{D5D791D3-9548-4708-926D-4C175753FCDE}" srcId="{0B601483-341B-41A7-9F00-B2F173D1F8D4}" destId="{B7334E36-B03F-4F95-A630-FA758B3912C3}" srcOrd="2" destOrd="0" parTransId="{03783F3B-6EFC-4B41-8987-3A34CE36CB1A}" sibTransId="{1CE11E9D-DA3C-4B05-A2B2-D4E74FD1FE78}"/>
    <dgm:cxn modelId="{DA3C81DD-B748-4106-BC39-526A6CD3EC64}" type="presOf" srcId="{9DC25CB3-A9B3-4388-BB50-56416062BF0C}" destId="{24AFE398-9BAA-4CFF-B43C-8A0116EC2421}" srcOrd="0" destOrd="0" presId="urn:microsoft.com/office/officeart/2005/8/layout/hierarchy1"/>
    <dgm:cxn modelId="{092FE178-D0A2-476B-B2E6-1F279204E9FA}" type="presOf" srcId="{559264A0-9CD4-4C66-BEFB-36A54864503F}" destId="{F5A93375-5D1C-4443-B58C-ACE8ADC0BF7C}" srcOrd="0" destOrd="0" presId="urn:microsoft.com/office/officeart/2005/8/layout/hierarchy1"/>
    <dgm:cxn modelId="{20149009-E9F1-4D72-9C7A-10F9160EEE88}" srcId="{9AD2E42B-618C-4F5E-82CF-C2C70596D5D4}" destId="{2DB931A0-EA77-4C18-AB49-4529B44A7930}" srcOrd="1" destOrd="0" parTransId="{C13416FE-892A-437F-88C2-0B19B1768A6F}" sibTransId="{312D7F1A-69FB-4594-A238-C2D682AB4900}"/>
    <dgm:cxn modelId="{034F2328-8145-49AB-BB6D-B2868BDA51A7}" type="presOf" srcId="{0B601483-341B-41A7-9F00-B2F173D1F8D4}" destId="{822BE28D-2C17-409B-B104-AB9937710CFF}" srcOrd="0" destOrd="0" presId="urn:microsoft.com/office/officeart/2005/8/layout/hierarchy1"/>
    <dgm:cxn modelId="{22B5DB0C-ABF7-416A-8B45-4E1A36B91092}" type="presOf" srcId="{03783F3B-6EFC-4B41-8987-3A34CE36CB1A}" destId="{72A14D41-69E6-4D74-855F-D607257E5A2A}" srcOrd="0" destOrd="0" presId="urn:microsoft.com/office/officeart/2005/8/layout/hierarchy1"/>
    <dgm:cxn modelId="{B1AD5B4C-9FB3-4D94-A2F4-B0B783F84550}" type="presOf" srcId="{9AD2E42B-618C-4F5E-82CF-C2C70596D5D4}" destId="{0F591879-51B7-49EA-B0A8-D3027C75A312}" srcOrd="0" destOrd="0" presId="urn:microsoft.com/office/officeart/2005/8/layout/hierarchy1"/>
    <dgm:cxn modelId="{D5C941D3-4C99-4671-BA63-0F8504E4D53A}" srcId="{62A9750B-8E16-4F7E-BC3D-8DF4F2EF5B78}" destId="{9AD2E42B-618C-4F5E-82CF-C2C70596D5D4}" srcOrd="1" destOrd="0" parTransId="{0B618476-2883-43CE-A48D-D1CA43CF48CE}" sibTransId="{678F70D8-D7BB-4CC0-8A12-443E69B59A45}"/>
    <dgm:cxn modelId="{18E9EE2C-8284-4573-9386-7A15FD2F0526}" srcId="{62A9750B-8E16-4F7E-BC3D-8DF4F2EF5B78}" destId="{0B601483-341B-41A7-9F00-B2F173D1F8D4}" srcOrd="0" destOrd="0" parTransId="{9DC25CB3-A9B3-4388-BB50-56416062BF0C}" sibTransId="{A1011DD8-9467-4A6F-B3F4-48F23D37743D}"/>
    <dgm:cxn modelId="{F55799B0-4C26-4490-B8DA-4E157B2508B6}" srcId="{9AD2E42B-618C-4F5E-82CF-C2C70596D5D4}" destId="{537A50C0-CC8C-40C9-8624-EEEC5D69FBB0}" srcOrd="0" destOrd="0" parTransId="{7C182671-D0A9-44DD-87E9-030780D58830}" sibTransId="{A7C1ADF1-E9D2-4ACF-A2AB-C7A16059F9DE}"/>
    <dgm:cxn modelId="{847503A4-EC12-4C75-B0DB-86FDA0C8443A}" type="presOf" srcId="{537A50C0-CC8C-40C9-8624-EEEC5D69FBB0}" destId="{BE573A67-5808-4CAF-A680-4D5FE2743025}" srcOrd="0" destOrd="0" presId="urn:microsoft.com/office/officeart/2005/8/layout/hierarchy1"/>
    <dgm:cxn modelId="{D8867F2D-1CC9-4F79-8C63-5DCDC4B20A08}" srcId="{0B601483-341B-41A7-9F00-B2F173D1F8D4}" destId="{559264A0-9CD4-4C66-BEFB-36A54864503F}" srcOrd="0" destOrd="0" parTransId="{A0A39777-5132-4E94-9428-E4ED1CB1984E}" sibTransId="{E4DF2471-4684-4ECA-B2A2-76200EDF0BA4}"/>
    <dgm:cxn modelId="{2F0DD983-EFE2-4402-8D9F-8945AC0209A7}" type="presParOf" srcId="{1101CE75-2F41-4FDD-B77F-27F16360DA54}" destId="{360053D2-3638-4D34-9017-1F0275492961}" srcOrd="0" destOrd="0" presId="urn:microsoft.com/office/officeart/2005/8/layout/hierarchy1"/>
    <dgm:cxn modelId="{ADE60404-2673-4926-BFF9-F0BCE763F603}" type="presParOf" srcId="{360053D2-3638-4D34-9017-1F0275492961}" destId="{7FC84D12-566A-49CA-A795-49D0BD83882F}" srcOrd="0" destOrd="0" presId="urn:microsoft.com/office/officeart/2005/8/layout/hierarchy1"/>
    <dgm:cxn modelId="{846860F5-2D7F-468C-A56F-E826F438F1CF}" type="presParOf" srcId="{7FC84D12-566A-49CA-A795-49D0BD83882F}" destId="{DF822545-20AB-47CC-9874-6DEFE57A9155}" srcOrd="0" destOrd="0" presId="urn:microsoft.com/office/officeart/2005/8/layout/hierarchy1"/>
    <dgm:cxn modelId="{8A4E7D27-B57E-46A7-8996-DF1CDD3A0E7B}" type="presParOf" srcId="{7FC84D12-566A-49CA-A795-49D0BD83882F}" destId="{4F49E46F-D2EF-41BC-B44E-1D97C7648F7C}" srcOrd="1" destOrd="0" presId="urn:microsoft.com/office/officeart/2005/8/layout/hierarchy1"/>
    <dgm:cxn modelId="{8C2C7C57-D0C3-4BA1-935D-701917F6C6FB}" type="presParOf" srcId="{360053D2-3638-4D34-9017-1F0275492961}" destId="{9E0FAED9-7BAB-400E-B512-97126702991B}" srcOrd="1" destOrd="0" presId="urn:microsoft.com/office/officeart/2005/8/layout/hierarchy1"/>
    <dgm:cxn modelId="{885D0D1F-8FF7-49B4-9E42-039B31B81D0F}" type="presParOf" srcId="{9E0FAED9-7BAB-400E-B512-97126702991B}" destId="{24AFE398-9BAA-4CFF-B43C-8A0116EC2421}" srcOrd="0" destOrd="0" presId="urn:microsoft.com/office/officeart/2005/8/layout/hierarchy1"/>
    <dgm:cxn modelId="{FDED5874-BAF8-4190-9C48-67F1BA4F0D9E}" type="presParOf" srcId="{9E0FAED9-7BAB-400E-B512-97126702991B}" destId="{57E446B7-85A6-4B11-AFCA-172EA0C33730}" srcOrd="1" destOrd="0" presId="urn:microsoft.com/office/officeart/2005/8/layout/hierarchy1"/>
    <dgm:cxn modelId="{E0812836-47F3-4FBA-92CD-19F2F59AFD7B}" type="presParOf" srcId="{57E446B7-85A6-4B11-AFCA-172EA0C33730}" destId="{FBDB318B-0E24-42FD-B092-EF91084154D9}" srcOrd="0" destOrd="0" presId="urn:microsoft.com/office/officeart/2005/8/layout/hierarchy1"/>
    <dgm:cxn modelId="{A046CE67-6FC4-47A5-B808-56413F3079FE}" type="presParOf" srcId="{FBDB318B-0E24-42FD-B092-EF91084154D9}" destId="{90E4E98F-67D4-44C9-B4C7-1F147B9E933C}" srcOrd="0" destOrd="0" presId="urn:microsoft.com/office/officeart/2005/8/layout/hierarchy1"/>
    <dgm:cxn modelId="{E05D3098-08CF-473F-AB9A-968DD790B210}" type="presParOf" srcId="{FBDB318B-0E24-42FD-B092-EF91084154D9}" destId="{822BE28D-2C17-409B-B104-AB9937710CFF}" srcOrd="1" destOrd="0" presId="urn:microsoft.com/office/officeart/2005/8/layout/hierarchy1"/>
    <dgm:cxn modelId="{2FC547F9-783A-4FB5-8A9A-0E106CA8EE84}" type="presParOf" srcId="{57E446B7-85A6-4B11-AFCA-172EA0C33730}" destId="{0483D2AC-62CC-4F25-94B1-175710DF3F2F}" srcOrd="1" destOrd="0" presId="urn:microsoft.com/office/officeart/2005/8/layout/hierarchy1"/>
    <dgm:cxn modelId="{B11AD1A4-DC80-4242-AF9E-1379EF26D4FA}" type="presParOf" srcId="{0483D2AC-62CC-4F25-94B1-175710DF3F2F}" destId="{7C9CCA05-84D7-4CC4-9137-6236664BB5E5}" srcOrd="0" destOrd="0" presId="urn:microsoft.com/office/officeart/2005/8/layout/hierarchy1"/>
    <dgm:cxn modelId="{0362036D-C729-44E6-8E4B-7F92B29930D1}" type="presParOf" srcId="{0483D2AC-62CC-4F25-94B1-175710DF3F2F}" destId="{36A86F12-BD7F-406B-96C3-17E2D50F4A56}" srcOrd="1" destOrd="0" presId="urn:microsoft.com/office/officeart/2005/8/layout/hierarchy1"/>
    <dgm:cxn modelId="{3FA35E77-2D52-4B73-B1FA-2A99AA09600D}" type="presParOf" srcId="{36A86F12-BD7F-406B-96C3-17E2D50F4A56}" destId="{1B871ECF-7263-430B-A116-34EEF5D3CE93}" srcOrd="0" destOrd="0" presId="urn:microsoft.com/office/officeart/2005/8/layout/hierarchy1"/>
    <dgm:cxn modelId="{CCA6E14C-EA1B-4197-A9A0-843DFB4572D8}" type="presParOf" srcId="{1B871ECF-7263-430B-A116-34EEF5D3CE93}" destId="{931AACF2-72BA-4AC1-81F8-E5533FAE8249}" srcOrd="0" destOrd="0" presId="urn:microsoft.com/office/officeart/2005/8/layout/hierarchy1"/>
    <dgm:cxn modelId="{E66BB568-A7C7-4FC4-99B4-4707DE11562F}" type="presParOf" srcId="{1B871ECF-7263-430B-A116-34EEF5D3CE93}" destId="{F5A93375-5D1C-4443-B58C-ACE8ADC0BF7C}" srcOrd="1" destOrd="0" presId="urn:microsoft.com/office/officeart/2005/8/layout/hierarchy1"/>
    <dgm:cxn modelId="{5E083643-296E-4937-90B7-9233CFE30E7A}" type="presParOf" srcId="{36A86F12-BD7F-406B-96C3-17E2D50F4A56}" destId="{5E307772-9026-4EA3-AE1C-D24F163DB02B}" srcOrd="1" destOrd="0" presId="urn:microsoft.com/office/officeart/2005/8/layout/hierarchy1"/>
    <dgm:cxn modelId="{A0E76892-D365-4F2B-ACE1-D44E6C9A413A}" type="presParOf" srcId="{0483D2AC-62CC-4F25-94B1-175710DF3F2F}" destId="{3D6CFAFF-5710-413F-A46F-AD6ABA477A81}" srcOrd="2" destOrd="0" presId="urn:microsoft.com/office/officeart/2005/8/layout/hierarchy1"/>
    <dgm:cxn modelId="{5825BB31-B244-4BFA-8E51-0CEEB1166180}" type="presParOf" srcId="{0483D2AC-62CC-4F25-94B1-175710DF3F2F}" destId="{01635056-B619-4297-B96D-99DB90352011}" srcOrd="3" destOrd="0" presId="urn:microsoft.com/office/officeart/2005/8/layout/hierarchy1"/>
    <dgm:cxn modelId="{90925503-395C-4EC9-9FAD-E51BD3B0F010}" type="presParOf" srcId="{01635056-B619-4297-B96D-99DB90352011}" destId="{064D9DE8-7BC0-455D-B56E-58003B5CBD5E}" srcOrd="0" destOrd="0" presId="urn:microsoft.com/office/officeart/2005/8/layout/hierarchy1"/>
    <dgm:cxn modelId="{A1E3319F-D14E-4D9C-9A47-0E23462D4A66}" type="presParOf" srcId="{064D9DE8-7BC0-455D-B56E-58003B5CBD5E}" destId="{FF94D797-00F7-4519-97C5-F8ADE2B3B953}" srcOrd="0" destOrd="0" presId="urn:microsoft.com/office/officeart/2005/8/layout/hierarchy1"/>
    <dgm:cxn modelId="{C6933B70-16F8-4AF4-A313-5A566E855195}" type="presParOf" srcId="{064D9DE8-7BC0-455D-B56E-58003B5CBD5E}" destId="{F69B469C-E8E1-4BB9-A839-B1CA9D29F8D2}" srcOrd="1" destOrd="0" presId="urn:microsoft.com/office/officeart/2005/8/layout/hierarchy1"/>
    <dgm:cxn modelId="{A837D941-4F3F-4646-B0F7-B40FDEA1A5CC}" type="presParOf" srcId="{01635056-B619-4297-B96D-99DB90352011}" destId="{ED3ACEC4-EBE7-4AEB-B270-BE1FA57822DE}" srcOrd="1" destOrd="0" presId="urn:microsoft.com/office/officeart/2005/8/layout/hierarchy1"/>
    <dgm:cxn modelId="{E52A870C-C629-4281-8EB0-E30BC4780F8F}" type="presParOf" srcId="{0483D2AC-62CC-4F25-94B1-175710DF3F2F}" destId="{72A14D41-69E6-4D74-855F-D607257E5A2A}" srcOrd="4" destOrd="0" presId="urn:microsoft.com/office/officeart/2005/8/layout/hierarchy1"/>
    <dgm:cxn modelId="{D845561E-7C28-46DB-B8AC-D4856B30C2C9}" type="presParOf" srcId="{0483D2AC-62CC-4F25-94B1-175710DF3F2F}" destId="{C8568CAB-3028-4D0F-9BE2-ADFE944B21D9}" srcOrd="5" destOrd="0" presId="urn:microsoft.com/office/officeart/2005/8/layout/hierarchy1"/>
    <dgm:cxn modelId="{D6F2899E-1F9E-461C-85B1-E74F35D08D0D}" type="presParOf" srcId="{C8568CAB-3028-4D0F-9BE2-ADFE944B21D9}" destId="{313E854D-79B1-4630-8DCD-3CBBF4D496B4}" srcOrd="0" destOrd="0" presId="urn:microsoft.com/office/officeart/2005/8/layout/hierarchy1"/>
    <dgm:cxn modelId="{6110E595-C161-42B7-A91A-E92195195CA3}" type="presParOf" srcId="{313E854D-79B1-4630-8DCD-3CBBF4D496B4}" destId="{280F5B1D-9FF8-408B-9B53-56A4F6CF06F3}" srcOrd="0" destOrd="0" presId="urn:microsoft.com/office/officeart/2005/8/layout/hierarchy1"/>
    <dgm:cxn modelId="{C97E92AA-4D70-4DB5-B21E-BB19CE780DD3}" type="presParOf" srcId="{313E854D-79B1-4630-8DCD-3CBBF4D496B4}" destId="{9CFF5457-FC75-4A4E-BF96-6F7A7BCE24C6}" srcOrd="1" destOrd="0" presId="urn:microsoft.com/office/officeart/2005/8/layout/hierarchy1"/>
    <dgm:cxn modelId="{84FB356E-C43B-46F7-AE2F-71B03D00D6B1}" type="presParOf" srcId="{C8568CAB-3028-4D0F-9BE2-ADFE944B21D9}" destId="{44E2FCC9-BD3B-4224-9641-1105254F885C}" srcOrd="1" destOrd="0" presId="urn:microsoft.com/office/officeart/2005/8/layout/hierarchy1"/>
    <dgm:cxn modelId="{F87DABEC-BA4A-4DD5-96A6-79C550588015}" type="presParOf" srcId="{9E0FAED9-7BAB-400E-B512-97126702991B}" destId="{9E683973-8ED9-4939-A8F6-3FEEA7C3A039}" srcOrd="2" destOrd="0" presId="urn:microsoft.com/office/officeart/2005/8/layout/hierarchy1"/>
    <dgm:cxn modelId="{008DFD66-0DC7-4AAF-AD72-2D31D41ED4C6}" type="presParOf" srcId="{9E0FAED9-7BAB-400E-B512-97126702991B}" destId="{A5D0581E-4A32-44A5-AE3D-5582207C4837}" srcOrd="3" destOrd="0" presId="urn:microsoft.com/office/officeart/2005/8/layout/hierarchy1"/>
    <dgm:cxn modelId="{201FB228-41F1-4A58-93BD-541AF0E61491}" type="presParOf" srcId="{A5D0581E-4A32-44A5-AE3D-5582207C4837}" destId="{1E22961B-F308-407E-9148-7704F8DC5299}" srcOrd="0" destOrd="0" presId="urn:microsoft.com/office/officeart/2005/8/layout/hierarchy1"/>
    <dgm:cxn modelId="{AA030EF3-E24D-407E-9507-12541A14FBF4}" type="presParOf" srcId="{1E22961B-F308-407E-9148-7704F8DC5299}" destId="{8C905B2D-18B8-4D20-9A3C-00953EF805A8}" srcOrd="0" destOrd="0" presId="urn:microsoft.com/office/officeart/2005/8/layout/hierarchy1"/>
    <dgm:cxn modelId="{8E1D4A4A-5823-43A8-AFE4-9AF9DB76993E}" type="presParOf" srcId="{1E22961B-F308-407E-9148-7704F8DC5299}" destId="{0F591879-51B7-49EA-B0A8-D3027C75A312}" srcOrd="1" destOrd="0" presId="urn:microsoft.com/office/officeart/2005/8/layout/hierarchy1"/>
    <dgm:cxn modelId="{2FC0C639-B485-4227-80DA-E931EE0B3814}" type="presParOf" srcId="{A5D0581E-4A32-44A5-AE3D-5582207C4837}" destId="{BA272E67-EC72-40F6-853E-254307333CBE}" srcOrd="1" destOrd="0" presId="urn:microsoft.com/office/officeart/2005/8/layout/hierarchy1"/>
    <dgm:cxn modelId="{AF98BB68-D39E-4D2F-8A19-4C4FBCDAA1B2}" type="presParOf" srcId="{BA272E67-EC72-40F6-853E-254307333CBE}" destId="{FE36926D-0725-464F-92A7-57FB313DA719}" srcOrd="0" destOrd="0" presId="urn:microsoft.com/office/officeart/2005/8/layout/hierarchy1"/>
    <dgm:cxn modelId="{84C3FD8A-8F1A-4CB3-8D11-E2F0A87F1C92}" type="presParOf" srcId="{BA272E67-EC72-40F6-853E-254307333CBE}" destId="{7EB8E0E9-A49B-48FD-9321-3045BED7A2F6}" srcOrd="1" destOrd="0" presId="urn:microsoft.com/office/officeart/2005/8/layout/hierarchy1"/>
    <dgm:cxn modelId="{C45AC603-4CDA-4FF0-8B31-7D3BB133183E}" type="presParOf" srcId="{7EB8E0E9-A49B-48FD-9321-3045BED7A2F6}" destId="{4C1FCE37-170A-4D8A-8719-56320FD19E9F}" srcOrd="0" destOrd="0" presId="urn:microsoft.com/office/officeart/2005/8/layout/hierarchy1"/>
    <dgm:cxn modelId="{78E89957-1C63-47DD-8AE2-AD209ED48FCE}" type="presParOf" srcId="{4C1FCE37-170A-4D8A-8719-56320FD19E9F}" destId="{63BE9BD7-7D57-45A9-A61F-C81DEEA7F9ED}" srcOrd="0" destOrd="0" presId="urn:microsoft.com/office/officeart/2005/8/layout/hierarchy1"/>
    <dgm:cxn modelId="{46400CC2-94C0-4F5A-8170-4F4EF1E3BD61}" type="presParOf" srcId="{4C1FCE37-170A-4D8A-8719-56320FD19E9F}" destId="{BE573A67-5808-4CAF-A680-4D5FE2743025}" srcOrd="1" destOrd="0" presId="urn:microsoft.com/office/officeart/2005/8/layout/hierarchy1"/>
    <dgm:cxn modelId="{9AE9949D-19CF-494E-8A73-D9796BEF03E8}" type="presParOf" srcId="{7EB8E0E9-A49B-48FD-9321-3045BED7A2F6}" destId="{873BF6EB-1682-454E-8C2F-833EBC25D4E1}" srcOrd="1" destOrd="0" presId="urn:microsoft.com/office/officeart/2005/8/layout/hierarchy1"/>
    <dgm:cxn modelId="{68E13A7F-2137-4DC2-AFA4-BAF820A8C4BB}" type="presParOf" srcId="{BA272E67-EC72-40F6-853E-254307333CBE}" destId="{75889895-F453-4361-924A-135BD1ABE712}" srcOrd="2" destOrd="0" presId="urn:microsoft.com/office/officeart/2005/8/layout/hierarchy1"/>
    <dgm:cxn modelId="{8774DE19-0BB6-462D-9223-B0CEE551CD99}" type="presParOf" srcId="{BA272E67-EC72-40F6-853E-254307333CBE}" destId="{97DA3D13-B76B-48F8-B236-64C0246A0E44}" srcOrd="3" destOrd="0" presId="urn:microsoft.com/office/officeart/2005/8/layout/hierarchy1"/>
    <dgm:cxn modelId="{130AD969-1C14-40E3-920D-06032903F0B0}" type="presParOf" srcId="{97DA3D13-B76B-48F8-B236-64C0246A0E44}" destId="{2E2BF02F-8840-4A21-BEEE-C037BF24DE62}" srcOrd="0" destOrd="0" presId="urn:microsoft.com/office/officeart/2005/8/layout/hierarchy1"/>
    <dgm:cxn modelId="{0A73CDE3-1004-43CA-BE2F-C318E13F5C08}" type="presParOf" srcId="{2E2BF02F-8840-4A21-BEEE-C037BF24DE62}" destId="{188BAE05-7803-4208-B5DA-FFB33BEF8865}" srcOrd="0" destOrd="0" presId="urn:microsoft.com/office/officeart/2005/8/layout/hierarchy1"/>
    <dgm:cxn modelId="{8221FBE7-8B56-46A1-B299-C9DF16352DB9}" type="presParOf" srcId="{2E2BF02F-8840-4A21-BEEE-C037BF24DE62}" destId="{9A82A685-9165-4E86-A3B0-0DD5EDF1E4E4}" srcOrd="1" destOrd="0" presId="urn:microsoft.com/office/officeart/2005/8/layout/hierarchy1"/>
    <dgm:cxn modelId="{9C65CFBB-54FE-4093-83BF-DD63D704AC8C}" type="presParOf" srcId="{97DA3D13-B76B-48F8-B236-64C0246A0E44}" destId="{93130A3B-3932-4C8A-B18E-7FB9B7A9BE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AE6352-EDA9-47AC-B42A-F3C7F313992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JO"/>
        </a:p>
      </dgm:t>
    </dgm:pt>
    <dgm:pt modelId="{123EC51F-AFB5-41DA-95C2-981D3AF01737}">
      <dgm:prSet phldrT="[Text]" custT="1"/>
      <dgm:spPr/>
      <dgm:t>
        <a:bodyPr/>
        <a:lstStyle/>
        <a:p>
          <a:pPr rtl="1"/>
          <a:r>
            <a:rPr lang="en-US" sz="2800" b="1" dirty="0"/>
            <a:t>Reliability </a:t>
          </a:r>
          <a:endParaRPr lang="ar-JO" sz="2800" b="1" dirty="0"/>
        </a:p>
      </dgm:t>
    </dgm:pt>
    <dgm:pt modelId="{52DE7492-F072-48CA-8E7A-3B427104148F}" type="parTrans" cxnId="{39ECBD90-55D2-46A0-9E3E-F2CA3C4B9812}">
      <dgm:prSet/>
      <dgm:spPr/>
      <dgm:t>
        <a:bodyPr/>
        <a:lstStyle/>
        <a:p>
          <a:pPr rtl="1"/>
          <a:endParaRPr lang="ar-JO"/>
        </a:p>
      </dgm:t>
    </dgm:pt>
    <dgm:pt modelId="{D5DC7514-0000-4706-BCA5-C4733EA93E67}" type="sibTrans" cxnId="{39ECBD90-55D2-46A0-9E3E-F2CA3C4B9812}">
      <dgm:prSet/>
      <dgm:spPr/>
      <dgm:t>
        <a:bodyPr/>
        <a:lstStyle/>
        <a:p>
          <a:pPr rtl="1"/>
          <a:endParaRPr lang="ar-JO"/>
        </a:p>
      </dgm:t>
    </dgm:pt>
    <dgm:pt modelId="{8C6354E2-4441-4290-91A0-586FAF590E42}">
      <dgm:prSet phldrT="[Text]" custT="1"/>
      <dgm:spPr/>
      <dgm:t>
        <a:bodyPr/>
        <a:lstStyle/>
        <a:p>
          <a:pPr rtl="1"/>
          <a:r>
            <a:rPr lang="en-US" sz="2800" dirty="0"/>
            <a:t>Deterministic</a:t>
          </a:r>
          <a:endParaRPr lang="ar-JO" sz="2800" dirty="0"/>
        </a:p>
      </dgm:t>
    </dgm:pt>
    <dgm:pt modelId="{30AC0877-CEB2-4BEB-806D-FB85791978D9}" type="parTrans" cxnId="{1D552C71-1E97-4E5B-8D47-132960EB3A55}">
      <dgm:prSet/>
      <dgm:spPr/>
      <dgm:t>
        <a:bodyPr/>
        <a:lstStyle/>
        <a:p>
          <a:pPr rtl="1"/>
          <a:endParaRPr lang="ar-JO"/>
        </a:p>
      </dgm:t>
    </dgm:pt>
    <dgm:pt modelId="{E30E2735-487C-4D0F-A393-DA0EC0247BEA}" type="sibTrans" cxnId="{1D552C71-1E97-4E5B-8D47-132960EB3A55}">
      <dgm:prSet/>
      <dgm:spPr/>
      <dgm:t>
        <a:bodyPr/>
        <a:lstStyle/>
        <a:p>
          <a:pPr rtl="1"/>
          <a:endParaRPr lang="ar-JO"/>
        </a:p>
      </dgm:t>
    </dgm:pt>
    <dgm:pt modelId="{F606645C-62E5-4329-B59A-14899FC8D54C}">
      <dgm:prSet phldrT="[Text]" custT="1"/>
      <dgm:spPr/>
      <dgm:t>
        <a:bodyPr/>
        <a:lstStyle/>
        <a:p>
          <a:pPr rtl="1"/>
          <a:r>
            <a:rPr lang="en-US" sz="2800" dirty="0"/>
            <a:t>Stochastic </a:t>
          </a:r>
          <a:endParaRPr lang="ar-JO" sz="2800" dirty="0"/>
        </a:p>
      </dgm:t>
    </dgm:pt>
    <dgm:pt modelId="{0DE7A71C-F4EA-49B2-ACC9-03ABF1CB8675}" type="parTrans" cxnId="{4271E01E-1E20-4772-B067-5D2EA5E4223B}">
      <dgm:prSet/>
      <dgm:spPr/>
      <dgm:t>
        <a:bodyPr/>
        <a:lstStyle/>
        <a:p>
          <a:pPr rtl="1"/>
          <a:endParaRPr lang="ar-JO"/>
        </a:p>
      </dgm:t>
    </dgm:pt>
    <dgm:pt modelId="{17ABFD45-C914-406C-9293-D18B08053F5B}" type="sibTrans" cxnId="{4271E01E-1E20-4772-B067-5D2EA5E4223B}">
      <dgm:prSet/>
      <dgm:spPr/>
      <dgm:t>
        <a:bodyPr/>
        <a:lstStyle/>
        <a:p>
          <a:pPr rtl="1"/>
          <a:endParaRPr lang="ar-JO"/>
        </a:p>
      </dgm:t>
    </dgm:pt>
    <dgm:pt modelId="{D9AE6375-BA7B-4CC3-81EB-7D4978E9CA84}">
      <dgm:prSet/>
      <dgm:spPr/>
      <dgm:t>
        <a:bodyPr/>
        <a:lstStyle/>
        <a:p>
          <a:pPr rtl="1"/>
          <a:r>
            <a:rPr lang="en-US" dirty="0"/>
            <a:t>RBD</a:t>
          </a:r>
          <a:endParaRPr lang="ar-JO" dirty="0"/>
        </a:p>
      </dgm:t>
    </dgm:pt>
    <dgm:pt modelId="{484571D6-ABC0-4D45-B965-1EA043A5E12D}" type="parTrans" cxnId="{9D81C05D-E5A6-4C04-9FF8-3915116CCBDF}">
      <dgm:prSet/>
      <dgm:spPr/>
      <dgm:t>
        <a:bodyPr/>
        <a:lstStyle/>
        <a:p>
          <a:pPr rtl="1"/>
          <a:endParaRPr lang="ar-JO"/>
        </a:p>
      </dgm:t>
    </dgm:pt>
    <dgm:pt modelId="{B37B882A-C9E1-48C9-BE60-E91D5974C4CB}" type="sibTrans" cxnId="{9D81C05D-E5A6-4C04-9FF8-3915116CCBDF}">
      <dgm:prSet/>
      <dgm:spPr/>
      <dgm:t>
        <a:bodyPr/>
        <a:lstStyle/>
        <a:p>
          <a:pPr rtl="1"/>
          <a:endParaRPr lang="ar-JO"/>
        </a:p>
      </dgm:t>
    </dgm:pt>
    <dgm:pt modelId="{93DDC0DB-CEB4-45EA-B407-84FB6DCE683F}">
      <dgm:prSet/>
      <dgm:spPr/>
      <dgm:t>
        <a:bodyPr/>
        <a:lstStyle/>
        <a:p>
          <a:pPr rtl="1"/>
          <a:r>
            <a:rPr lang="en-US" dirty="0"/>
            <a:t>FTA</a:t>
          </a:r>
          <a:endParaRPr lang="ar-JO" dirty="0"/>
        </a:p>
      </dgm:t>
    </dgm:pt>
    <dgm:pt modelId="{23DD2857-7BA9-43BE-BAF9-C78CBC9C2E75}" type="parTrans" cxnId="{60C625C9-E986-4909-9FE4-094446458158}">
      <dgm:prSet/>
      <dgm:spPr/>
      <dgm:t>
        <a:bodyPr/>
        <a:lstStyle/>
        <a:p>
          <a:pPr rtl="1"/>
          <a:endParaRPr lang="ar-JO"/>
        </a:p>
      </dgm:t>
    </dgm:pt>
    <dgm:pt modelId="{F3F252F5-9D40-4E4A-BE4A-12FCD364C9FE}" type="sibTrans" cxnId="{60C625C9-E986-4909-9FE4-094446458158}">
      <dgm:prSet/>
      <dgm:spPr/>
      <dgm:t>
        <a:bodyPr/>
        <a:lstStyle/>
        <a:p>
          <a:pPr rtl="1"/>
          <a:endParaRPr lang="ar-JO"/>
        </a:p>
      </dgm:t>
    </dgm:pt>
    <dgm:pt modelId="{9C5FC5CB-1297-4A83-AFE7-6277302312E1}">
      <dgm:prSet/>
      <dgm:spPr/>
      <dgm:t>
        <a:bodyPr/>
        <a:lstStyle/>
        <a:p>
          <a:pPr rtl="1"/>
          <a:r>
            <a:rPr lang="en-US" dirty="0"/>
            <a:t>Montecarlo </a:t>
          </a:r>
        </a:p>
        <a:p>
          <a:pPr rtl="1"/>
          <a:r>
            <a:rPr lang="en-US" dirty="0"/>
            <a:t>Simulation</a:t>
          </a:r>
          <a:endParaRPr lang="ar-JO" dirty="0"/>
        </a:p>
      </dgm:t>
    </dgm:pt>
    <dgm:pt modelId="{8EEA2376-CC7C-4DC4-9D1B-6AD7F6DA4E1E}" type="parTrans" cxnId="{0DA57C98-6F9E-4D79-86C8-37B54D30A713}">
      <dgm:prSet/>
      <dgm:spPr/>
      <dgm:t>
        <a:bodyPr/>
        <a:lstStyle/>
        <a:p>
          <a:pPr rtl="1"/>
          <a:endParaRPr lang="ar-JO"/>
        </a:p>
      </dgm:t>
    </dgm:pt>
    <dgm:pt modelId="{17B012EE-D538-4BCE-90EE-90E265A5F7F0}" type="sibTrans" cxnId="{0DA57C98-6F9E-4D79-86C8-37B54D30A713}">
      <dgm:prSet/>
      <dgm:spPr/>
      <dgm:t>
        <a:bodyPr/>
        <a:lstStyle/>
        <a:p>
          <a:pPr rtl="1"/>
          <a:endParaRPr lang="ar-JO"/>
        </a:p>
      </dgm:t>
    </dgm:pt>
    <dgm:pt modelId="{C2CC70DC-BE52-4625-A24F-BE28D664F5F1}">
      <dgm:prSet/>
      <dgm:spPr/>
      <dgm:t>
        <a:bodyPr/>
        <a:lstStyle/>
        <a:p>
          <a:pPr rtl="1"/>
          <a:r>
            <a:rPr lang="en-US" dirty="0"/>
            <a:t>Genetic Algorithms</a:t>
          </a:r>
          <a:endParaRPr lang="ar-JO" dirty="0"/>
        </a:p>
      </dgm:t>
    </dgm:pt>
    <dgm:pt modelId="{DE696748-A6F0-4E0D-8D08-92AC8F026079}" type="parTrans" cxnId="{9444DB5A-07BA-439B-9459-5EC15BCC5FFD}">
      <dgm:prSet/>
      <dgm:spPr/>
      <dgm:t>
        <a:bodyPr/>
        <a:lstStyle/>
        <a:p>
          <a:pPr rtl="1"/>
          <a:endParaRPr lang="ar-JO"/>
        </a:p>
      </dgm:t>
    </dgm:pt>
    <dgm:pt modelId="{300E4E53-EE80-4FBE-BF50-C85740B4E6AB}" type="sibTrans" cxnId="{9444DB5A-07BA-439B-9459-5EC15BCC5FFD}">
      <dgm:prSet/>
      <dgm:spPr/>
      <dgm:t>
        <a:bodyPr/>
        <a:lstStyle/>
        <a:p>
          <a:pPr rtl="1"/>
          <a:endParaRPr lang="ar-JO"/>
        </a:p>
      </dgm:t>
    </dgm:pt>
    <mc:AlternateContent xmlns:mc="http://schemas.openxmlformats.org/markup-compatibility/2006" xmlns:a14="http://schemas.microsoft.com/office/drawing/2010/main">
      <mc:Choice Requires="a14">
        <dgm:pt modelId="{70E7227D-64B0-4AF3-A3CB-A35142B50377}">
          <dgm:prSet/>
          <dgm:spPr/>
          <dgm:t>
            <a:bodyPr/>
            <a:lstStyle/>
            <a:p>
              <a:pPr rtl="1"/>
              <a:r>
                <a:rPr lang="en-US" dirty="0"/>
                <a:t>Variable </a:t>
              </a:r>
              <a14:m>
                <m:oMath xmlns:m="http://schemas.openxmlformats.org/officeDocument/2006/math">
                  <m:r>
                    <m:rPr>
                      <m:nor/>
                    </m:rPr>
                    <a:rPr lang="el-GR" smtClean="0"/>
                    <m:t>λ</m:t>
                  </m:r>
                </m:oMath>
              </a14:m>
              <a:r>
                <a:rPr lang="en-US" dirty="0"/>
                <a:t> </a:t>
              </a:r>
              <a:endParaRPr lang="ar-JO" dirty="0"/>
            </a:p>
          </dgm:t>
        </dgm:pt>
      </mc:Choice>
      <mc:Fallback xmlns="">
        <dgm:pt modelId="{70E7227D-64B0-4AF3-A3CB-A35142B50377}">
          <dgm:prSet/>
          <dgm:spPr/>
          <dgm:t>
            <a:bodyPr/>
            <a:lstStyle/>
            <a:p>
              <a:pPr rtl="1"/>
              <a:r>
                <a:rPr lang="en-US" dirty="0" smtClean="0"/>
                <a:t>Variable </a:t>
              </a:r>
              <a:r>
                <a:rPr lang="el-GR" i="0" smtClean="0">
                  <a:latin typeface="Cambria Math" panose="02040503050406030204" pitchFamily="18" charset="0"/>
                </a:rPr>
                <a:t>"λ</a:t>
              </a:r>
              <a:r>
                <a:rPr lang="en-US" i="0" smtClean="0"/>
                <a:t>"</a:t>
              </a:r>
              <a:r>
                <a:rPr lang="en-US" dirty="0" smtClean="0"/>
                <a:t> </a:t>
              </a:r>
              <a:endParaRPr lang="ar-JO" dirty="0"/>
            </a:p>
          </dgm:t>
        </dgm:pt>
      </mc:Fallback>
    </mc:AlternateContent>
    <dgm:pt modelId="{03D0C870-5640-49F7-B988-46B1C64BC15E}" type="parTrans" cxnId="{7E95EA87-514D-496C-97F2-4084354473FF}">
      <dgm:prSet/>
      <dgm:spPr/>
      <dgm:t>
        <a:bodyPr/>
        <a:lstStyle/>
        <a:p>
          <a:pPr rtl="1"/>
          <a:endParaRPr lang="ar-JO"/>
        </a:p>
      </dgm:t>
    </dgm:pt>
    <dgm:pt modelId="{663FDAB8-1A4E-4AE3-B1FC-10749845EC75}" type="sibTrans" cxnId="{7E95EA87-514D-496C-97F2-4084354473FF}">
      <dgm:prSet/>
      <dgm:spPr/>
      <dgm:t>
        <a:bodyPr/>
        <a:lstStyle/>
        <a:p>
          <a:pPr rtl="1"/>
          <a:endParaRPr lang="ar-JO"/>
        </a:p>
      </dgm:t>
    </dgm:pt>
    <dgm:pt modelId="{6D6204F8-A454-40C9-8F4B-974881FB8B40}" type="pres">
      <dgm:prSet presAssocID="{B7AE6352-EDA9-47AC-B42A-F3C7F313992F}" presName="hierChild1" presStyleCnt="0">
        <dgm:presLayoutVars>
          <dgm:orgChart val="1"/>
          <dgm:chPref val="1"/>
          <dgm:dir/>
          <dgm:animOne val="branch"/>
          <dgm:animLvl val="lvl"/>
          <dgm:resizeHandles/>
        </dgm:presLayoutVars>
      </dgm:prSet>
      <dgm:spPr/>
      <dgm:t>
        <a:bodyPr/>
        <a:lstStyle/>
        <a:p>
          <a:pPr rtl="1"/>
          <a:endParaRPr lang="ar-JO"/>
        </a:p>
      </dgm:t>
    </dgm:pt>
    <dgm:pt modelId="{DE65922E-FF1B-481D-990D-1069E14F8014}" type="pres">
      <dgm:prSet presAssocID="{123EC51F-AFB5-41DA-95C2-981D3AF01737}" presName="hierRoot1" presStyleCnt="0">
        <dgm:presLayoutVars>
          <dgm:hierBranch val="init"/>
        </dgm:presLayoutVars>
      </dgm:prSet>
      <dgm:spPr/>
    </dgm:pt>
    <dgm:pt modelId="{70108EAF-E4BE-42B0-A557-DDDF2A87076B}" type="pres">
      <dgm:prSet presAssocID="{123EC51F-AFB5-41DA-95C2-981D3AF01737}" presName="rootComposite1" presStyleCnt="0"/>
      <dgm:spPr/>
    </dgm:pt>
    <dgm:pt modelId="{DAE0BBD7-F522-4588-9FD1-665EC92D0A7D}" type="pres">
      <dgm:prSet presAssocID="{123EC51F-AFB5-41DA-95C2-981D3AF01737}" presName="rootText1" presStyleLbl="node0" presStyleIdx="0" presStyleCnt="1">
        <dgm:presLayoutVars>
          <dgm:chPref val="3"/>
        </dgm:presLayoutVars>
      </dgm:prSet>
      <dgm:spPr/>
      <dgm:t>
        <a:bodyPr/>
        <a:lstStyle/>
        <a:p>
          <a:pPr rtl="1"/>
          <a:endParaRPr lang="ar-JO"/>
        </a:p>
      </dgm:t>
    </dgm:pt>
    <dgm:pt modelId="{D3CBEC16-A39E-441A-BD15-311377F7F6C4}" type="pres">
      <dgm:prSet presAssocID="{123EC51F-AFB5-41DA-95C2-981D3AF01737}" presName="rootConnector1" presStyleLbl="node1" presStyleIdx="0" presStyleCnt="0"/>
      <dgm:spPr/>
      <dgm:t>
        <a:bodyPr/>
        <a:lstStyle/>
        <a:p>
          <a:pPr rtl="1"/>
          <a:endParaRPr lang="ar-JO"/>
        </a:p>
      </dgm:t>
    </dgm:pt>
    <dgm:pt modelId="{94D4CC00-584B-4C4D-A765-0D8546641BAE}" type="pres">
      <dgm:prSet presAssocID="{123EC51F-AFB5-41DA-95C2-981D3AF01737}" presName="hierChild2" presStyleCnt="0"/>
      <dgm:spPr/>
    </dgm:pt>
    <dgm:pt modelId="{C15331A9-D54C-490E-A99C-A61C3607F585}" type="pres">
      <dgm:prSet presAssocID="{30AC0877-CEB2-4BEB-806D-FB85791978D9}" presName="Name37" presStyleLbl="parChTrans1D2" presStyleIdx="0" presStyleCnt="2"/>
      <dgm:spPr/>
      <dgm:t>
        <a:bodyPr/>
        <a:lstStyle/>
        <a:p>
          <a:pPr rtl="1"/>
          <a:endParaRPr lang="ar-JO"/>
        </a:p>
      </dgm:t>
    </dgm:pt>
    <dgm:pt modelId="{32409BC6-14C9-4B5D-8A6C-D64A64B53906}" type="pres">
      <dgm:prSet presAssocID="{8C6354E2-4441-4290-91A0-586FAF590E42}" presName="hierRoot2" presStyleCnt="0">
        <dgm:presLayoutVars>
          <dgm:hierBranch/>
        </dgm:presLayoutVars>
      </dgm:prSet>
      <dgm:spPr/>
    </dgm:pt>
    <dgm:pt modelId="{34371C61-889D-4CC0-85C3-E643D2970E75}" type="pres">
      <dgm:prSet presAssocID="{8C6354E2-4441-4290-91A0-586FAF590E42}" presName="rootComposite" presStyleCnt="0"/>
      <dgm:spPr/>
    </dgm:pt>
    <dgm:pt modelId="{C700EB71-095C-40CA-8552-C012191EEB84}" type="pres">
      <dgm:prSet presAssocID="{8C6354E2-4441-4290-91A0-586FAF590E42}" presName="rootText" presStyleLbl="node2" presStyleIdx="0" presStyleCnt="2" custScaleX="126304">
        <dgm:presLayoutVars>
          <dgm:chPref val="3"/>
        </dgm:presLayoutVars>
      </dgm:prSet>
      <dgm:spPr/>
      <dgm:t>
        <a:bodyPr/>
        <a:lstStyle/>
        <a:p>
          <a:pPr rtl="1"/>
          <a:endParaRPr lang="ar-JO"/>
        </a:p>
      </dgm:t>
    </dgm:pt>
    <dgm:pt modelId="{5DDF65F1-E90C-445E-8E2A-C44BEAFDDC66}" type="pres">
      <dgm:prSet presAssocID="{8C6354E2-4441-4290-91A0-586FAF590E42}" presName="rootConnector" presStyleLbl="node2" presStyleIdx="0" presStyleCnt="2"/>
      <dgm:spPr/>
      <dgm:t>
        <a:bodyPr/>
        <a:lstStyle/>
        <a:p>
          <a:pPr rtl="1"/>
          <a:endParaRPr lang="ar-JO"/>
        </a:p>
      </dgm:t>
    </dgm:pt>
    <dgm:pt modelId="{8E957589-2B97-4028-891D-3E8561BCCD1B}" type="pres">
      <dgm:prSet presAssocID="{8C6354E2-4441-4290-91A0-586FAF590E42}" presName="hierChild4" presStyleCnt="0"/>
      <dgm:spPr/>
    </dgm:pt>
    <dgm:pt modelId="{81FAD925-1CD0-40B3-B081-740DF8E82D78}" type="pres">
      <dgm:prSet presAssocID="{484571D6-ABC0-4D45-B965-1EA043A5E12D}" presName="Name35" presStyleLbl="parChTrans1D3" presStyleIdx="0" presStyleCnt="4"/>
      <dgm:spPr/>
      <dgm:t>
        <a:bodyPr/>
        <a:lstStyle/>
        <a:p>
          <a:pPr rtl="1"/>
          <a:endParaRPr lang="ar-JO"/>
        </a:p>
      </dgm:t>
    </dgm:pt>
    <dgm:pt modelId="{7C08820C-2506-4D34-BD61-080F6A56ACF1}" type="pres">
      <dgm:prSet presAssocID="{D9AE6375-BA7B-4CC3-81EB-7D4978E9CA84}" presName="hierRoot2" presStyleCnt="0">
        <dgm:presLayoutVars>
          <dgm:hierBranch val="init"/>
        </dgm:presLayoutVars>
      </dgm:prSet>
      <dgm:spPr/>
    </dgm:pt>
    <dgm:pt modelId="{0A3AC792-B0E1-484F-A59F-4474AB28180E}" type="pres">
      <dgm:prSet presAssocID="{D9AE6375-BA7B-4CC3-81EB-7D4978E9CA84}" presName="rootComposite" presStyleCnt="0"/>
      <dgm:spPr/>
    </dgm:pt>
    <dgm:pt modelId="{CC4B5AD6-58B1-429D-B9F1-BB1D8F79EB5E}" type="pres">
      <dgm:prSet presAssocID="{D9AE6375-BA7B-4CC3-81EB-7D4978E9CA84}" presName="rootText" presStyleLbl="node3" presStyleIdx="0" presStyleCnt="4" custScaleX="102357" custScaleY="102478" custLinFactNeighborX="3718" custLinFactNeighborY="2308">
        <dgm:presLayoutVars>
          <dgm:chPref val="3"/>
        </dgm:presLayoutVars>
      </dgm:prSet>
      <dgm:spPr/>
      <dgm:t>
        <a:bodyPr/>
        <a:lstStyle/>
        <a:p>
          <a:pPr rtl="1"/>
          <a:endParaRPr lang="ar-JO"/>
        </a:p>
      </dgm:t>
    </dgm:pt>
    <dgm:pt modelId="{D5B56577-59C5-4226-A09C-64F9467DD042}" type="pres">
      <dgm:prSet presAssocID="{D9AE6375-BA7B-4CC3-81EB-7D4978E9CA84}" presName="rootConnector" presStyleLbl="node3" presStyleIdx="0" presStyleCnt="4"/>
      <dgm:spPr/>
      <dgm:t>
        <a:bodyPr/>
        <a:lstStyle/>
        <a:p>
          <a:pPr rtl="1"/>
          <a:endParaRPr lang="ar-JO"/>
        </a:p>
      </dgm:t>
    </dgm:pt>
    <dgm:pt modelId="{07EB5FE6-E706-438E-9B3F-727147C72903}" type="pres">
      <dgm:prSet presAssocID="{D9AE6375-BA7B-4CC3-81EB-7D4978E9CA84}" presName="hierChild4" presStyleCnt="0"/>
      <dgm:spPr/>
    </dgm:pt>
    <dgm:pt modelId="{FB76FC19-386B-437F-9659-D054C5B38D10}" type="pres">
      <dgm:prSet presAssocID="{D9AE6375-BA7B-4CC3-81EB-7D4978E9CA84}" presName="hierChild5" presStyleCnt="0"/>
      <dgm:spPr/>
    </dgm:pt>
    <dgm:pt modelId="{E63D1026-651F-406E-A643-824CEE959853}" type="pres">
      <dgm:prSet presAssocID="{23DD2857-7BA9-43BE-BAF9-C78CBC9C2E75}" presName="Name35" presStyleLbl="parChTrans1D3" presStyleIdx="1" presStyleCnt="4"/>
      <dgm:spPr/>
      <dgm:t>
        <a:bodyPr/>
        <a:lstStyle/>
        <a:p>
          <a:pPr rtl="1"/>
          <a:endParaRPr lang="ar-JO"/>
        </a:p>
      </dgm:t>
    </dgm:pt>
    <dgm:pt modelId="{4E571054-E20F-45BD-B288-7D618CB85F55}" type="pres">
      <dgm:prSet presAssocID="{93DDC0DB-CEB4-45EA-B407-84FB6DCE683F}" presName="hierRoot2" presStyleCnt="0">
        <dgm:presLayoutVars>
          <dgm:hierBranch val="init"/>
        </dgm:presLayoutVars>
      </dgm:prSet>
      <dgm:spPr/>
    </dgm:pt>
    <dgm:pt modelId="{D6077EF2-257C-43BB-81C8-8F466E016408}" type="pres">
      <dgm:prSet presAssocID="{93DDC0DB-CEB4-45EA-B407-84FB6DCE683F}" presName="rootComposite" presStyleCnt="0"/>
      <dgm:spPr/>
    </dgm:pt>
    <dgm:pt modelId="{F25BB0B8-20E0-4557-92CF-D52984F50C4D}" type="pres">
      <dgm:prSet presAssocID="{93DDC0DB-CEB4-45EA-B407-84FB6DCE683F}" presName="rootText" presStyleLbl="node3" presStyleIdx="1" presStyleCnt="4" custLinFactNeighborX="-5358" custLinFactNeighborY="1176">
        <dgm:presLayoutVars>
          <dgm:chPref val="3"/>
        </dgm:presLayoutVars>
      </dgm:prSet>
      <dgm:spPr/>
      <dgm:t>
        <a:bodyPr/>
        <a:lstStyle/>
        <a:p>
          <a:pPr rtl="1"/>
          <a:endParaRPr lang="ar-JO"/>
        </a:p>
      </dgm:t>
    </dgm:pt>
    <dgm:pt modelId="{7670CE7F-A539-4688-BADE-41B5C076196D}" type="pres">
      <dgm:prSet presAssocID="{93DDC0DB-CEB4-45EA-B407-84FB6DCE683F}" presName="rootConnector" presStyleLbl="node3" presStyleIdx="1" presStyleCnt="4"/>
      <dgm:spPr/>
      <dgm:t>
        <a:bodyPr/>
        <a:lstStyle/>
        <a:p>
          <a:pPr rtl="1"/>
          <a:endParaRPr lang="ar-JO"/>
        </a:p>
      </dgm:t>
    </dgm:pt>
    <dgm:pt modelId="{03203B54-36DE-49B0-9BC8-02C933D0F4EB}" type="pres">
      <dgm:prSet presAssocID="{93DDC0DB-CEB4-45EA-B407-84FB6DCE683F}" presName="hierChild4" presStyleCnt="0"/>
      <dgm:spPr/>
    </dgm:pt>
    <dgm:pt modelId="{95F11E7C-955E-404C-A7D5-691151FE5713}" type="pres">
      <dgm:prSet presAssocID="{93DDC0DB-CEB4-45EA-B407-84FB6DCE683F}" presName="hierChild5" presStyleCnt="0"/>
      <dgm:spPr/>
    </dgm:pt>
    <dgm:pt modelId="{E7A14929-15E8-4655-B263-4C10C0EC373B}" type="pres">
      <dgm:prSet presAssocID="{8C6354E2-4441-4290-91A0-586FAF590E42}" presName="hierChild5" presStyleCnt="0"/>
      <dgm:spPr/>
    </dgm:pt>
    <dgm:pt modelId="{6E477BFA-23F3-49DE-9F01-DC264ED09B0E}" type="pres">
      <dgm:prSet presAssocID="{0DE7A71C-F4EA-49B2-ACC9-03ABF1CB8675}" presName="Name37" presStyleLbl="parChTrans1D2" presStyleIdx="1" presStyleCnt="2"/>
      <dgm:spPr/>
      <dgm:t>
        <a:bodyPr/>
        <a:lstStyle/>
        <a:p>
          <a:pPr rtl="1"/>
          <a:endParaRPr lang="ar-JO"/>
        </a:p>
      </dgm:t>
    </dgm:pt>
    <dgm:pt modelId="{019715D3-40C3-47F1-89F6-F230392BA308}" type="pres">
      <dgm:prSet presAssocID="{F606645C-62E5-4329-B59A-14899FC8D54C}" presName="hierRoot2" presStyleCnt="0">
        <dgm:presLayoutVars>
          <dgm:hierBranch/>
        </dgm:presLayoutVars>
      </dgm:prSet>
      <dgm:spPr/>
    </dgm:pt>
    <dgm:pt modelId="{616C13E0-482A-4FC1-B1D4-CC248F16645B}" type="pres">
      <dgm:prSet presAssocID="{F606645C-62E5-4329-B59A-14899FC8D54C}" presName="rootComposite" presStyleCnt="0"/>
      <dgm:spPr/>
    </dgm:pt>
    <dgm:pt modelId="{1CF5DA71-EA8C-48E0-A057-D252D4756345}" type="pres">
      <dgm:prSet presAssocID="{F606645C-62E5-4329-B59A-14899FC8D54C}" presName="rootText" presStyleLbl="node2" presStyleIdx="1" presStyleCnt="2" custLinFactNeighborY="972">
        <dgm:presLayoutVars>
          <dgm:chPref val="3"/>
        </dgm:presLayoutVars>
      </dgm:prSet>
      <dgm:spPr/>
      <dgm:t>
        <a:bodyPr/>
        <a:lstStyle/>
        <a:p>
          <a:pPr rtl="1"/>
          <a:endParaRPr lang="ar-JO"/>
        </a:p>
      </dgm:t>
    </dgm:pt>
    <dgm:pt modelId="{BB112C9F-B1DE-4B56-8D99-B9223D043ADC}" type="pres">
      <dgm:prSet presAssocID="{F606645C-62E5-4329-B59A-14899FC8D54C}" presName="rootConnector" presStyleLbl="node2" presStyleIdx="1" presStyleCnt="2"/>
      <dgm:spPr/>
      <dgm:t>
        <a:bodyPr/>
        <a:lstStyle/>
        <a:p>
          <a:pPr rtl="1"/>
          <a:endParaRPr lang="ar-JO"/>
        </a:p>
      </dgm:t>
    </dgm:pt>
    <dgm:pt modelId="{5717AFC0-9885-45BC-8A8B-B81AAF05BF54}" type="pres">
      <dgm:prSet presAssocID="{F606645C-62E5-4329-B59A-14899FC8D54C}" presName="hierChild4" presStyleCnt="0"/>
      <dgm:spPr/>
    </dgm:pt>
    <dgm:pt modelId="{01CB6FC9-07B6-4701-8053-62E735D0B1FF}" type="pres">
      <dgm:prSet presAssocID="{8EEA2376-CC7C-4DC4-9D1B-6AD7F6DA4E1E}" presName="Name35" presStyleLbl="parChTrans1D3" presStyleIdx="2" presStyleCnt="4"/>
      <dgm:spPr/>
      <dgm:t>
        <a:bodyPr/>
        <a:lstStyle/>
        <a:p>
          <a:pPr rtl="1"/>
          <a:endParaRPr lang="ar-JO"/>
        </a:p>
      </dgm:t>
    </dgm:pt>
    <dgm:pt modelId="{4526355C-7771-434F-91EF-997CE7229976}" type="pres">
      <dgm:prSet presAssocID="{9C5FC5CB-1297-4A83-AFE7-6277302312E1}" presName="hierRoot2" presStyleCnt="0">
        <dgm:presLayoutVars>
          <dgm:hierBranch/>
        </dgm:presLayoutVars>
      </dgm:prSet>
      <dgm:spPr/>
    </dgm:pt>
    <dgm:pt modelId="{762216CF-E713-435B-9362-8CE7F7DA3455}" type="pres">
      <dgm:prSet presAssocID="{9C5FC5CB-1297-4A83-AFE7-6277302312E1}" presName="rootComposite" presStyleCnt="0"/>
      <dgm:spPr/>
    </dgm:pt>
    <dgm:pt modelId="{09C47ABC-9239-4B5B-8DF7-4864338FF598}" type="pres">
      <dgm:prSet presAssocID="{9C5FC5CB-1297-4A83-AFE7-6277302312E1}" presName="rootText" presStyleLbl="node3" presStyleIdx="2" presStyleCnt="4">
        <dgm:presLayoutVars>
          <dgm:chPref val="3"/>
        </dgm:presLayoutVars>
      </dgm:prSet>
      <dgm:spPr/>
      <dgm:t>
        <a:bodyPr/>
        <a:lstStyle/>
        <a:p>
          <a:pPr rtl="1"/>
          <a:endParaRPr lang="ar-JO"/>
        </a:p>
      </dgm:t>
    </dgm:pt>
    <dgm:pt modelId="{F871B74C-BE3C-41D7-80D6-959349D5ECD8}" type="pres">
      <dgm:prSet presAssocID="{9C5FC5CB-1297-4A83-AFE7-6277302312E1}" presName="rootConnector" presStyleLbl="node3" presStyleIdx="2" presStyleCnt="4"/>
      <dgm:spPr/>
      <dgm:t>
        <a:bodyPr/>
        <a:lstStyle/>
        <a:p>
          <a:pPr rtl="1"/>
          <a:endParaRPr lang="ar-JO"/>
        </a:p>
      </dgm:t>
    </dgm:pt>
    <dgm:pt modelId="{784DE191-354E-4B2F-9C66-17BCA3F143BF}" type="pres">
      <dgm:prSet presAssocID="{9C5FC5CB-1297-4A83-AFE7-6277302312E1}" presName="hierChild4" presStyleCnt="0"/>
      <dgm:spPr/>
    </dgm:pt>
    <dgm:pt modelId="{52FF9C5E-367D-49E3-960E-F50D44DD8C14}" type="pres">
      <dgm:prSet presAssocID="{03D0C870-5640-49F7-B988-46B1C64BC15E}" presName="Name35" presStyleLbl="parChTrans1D4" presStyleIdx="0" presStyleCnt="1"/>
      <dgm:spPr/>
      <dgm:t>
        <a:bodyPr/>
        <a:lstStyle/>
        <a:p>
          <a:pPr rtl="1"/>
          <a:endParaRPr lang="ar-JO"/>
        </a:p>
      </dgm:t>
    </dgm:pt>
    <dgm:pt modelId="{1D390528-9C14-47C8-89BB-9599D78DBFC7}" type="pres">
      <dgm:prSet presAssocID="{70E7227D-64B0-4AF3-A3CB-A35142B50377}" presName="hierRoot2" presStyleCnt="0">
        <dgm:presLayoutVars>
          <dgm:hierBranch/>
        </dgm:presLayoutVars>
      </dgm:prSet>
      <dgm:spPr/>
    </dgm:pt>
    <dgm:pt modelId="{4AAF2E18-AED5-4D6E-A4B5-7DE7D0218494}" type="pres">
      <dgm:prSet presAssocID="{70E7227D-64B0-4AF3-A3CB-A35142B50377}" presName="rootComposite" presStyleCnt="0"/>
      <dgm:spPr/>
    </dgm:pt>
    <dgm:pt modelId="{F12B47AF-69E0-40E7-A36D-8EAE70725909}" type="pres">
      <dgm:prSet presAssocID="{70E7227D-64B0-4AF3-A3CB-A35142B50377}" presName="rootText" presStyleLbl="node4" presStyleIdx="0" presStyleCnt="1">
        <dgm:presLayoutVars>
          <dgm:chPref val="3"/>
        </dgm:presLayoutVars>
      </dgm:prSet>
      <dgm:spPr/>
      <dgm:t>
        <a:bodyPr/>
        <a:lstStyle/>
        <a:p>
          <a:pPr rtl="1"/>
          <a:endParaRPr lang="ar-JO"/>
        </a:p>
      </dgm:t>
    </dgm:pt>
    <dgm:pt modelId="{D7EC2816-9EF9-499D-9277-F054C46434F3}" type="pres">
      <dgm:prSet presAssocID="{70E7227D-64B0-4AF3-A3CB-A35142B50377}" presName="rootConnector" presStyleLbl="node4" presStyleIdx="0" presStyleCnt="1"/>
      <dgm:spPr/>
      <dgm:t>
        <a:bodyPr/>
        <a:lstStyle/>
        <a:p>
          <a:pPr rtl="1"/>
          <a:endParaRPr lang="ar-JO"/>
        </a:p>
      </dgm:t>
    </dgm:pt>
    <dgm:pt modelId="{35207541-E6FE-47D3-90A7-04824D91B918}" type="pres">
      <dgm:prSet presAssocID="{70E7227D-64B0-4AF3-A3CB-A35142B50377}" presName="hierChild4" presStyleCnt="0"/>
      <dgm:spPr/>
    </dgm:pt>
    <dgm:pt modelId="{6AE40DA2-EC39-4D6A-BC2F-F50849B385DC}" type="pres">
      <dgm:prSet presAssocID="{70E7227D-64B0-4AF3-A3CB-A35142B50377}" presName="hierChild5" presStyleCnt="0"/>
      <dgm:spPr/>
    </dgm:pt>
    <dgm:pt modelId="{A2950FDB-8B83-40FA-A07D-CC6410D8E24E}" type="pres">
      <dgm:prSet presAssocID="{9C5FC5CB-1297-4A83-AFE7-6277302312E1}" presName="hierChild5" presStyleCnt="0"/>
      <dgm:spPr/>
    </dgm:pt>
    <dgm:pt modelId="{DB5CA156-EE20-455E-807F-167053328215}" type="pres">
      <dgm:prSet presAssocID="{DE696748-A6F0-4E0D-8D08-92AC8F026079}" presName="Name35" presStyleLbl="parChTrans1D3" presStyleIdx="3" presStyleCnt="4"/>
      <dgm:spPr/>
      <dgm:t>
        <a:bodyPr/>
        <a:lstStyle/>
        <a:p>
          <a:pPr rtl="1"/>
          <a:endParaRPr lang="ar-JO"/>
        </a:p>
      </dgm:t>
    </dgm:pt>
    <dgm:pt modelId="{E284321E-4F33-4ADB-AECA-204D7D4D5377}" type="pres">
      <dgm:prSet presAssocID="{C2CC70DC-BE52-4625-A24F-BE28D664F5F1}" presName="hierRoot2" presStyleCnt="0">
        <dgm:presLayoutVars>
          <dgm:hierBranch val="init"/>
        </dgm:presLayoutVars>
      </dgm:prSet>
      <dgm:spPr/>
    </dgm:pt>
    <dgm:pt modelId="{09CF21F3-3978-45E8-9B96-93DA95891A42}" type="pres">
      <dgm:prSet presAssocID="{C2CC70DC-BE52-4625-A24F-BE28D664F5F1}" presName="rootComposite" presStyleCnt="0"/>
      <dgm:spPr/>
    </dgm:pt>
    <dgm:pt modelId="{353C2202-3B09-4EC0-9A55-1ABE1580687F}" type="pres">
      <dgm:prSet presAssocID="{C2CC70DC-BE52-4625-A24F-BE28D664F5F1}" presName="rootText" presStyleLbl="node3" presStyleIdx="3" presStyleCnt="4">
        <dgm:presLayoutVars>
          <dgm:chPref val="3"/>
        </dgm:presLayoutVars>
      </dgm:prSet>
      <dgm:spPr/>
      <dgm:t>
        <a:bodyPr/>
        <a:lstStyle/>
        <a:p>
          <a:pPr rtl="1"/>
          <a:endParaRPr lang="ar-JO"/>
        </a:p>
      </dgm:t>
    </dgm:pt>
    <dgm:pt modelId="{454BB242-D74A-4320-9A06-E5F9E22F2A83}" type="pres">
      <dgm:prSet presAssocID="{C2CC70DC-BE52-4625-A24F-BE28D664F5F1}" presName="rootConnector" presStyleLbl="node3" presStyleIdx="3" presStyleCnt="4"/>
      <dgm:spPr/>
      <dgm:t>
        <a:bodyPr/>
        <a:lstStyle/>
        <a:p>
          <a:pPr rtl="1"/>
          <a:endParaRPr lang="ar-JO"/>
        </a:p>
      </dgm:t>
    </dgm:pt>
    <dgm:pt modelId="{BBB6825D-6BE2-46E6-B305-F5D62A1B52BF}" type="pres">
      <dgm:prSet presAssocID="{C2CC70DC-BE52-4625-A24F-BE28D664F5F1}" presName="hierChild4" presStyleCnt="0"/>
      <dgm:spPr/>
    </dgm:pt>
    <dgm:pt modelId="{3DE2DAEE-4F06-454A-B6A4-56E6B486C0D6}" type="pres">
      <dgm:prSet presAssocID="{C2CC70DC-BE52-4625-A24F-BE28D664F5F1}" presName="hierChild5" presStyleCnt="0"/>
      <dgm:spPr/>
    </dgm:pt>
    <dgm:pt modelId="{9C63CBE7-A77C-4564-B707-00117E0DFAD9}" type="pres">
      <dgm:prSet presAssocID="{F606645C-62E5-4329-B59A-14899FC8D54C}" presName="hierChild5" presStyleCnt="0"/>
      <dgm:spPr/>
    </dgm:pt>
    <dgm:pt modelId="{6EC90D95-FD97-41C3-B821-C98B7E0026E3}" type="pres">
      <dgm:prSet presAssocID="{123EC51F-AFB5-41DA-95C2-981D3AF01737}" presName="hierChild3" presStyleCnt="0"/>
      <dgm:spPr/>
    </dgm:pt>
  </dgm:ptLst>
  <dgm:cxnLst>
    <dgm:cxn modelId="{66ACE8D1-63D1-4D06-B2B9-92E92FDC48A3}" type="presOf" srcId="{F606645C-62E5-4329-B59A-14899FC8D54C}" destId="{1CF5DA71-EA8C-48E0-A057-D252D4756345}" srcOrd="0" destOrd="0" presId="urn:microsoft.com/office/officeart/2005/8/layout/orgChart1"/>
    <dgm:cxn modelId="{4E8F7410-AFA6-4C1F-84EE-93AAC8BFB8EE}" type="presOf" srcId="{93DDC0DB-CEB4-45EA-B407-84FB6DCE683F}" destId="{7670CE7F-A539-4688-BADE-41B5C076196D}" srcOrd="1" destOrd="0" presId="urn:microsoft.com/office/officeart/2005/8/layout/orgChart1"/>
    <dgm:cxn modelId="{6C75D19E-2229-4A84-8A9D-0BD51A7A0E5F}" type="presOf" srcId="{03D0C870-5640-49F7-B988-46B1C64BC15E}" destId="{52FF9C5E-367D-49E3-960E-F50D44DD8C14}" srcOrd="0" destOrd="0" presId="urn:microsoft.com/office/officeart/2005/8/layout/orgChart1"/>
    <dgm:cxn modelId="{B7803644-FB59-4C89-AC1B-DC08D160E2D6}" type="presOf" srcId="{8C6354E2-4441-4290-91A0-586FAF590E42}" destId="{5DDF65F1-E90C-445E-8E2A-C44BEAFDDC66}" srcOrd="1" destOrd="0" presId="urn:microsoft.com/office/officeart/2005/8/layout/orgChart1"/>
    <dgm:cxn modelId="{09A1F0BF-435D-4CAE-A748-ED1910F729EC}" type="presOf" srcId="{70E7227D-64B0-4AF3-A3CB-A35142B50377}" destId="{F12B47AF-69E0-40E7-A36D-8EAE70725909}" srcOrd="0" destOrd="0" presId="urn:microsoft.com/office/officeart/2005/8/layout/orgChart1"/>
    <dgm:cxn modelId="{396BA715-71B9-43D8-BC3F-B838A8DC299A}" type="presOf" srcId="{DE696748-A6F0-4E0D-8D08-92AC8F026079}" destId="{DB5CA156-EE20-455E-807F-167053328215}" srcOrd="0" destOrd="0" presId="urn:microsoft.com/office/officeart/2005/8/layout/orgChart1"/>
    <dgm:cxn modelId="{B99AA12D-3899-4ADB-B240-B3D7345ADF2B}" type="presOf" srcId="{D9AE6375-BA7B-4CC3-81EB-7D4978E9CA84}" destId="{D5B56577-59C5-4226-A09C-64F9467DD042}" srcOrd="1" destOrd="0" presId="urn:microsoft.com/office/officeart/2005/8/layout/orgChart1"/>
    <dgm:cxn modelId="{7E95EA87-514D-496C-97F2-4084354473FF}" srcId="{9C5FC5CB-1297-4A83-AFE7-6277302312E1}" destId="{70E7227D-64B0-4AF3-A3CB-A35142B50377}" srcOrd="0" destOrd="0" parTransId="{03D0C870-5640-49F7-B988-46B1C64BC15E}" sibTransId="{663FDAB8-1A4E-4AE3-B1FC-10749845EC75}"/>
    <dgm:cxn modelId="{7C447F4A-048F-4357-8384-0B02603BE54B}" type="presOf" srcId="{484571D6-ABC0-4D45-B965-1EA043A5E12D}" destId="{81FAD925-1CD0-40B3-B081-740DF8E82D78}" srcOrd="0" destOrd="0" presId="urn:microsoft.com/office/officeart/2005/8/layout/orgChart1"/>
    <dgm:cxn modelId="{0EBC4374-9B67-430A-9D43-BB92479C998F}" type="presOf" srcId="{F606645C-62E5-4329-B59A-14899FC8D54C}" destId="{BB112C9F-B1DE-4B56-8D99-B9223D043ADC}" srcOrd="1" destOrd="0" presId="urn:microsoft.com/office/officeart/2005/8/layout/orgChart1"/>
    <dgm:cxn modelId="{086774BA-621A-497E-9F5E-A925E32C12B0}" type="presOf" srcId="{D9AE6375-BA7B-4CC3-81EB-7D4978E9CA84}" destId="{CC4B5AD6-58B1-429D-B9F1-BB1D8F79EB5E}" srcOrd="0" destOrd="0" presId="urn:microsoft.com/office/officeart/2005/8/layout/orgChart1"/>
    <dgm:cxn modelId="{CFD8FBF5-4F3D-48C6-BBBB-08E76A47D9D6}" type="presOf" srcId="{9C5FC5CB-1297-4A83-AFE7-6277302312E1}" destId="{F871B74C-BE3C-41D7-80D6-959349D5ECD8}" srcOrd="1" destOrd="0" presId="urn:microsoft.com/office/officeart/2005/8/layout/orgChart1"/>
    <dgm:cxn modelId="{9444DB5A-07BA-439B-9459-5EC15BCC5FFD}" srcId="{F606645C-62E5-4329-B59A-14899FC8D54C}" destId="{C2CC70DC-BE52-4625-A24F-BE28D664F5F1}" srcOrd="1" destOrd="0" parTransId="{DE696748-A6F0-4E0D-8D08-92AC8F026079}" sibTransId="{300E4E53-EE80-4FBE-BF50-C85740B4E6AB}"/>
    <dgm:cxn modelId="{F0C84734-C3A3-403D-9067-A885053FCF88}" type="presOf" srcId="{123EC51F-AFB5-41DA-95C2-981D3AF01737}" destId="{D3CBEC16-A39E-441A-BD15-311377F7F6C4}" srcOrd="1" destOrd="0" presId="urn:microsoft.com/office/officeart/2005/8/layout/orgChart1"/>
    <dgm:cxn modelId="{1F1E3D1A-7BDB-46CC-AC12-7B1E73C315D0}" type="presOf" srcId="{93DDC0DB-CEB4-45EA-B407-84FB6DCE683F}" destId="{F25BB0B8-20E0-4557-92CF-D52984F50C4D}" srcOrd="0" destOrd="0" presId="urn:microsoft.com/office/officeart/2005/8/layout/orgChart1"/>
    <dgm:cxn modelId="{9D81C05D-E5A6-4C04-9FF8-3915116CCBDF}" srcId="{8C6354E2-4441-4290-91A0-586FAF590E42}" destId="{D9AE6375-BA7B-4CC3-81EB-7D4978E9CA84}" srcOrd="0" destOrd="0" parTransId="{484571D6-ABC0-4D45-B965-1EA043A5E12D}" sibTransId="{B37B882A-C9E1-48C9-BE60-E91D5974C4CB}"/>
    <dgm:cxn modelId="{C77D04FA-0DC5-48D9-AA74-9C260CDB0C4B}" type="presOf" srcId="{123EC51F-AFB5-41DA-95C2-981D3AF01737}" destId="{DAE0BBD7-F522-4588-9FD1-665EC92D0A7D}" srcOrd="0" destOrd="0" presId="urn:microsoft.com/office/officeart/2005/8/layout/orgChart1"/>
    <dgm:cxn modelId="{A1CDC536-B8B0-454B-B703-6B43B6764AC6}" type="presOf" srcId="{70E7227D-64B0-4AF3-A3CB-A35142B50377}" destId="{D7EC2816-9EF9-499D-9277-F054C46434F3}" srcOrd="1" destOrd="0" presId="urn:microsoft.com/office/officeart/2005/8/layout/orgChart1"/>
    <dgm:cxn modelId="{39ECBD90-55D2-46A0-9E3E-F2CA3C4B9812}" srcId="{B7AE6352-EDA9-47AC-B42A-F3C7F313992F}" destId="{123EC51F-AFB5-41DA-95C2-981D3AF01737}" srcOrd="0" destOrd="0" parTransId="{52DE7492-F072-48CA-8E7A-3B427104148F}" sibTransId="{D5DC7514-0000-4706-BCA5-C4733EA93E67}"/>
    <dgm:cxn modelId="{0DA57C98-6F9E-4D79-86C8-37B54D30A713}" srcId="{F606645C-62E5-4329-B59A-14899FC8D54C}" destId="{9C5FC5CB-1297-4A83-AFE7-6277302312E1}" srcOrd="0" destOrd="0" parTransId="{8EEA2376-CC7C-4DC4-9D1B-6AD7F6DA4E1E}" sibTransId="{17B012EE-D538-4BCE-90EE-90E265A5F7F0}"/>
    <dgm:cxn modelId="{60C625C9-E986-4909-9FE4-094446458158}" srcId="{8C6354E2-4441-4290-91A0-586FAF590E42}" destId="{93DDC0DB-CEB4-45EA-B407-84FB6DCE683F}" srcOrd="1" destOrd="0" parTransId="{23DD2857-7BA9-43BE-BAF9-C78CBC9C2E75}" sibTransId="{F3F252F5-9D40-4E4A-BE4A-12FCD364C9FE}"/>
    <dgm:cxn modelId="{4271E01E-1E20-4772-B067-5D2EA5E4223B}" srcId="{123EC51F-AFB5-41DA-95C2-981D3AF01737}" destId="{F606645C-62E5-4329-B59A-14899FC8D54C}" srcOrd="1" destOrd="0" parTransId="{0DE7A71C-F4EA-49B2-ACC9-03ABF1CB8675}" sibTransId="{17ABFD45-C914-406C-9293-D18B08053F5B}"/>
    <dgm:cxn modelId="{117D0A36-1812-47AE-B235-E1120055247E}" type="presOf" srcId="{0DE7A71C-F4EA-49B2-ACC9-03ABF1CB8675}" destId="{6E477BFA-23F3-49DE-9F01-DC264ED09B0E}" srcOrd="0" destOrd="0" presId="urn:microsoft.com/office/officeart/2005/8/layout/orgChart1"/>
    <dgm:cxn modelId="{9556FF8C-8C03-436E-9C0A-637783EF2DE7}" type="presOf" srcId="{C2CC70DC-BE52-4625-A24F-BE28D664F5F1}" destId="{454BB242-D74A-4320-9A06-E5F9E22F2A83}" srcOrd="1" destOrd="0" presId="urn:microsoft.com/office/officeart/2005/8/layout/orgChart1"/>
    <dgm:cxn modelId="{CA110D9B-E046-4945-87E9-1F8C7F55855B}" type="presOf" srcId="{8C6354E2-4441-4290-91A0-586FAF590E42}" destId="{C700EB71-095C-40CA-8552-C012191EEB84}" srcOrd="0" destOrd="0" presId="urn:microsoft.com/office/officeart/2005/8/layout/orgChart1"/>
    <dgm:cxn modelId="{E8B5C18E-7B33-40CB-9299-8001D8A2D98A}" type="presOf" srcId="{9C5FC5CB-1297-4A83-AFE7-6277302312E1}" destId="{09C47ABC-9239-4B5B-8DF7-4864338FF598}" srcOrd="0" destOrd="0" presId="urn:microsoft.com/office/officeart/2005/8/layout/orgChart1"/>
    <dgm:cxn modelId="{F7232C44-DE41-45D0-B372-B836BEE9C7C0}" type="presOf" srcId="{8EEA2376-CC7C-4DC4-9D1B-6AD7F6DA4E1E}" destId="{01CB6FC9-07B6-4701-8053-62E735D0B1FF}" srcOrd="0" destOrd="0" presId="urn:microsoft.com/office/officeart/2005/8/layout/orgChart1"/>
    <dgm:cxn modelId="{1EDE47B7-AD7B-4FFD-BFF0-3AA8332F38CA}" type="presOf" srcId="{C2CC70DC-BE52-4625-A24F-BE28D664F5F1}" destId="{353C2202-3B09-4EC0-9A55-1ABE1580687F}" srcOrd="0" destOrd="0" presId="urn:microsoft.com/office/officeart/2005/8/layout/orgChart1"/>
    <dgm:cxn modelId="{44F459E6-CA23-4F98-97F1-8DF0FD2BAF2A}" type="presOf" srcId="{23DD2857-7BA9-43BE-BAF9-C78CBC9C2E75}" destId="{E63D1026-651F-406E-A643-824CEE959853}" srcOrd="0" destOrd="0" presId="urn:microsoft.com/office/officeart/2005/8/layout/orgChart1"/>
    <dgm:cxn modelId="{834284FD-6D0C-480D-9719-91895E108D5E}" type="presOf" srcId="{30AC0877-CEB2-4BEB-806D-FB85791978D9}" destId="{C15331A9-D54C-490E-A99C-A61C3607F585}" srcOrd="0" destOrd="0" presId="urn:microsoft.com/office/officeart/2005/8/layout/orgChart1"/>
    <dgm:cxn modelId="{1D552C71-1E97-4E5B-8D47-132960EB3A55}" srcId="{123EC51F-AFB5-41DA-95C2-981D3AF01737}" destId="{8C6354E2-4441-4290-91A0-586FAF590E42}" srcOrd="0" destOrd="0" parTransId="{30AC0877-CEB2-4BEB-806D-FB85791978D9}" sibTransId="{E30E2735-487C-4D0F-A393-DA0EC0247BEA}"/>
    <dgm:cxn modelId="{5E58C8C5-896A-40F7-94A5-A011CC5A92DA}" type="presOf" srcId="{B7AE6352-EDA9-47AC-B42A-F3C7F313992F}" destId="{6D6204F8-A454-40C9-8F4B-974881FB8B40}" srcOrd="0" destOrd="0" presId="urn:microsoft.com/office/officeart/2005/8/layout/orgChart1"/>
    <dgm:cxn modelId="{412C129D-51CB-4319-9A30-8FAE633A1FAD}" type="presParOf" srcId="{6D6204F8-A454-40C9-8F4B-974881FB8B40}" destId="{DE65922E-FF1B-481D-990D-1069E14F8014}" srcOrd="0" destOrd="0" presId="urn:microsoft.com/office/officeart/2005/8/layout/orgChart1"/>
    <dgm:cxn modelId="{40012EE9-0A90-4DB6-A8F0-5CC220DD2125}" type="presParOf" srcId="{DE65922E-FF1B-481D-990D-1069E14F8014}" destId="{70108EAF-E4BE-42B0-A557-DDDF2A87076B}" srcOrd="0" destOrd="0" presId="urn:microsoft.com/office/officeart/2005/8/layout/orgChart1"/>
    <dgm:cxn modelId="{3CDA3AD6-0BBE-4F29-AEA2-0B2D33BBC447}" type="presParOf" srcId="{70108EAF-E4BE-42B0-A557-DDDF2A87076B}" destId="{DAE0BBD7-F522-4588-9FD1-665EC92D0A7D}" srcOrd="0" destOrd="0" presId="urn:microsoft.com/office/officeart/2005/8/layout/orgChart1"/>
    <dgm:cxn modelId="{E6C9473E-DE27-441D-8B0E-34E0C5BB1AB9}" type="presParOf" srcId="{70108EAF-E4BE-42B0-A557-DDDF2A87076B}" destId="{D3CBEC16-A39E-441A-BD15-311377F7F6C4}" srcOrd="1" destOrd="0" presId="urn:microsoft.com/office/officeart/2005/8/layout/orgChart1"/>
    <dgm:cxn modelId="{6A754667-A02A-4046-AB48-0276532258ED}" type="presParOf" srcId="{DE65922E-FF1B-481D-990D-1069E14F8014}" destId="{94D4CC00-584B-4C4D-A765-0D8546641BAE}" srcOrd="1" destOrd="0" presId="urn:microsoft.com/office/officeart/2005/8/layout/orgChart1"/>
    <dgm:cxn modelId="{07513BEA-0575-4416-8FC1-051C21B85266}" type="presParOf" srcId="{94D4CC00-584B-4C4D-A765-0D8546641BAE}" destId="{C15331A9-D54C-490E-A99C-A61C3607F585}" srcOrd="0" destOrd="0" presId="urn:microsoft.com/office/officeart/2005/8/layout/orgChart1"/>
    <dgm:cxn modelId="{64B57B92-4916-43C8-A82E-5FD1E9B851C6}" type="presParOf" srcId="{94D4CC00-584B-4C4D-A765-0D8546641BAE}" destId="{32409BC6-14C9-4B5D-8A6C-D64A64B53906}" srcOrd="1" destOrd="0" presId="urn:microsoft.com/office/officeart/2005/8/layout/orgChart1"/>
    <dgm:cxn modelId="{C20E3BAC-8E80-498A-AC72-E8A0A03C7761}" type="presParOf" srcId="{32409BC6-14C9-4B5D-8A6C-D64A64B53906}" destId="{34371C61-889D-4CC0-85C3-E643D2970E75}" srcOrd="0" destOrd="0" presId="urn:microsoft.com/office/officeart/2005/8/layout/orgChart1"/>
    <dgm:cxn modelId="{1E045CF1-3159-4315-AC06-42F8CF39E9A3}" type="presParOf" srcId="{34371C61-889D-4CC0-85C3-E643D2970E75}" destId="{C700EB71-095C-40CA-8552-C012191EEB84}" srcOrd="0" destOrd="0" presId="urn:microsoft.com/office/officeart/2005/8/layout/orgChart1"/>
    <dgm:cxn modelId="{1C3F4FFF-0A8F-492A-87D3-B6FA779DDAF6}" type="presParOf" srcId="{34371C61-889D-4CC0-85C3-E643D2970E75}" destId="{5DDF65F1-E90C-445E-8E2A-C44BEAFDDC66}" srcOrd="1" destOrd="0" presId="urn:microsoft.com/office/officeart/2005/8/layout/orgChart1"/>
    <dgm:cxn modelId="{C0B28470-71E7-4D44-A986-F5322A3B79BA}" type="presParOf" srcId="{32409BC6-14C9-4B5D-8A6C-D64A64B53906}" destId="{8E957589-2B97-4028-891D-3E8561BCCD1B}" srcOrd="1" destOrd="0" presId="urn:microsoft.com/office/officeart/2005/8/layout/orgChart1"/>
    <dgm:cxn modelId="{00FF2FE1-AA03-4CC0-9041-9162F282A59A}" type="presParOf" srcId="{8E957589-2B97-4028-891D-3E8561BCCD1B}" destId="{81FAD925-1CD0-40B3-B081-740DF8E82D78}" srcOrd="0" destOrd="0" presId="urn:microsoft.com/office/officeart/2005/8/layout/orgChart1"/>
    <dgm:cxn modelId="{68F5E8A9-7907-4AC7-9073-511DE8635FEE}" type="presParOf" srcId="{8E957589-2B97-4028-891D-3E8561BCCD1B}" destId="{7C08820C-2506-4D34-BD61-080F6A56ACF1}" srcOrd="1" destOrd="0" presId="urn:microsoft.com/office/officeart/2005/8/layout/orgChart1"/>
    <dgm:cxn modelId="{EC3DC41B-9F82-4364-8A2E-3C3ED103FD27}" type="presParOf" srcId="{7C08820C-2506-4D34-BD61-080F6A56ACF1}" destId="{0A3AC792-B0E1-484F-A59F-4474AB28180E}" srcOrd="0" destOrd="0" presId="urn:microsoft.com/office/officeart/2005/8/layout/orgChart1"/>
    <dgm:cxn modelId="{16AE6D11-8A67-4B5E-A9EC-96C0D3F9B45E}" type="presParOf" srcId="{0A3AC792-B0E1-484F-A59F-4474AB28180E}" destId="{CC4B5AD6-58B1-429D-B9F1-BB1D8F79EB5E}" srcOrd="0" destOrd="0" presId="urn:microsoft.com/office/officeart/2005/8/layout/orgChart1"/>
    <dgm:cxn modelId="{48DDB23B-330D-4C25-AB4C-473D6155473C}" type="presParOf" srcId="{0A3AC792-B0E1-484F-A59F-4474AB28180E}" destId="{D5B56577-59C5-4226-A09C-64F9467DD042}" srcOrd="1" destOrd="0" presId="urn:microsoft.com/office/officeart/2005/8/layout/orgChart1"/>
    <dgm:cxn modelId="{F36A9D9D-D012-4807-9959-4A759DC54121}" type="presParOf" srcId="{7C08820C-2506-4D34-BD61-080F6A56ACF1}" destId="{07EB5FE6-E706-438E-9B3F-727147C72903}" srcOrd="1" destOrd="0" presId="urn:microsoft.com/office/officeart/2005/8/layout/orgChart1"/>
    <dgm:cxn modelId="{F78C4B0B-C860-4F65-BDDA-67B647B43C50}" type="presParOf" srcId="{7C08820C-2506-4D34-BD61-080F6A56ACF1}" destId="{FB76FC19-386B-437F-9659-D054C5B38D10}" srcOrd="2" destOrd="0" presId="urn:microsoft.com/office/officeart/2005/8/layout/orgChart1"/>
    <dgm:cxn modelId="{135AA1FD-F6F9-4B0C-8C2A-8F380DE4E7B9}" type="presParOf" srcId="{8E957589-2B97-4028-891D-3E8561BCCD1B}" destId="{E63D1026-651F-406E-A643-824CEE959853}" srcOrd="2" destOrd="0" presId="urn:microsoft.com/office/officeart/2005/8/layout/orgChart1"/>
    <dgm:cxn modelId="{29878923-498E-4EEF-B86B-62F7D7ADE6E0}" type="presParOf" srcId="{8E957589-2B97-4028-891D-3E8561BCCD1B}" destId="{4E571054-E20F-45BD-B288-7D618CB85F55}" srcOrd="3" destOrd="0" presId="urn:microsoft.com/office/officeart/2005/8/layout/orgChart1"/>
    <dgm:cxn modelId="{847EE36C-361F-4B86-8013-BD61A7EFD46F}" type="presParOf" srcId="{4E571054-E20F-45BD-B288-7D618CB85F55}" destId="{D6077EF2-257C-43BB-81C8-8F466E016408}" srcOrd="0" destOrd="0" presId="urn:microsoft.com/office/officeart/2005/8/layout/orgChart1"/>
    <dgm:cxn modelId="{59240547-9B04-4C80-A089-25ACFB99FF8F}" type="presParOf" srcId="{D6077EF2-257C-43BB-81C8-8F466E016408}" destId="{F25BB0B8-20E0-4557-92CF-D52984F50C4D}" srcOrd="0" destOrd="0" presId="urn:microsoft.com/office/officeart/2005/8/layout/orgChart1"/>
    <dgm:cxn modelId="{693C515A-5780-421E-9E95-ADC4DCC16D43}" type="presParOf" srcId="{D6077EF2-257C-43BB-81C8-8F466E016408}" destId="{7670CE7F-A539-4688-BADE-41B5C076196D}" srcOrd="1" destOrd="0" presId="urn:microsoft.com/office/officeart/2005/8/layout/orgChart1"/>
    <dgm:cxn modelId="{69949F91-9816-4DC5-91E2-B774629DD3EB}" type="presParOf" srcId="{4E571054-E20F-45BD-B288-7D618CB85F55}" destId="{03203B54-36DE-49B0-9BC8-02C933D0F4EB}" srcOrd="1" destOrd="0" presId="urn:microsoft.com/office/officeart/2005/8/layout/orgChart1"/>
    <dgm:cxn modelId="{B0DED928-4923-4EC5-9768-312E960A6487}" type="presParOf" srcId="{4E571054-E20F-45BD-B288-7D618CB85F55}" destId="{95F11E7C-955E-404C-A7D5-691151FE5713}" srcOrd="2" destOrd="0" presId="urn:microsoft.com/office/officeart/2005/8/layout/orgChart1"/>
    <dgm:cxn modelId="{13306C48-646D-4EBB-85FC-9C322DF26752}" type="presParOf" srcId="{32409BC6-14C9-4B5D-8A6C-D64A64B53906}" destId="{E7A14929-15E8-4655-B263-4C10C0EC373B}" srcOrd="2" destOrd="0" presId="urn:microsoft.com/office/officeart/2005/8/layout/orgChart1"/>
    <dgm:cxn modelId="{81227FCB-2F4F-4718-907C-6758BE91D3B3}" type="presParOf" srcId="{94D4CC00-584B-4C4D-A765-0D8546641BAE}" destId="{6E477BFA-23F3-49DE-9F01-DC264ED09B0E}" srcOrd="2" destOrd="0" presId="urn:microsoft.com/office/officeart/2005/8/layout/orgChart1"/>
    <dgm:cxn modelId="{41F4C591-E3C8-44B4-B8CA-8D9C7E1C2F8E}" type="presParOf" srcId="{94D4CC00-584B-4C4D-A765-0D8546641BAE}" destId="{019715D3-40C3-47F1-89F6-F230392BA308}" srcOrd="3" destOrd="0" presId="urn:microsoft.com/office/officeart/2005/8/layout/orgChart1"/>
    <dgm:cxn modelId="{0CAA3959-D7E9-4FFC-84B4-F70A3EBB9749}" type="presParOf" srcId="{019715D3-40C3-47F1-89F6-F230392BA308}" destId="{616C13E0-482A-4FC1-B1D4-CC248F16645B}" srcOrd="0" destOrd="0" presId="urn:microsoft.com/office/officeart/2005/8/layout/orgChart1"/>
    <dgm:cxn modelId="{6AA9904D-C137-4F33-97B9-41D12699653C}" type="presParOf" srcId="{616C13E0-482A-4FC1-B1D4-CC248F16645B}" destId="{1CF5DA71-EA8C-48E0-A057-D252D4756345}" srcOrd="0" destOrd="0" presId="urn:microsoft.com/office/officeart/2005/8/layout/orgChart1"/>
    <dgm:cxn modelId="{C071EBB3-6C39-47C4-B4DE-854871C187F2}" type="presParOf" srcId="{616C13E0-482A-4FC1-B1D4-CC248F16645B}" destId="{BB112C9F-B1DE-4B56-8D99-B9223D043ADC}" srcOrd="1" destOrd="0" presId="urn:microsoft.com/office/officeart/2005/8/layout/orgChart1"/>
    <dgm:cxn modelId="{74417317-38CC-4728-9CEC-57C31B4A9C69}" type="presParOf" srcId="{019715D3-40C3-47F1-89F6-F230392BA308}" destId="{5717AFC0-9885-45BC-8A8B-B81AAF05BF54}" srcOrd="1" destOrd="0" presId="urn:microsoft.com/office/officeart/2005/8/layout/orgChart1"/>
    <dgm:cxn modelId="{BA189F73-D708-4A7D-9635-6FBE8CF5F684}" type="presParOf" srcId="{5717AFC0-9885-45BC-8A8B-B81AAF05BF54}" destId="{01CB6FC9-07B6-4701-8053-62E735D0B1FF}" srcOrd="0" destOrd="0" presId="urn:microsoft.com/office/officeart/2005/8/layout/orgChart1"/>
    <dgm:cxn modelId="{A9713CE5-C375-4198-8268-B2C29A167312}" type="presParOf" srcId="{5717AFC0-9885-45BC-8A8B-B81AAF05BF54}" destId="{4526355C-7771-434F-91EF-997CE7229976}" srcOrd="1" destOrd="0" presId="urn:microsoft.com/office/officeart/2005/8/layout/orgChart1"/>
    <dgm:cxn modelId="{125507B6-3E5B-466B-8AC5-474994206248}" type="presParOf" srcId="{4526355C-7771-434F-91EF-997CE7229976}" destId="{762216CF-E713-435B-9362-8CE7F7DA3455}" srcOrd="0" destOrd="0" presId="urn:microsoft.com/office/officeart/2005/8/layout/orgChart1"/>
    <dgm:cxn modelId="{B1066A25-BD90-424A-B229-2DE086B94BAA}" type="presParOf" srcId="{762216CF-E713-435B-9362-8CE7F7DA3455}" destId="{09C47ABC-9239-4B5B-8DF7-4864338FF598}" srcOrd="0" destOrd="0" presId="urn:microsoft.com/office/officeart/2005/8/layout/orgChart1"/>
    <dgm:cxn modelId="{9FDCA578-4221-4B2F-A318-B4903C6F8AA0}" type="presParOf" srcId="{762216CF-E713-435B-9362-8CE7F7DA3455}" destId="{F871B74C-BE3C-41D7-80D6-959349D5ECD8}" srcOrd="1" destOrd="0" presId="urn:microsoft.com/office/officeart/2005/8/layout/orgChart1"/>
    <dgm:cxn modelId="{01DB1940-B114-40B7-BC20-D2B774D7C51B}" type="presParOf" srcId="{4526355C-7771-434F-91EF-997CE7229976}" destId="{784DE191-354E-4B2F-9C66-17BCA3F143BF}" srcOrd="1" destOrd="0" presId="urn:microsoft.com/office/officeart/2005/8/layout/orgChart1"/>
    <dgm:cxn modelId="{2162D868-D867-44BF-80EF-B449DAADAA54}" type="presParOf" srcId="{784DE191-354E-4B2F-9C66-17BCA3F143BF}" destId="{52FF9C5E-367D-49E3-960E-F50D44DD8C14}" srcOrd="0" destOrd="0" presId="urn:microsoft.com/office/officeart/2005/8/layout/orgChart1"/>
    <dgm:cxn modelId="{54607A11-4E94-419E-BA91-A7232647654D}" type="presParOf" srcId="{784DE191-354E-4B2F-9C66-17BCA3F143BF}" destId="{1D390528-9C14-47C8-89BB-9599D78DBFC7}" srcOrd="1" destOrd="0" presId="urn:microsoft.com/office/officeart/2005/8/layout/orgChart1"/>
    <dgm:cxn modelId="{B08DF75F-2C7C-4CC1-9279-97C328AA1D90}" type="presParOf" srcId="{1D390528-9C14-47C8-89BB-9599D78DBFC7}" destId="{4AAF2E18-AED5-4D6E-A4B5-7DE7D0218494}" srcOrd="0" destOrd="0" presId="urn:microsoft.com/office/officeart/2005/8/layout/orgChart1"/>
    <dgm:cxn modelId="{1FF5876E-D259-4A94-BBF0-D3BCF85F2FFC}" type="presParOf" srcId="{4AAF2E18-AED5-4D6E-A4B5-7DE7D0218494}" destId="{F12B47AF-69E0-40E7-A36D-8EAE70725909}" srcOrd="0" destOrd="0" presId="urn:microsoft.com/office/officeart/2005/8/layout/orgChart1"/>
    <dgm:cxn modelId="{5BE70F96-14D0-4DAA-8E97-F8030B6A886A}" type="presParOf" srcId="{4AAF2E18-AED5-4D6E-A4B5-7DE7D0218494}" destId="{D7EC2816-9EF9-499D-9277-F054C46434F3}" srcOrd="1" destOrd="0" presId="urn:microsoft.com/office/officeart/2005/8/layout/orgChart1"/>
    <dgm:cxn modelId="{9AA6CCAE-0627-4B62-B17D-888AD91A1AB7}" type="presParOf" srcId="{1D390528-9C14-47C8-89BB-9599D78DBFC7}" destId="{35207541-E6FE-47D3-90A7-04824D91B918}" srcOrd="1" destOrd="0" presId="urn:microsoft.com/office/officeart/2005/8/layout/orgChart1"/>
    <dgm:cxn modelId="{F3955096-126D-469D-99AD-5F9809187D5B}" type="presParOf" srcId="{1D390528-9C14-47C8-89BB-9599D78DBFC7}" destId="{6AE40DA2-EC39-4D6A-BC2F-F50849B385DC}" srcOrd="2" destOrd="0" presId="urn:microsoft.com/office/officeart/2005/8/layout/orgChart1"/>
    <dgm:cxn modelId="{D4130508-C826-4498-A4F0-EB4AC95BBB5D}" type="presParOf" srcId="{4526355C-7771-434F-91EF-997CE7229976}" destId="{A2950FDB-8B83-40FA-A07D-CC6410D8E24E}" srcOrd="2" destOrd="0" presId="urn:microsoft.com/office/officeart/2005/8/layout/orgChart1"/>
    <dgm:cxn modelId="{6812A4D4-5287-431B-A525-491E4DE4D032}" type="presParOf" srcId="{5717AFC0-9885-45BC-8A8B-B81AAF05BF54}" destId="{DB5CA156-EE20-455E-807F-167053328215}" srcOrd="2" destOrd="0" presId="urn:microsoft.com/office/officeart/2005/8/layout/orgChart1"/>
    <dgm:cxn modelId="{B4685F52-1E32-4D18-A55B-75440F49BE02}" type="presParOf" srcId="{5717AFC0-9885-45BC-8A8B-B81AAF05BF54}" destId="{E284321E-4F33-4ADB-AECA-204D7D4D5377}" srcOrd="3" destOrd="0" presId="urn:microsoft.com/office/officeart/2005/8/layout/orgChart1"/>
    <dgm:cxn modelId="{8032C53A-0118-4A5E-9E67-1E828D0A20DD}" type="presParOf" srcId="{E284321E-4F33-4ADB-AECA-204D7D4D5377}" destId="{09CF21F3-3978-45E8-9B96-93DA95891A42}" srcOrd="0" destOrd="0" presId="urn:microsoft.com/office/officeart/2005/8/layout/orgChart1"/>
    <dgm:cxn modelId="{CE2673D1-6771-44AF-A012-DB7B175F3714}" type="presParOf" srcId="{09CF21F3-3978-45E8-9B96-93DA95891A42}" destId="{353C2202-3B09-4EC0-9A55-1ABE1580687F}" srcOrd="0" destOrd="0" presId="urn:microsoft.com/office/officeart/2005/8/layout/orgChart1"/>
    <dgm:cxn modelId="{40754D4B-9E71-4A62-A0A4-EE005DD95C0D}" type="presParOf" srcId="{09CF21F3-3978-45E8-9B96-93DA95891A42}" destId="{454BB242-D74A-4320-9A06-E5F9E22F2A83}" srcOrd="1" destOrd="0" presId="urn:microsoft.com/office/officeart/2005/8/layout/orgChart1"/>
    <dgm:cxn modelId="{981CE4FD-DBF9-4F03-9171-83C8758CC74C}" type="presParOf" srcId="{E284321E-4F33-4ADB-AECA-204D7D4D5377}" destId="{BBB6825D-6BE2-46E6-B305-F5D62A1B52BF}" srcOrd="1" destOrd="0" presId="urn:microsoft.com/office/officeart/2005/8/layout/orgChart1"/>
    <dgm:cxn modelId="{B52F672A-75EF-48E1-8CF8-8C2A41FFEF18}" type="presParOf" srcId="{E284321E-4F33-4ADB-AECA-204D7D4D5377}" destId="{3DE2DAEE-4F06-454A-B6A4-56E6B486C0D6}" srcOrd="2" destOrd="0" presId="urn:microsoft.com/office/officeart/2005/8/layout/orgChart1"/>
    <dgm:cxn modelId="{7704EAF0-E884-46E4-99D8-569AB842DCD1}" type="presParOf" srcId="{019715D3-40C3-47F1-89F6-F230392BA308}" destId="{9C63CBE7-A77C-4564-B707-00117E0DFAD9}" srcOrd="2" destOrd="0" presId="urn:microsoft.com/office/officeart/2005/8/layout/orgChart1"/>
    <dgm:cxn modelId="{79E40580-09B4-4C28-A77D-7A1B627BEACB}" type="presParOf" srcId="{DE65922E-FF1B-481D-990D-1069E14F8014}" destId="{6EC90D95-FD97-41C3-B821-C98B7E002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AE6352-EDA9-47AC-B42A-F3C7F313992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JO"/>
        </a:p>
      </dgm:t>
    </dgm:pt>
    <dgm:pt modelId="{123EC51F-AFB5-41DA-95C2-981D3AF01737}">
      <dgm:prSet phldrT="[Text]" custT="1"/>
      <dgm:spPr/>
      <dgm:t>
        <a:bodyPr/>
        <a:lstStyle/>
        <a:p>
          <a:pPr rtl="1"/>
          <a:r>
            <a:rPr lang="en-US" sz="2800" b="1" dirty="0"/>
            <a:t>Reliability </a:t>
          </a:r>
          <a:endParaRPr lang="ar-JO" sz="2800" b="1" dirty="0"/>
        </a:p>
      </dgm:t>
    </dgm:pt>
    <dgm:pt modelId="{52DE7492-F072-48CA-8E7A-3B427104148F}" type="parTrans" cxnId="{39ECBD90-55D2-46A0-9E3E-F2CA3C4B9812}">
      <dgm:prSet/>
      <dgm:spPr/>
      <dgm:t>
        <a:bodyPr/>
        <a:lstStyle/>
        <a:p>
          <a:pPr rtl="1"/>
          <a:endParaRPr lang="ar-JO"/>
        </a:p>
      </dgm:t>
    </dgm:pt>
    <dgm:pt modelId="{D5DC7514-0000-4706-BCA5-C4733EA93E67}" type="sibTrans" cxnId="{39ECBD90-55D2-46A0-9E3E-F2CA3C4B9812}">
      <dgm:prSet/>
      <dgm:spPr/>
      <dgm:t>
        <a:bodyPr/>
        <a:lstStyle/>
        <a:p>
          <a:pPr rtl="1"/>
          <a:endParaRPr lang="ar-JO"/>
        </a:p>
      </dgm:t>
    </dgm:pt>
    <dgm:pt modelId="{8C6354E2-4441-4290-91A0-586FAF590E42}">
      <dgm:prSet phldrT="[Text]" custT="1"/>
      <dgm:spPr/>
      <dgm:t>
        <a:bodyPr/>
        <a:lstStyle/>
        <a:p>
          <a:pPr rtl="1"/>
          <a:r>
            <a:rPr lang="en-US" sz="2800" dirty="0"/>
            <a:t>Deterministic</a:t>
          </a:r>
          <a:endParaRPr lang="ar-JO" sz="2800" dirty="0"/>
        </a:p>
      </dgm:t>
    </dgm:pt>
    <dgm:pt modelId="{30AC0877-CEB2-4BEB-806D-FB85791978D9}" type="parTrans" cxnId="{1D552C71-1E97-4E5B-8D47-132960EB3A55}">
      <dgm:prSet/>
      <dgm:spPr/>
      <dgm:t>
        <a:bodyPr/>
        <a:lstStyle/>
        <a:p>
          <a:pPr rtl="1"/>
          <a:endParaRPr lang="ar-JO"/>
        </a:p>
      </dgm:t>
    </dgm:pt>
    <dgm:pt modelId="{E30E2735-487C-4D0F-A393-DA0EC0247BEA}" type="sibTrans" cxnId="{1D552C71-1E97-4E5B-8D47-132960EB3A55}">
      <dgm:prSet/>
      <dgm:spPr/>
      <dgm:t>
        <a:bodyPr/>
        <a:lstStyle/>
        <a:p>
          <a:pPr rtl="1"/>
          <a:endParaRPr lang="ar-JO"/>
        </a:p>
      </dgm:t>
    </dgm:pt>
    <dgm:pt modelId="{F606645C-62E5-4329-B59A-14899FC8D54C}">
      <dgm:prSet phldrT="[Text]" custT="1"/>
      <dgm:spPr/>
      <dgm:t>
        <a:bodyPr/>
        <a:lstStyle/>
        <a:p>
          <a:pPr rtl="1"/>
          <a:r>
            <a:rPr lang="en-US" sz="2800" dirty="0"/>
            <a:t>Stochastic </a:t>
          </a:r>
          <a:endParaRPr lang="ar-JO" sz="2800" dirty="0"/>
        </a:p>
      </dgm:t>
    </dgm:pt>
    <dgm:pt modelId="{0DE7A71C-F4EA-49B2-ACC9-03ABF1CB8675}" type="parTrans" cxnId="{4271E01E-1E20-4772-B067-5D2EA5E4223B}">
      <dgm:prSet/>
      <dgm:spPr/>
      <dgm:t>
        <a:bodyPr/>
        <a:lstStyle/>
        <a:p>
          <a:pPr rtl="1"/>
          <a:endParaRPr lang="ar-JO"/>
        </a:p>
      </dgm:t>
    </dgm:pt>
    <dgm:pt modelId="{17ABFD45-C914-406C-9293-D18B08053F5B}" type="sibTrans" cxnId="{4271E01E-1E20-4772-B067-5D2EA5E4223B}">
      <dgm:prSet/>
      <dgm:spPr/>
      <dgm:t>
        <a:bodyPr/>
        <a:lstStyle/>
        <a:p>
          <a:pPr rtl="1"/>
          <a:endParaRPr lang="ar-JO"/>
        </a:p>
      </dgm:t>
    </dgm:pt>
    <dgm:pt modelId="{D9AE6375-BA7B-4CC3-81EB-7D4978E9CA84}">
      <dgm:prSet/>
      <dgm:spPr/>
      <dgm:t>
        <a:bodyPr/>
        <a:lstStyle/>
        <a:p>
          <a:pPr rtl="1"/>
          <a:r>
            <a:rPr lang="en-US" dirty="0"/>
            <a:t>RBD</a:t>
          </a:r>
          <a:endParaRPr lang="ar-JO" dirty="0"/>
        </a:p>
      </dgm:t>
    </dgm:pt>
    <dgm:pt modelId="{484571D6-ABC0-4D45-B965-1EA043A5E12D}" type="parTrans" cxnId="{9D81C05D-E5A6-4C04-9FF8-3915116CCBDF}">
      <dgm:prSet/>
      <dgm:spPr/>
      <dgm:t>
        <a:bodyPr/>
        <a:lstStyle/>
        <a:p>
          <a:pPr rtl="1"/>
          <a:endParaRPr lang="ar-JO"/>
        </a:p>
      </dgm:t>
    </dgm:pt>
    <dgm:pt modelId="{B37B882A-C9E1-48C9-BE60-E91D5974C4CB}" type="sibTrans" cxnId="{9D81C05D-E5A6-4C04-9FF8-3915116CCBDF}">
      <dgm:prSet/>
      <dgm:spPr/>
      <dgm:t>
        <a:bodyPr/>
        <a:lstStyle/>
        <a:p>
          <a:pPr rtl="1"/>
          <a:endParaRPr lang="ar-JO"/>
        </a:p>
      </dgm:t>
    </dgm:pt>
    <dgm:pt modelId="{93DDC0DB-CEB4-45EA-B407-84FB6DCE683F}">
      <dgm:prSet/>
      <dgm:spPr/>
      <dgm:t>
        <a:bodyPr/>
        <a:lstStyle/>
        <a:p>
          <a:pPr rtl="1"/>
          <a:r>
            <a:rPr lang="en-US" dirty="0"/>
            <a:t>FTA</a:t>
          </a:r>
          <a:endParaRPr lang="ar-JO" dirty="0"/>
        </a:p>
      </dgm:t>
    </dgm:pt>
    <dgm:pt modelId="{23DD2857-7BA9-43BE-BAF9-C78CBC9C2E75}" type="parTrans" cxnId="{60C625C9-E986-4909-9FE4-094446458158}">
      <dgm:prSet/>
      <dgm:spPr/>
      <dgm:t>
        <a:bodyPr/>
        <a:lstStyle/>
        <a:p>
          <a:pPr rtl="1"/>
          <a:endParaRPr lang="ar-JO"/>
        </a:p>
      </dgm:t>
    </dgm:pt>
    <dgm:pt modelId="{F3F252F5-9D40-4E4A-BE4A-12FCD364C9FE}" type="sibTrans" cxnId="{60C625C9-E986-4909-9FE4-094446458158}">
      <dgm:prSet/>
      <dgm:spPr/>
      <dgm:t>
        <a:bodyPr/>
        <a:lstStyle/>
        <a:p>
          <a:pPr rtl="1"/>
          <a:endParaRPr lang="ar-JO"/>
        </a:p>
      </dgm:t>
    </dgm:pt>
    <dgm:pt modelId="{9C5FC5CB-1297-4A83-AFE7-6277302312E1}">
      <dgm:prSet/>
      <dgm:spPr/>
      <dgm:t>
        <a:bodyPr/>
        <a:lstStyle/>
        <a:p>
          <a:pPr rtl="1"/>
          <a:r>
            <a:rPr lang="en-US" dirty="0"/>
            <a:t>Montecarlo </a:t>
          </a:r>
        </a:p>
        <a:p>
          <a:pPr rtl="1"/>
          <a:r>
            <a:rPr lang="en-US" dirty="0"/>
            <a:t>Simulation</a:t>
          </a:r>
          <a:endParaRPr lang="ar-JO" dirty="0"/>
        </a:p>
      </dgm:t>
    </dgm:pt>
    <dgm:pt modelId="{8EEA2376-CC7C-4DC4-9D1B-6AD7F6DA4E1E}" type="parTrans" cxnId="{0DA57C98-6F9E-4D79-86C8-37B54D30A713}">
      <dgm:prSet/>
      <dgm:spPr/>
      <dgm:t>
        <a:bodyPr/>
        <a:lstStyle/>
        <a:p>
          <a:pPr rtl="1"/>
          <a:endParaRPr lang="ar-JO"/>
        </a:p>
      </dgm:t>
    </dgm:pt>
    <dgm:pt modelId="{17B012EE-D538-4BCE-90EE-90E265A5F7F0}" type="sibTrans" cxnId="{0DA57C98-6F9E-4D79-86C8-37B54D30A713}">
      <dgm:prSet/>
      <dgm:spPr/>
      <dgm:t>
        <a:bodyPr/>
        <a:lstStyle/>
        <a:p>
          <a:pPr rtl="1"/>
          <a:endParaRPr lang="ar-JO"/>
        </a:p>
      </dgm:t>
    </dgm:pt>
    <dgm:pt modelId="{C2CC70DC-BE52-4625-A24F-BE28D664F5F1}">
      <dgm:prSet/>
      <dgm:spPr/>
      <dgm:t>
        <a:bodyPr/>
        <a:lstStyle/>
        <a:p>
          <a:pPr rtl="1"/>
          <a:r>
            <a:rPr lang="en-US" dirty="0"/>
            <a:t>Genetic Algorithms</a:t>
          </a:r>
          <a:endParaRPr lang="ar-JO" dirty="0"/>
        </a:p>
      </dgm:t>
    </dgm:pt>
    <dgm:pt modelId="{DE696748-A6F0-4E0D-8D08-92AC8F026079}" type="parTrans" cxnId="{9444DB5A-07BA-439B-9459-5EC15BCC5FFD}">
      <dgm:prSet/>
      <dgm:spPr/>
      <dgm:t>
        <a:bodyPr/>
        <a:lstStyle/>
        <a:p>
          <a:pPr rtl="1"/>
          <a:endParaRPr lang="ar-JO"/>
        </a:p>
      </dgm:t>
    </dgm:pt>
    <dgm:pt modelId="{300E4E53-EE80-4FBE-BF50-C85740B4E6AB}" type="sibTrans" cxnId="{9444DB5A-07BA-439B-9459-5EC15BCC5FFD}">
      <dgm:prSet/>
      <dgm:spPr/>
      <dgm:t>
        <a:bodyPr/>
        <a:lstStyle/>
        <a:p>
          <a:pPr rtl="1"/>
          <a:endParaRPr lang="ar-JO"/>
        </a:p>
      </dgm:t>
    </dgm:pt>
    <dgm:pt modelId="{70E7227D-64B0-4AF3-A3CB-A35142B50377}">
      <dgm:prSet/>
      <dgm:spPr>
        <a:blipFill rotWithShape="1">
          <a:blip xmlns:r="http://schemas.openxmlformats.org/officeDocument/2006/relationships" r:embed="rId1"/>
          <a:stretch>
            <a:fillRect/>
          </a:stretch>
        </a:blipFill>
      </dgm:spPr>
      <dgm:t>
        <a:bodyPr/>
        <a:lstStyle/>
        <a:p>
          <a:r>
            <a:rPr lang="ar-JO">
              <a:noFill/>
            </a:rPr>
            <a:t> </a:t>
          </a:r>
        </a:p>
      </dgm:t>
    </dgm:pt>
    <dgm:pt modelId="{03D0C870-5640-49F7-B988-46B1C64BC15E}" type="parTrans" cxnId="{7E95EA87-514D-496C-97F2-4084354473FF}">
      <dgm:prSet/>
      <dgm:spPr/>
      <dgm:t>
        <a:bodyPr/>
        <a:lstStyle/>
        <a:p>
          <a:pPr rtl="1"/>
          <a:endParaRPr lang="ar-JO"/>
        </a:p>
      </dgm:t>
    </dgm:pt>
    <dgm:pt modelId="{663FDAB8-1A4E-4AE3-B1FC-10749845EC75}" type="sibTrans" cxnId="{7E95EA87-514D-496C-97F2-4084354473FF}">
      <dgm:prSet/>
      <dgm:spPr/>
      <dgm:t>
        <a:bodyPr/>
        <a:lstStyle/>
        <a:p>
          <a:pPr rtl="1"/>
          <a:endParaRPr lang="ar-JO"/>
        </a:p>
      </dgm:t>
    </dgm:pt>
    <dgm:pt modelId="{6D6204F8-A454-40C9-8F4B-974881FB8B40}" type="pres">
      <dgm:prSet presAssocID="{B7AE6352-EDA9-47AC-B42A-F3C7F313992F}" presName="hierChild1" presStyleCnt="0">
        <dgm:presLayoutVars>
          <dgm:orgChart val="1"/>
          <dgm:chPref val="1"/>
          <dgm:dir/>
          <dgm:animOne val="branch"/>
          <dgm:animLvl val="lvl"/>
          <dgm:resizeHandles/>
        </dgm:presLayoutVars>
      </dgm:prSet>
      <dgm:spPr/>
      <dgm:t>
        <a:bodyPr/>
        <a:lstStyle/>
        <a:p>
          <a:pPr rtl="1"/>
          <a:endParaRPr lang="ar-JO"/>
        </a:p>
      </dgm:t>
    </dgm:pt>
    <dgm:pt modelId="{DE65922E-FF1B-481D-990D-1069E14F8014}" type="pres">
      <dgm:prSet presAssocID="{123EC51F-AFB5-41DA-95C2-981D3AF01737}" presName="hierRoot1" presStyleCnt="0">
        <dgm:presLayoutVars>
          <dgm:hierBranch val="init"/>
        </dgm:presLayoutVars>
      </dgm:prSet>
      <dgm:spPr/>
    </dgm:pt>
    <dgm:pt modelId="{70108EAF-E4BE-42B0-A557-DDDF2A87076B}" type="pres">
      <dgm:prSet presAssocID="{123EC51F-AFB5-41DA-95C2-981D3AF01737}" presName="rootComposite1" presStyleCnt="0"/>
      <dgm:spPr/>
    </dgm:pt>
    <dgm:pt modelId="{DAE0BBD7-F522-4588-9FD1-665EC92D0A7D}" type="pres">
      <dgm:prSet presAssocID="{123EC51F-AFB5-41DA-95C2-981D3AF01737}" presName="rootText1" presStyleLbl="node0" presStyleIdx="0" presStyleCnt="1">
        <dgm:presLayoutVars>
          <dgm:chPref val="3"/>
        </dgm:presLayoutVars>
      </dgm:prSet>
      <dgm:spPr/>
      <dgm:t>
        <a:bodyPr/>
        <a:lstStyle/>
        <a:p>
          <a:pPr rtl="1"/>
          <a:endParaRPr lang="ar-JO"/>
        </a:p>
      </dgm:t>
    </dgm:pt>
    <dgm:pt modelId="{D3CBEC16-A39E-441A-BD15-311377F7F6C4}" type="pres">
      <dgm:prSet presAssocID="{123EC51F-AFB5-41DA-95C2-981D3AF01737}" presName="rootConnector1" presStyleLbl="node1" presStyleIdx="0" presStyleCnt="0"/>
      <dgm:spPr/>
      <dgm:t>
        <a:bodyPr/>
        <a:lstStyle/>
        <a:p>
          <a:pPr rtl="1"/>
          <a:endParaRPr lang="ar-JO"/>
        </a:p>
      </dgm:t>
    </dgm:pt>
    <dgm:pt modelId="{94D4CC00-584B-4C4D-A765-0D8546641BAE}" type="pres">
      <dgm:prSet presAssocID="{123EC51F-AFB5-41DA-95C2-981D3AF01737}" presName="hierChild2" presStyleCnt="0"/>
      <dgm:spPr/>
    </dgm:pt>
    <dgm:pt modelId="{C15331A9-D54C-490E-A99C-A61C3607F585}" type="pres">
      <dgm:prSet presAssocID="{30AC0877-CEB2-4BEB-806D-FB85791978D9}" presName="Name37" presStyleLbl="parChTrans1D2" presStyleIdx="0" presStyleCnt="2"/>
      <dgm:spPr/>
      <dgm:t>
        <a:bodyPr/>
        <a:lstStyle/>
        <a:p>
          <a:pPr rtl="1"/>
          <a:endParaRPr lang="ar-JO"/>
        </a:p>
      </dgm:t>
    </dgm:pt>
    <dgm:pt modelId="{32409BC6-14C9-4B5D-8A6C-D64A64B53906}" type="pres">
      <dgm:prSet presAssocID="{8C6354E2-4441-4290-91A0-586FAF590E42}" presName="hierRoot2" presStyleCnt="0">
        <dgm:presLayoutVars>
          <dgm:hierBranch/>
        </dgm:presLayoutVars>
      </dgm:prSet>
      <dgm:spPr/>
    </dgm:pt>
    <dgm:pt modelId="{34371C61-889D-4CC0-85C3-E643D2970E75}" type="pres">
      <dgm:prSet presAssocID="{8C6354E2-4441-4290-91A0-586FAF590E42}" presName="rootComposite" presStyleCnt="0"/>
      <dgm:spPr/>
    </dgm:pt>
    <dgm:pt modelId="{C700EB71-095C-40CA-8552-C012191EEB84}" type="pres">
      <dgm:prSet presAssocID="{8C6354E2-4441-4290-91A0-586FAF590E42}" presName="rootText" presStyleLbl="node2" presStyleIdx="0" presStyleCnt="2" custScaleX="126304">
        <dgm:presLayoutVars>
          <dgm:chPref val="3"/>
        </dgm:presLayoutVars>
      </dgm:prSet>
      <dgm:spPr/>
      <dgm:t>
        <a:bodyPr/>
        <a:lstStyle/>
        <a:p>
          <a:pPr rtl="1"/>
          <a:endParaRPr lang="ar-JO"/>
        </a:p>
      </dgm:t>
    </dgm:pt>
    <dgm:pt modelId="{5DDF65F1-E90C-445E-8E2A-C44BEAFDDC66}" type="pres">
      <dgm:prSet presAssocID="{8C6354E2-4441-4290-91A0-586FAF590E42}" presName="rootConnector" presStyleLbl="node2" presStyleIdx="0" presStyleCnt="2"/>
      <dgm:spPr/>
      <dgm:t>
        <a:bodyPr/>
        <a:lstStyle/>
        <a:p>
          <a:pPr rtl="1"/>
          <a:endParaRPr lang="ar-JO"/>
        </a:p>
      </dgm:t>
    </dgm:pt>
    <dgm:pt modelId="{8E957589-2B97-4028-891D-3E8561BCCD1B}" type="pres">
      <dgm:prSet presAssocID="{8C6354E2-4441-4290-91A0-586FAF590E42}" presName="hierChild4" presStyleCnt="0"/>
      <dgm:spPr/>
    </dgm:pt>
    <dgm:pt modelId="{81FAD925-1CD0-40B3-B081-740DF8E82D78}" type="pres">
      <dgm:prSet presAssocID="{484571D6-ABC0-4D45-B965-1EA043A5E12D}" presName="Name35" presStyleLbl="parChTrans1D3" presStyleIdx="0" presStyleCnt="4"/>
      <dgm:spPr/>
      <dgm:t>
        <a:bodyPr/>
        <a:lstStyle/>
        <a:p>
          <a:pPr rtl="1"/>
          <a:endParaRPr lang="ar-JO"/>
        </a:p>
      </dgm:t>
    </dgm:pt>
    <dgm:pt modelId="{7C08820C-2506-4D34-BD61-080F6A56ACF1}" type="pres">
      <dgm:prSet presAssocID="{D9AE6375-BA7B-4CC3-81EB-7D4978E9CA84}" presName="hierRoot2" presStyleCnt="0">
        <dgm:presLayoutVars>
          <dgm:hierBranch val="init"/>
        </dgm:presLayoutVars>
      </dgm:prSet>
      <dgm:spPr/>
    </dgm:pt>
    <dgm:pt modelId="{0A3AC792-B0E1-484F-A59F-4474AB28180E}" type="pres">
      <dgm:prSet presAssocID="{D9AE6375-BA7B-4CC3-81EB-7D4978E9CA84}" presName="rootComposite" presStyleCnt="0"/>
      <dgm:spPr/>
    </dgm:pt>
    <dgm:pt modelId="{CC4B5AD6-58B1-429D-B9F1-BB1D8F79EB5E}" type="pres">
      <dgm:prSet presAssocID="{D9AE6375-BA7B-4CC3-81EB-7D4978E9CA84}" presName="rootText" presStyleLbl="node3" presStyleIdx="0" presStyleCnt="4" custScaleX="102357" custScaleY="102478" custLinFactNeighborX="3718" custLinFactNeighborY="2308">
        <dgm:presLayoutVars>
          <dgm:chPref val="3"/>
        </dgm:presLayoutVars>
      </dgm:prSet>
      <dgm:spPr/>
      <dgm:t>
        <a:bodyPr/>
        <a:lstStyle/>
        <a:p>
          <a:pPr rtl="1"/>
          <a:endParaRPr lang="ar-JO"/>
        </a:p>
      </dgm:t>
    </dgm:pt>
    <dgm:pt modelId="{D5B56577-59C5-4226-A09C-64F9467DD042}" type="pres">
      <dgm:prSet presAssocID="{D9AE6375-BA7B-4CC3-81EB-7D4978E9CA84}" presName="rootConnector" presStyleLbl="node3" presStyleIdx="0" presStyleCnt="4"/>
      <dgm:spPr/>
      <dgm:t>
        <a:bodyPr/>
        <a:lstStyle/>
        <a:p>
          <a:pPr rtl="1"/>
          <a:endParaRPr lang="ar-JO"/>
        </a:p>
      </dgm:t>
    </dgm:pt>
    <dgm:pt modelId="{07EB5FE6-E706-438E-9B3F-727147C72903}" type="pres">
      <dgm:prSet presAssocID="{D9AE6375-BA7B-4CC3-81EB-7D4978E9CA84}" presName="hierChild4" presStyleCnt="0"/>
      <dgm:spPr/>
    </dgm:pt>
    <dgm:pt modelId="{FB76FC19-386B-437F-9659-D054C5B38D10}" type="pres">
      <dgm:prSet presAssocID="{D9AE6375-BA7B-4CC3-81EB-7D4978E9CA84}" presName="hierChild5" presStyleCnt="0"/>
      <dgm:spPr/>
    </dgm:pt>
    <dgm:pt modelId="{E63D1026-651F-406E-A643-824CEE959853}" type="pres">
      <dgm:prSet presAssocID="{23DD2857-7BA9-43BE-BAF9-C78CBC9C2E75}" presName="Name35" presStyleLbl="parChTrans1D3" presStyleIdx="1" presStyleCnt="4"/>
      <dgm:spPr/>
      <dgm:t>
        <a:bodyPr/>
        <a:lstStyle/>
        <a:p>
          <a:pPr rtl="1"/>
          <a:endParaRPr lang="ar-JO"/>
        </a:p>
      </dgm:t>
    </dgm:pt>
    <dgm:pt modelId="{4E571054-E20F-45BD-B288-7D618CB85F55}" type="pres">
      <dgm:prSet presAssocID="{93DDC0DB-CEB4-45EA-B407-84FB6DCE683F}" presName="hierRoot2" presStyleCnt="0">
        <dgm:presLayoutVars>
          <dgm:hierBranch val="init"/>
        </dgm:presLayoutVars>
      </dgm:prSet>
      <dgm:spPr/>
    </dgm:pt>
    <dgm:pt modelId="{D6077EF2-257C-43BB-81C8-8F466E016408}" type="pres">
      <dgm:prSet presAssocID="{93DDC0DB-CEB4-45EA-B407-84FB6DCE683F}" presName="rootComposite" presStyleCnt="0"/>
      <dgm:spPr/>
    </dgm:pt>
    <dgm:pt modelId="{F25BB0B8-20E0-4557-92CF-D52984F50C4D}" type="pres">
      <dgm:prSet presAssocID="{93DDC0DB-CEB4-45EA-B407-84FB6DCE683F}" presName="rootText" presStyleLbl="node3" presStyleIdx="1" presStyleCnt="4" custLinFactNeighborX="-5358" custLinFactNeighborY="1176">
        <dgm:presLayoutVars>
          <dgm:chPref val="3"/>
        </dgm:presLayoutVars>
      </dgm:prSet>
      <dgm:spPr/>
      <dgm:t>
        <a:bodyPr/>
        <a:lstStyle/>
        <a:p>
          <a:pPr rtl="1"/>
          <a:endParaRPr lang="ar-JO"/>
        </a:p>
      </dgm:t>
    </dgm:pt>
    <dgm:pt modelId="{7670CE7F-A539-4688-BADE-41B5C076196D}" type="pres">
      <dgm:prSet presAssocID="{93DDC0DB-CEB4-45EA-B407-84FB6DCE683F}" presName="rootConnector" presStyleLbl="node3" presStyleIdx="1" presStyleCnt="4"/>
      <dgm:spPr/>
      <dgm:t>
        <a:bodyPr/>
        <a:lstStyle/>
        <a:p>
          <a:pPr rtl="1"/>
          <a:endParaRPr lang="ar-JO"/>
        </a:p>
      </dgm:t>
    </dgm:pt>
    <dgm:pt modelId="{03203B54-36DE-49B0-9BC8-02C933D0F4EB}" type="pres">
      <dgm:prSet presAssocID="{93DDC0DB-CEB4-45EA-B407-84FB6DCE683F}" presName="hierChild4" presStyleCnt="0"/>
      <dgm:spPr/>
    </dgm:pt>
    <dgm:pt modelId="{95F11E7C-955E-404C-A7D5-691151FE5713}" type="pres">
      <dgm:prSet presAssocID="{93DDC0DB-CEB4-45EA-B407-84FB6DCE683F}" presName="hierChild5" presStyleCnt="0"/>
      <dgm:spPr/>
    </dgm:pt>
    <dgm:pt modelId="{E7A14929-15E8-4655-B263-4C10C0EC373B}" type="pres">
      <dgm:prSet presAssocID="{8C6354E2-4441-4290-91A0-586FAF590E42}" presName="hierChild5" presStyleCnt="0"/>
      <dgm:spPr/>
    </dgm:pt>
    <dgm:pt modelId="{6E477BFA-23F3-49DE-9F01-DC264ED09B0E}" type="pres">
      <dgm:prSet presAssocID="{0DE7A71C-F4EA-49B2-ACC9-03ABF1CB8675}" presName="Name37" presStyleLbl="parChTrans1D2" presStyleIdx="1" presStyleCnt="2"/>
      <dgm:spPr/>
      <dgm:t>
        <a:bodyPr/>
        <a:lstStyle/>
        <a:p>
          <a:pPr rtl="1"/>
          <a:endParaRPr lang="ar-JO"/>
        </a:p>
      </dgm:t>
    </dgm:pt>
    <dgm:pt modelId="{019715D3-40C3-47F1-89F6-F230392BA308}" type="pres">
      <dgm:prSet presAssocID="{F606645C-62E5-4329-B59A-14899FC8D54C}" presName="hierRoot2" presStyleCnt="0">
        <dgm:presLayoutVars>
          <dgm:hierBranch/>
        </dgm:presLayoutVars>
      </dgm:prSet>
      <dgm:spPr/>
    </dgm:pt>
    <dgm:pt modelId="{616C13E0-482A-4FC1-B1D4-CC248F16645B}" type="pres">
      <dgm:prSet presAssocID="{F606645C-62E5-4329-B59A-14899FC8D54C}" presName="rootComposite" presStyleCnt="0"/>
      <dgm:spPr/>
    </dgm:pt>
    <dgm:pt modelId="{1CF5DA71-EA8C-48E0-A057-D252D4756345}" type="pres">
      <dgm:prSet presAssocID="{F606645C-62E5-4329-B59A-14899FC8D54C}" presName="rootText" presStyleLbl="node2" presStyleIdx="1" presStyleCnt="2" custLinFactNeighborY="972">
        <dgm:presLayoutVars>
          <dgm:chPref val="3"/>
        </dgm:presLayoutVars>
      </dgm:prSet>
      <dgm:spPr/>
      <dgm:t>
        <a:bodyPr/>
        <a:lstStyle/>
        <a:p>
          <a:pPr rtl="1"/>
          <a:endParaRPr lang="ar-JO"/>
        </a:p>
      </dgm:t>
    </dgm:pt>
    <dgm:pt modelId="{BB112C9F-B1DE-4B56-8D99-B9223D043ADC}" type="pres">
      <dgm:prSet presAssocID="{F606645C-62E5-4329-B59A-14899FC8D54C}" presName="rootConnector" presStyleLbl="node2" presStyleIdx="1" presStyleCnt="2"/>
      <dgm:spPr/>
      <dgm:t>
        <a:bodyPr/>
        <a:lstStyle/>
        <a:p>
          <a:pPr rtl="1"/>
          <a:endParaRPr lang="ar-JO"/>
        </a:p>
      </dgm:t>
    </dgm:pt>
    <dgm:pt modelId="{5717AFC0-9885-45BC-8A8B-B81AAF05BF54}" type="pres">
      <dgm:prSet presAssocID="{F606645C-62E5-4329-B59A-14899FC8D54C}" presName="hierChild4" presStyleCnt="0"/>
      <dgm:spPr/>
    </dgm:pt>
    <dgm:pt modelId="{01CB6FC9-07B6-4701-8053-62E735D0B1FF}" type="pres">
      <dgm:prSet presAssocID="{8EEA2376-CC7C-4DC4-9D1B-6AD7F6DA4E1E}" presName="Name35" presStyleLbl="parChTrans1D3" presStyleIdx="2" presStyleCnt="4"/>
      <dgm:spPr/>
      <dgm:t>
        <a:bodyPr/>
        <a:lstStyle/>
        <a:p>
          <a:pPr rtl="1"/>
          <a:endParaRPr lang="ar-JO"/>
        </a:p>
      </dgm:t>
    </dgm:pt>
    <dgm:pt modelId="{4526355C-7771-434F-91EF-997CE7229976}" type="pres">
      <dgm:prSet presAssocID="{9C5FC5CB-1297-4A83-AFE7-6277302312E1}" presName="hierRoot2" presStyleCnt="0">
        <dgm:presLayoutVars>
          <dgm:hierBranch/>
        </dgm:presLayoutVars>
      </dgm:prSet>
      <dgm:spPr/>
    </dgm:pt>
    <dgm:pt modelId="{762216CF-E713-435B-9362-8CE7F7DA3455}" type="pres">
      <dgm:prSet presAssocID="{9C5FC5CB-1297-4A83-AFE7-6277302312E1}" presName="rootComposite" presStyleCnt="0"/>
      <dgm:spPr/>
    </dgm:pt>
    <dgm:pt modelId="{09C47ABC-9239-4B5B-8DF7-4864338FF598}" type="pres">
      <dgm:prSet presAssocID="{9C5FC5CB-1297-4A83-AFE7-6277302312E1}" presName="rootText" presStyleLbl="node3" presStyleIdx="2" presStyleCnt="4">
        <dgm:presLayoutVars>
          <dgm:chPref val="3"/>
        </dgm:presLayoutVars>
      </dgm:prSet>
      <dgm:spPr/>
      <dgm:t>
        <a:bodyPr/>
        <a:lstStyle/>
        <a:p>
          <a:pPr rtl="1"/>
          <a:endParaRPr lang="ar-JO"/>
        </a:p>
      </dgm:t>
    </dgm:pt>
    <dgm:pt modelId="{F871B74C-BE3C-41D7-80D6-959349D5ECD8}" type="pres">
      <dgm:prSet presAssocID="{9C5FC5CB-1297-4A83-AFE7-6277302312E1}" presName="rootConnector" presStyleLbl="node3" presStyleIdx="2" presStyleCnt="4"/>
      <dgm:spPr/>
      <dgm:t>
        <a:bodyPr/>
        <a:lstStyle/>
        <a:p>
          <a:pPr rtl="1"/>
          <a:endParaRPr lang="ar-JO"/>
        </a:p>
      </dgm:t>
    </dgm:pt>
    <dgm:pt modelId="{784DE191-354E-4B2F-9C66-17BCA3F143BF}" type="pres">
      <dgm:prSet presAssocID="{9C5FC5CB-1297-4A83-AFE7-6277302312E1}" presName="hierChild4" presStyleCnt="0"/>
      <dgm:spPr/>
    </dgm:pt>
    <dgm:pt modelId="{52FF9C5E-367D-49E3-960E-F50D44DD8C14}" type="pres">
      <dgm:prSet presAssocID="{03D0C870-5640-49F7-B988-46B1C64BC15E}" presName="Name35" presStyleLbl="parChTrans1D4" presStyleIdx="0" presStyleCnt="1"/>
      <dgm:spPr/>
      <dgm:t>
        <a:bodyPr/>
        <a:lstStyle/>
        <a:p>
          <a:pPr rtl="1"/>
          <a:endParaRPr lang="ar-JO"/>
        </a:p>
      </dgm:t>
    </dgm:pt>
    <dgm:pt modelId="{1D390528-9C14-47C8-89BB-9599D78DBFC7}" type="pres">
      <dgm:prSet presAssocID="{70E7227D-64B0-4AF3-A3CB-A35142B50377}" presName="hierRoot2" presStyleCnt="0">
        <dgm:presLayoutVars>
          <dgm:hierBranch/>
        </dgm:presLayoutVars>
      </dgm:prSet>
      <dgm:spPr/>
    </dgm:pt>
    <dgm:pt modelId="{4AAF2E18-AED5-4D6E-A4B5-7DE7D0218494}" type="pres">
      <dgm:prSet presAssocID="{70E7227D-64B0-4AF3-A3CB-A35142B50377}" presName="rootComposite" presStyleCnt="0"/>
      <dgm:spPr/>
    </dgm:pt>
    <dgm:pt modelId="{F12B47AF-69E0-40E7-A36D-8EAE70725909}" type="pres">
      <dgm:prSet presAssocID="{70E7227D-64B0-4AF3-A3CB-A35142B50377}" presName="rootText" presStyleLbl="node4" presStyleIdx="0" presStyleCnt="1">
        <dgm:presLayoutVars>
          <dgm:chPref val="3"/>
        </dgm:presLayoutVars>
      </dgm:prSet>
      <dgm:spPr/>
      <dgm:t>
        <a:bodyPr/>
        <a:lstStyle/>
        <a:p>
          <a:pPr rtl="1"/>
          <a:endParaRPr lang="ar-JO"/>
        </a:p>
      </dgm:t>
    </dgm:pt>
    <dgm:pt modelId="{D7EC2816-9EF9-499D-9277-F054C46434F3}" type="pres">
      <dgm:prSet presAssocID="{70E7227D-64B0-4AF3-A3CB-A35142B50377}" presName="rootConnector" presStyleLbl="node4" presStyleIdx="0" presStyleCnt="1"/>
      <dgm:spPr/>
      <dgm:t>
        <a:bodyPr/>
        <a:lstStyle/>
        <a:p>
          <a:pPr rtl="1"/>
          <a:endParaRPr lang="ar-JO"/>
        </a:p>
      </dgm:t>
    </dgm:pt>
    <dgm:pt modelId="{35207541-E6FE-47D3-90A7-04824D91B918}" type="pres">
      <dgm:prSet presAssocID="{70E7227D-64B0-4AF3-A3CB-A35142B50377}" presName="hierChild4" presStyleCnt="0"/>
      <dgm:spPr/>
    </dgm:pt>
    <dgm:pt modelId="{6AE40DA2-EC39-4D6A-BC2F-F50849B385DC}" type="pres">
      <dgm:prSet presAssocID="{70E7227D-64B0-4AF3-A3CB-A35142B50377}" presName="hierChild5" presStyleCnt="0"/>
      <dgm:spPr/>
    </dgm:pt>
    <dgm:pt modelId="{A2950FDB-8B83-40FA-A07D-CC6410D8E24E}" type="pres">
      <dgm:prSet presAssocID="{9C5FC5CB-1297-4A83-AFE7-6277302312E1}" presName="hierChild5" presStyleCnt="0"/>
      <dgm:spPr/>
    </dgm:pt>
    <dgm:pt modelId="{DB5CA156-EE20-455E-807F-167053328215}" type="pres">
      <dgm:prSet presAssocID="{DE696748-A6F0-4E0D-8D08-92AC8F026079}" presName="Name35" presStyleLbl="parChTrans1D3" presStyleIdx="3" presStyleCnt="4"/>
      <dgm:spPr/>
      <dgm:t>
        <a:bodyPr/>
        <a:lstStyle/>
        <a:p>
          <a:pPr rtl="1"/>
          <a:endParaRPr lang="ar-JO"/>
        </a:p>
      </dgm:t>
    </dgm:pt>
    <dgm:pt modelId="{E284321E-4F33-4ADB-AECA-204D7D4D5377}" type="pres">
      <dgm:prSet presAssocID="{C2CC70DC-BE52-4625-A24F-BE28D664F5F1}" presName="hierRoot2" presStyleCnt="0">
        <dgm:presLayoutVars>
          <dgm:hierBranch val="init"/>
        </dgm:presLayoutVars>
      </dgm:prSet>
      <dgm:spPr/>
    </dgm:pt>
    <dgm:pt modelId="{09CF21F3-3978-45E8-9B96-93DA95891A42}" type="pres">
      <dgm:prSet presAssocID="{C2CC70DC-BE52-4625-A24F-BE28D664F5F1}" presName="rootComposite" presStyleCnt="0"/>
      <dgm:spPr/>
    </dgm:pt>
    <dgm:pt modelId="{353C2202-3B09-4EC0-9A55-1ABE1580687F}" type="pres">
      <dgm:prSet presAssocID="{C2CC70DC-BE52-4625-A24F-BE28D664F5F1}" presName="rootText" presStyleLbl="node3" presStyleIdx="3" presStyleCnt="4">
        <dgm:presLayoutVars>
          <dgm:chPref val="3"/>
        </dgm:presLayoutVars>
      </dgm:prSet>
      <dgm:spPr/>
      <dgm:t>
        <a:bodyPr/>
        <a:lstStyle/>
        <a:p>
          <a:pPr rtl="1"/>
          <a:endParaRPr lang="ar-JO"/>
        </a:p>
      </dgm:t>
    </dgm:pt>
    <dgm:pt modelId="{454BB242-D74A-4320-9A06-E5F9E22F2A83}" type="pres">
      <dgm:prSet presAssocID="{C2CC70DC-BE52-4625-A24F-BE28D664F5F1}" presName="rootConnector" presStyleLbl="node3" presStyleIdx="3" presStyleCnt="4"/>
      <dgm:spPr/>
      <dgm:t>
        <a:bodyPr/>
        <a:lstStyle/>
        <a:p>
          <a:pPr rtl="1"/>
          <a:endParaRPr lang="ar-JO"/>
        </a:p>
      </dgm:t>
    </dgm:pt>
    <dgm:pt modelId="{BBB6825D-6BE2-46E6-B305-F5D62A1B52BF}" type="pres">
      <dgm:prSet presAssocID="{C2CC70DC-BE52-4625-A24F-BE28D664F5F1}" presName="hierChild4" presStyleCnt="0"/>
      <dgm:spPr/>
    </dgm:pt>
    <dgm:pt modelId="{3DE2DAEE-4F06-454A-B6A4-56E6B486C0D6}" type="pres">
      <dgm:prSet presAssocID="{C2CC70DC-BE52-4625-A24F-BE28D664F5F1}" presName="hierChild5" presStyleCnt="0"/>
      <dgm:spPr/>
    </dgm:pt>
    <dgm:pt modelId="{9C63CBE7-A77C-4564-B707-00117E0DFAD9}" type="pres">
      <dgm:prSet presAssocID="{F606645C-62E5-4329-B59A-14899FC8D54C}" presName="hierChild5" presStyleCnt="0"/>
      <dgm:spPr/>
    </dgm:pt>
    <dgm:pt modelId="{6EC90D95-FD97-41C3-B821-C98B7E0026E3}" type="pres">
      <dgm:prSet presAssocID="{123EC51F-AFB5-41DA-95C2-981D3AF01737}" presName="hierChild3" presStyleCnt="0"/>
      <dgm:spPr/>
    </dgm:pt>
  </dgm:ptLst>
  <dgm:cxnLst>
    <dgm:cxn modelId="{66ACE8D1-63D1-4D06-B2B9-92E92FDC48A3}" type="presOf" srcId="{F606645C-62E5-4329-B59A-14899FC8D54C}" destId="{1CF5DA71-EA8C-48E0-A057-D252D4756345}" srcOrd="0" destOrd="0" presId="urn:microsoft.com/office/officeart/2005/8/layout/orgChart1"/>
    <dgm:cxn modelId="{4E8F7410-AFA6-4C1F-84EE-93AAC8BFB8EE}" type="presOf" srcId="{93DDC0DB-CEB4-45EA-B407-84FB6DCE683F}" destId="{7670CE7F-A539-4688-BADE-41B5C076196D}" srcOrd="1" destOrd="0" presId="urn:microsoft.com/office/officeart/2005/8/layout/orgChart1"/>
    <dgm:cxn modelId="{6C75D19E-2229-4A84-8A9D-0BD51A7A0E5F}" type="presOf" srcId="{03D0C870-5640-49F7-B988-46B1C64BC15E}" destId="{52FF9C5E-367D-49E3-960E-F50D44DD8C14}" srcOrd="0" destOrd="0" presId="urn:microsoft.com/office/officeart/2005/8/layout/orgChart1"/>
    <dgm:cxn modelId="{B7803644-FB59-4C89-AC1B-DC08D160E2D6}" type="presOf" srcId="{8C6354E2-4441-4290-91A0-586FAF590E42}" destId="{5DDF65F1-E90C-445E-8E2A-C44BEAFDDC66}" srcOrd="1" destOrd="0" presId="urn:microsoft.com/office/officeart/2005/8/layout/orgChart1"/>
    <dgm:cxn modelId="{09A1F0BF-435D-4CAE-A748-ED1910F729EC}" type="presOf" srcId="{70E7227D-64B0-4AF3-A3CB-A35142B50377}" destId="{F12B47AF-69E0-40E7-A36D-8EAE70725909}" srcOrd="0" destOrd="0" presId="urn:microsoft.com/office/officeart/2005/8/layout/orgChart1"/>
    <dgm:cxn modelId="{396BA715-71B9-43D8-BC3F-B838A8DC299A}" type="presOf" srcId="{DE696748-A6F0-4E0D-8D08-92AC8F026079}" destId="{DB5CA156-EE20-455E-807F-167053328215}" srcOrd="0" destOrd="0" presId="urn:microsoft.com/office/officeart/2005/8/layout/orgChart1"/>
    <dgm:cxn modelId="{B99AA12D-3899-4ADB-B240-B3D7345ADF2B}" type="presOf" srcId="{D9AE6375-BA7B-4CC3-81EB-7D4978E9CA84}" destId="{D5B56577-59C5-4226-A09C-64F9467DD042}" srcOrd="1" destOrd="0" presId="urn:microsoft.com/office/officeart/2005/8/layout/orgChart1"/>
    <dgm:cxn modelId="{7E95EA87-514D-496C-97F2-4084354473FF}" srcId="{9C5FC5CB-1297-4A83-AFE7-6277302312E1}" destId="{70E7227D-64B0-4AF3-A3CB-A35142B50377}" srcOrd="0" destOrd="0" parTransId="{03D0C870-5640-49F7-B988-46B1C64BC15E}" sibTransId="{663FDAB8-1A4E-4AE3-B1FC-10749845EC75}"/>
    <dgm:cxn modelId="{7C447F4A-048F-4357-8384-0B02603BE54B}" type="presOf" srcId="{484571D6-ABC0-4D45-B965-1EA043A5E12D}" destId="{81FAD925-1CD0-40B3-B081-740DF8E82D78}" srcOrd="0" destOrd="0" presId="urn:microsoft.com/office/officeart/2005/8/layout/orgChart1"/>
    <dgm:cxn modelId="{0EBC4374-9B67-430A-9D43-BB92479C998F}" type="presOf" srcId="{F606645C-62E5-4329-B59A-14899FC8D54C}" destId="{BB112C9F-B1DE-4B56-8D99-B9223D043ADC}" srcOrd="1" destOrd="0" presId="urn:microsoft.com/office/officeart/2005/8/layout/orgChart1"/>
    <dgm:cxn modelId="{086774BA-621A-497E-9F5E-A925E32C12B0}" type="presOf" srcId="{D9AE6375-BA7B-4CC3-81EB-7D4978E9CA84}" destId="{CC4B5AD6-58B1-429D-B9F1-BB1D8F79EB5E}" srcOrd="0" destOrd="0" presId="urn:microsoft.com/office/officeart/2005/8/layout/orgChart1"/>
    <dgm:cxn modelId="{CFD8FBF5-4F3D-48C6-BBBB-08E76A47D9D6}" type="presOf" srcId="{9C5FC5CB-1297-4A83-AFE7-6277302312E1}" destId="{F871B74C-BE3C-41D7-80D6-959349D5ECD8}" srcOrd="1" destOrd="0" presId="urn:microsoft.com/office/officeart/2005/8/layout/orgChart1"/>
    <dgm:cxn modelId="{9444DB5A-07BA-439B-9459-5EC15BCC5FFD}" srcId="{F606645C-62E5-4329-B59A-14899FC8D54C}" destId="{C2CC70DC-BE52-4625-A24F-BE28D664F5F1}" srcOrd="1" destOrd="0" parTransId="{DE696748-A6F0-4E0D-8D08-92AC8F026079}" sibTransId="{300E4E53-EE80-4FBE-BF50-C85740B4E6AB}"/>
    <dgm:cxn modelId="{F0C84734-C3A3-403D-9067-A885053FCF88}" type="presOf" srcId="{123EC51F-AFB5-41DA-95C2-981D3AF01737}" destId="{D3CBEC16-A39E-441A-BD15-311377F7F6C4}" srcOrd="1" destOrd="0" presId="urn:microsoft.com/office/officeart/2005/8/layout/orgChart1"/>
    <dgm:cxn modelId="{1F1E3D1A-7BDB-46CC-AC12-7B1E73C315D0}" type="presOf" srcId="{93DDC0DB-CEB4-45EA-B407-84FB6DCE683F}" destId="{F25BB0B8-20E0-4557-92CF-D52984F50C4D}" srcOrd="0" destOrd="0" presId="urn:microsoft.com/office/officeart/2005/8/layout/orgChart1"/>
    <dgm:cxn modelId="{9D81C05D-E5A6-4C04-9FF8-3915116CCBDF}" srcId="{8C6354E2-4441-4290-91A0-586FAF590E42}" destId="{D9AE6375-BA7B-4CC3-81EB-7D4978E9CA84}" srcOrd="0" destOrd="0" parTransId="{484571D6-ABC0-4D45-B965-1EA043A5E12D}" sibTransId="{B37B882A-C9E1-48C9-BE60-E91D5974C4CB}"/>
    <dgm:cxn modelId="{C77D04FA-0DC5-48D9-AA74-9C260CDB0C4B}" type="presOf" srcId="{123EC51F-AFB5-41DA-95C2-981D3AF01737}" destId="{DAE0BBD7-F522-4588-9FD1-665EC92D0A7D}" srcOrd="0" destOrd="0" presId="urn:microsoft.com/office/officeart/2005/8/layout/orgChart1"/>
    <dgm:cxn modelId="{A1CDC536-B8B0-454B-B703-6B43B6764AC6}" type="presOf" srcId="{70E7227D-64B0-4AF3-A3CB-A35142B50377}" destId="{D7EC2816-9EF9-499D-9277-F054C46434F3}" srcOrd="1" destOrd="0" presId="urn:microsoft.com/office/officeart/2005/8/layout/orgChart1"/>
    <dgm:cxn modelId="{39ECBD90-55D2-46A0-9E3E-F2CA3C4B9812}" srcId="{B7AE6352-EDA9-47AC-B42A-F3C7F313992F}" destId="{123EC51F-AFB5-41DA-95C2-981D3AF01737}" srcOrd="0" destOrd="0" parTransId="{52DE7492-F072-48CA-8E7A-3B427104148F}" sibTransId="{D5DC7514-0000-4706-BCA5-C4733EA93E67}"/>
    <dgm:cxn modelId="{0DA57C98-6F9E-4D79-86C8-37B54D30A713}" srcId="{F606645C-62E5-4329-B59A-14899FC8D54C}" destId="{9C5FC5CB-1297-4A83-AFE7-6277302312E1}" srcOrd="0" destOrd="0" parTransId="{8EEA2376-CC7C-4DC4-9D1B-6AD7F6DA4E1E}" sibTransId="{17B012EE-D538-4BCE-90EE-90E265A5F7F0}"/>
    <dgm:cxn modelId="{60C625C9-E986-4909-9FE4-094446458158}" srcId="{8C6354E2-4441-4290-91A0-586FAF590E42}" destId="{93DDC0DB-CEB4-45EA-B407-84FB6DCE683F}" srcOrd="1" destOrd="0" parTransId="{23DD2857-7BA9-43BE-BAF9-C78CBC9C2E75}" sibTransId="{F3F252F5-9D40-4E4A-BE4A-12FCD364C9FE}"/>
    <dgm:cxn modelId="{4271E01E-1E20-4772-B067-5D2EA5E4223B}" srcId="{123EC51F-AFB5-41DA-95C2-981D3AF01737}" destId="{F606645C-62E5-4329-B59A-14899FC8D54C}" srcOrd="1" destOrd="0" parTransId="{0DE7A71C-F4EA-49B2-ACC9-03ABF1CB8675}" sibTransId="{17ABFD45-C914-406C-9293-D18B08053F5B}"/>
    <dgm:cxn modelId="{117D0A36-1812-47AE-B235-E1120055247E}" type="presOf" srcId="{0DE7A71C-F4EA-49B2-ACC9-03ABF1CB8675}" destId="{6E477BFA-23F3-49DE-9F01-DC264ED09B0E}" srcOrd="0" destOrd="0" presId="urn:microsoft.com/office/officeart/2005/8/layout/orgChart1"/>
    <dgm:cxn modelId="{9556FF8C-8C03-436E-9C0A-637783EF2DE7}" type="presOf" srcId="{C2CC70DC-BE52-4625-A24F-BE28D664F5F1}" destId="{454BB242-D74A-4320-9A06-E5F9E22F2A83}" srcOrd="1" destOrd="0" presId="urn:microsoft.com/office/officeart/2005/8/layout/orgChart1"/>
    <dgm:cxn modelId="{CA110D9B-E046-4945-87E9-1F8C7F55855B}" type="presOf" srcId="{8C6354E2-4441-4290-91A0-586FAF590E42}" destId="{C700EB71-095C-40CA-8552-C012191EEB84}" srcOrd="0" destOrd="0" presId="urn:microsoft.com/office/officeart/2005/8/layout/orgChart1"/>
    <dgm:cxn modelId="{E8B5C18E-7B33-40CB-9299-8001D8A2D98A}" type="presOf" srcId="{9C5FC5CB-1297-4A83-AFE7-6277302312E1}" destId="{09C47ABC-9239-4B5B-8DF7-4864338FF598}" srcOrd="0" destOrd="0" presId="urn:microsoft.com/office/officeart/2005/8/layout/orgChart1"/>
    <dgm:cxn modelId="{F7232C44-DE41-45D0-B372-B836BEE9C7C0}" type="presOf" srcId="{8EEA2376-CC7C-4DC4-9D1B-6AD7F6DA4E1E}" destId="{01CB6FC9-07B6-4701-8053-62E735D0B1FF}" srcOrd="0" destOrd="0" presId="urn:microsoft.com/office/officeart/2005/8/layout/orgChart1"/>
    <dgm:cxn modelId="{1EDE47B7-AD7B-4FFD-BFF0-3AA8332F38CA}" type="presOf" srcId="{C2CC70DC-BE52-4625-A24F-BE28D664F5F1}" destId="{353C2202-3B09-4EC0-9A55-1ABE1580687F}" srcOrd="0" destOrd="0" presId="urn:microsoft.com/office/officeart/2005/8/layout/orgChart1"/>
    <dgm:cxn modelId="{44F459E6-CA23-4F98-97F1-8DF0FD2BAF2A}" type="presOf" srcId="{23DD2857-7BA9-43BE-BAF9-C78CBC9C2E75}" destId="{E63D1026-651F-406E-A643-824CEE959853}" srcOrd="0" destOrd="0" presId="urn:microsoft.com/office/officeart/2005/8/layout/orgChart1"/>
    <dgm:cxn modelId="{834284FD-6D0C-480D-9719-91895E108D5E}" type="presOf" srcId="{30AC0877-CEB2-4BEB-806D-FB85791978D9}" destId="{C15331A9-D54C-490E-A99C-A61C3607F585}" srcOrd="0" destOrd="0" presId="urn:microsoft.com/office/officeart/2005/8/layout/orgChart1"/>
    <dgm:cxn modelId="{1D552C71-1E97-4E5B-8D47-132960EB3A55}" srcId="{123EC51F-AFB5-41DA-95C2-981D3AF01737}" destId="{8C6354E2-4441-4290-91A0-586FAF590E42}" srcOrd="0" destOrd="0" parTransId="{30AC0877-CEB2-4BEB-806D-FB85791978D9}" sibTransId="{E30E2735-487C-4D0F-A393-DA0EC0247BEA}"/>
    <dgm:cxn modelId="{5E58C8C5-896A-40F7-94A5-A011CC5A92DA}" type="presOf" srcId="{B7AE6352-EDA9-47AC-B42A-F3C7F313992F}" destId="{6D6204F8-A454-40C9-8F4B-974881FB8B40}" srcOrd="0" destOrd="0" presId="urn:microsoft.com/office/officeart/2005/8/layout/orgChart1"/>
    <dgm:cxn modelId="{412C129D-51CB-4319-9A30-8FAE633A1FAD}" type="presParOf" srcId="{6D6204F8-A454-40C9-8F4B-974881FB8B40}" destId="{DE65922E-FF1B-481D-990D-1069E14F8014}" srcOrd="0" destOrd="0" presId="urn:microsoft.com/office/officeart/2005/8/layout/orgChart1"/>
    <dgm:cxn modelId="{40012EE9-0A90-4DB6-A8F0-5CC220DD2125}" type="presParOf" srcId="{DE65922E-FF1B-481D-990D-1069E14F8014}" destId="{70108EAF-E4BE-42B0-A557-DDDF2A87076B}" srcOrd="0" destOrd="0" presId="urn:microsoft.com/office/officeart/2005/8/layout/orgChart1"/>
    <dgm:cxn modelId="{3CDA3AD6-0BBE-4F29-AEA2-0B2D33BBC447}" type="presParOf" srcId="{70108EAF-E4BE-42B0-A557-DDDF2A87076B}" destId="{DAE0BBD7-F522-4588-9FD1-665EC92D0A7D}" srcOrd="0" destOrd="0" presId="urn:microsoft.com/office/officeart/2005/8/layout/orgChart1"/>
    <dgm:cxn modelId="{E6C9473E-DE27-441D-8B0E-34E0C5BB1AB9}" type="presParOf" srcId="{70108EAF-E4BE-42B0-A557-DDDF2A87076B}" destId="{D3CBEC16-A39E-441A-BD15-311377F7F6C4}" srcOrd="1" destOrd="0" presId="urn:microsoft.com/office/officeart/2005/8/layout/orgChart1"/>
    <dgm:cxn modelId="{6A754667-A02A-4046-AB48-0276532258ED}" type="presParOf" srcId="{DE65922E-FF1B-481D-990D-1069E14F8014}" destId="{94D4CC00-584B-4C4D-A765-0D8546641BAE}" srcOrd="1" destOrd="0" presId="urn:microsoft.com/office/officeart/2005/8/layout/orgChart1"/>
    <dgm:cxn modelId="{07513BEA-0575-4416-8FC1-051C21B85266}" type="presParOf" srcId="{94D4CC00-584B-4C4D-A765-0D8546641BAE}" destId="{C15331A9-D54C-490E-A99C-A61C3607F585}" srcOrd="0" destOrd="0" presId="urn:microsoft.com/office/officeart/2005/8/layout/orgChart1"/>
    <dgm:cxn modelId="{64B57B92-4916-43C8-A82E-5FD1E9B851C6}" type="presParOf" srcId="{94D4CC00-584B-4C4D-A765-0D8546641BAE}" destId="{32409BC6-14C9-4B5D-8A6C-D64A64B53906}" srcOrd="1" destOrd="0" presId="urn:microsoft.com/office/officeart/2005/8/layout/orgChart1"/>
    <dgm:cxn modelId="{C20E3BAC-8E80-498A-AC72-E8A0A03C7761}" type="presParOf" srcId="{32409BC6-14C9-4B5D-8A6C-D64A64B53906}" destId="{34371C61-889D-4CC0-85C3-E643D2970E75}" srcOrd="0" destOrd="0" presId="urn:microsoft.com/office/officeart/2005/8/layout/orgChart1"/>
    <dgm:cxn modelId="{1E045CF1-3159-4315-AC06-42F8CF39E9A3}" type="presParOf" srcId="{34371C61-889D-4CC0-85C3-E643D2970E75}" destId="{C700EB71-095C-40CA-8552-C012191EEB84}" srcOrd="0" destOrd="0" presId="urn:microsoft.com/office/officeart/2005/8/layout/orgChart1"/>
    <dgm:cxn modelId="{1C3F4FFF-0A8F-492A-87D3-B6FA779DDAF6}" type="presParOf" srcId="{34371C61-889D-4CC0-85C3-E643D2970E75}" destId="{5DDF65F1-E90C-445E-8E2A-C44BEAFDDC66}" srcOrd="1" destOrd="0" presId="urn:microsoft.com/office/officeart/2005/8/layout/orgChart1"/>
    <dgm:cxn modelId="{C0B28470-71E7-4D44-A986-F5322A3B79BA}" type="presParOf" srcId="{32409BC6-14C9-4B5D-8A6C-D64A64B53906}" destId="{8E957589-2B97-4028-891D-3E8561BCCD1B}" srcOrd="1" destOrd="0" presId="urn:microsoft.com/office/officeart/2005/8/layout/orgChart1"/>
    <dgm:cxn modelId="{00FF2FE1-AA03-4CC0-9041-9162F282A59A}" type="presParOf" srcId="{8E957589-2B97-4028-891D-3E8561BCCD1B}" destId="{81FAD925-1CD0-40B3-B081-740DF8E82D78}" srcOrd="0" destOrd="0" presId="urn:microsoft.com/office/officeart/2005/8/layout/orgChart1"/>
    <dgm:cxn modelId="{68F5E8A9-7907-4AC7-9073-511DE8635FEE}" type="presParOf" srcId="{8E957589-2B97-4028-891D-3E8561BCCD1B}" destId="{7C08820C-2506-4D34-BD61-080F6A56ACF1}" srcOrd="1" destOrd="0" presId="urn:microsoft.com/office/officeart/2005/8/layout/orgChart1"/>
    <dgm:cxn modelId="{EC3DC41B-9F82-4364-8A2E-3C3ED103FD27}" type="presParOf" srcId="{7C08820C-2506-4D34-BD61-080F6A56ACF1}" destId="{0A3AC792-B0E1-484F-A59F-4474AB28180E}" srcOrd="0" destOrd="0" presId="urn:microsoft.com/office/officeart/2005/8/layout/orgChart1"/>
    <dgm:cxn modelId="{16AE6D11-8A67-4B5E-A9EC-96C0D3F9B45E}" type="presParOf" srcId="{0A3AC792-B0E1-484F-A59F-4474AB28180E}" destId="{CC4B5AD6-58B1-429D-B9F1-BB1D8F79EB5E}" srcOrd="0" destOrd="0" presId="urn:microsoft.com/office/officeart/2005/8/layout/orgChart1"/>
    <dgm:cxn modelId="{48DDB23B-330D-4C25-AB4C-473D6155473C}" type="presParOf" srcId="{0A3AC792-B0E1-484F-A59F-4474AB28180E}" destId="{D5B56577-59C5-4226-A09C-64F9467DD042}" srcOrd="1" destOrd="0" presId="urn:microsoft.com/office/officeart/2005/8/layout/orgChart1"/>
    <dgm:cxn modelId="{F36A9D9D-D012-4807-9959-4A759DC54121}" type="presParOf" srcId="{7C08820C-2506-4D34-BD61-080F6A56ACF1}" destId="{07EB5FE6-E706-438E-9B3F-727147C72903}" srcOrd="1" destOrd="0" presId="urn:microsoft.com/office/officeart/2005/8/layout/orgChart1"/>
    <dgm:cxn modelId="{F78C4B0B-C860-4F65-BDDA-67B647B43C50}" type="presParOf" srcId="{7C08820C-2506-4D34-BD61-080F6A56ACF1}" destId="{FB76FC19-386B-437F-9659-D054C5B38D10}" srcOrd="2" destOrd="0" presId="urn:microsoft.com/office/officeart/2005/8/layout/orgChart1"/>
    <dgm:cxn modelId="{135AA1FD-F6F9-4B0C-8C2A-8F380DE4E7B9}" type="presParOf" srcId="{8E957589-2B97-4028-891D-3E8561BCCD1B}" destId="{E63D1026-651F-406E-A643-824CEE959853}" srcOrd="2" destOrd="0" presId="urn:microsoft.com/office/officeart/2005/8/layout/orgChart1"/>
    <dgm:cxn modelId="{29878923-498E-4EEF-B86B-62F7D7ADE6E0}" type="presParOf" srcId="{8E957589-2B97-4028-891D-3E8561BCCD1B}" destId="{4E571054-E20F-45BD-B288-7D618CB85F55}" srcOrd="3" destOrd="0" presId="urn:microsoft.com/office/officeart/2005/8/layout/orgChart1"/>
    <dgm:cxn modelId="{847EE36C-361F-4B86-8013-BD61A7EFD46F}" type="presParOf" srcId="{4E571054-E20F-45BD-B288-7D618CB85F55}" destId="{D6077EF2-257C-43BB-81C8-8F466E016408}" srcOrd="0" destOrd="0" presId="urn:microsoft.com/office/officeart/2005/8/layout/orgChart1"/>
    <dgm:cxn modelId="{59240547-9B04-4C80-A089-25ACFB99FF8F}" type="presParOf" srcId="{D6077EF2-257C-43BB-81C8-8F466E016408}" destId="{F25BB0B8-20E0-4557-92CF-D52984F50C4D}" srcOrd="0" destOrd="0" presId="urn:microsoft.com/office/officeart/2005/8/layout/orgChart1"/>
    <dgm:cxn modelId="{693C515A-5780-421E-9E95-ADC4DCC16D43}" type="presParOf" srcId="{D6077EF2-257C-43BB-81C8-8F466E016408}" destId="{7670CE7F-A539-4688-BADE-41B5C076196D}" srcOrd="1" destOrd="0" presId="urn:microsoft.com/office/officeart/2005/8/layout/orgChart1"/>
    <dgm:cxn modelId="{69949F91-9816-4DC5-91E2-B774629DD3EB}" type="presParOf" srcId="{4E571054-E20F-45BD-B288-7D618CB85F55}" destId="{03203B54-36DE-49B0-9BC8-02C933D0F4EB}" srcOrd="1" destOrd="0" presId="urn:microsoft.com/office/officeart/2005/8/layout/orgChart1"/>
    <dgm:cxn modelId="{B0DED928-4923-4EC5-9768-312E960A6487}" type="presParOf" srcId="{4E571054-E20F-45BD-B288-7D618CB85F55}" destId="{95F11E7C-955E-404C-A7D5-691151FE5713}" srcOrd="2" destOrd="0" presId="urn:microsoft.com/office/officeart/2005/8/layout/orgChart1"/>
    <dgm:cxn modelId="{13306C48-646D-4EBB-85FC-9C322DF26752}" type="presParOf" srcId="{32409BC6-14C9-4B5D-8A6C-D64A64B53906}" destId="{E7A14929-15E8-4655-B263-4C10C0EC373B}" srcOrd="2" destOrd="0" presId="urn:microsoft.com/office/officeart/2005/8/layout/orgChart1"/>
    <dgm:cxn modelId="{81227FCB-2F4F-4718-907C-6758BE91D3B3}" type="presParOf" srcId="{94D4CC00-584B-4C4D-A765-0D8546641BAE}" destId="{6E477BFA-23F3-49DE-9F01-DC264ED09B0E}" srcOrd="2" destOrd="0" presId="urn:microsoft.com/office/officeart/2005/8/layout/orgChart1"/>
    <dgm:cxn modelId="{41F4C591-E3C8-44B4-B8CA-8D9C7E1C2F8E}" type="presParOf" srcId="{94D4CC00-584B-4C4D-A765-0D8546641BAE}" destId="{019715D3-40C3-47F1-89F6-F230392BA308}" srcOrd="3" destOrd="0" presId="urn:microsoft.com/office/officeart/2005/8/layout/orgChart1"/>
    <dgm:cxn modelId="{0CAA3959-D7E9-4FFC-84B4-F70A3EBB9749}" type="presParOf" srcId="{019715D3-40C3-47F1-89F6-F230392BA308}" destId="{616C13E0-482A-4FC1-B1D4-CC248F16645B}" srcOrd="0" destOrd="0" presId="urn:microsoft.com/office/officeart/2005/8/layout/orgChart1"/>
    <dgm:cxn modelId="{6AA9904D-C137-4F33-97B9-41D12699653C}" type="presParOf" srcId="{616C13E0-482A-4FC1-B1D4-CC248F16645B}" destId="{1CF5DA71-EA8C-48E0-A057-D252D4756345}" srcOrd="0" destOrd="0" presId="urn:microsoft.com/office/officeart/2005/8/layout/orgChart1"/>
    <dgm:cxn modelId="{C071EBB3-6C39-47C4-B4DE-854871C187F2}" type="presParOf" srcId="{616C13E0-482A-4FC1-B1D4-CC248F16645B}" destId="{BB112C9F-B1DE-4B56-8D99-B9223D043ADC}" srcOrd="1" destOrd="0" presId="urn:microsoft.com/office/officeart/2005/8/layout/orgChart1"/>
    <dgm:cxn modelId="{74417317-38CC-4728-9CEC-57C31B4A9C69}" type="presParOf" srcId="{019715D3-40C3-47F1-89F6-F230392BA308}" destId="{5717AFC0-9885-45BC-8A8B-B81AAF05BF54}" srcOrd="1" destOrd="0" presId="urn:microsoft.com/office/officeart/2005/8/layout/orgChart1"/>
    <dgm:cxn modelId="{BA189F73-D708-4A7D-9635-6FBE8CF5F684}" type="presParOf" srcId="{5717AFC0-9885-45BC-8A8B-B81AAF05BF54}" destId="{01CB6FC9-07B6-4701-8053-62E735D0B1FF}" srcOrd="0" destOrd="0" presId="urn:microsoft.com/office/officeart/2005/8/layout/orgChart1"/>
    <dgm:cxn modelId="{A9713CE5-C375-4198-8268-B2C29A167312}" type="presParOf" srcId="{5717AFC0-9885-45BC-8A8B-B81AAF05BF54}" destId="{4526355C-7771-434F-91EF-997CE7229976}" srcOrd="1" destOrd="0" presId="urn:microsoft.com/office/officeart/2005/8/layout/orgChart1"/>
    <dgm:cxn modelId="{125507B6-3E5B-466B-8AC5-474994206248}" type="presParOf" srcId="{4526355C-7771-434F-91EF-997CE7229976}" destId="{762216CF-E713-435B-9362-8CE7F7DA3455}" srcOrd="0" destOrd="0" presId="urn:microsoft.com/office/officeart/2005/8/layout/orgChart1"/>
    <dgm:cxn modelId="{B1066A25-BD90-424A-B229-2DE086B94BAA}" type="presParOf" srcId="{762216CF-E713-435B-9362-8CE7F7DA3455}" destId="{09C47ABC-9239-4B5B-8DF7-4864338FF598}" srcOrd="0" destOrd="0" presId="urn:microsoft.com/office/officeart/2005/8/layout/orgChart1"/>
    <dgm:cxn modelId="{9FDCA578-4221-4B2F-A318-B4903C6F8AA0}" type="presParOf" srcId="{762216CF-E713-435B-9362-8CE7F7DA3455}" destId="{F871B74C-BE3C-41D7-80D6-959349D5ECD8}" srcOrd="1" destOrd="0" presId="urn:microsoft.com/office/officeart/2005/8/layout/orgChart1"/>
    <dgm:cxn modelId="{01DB1940-B114-40B7-BC20-D2B774D7C51B}" type="presParOf" srcId="{4526355C-7771-434F-91EF-997CE7229976}" destId="{784DE191-354E-4B2F-9C66-17BCA3F143BF}" srcOrd="1" destOrd="0" presId="urn:microsoft.com/office/officeart/2005/8/layout/orgChart1"/>
    <dgm:cxn modelId="{2162D868-D867-44BF-80EF-B449DAADAA54}" type="presParOf" srcId="{784DE191-354E-4B2F-9C66-17BCA3F143BF}" destId="{52FF9C5E-367D-49E3-960E-F50D44DD8C14}" srcOrd="0" destOrd="0" presId="urn:microsoft.com/office/officeart/2005/8/layout/orgChart1"/>
    <dgm:cxn modelId="{54607A11-4E94-419E-BA91-A7232647654D}" type="presParOf" srcId="{784DE191-354E-4B2F-9C66-17BCA3F143BF}" destId="{1D390528-9C14-47C8-89BB-9599D78DBFC7}" srcOrd="1" destOrd="0" presId="urn:microsoft.com/office/officeart/2005/8/layout/orgChart1"/>
    <dgm:cxn modelId="{B08DF75F-2C7C-4CC1-9279-97C328AA1D90}" type="presParOf" srcId="{1D390528-9C14-47C8-89BB-9599D78DBFC7}" destId="{4AAF2E18-AED5-4D6E-A4B5-7DE7D0218494}" srcOrd="0" destOrd="0" presId="urn:microsoft.com/office/officeart/2005/8/layout/orgChart1"/>
    <dgm:cxn modelId="{1FF5876E-D259-4A94-BBF0-D3BCF85F2FFC}" type="presParOf" srcId="{4AAF2E18-AED5-4D6E-A4B5-7DE7D0218494}" destId="{F12B47AF-69E0-40E7-A36D-8EAE70725909}" srcOrd="0" destOrd="0" presId="urn:microsoft.com/office/officeart/2005/8/layout/orgChart1"/>
    <dgm:cxn modelId="{5BE70F96-14D0-4DAA-8E97-F8030B6A886A}" type="presParOf" srcId="{4AAF2E18-AED5-4D6E-A4B5-7DE7D0218494}" destId="{D7EC2816-9EF9-499D-9277-F054C46434F3}" srcOrd="1" destOrd="0" presId="urn:microsoft.com/office/officeart/2005/8/layout/orgChart1"/>
    <dgm:cxn modelId="{9AA6CCAE-0627-4B62-B17D-888AD91A1AB7}" type="presParOf" srcId="{1D390528-9C14-47C8-89BB-9599D78DBFC7}" destId="{35207541-E6FE-47D3-90A7-04824D91B918}" srcOrd="1" destOrd="0" presId="urn:microsoft.com/office/officeart/2005/8/layout/orgChart1"/>
    <dgm:cxn modelId="{F3955096-126D-469D-99AD-5F9809187D5B}" type="presParOf" srcId="{1D390528-9C14-47C8-89BB-9599D78DBFC7}" destId="{6AE40DA2-EC39-4D6A-BC2F-F50849B385DC}" srcOrd="2" destOrd="0" presId="urn:microsoft.com/office/officeart/2005/8/layout/orgChart1"/>
    <dgm:cxn modelId="{D4130508-C826-4498-A4F0-EB4AC95BBB5D}" type="presParOf" srcId="{4526355C-7771-434F-91EF-997CE7229976}" destId="{A2950FDB-8B83-40FA-A07D-CC6410D8E24E}" srcOrd="2" destOrd="0" presId="urn:microsoft.com/office/officeart/2005/8/layout/orgChart1"/>
    <dgm:cxn modelId="{6812A4D4-5287-431B-A525-491E4DE4D032}" type="presParOf" srcId="{5717AFC0-9885-45BC-8A8B-B81AAF05BF54}" destId="{DB5CA156-EE20-455E-807F-167053328215}" srcOrd="2" destOrd="0" presId="urn:microsoft.com/office/officeart/2005/8/layout/orgChart1"/>
    <dgm:cxn modelId="{B4685F52-1E32-4D18-A55B-75440F49BE02}" type="presParOf" srcId="{5717AFC0-9885-45BC-8A8B-B81AAF05BF54}" destId="{E284321E-4F33-4ADB-AECA-204D7D4D5377}" srcOrd="3" destOrd="0" presId="urn:microsoft.com/office/officeart/2005/8/layout/orgChart1"/>
    <dgm:cxn modelId="{8032C53A-0118-4A5E-9E67-1E828D0A20DD}" type="presParOf" srcId="{E284321E-4F33-4ADB-AECA-204D7D4D5377}" destId="{09CF21F3-3978-45E8-9B96-93DA95891A42}" srcOrd="0" destOrd="0" presId="urn:microsoft.com/office/officeart/2005/8/layout/orgChart1"/>
    <dgm:cxn modelId="{CE2673D1-6771-44AF-A012-DB7B175F3714}" type="presParOf" srcId="{09CF21F3-3978-45E8-9B96-93DA95891A42}" destId="{353C2202-3B09-4EC0-9A55-1ABE1580687F}" srcOrd="0" destOrd="0" presId="urn:microsoft.com/office/officeart/2005/8/layout/orgChart1"/>
    <dgm:cxn modelId="{40754D4B-9E71-4A62-A0A4-EE005DD95C0D}" type="presParOf" srcId="{09CF21F3-3978-45E8-9B96-93DA95891A42}" destId="{454BB242-D74A-4320-9A06-E5F9E22F2A83}" srcOrd="1" destOrd="0" presId="urn:microsoft.com/office/officeart/2005/8/layout/orgChart1"/>
    <dgm:cxn modelId="{981CE4FD-DBF9-4F03-9171-83C8758CC74C}" type="presParOf" srcId="{E284321E-4F33-4ADB-AECA-204D7D4D5377}" destId="{BBB6825D-6BE2-46E6-B305-F5D62A1B52BF}" srcOrd="1" destOrd="0" presId="urn:microsoft.com/office/officeart/2005/8/layout/orgChart1"/>
    <dgm:cxn modelId="{B52F672A-75EF-48E1-8CF8-8C2A41FFEF18}" type="presParOf" srcId="{E284321E-4F33-4ADB-AECA-204D7D4D5377}" destId="{3DE2DAEE-4F06-454A-B6A4-56E6B486C0D6}" srcOrd="2" destOrd="0" presId="urn:microsoft.com/office/officeart/2005/8/layout/orgChart1"/>
    <dgm:cxn modelId="{7704EAF0-E884-46E4-99D8-569AB842DCD1}" type="presParOf" srcId="{019715D3-40C3-47F1-89F6-F230392BA308}" destId="{9C63CBE7-A77C-4564-B707-00117E0DFAD9}" srcOrd="2" destOrd="0" presId="urn:microsoft.com/office/officeart/2005/8/layout/orgChart1"/>
    <dgm:cxn modelId="{79E40580-09B4-4C28-A77D-7A1B627BEACB}" type="presParOf" srcId="{DE65922E-FF1B-481D-990D-1069E14F8014}" destId="{6EC90D95-FD97-41C3-B821-C98B7E002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1ACC4F-2802-4DB4-9E7C-6C6DBD34D4D8}" type="doc">
      <dgm:prSet loTypeId="urn:microsoft.com/office/officeart/2008/layout/HalfCircleOrganizationChart" loCatId="hierarchy" qsTypeId="urn:microsoft.com/office/officeart/2005/8/quickstyle/simple2" qsCatId="simple" csTypeId="urn:microsoft.com/office/officeart/2005/8/colors/accent1_3" csCatId="accent1" phldr="1"/>
      <dgm:spPr/>
      <dgm:t>
        <a:bodyPr/>
        <a:lstStyle/>
        <a:p>
          <a:pPr rtl="1"/>
          <a:endParaRPr lang="ar-JO"/>
        </a:p>
      </dgm:t>
    </dgm:pt>
    <dgm:pt modelId="{B608F2DE-8983-4F35-A2F9-0165FF637904}">
      <dgm:prSet phldrT="[Text]"/>
      <dgm:spPr/>
      <dgm:t>
        <a:bodyPr/>
        <a:lstStyle/>
        <a:p>
          <a:pPr rtl="1"/>
          <a:r>
            <a:rPr lang="en-US" dirty="0"/>
            <a:t>Risk</a:t>
          </a:r>
          <a:endParaRPr lang="ar-JO" dirty="0"/>
        </a:p>
      </dgm:t>
    </dgm:pt>
    <dgm:pt modelId="{A7CA8E68-5C3C-4A1B-B9C3-A2D2B50A666A}" type="parTrans" cxnId="{EA805C9C-5118-4FC0-979D-98E52F3885B2}">
      <dgm:prSet/>
      <dgm:spPr/>
      <dgm:t>
        <a:bodyPr/>
        <a:lstStyle/>
        <a:p>
          <a:pPr rtl="1"/>
          <a:endParaRPr lang="ar-JO"/>
        </a:p>
      </dgm:t>
    </dgm:pt>
    <dgm:pt modelId="{92B90922-B5BB-448D-94DA-9F2201E0E943}" type="sibTrans" cxnId="{EA805C9C-5118-4FC0-979D-98E52F3885B2}">
      <dgm:prSet/>
      <dgm:spPr/>
      <dgm:t>
        <a:bodyPr/>
        <a:lstStyle/>
        <a:p>
          <a:pPr rtl="1"/>
          <a:endParaRPr lang="ar-JO"/>
        </a:p>
      </dgm:t>
    </dgm:pt>
    <dgm:pt modelId="{CF4F2CF4-66ED-44B6-8114-928E73F77B9E}">
      <dgm:prSet phldrT="[Text]" custT="1"/>
      <dgm:spPr/>
      <dgm:t>
        <a:bodyPr/>
        <a:lstStyle/>
        <a:p>
          <a:pPr rtl="1"/>
          <a:r>
            <a:rPr lang="en-US" sz="2800" b="1" dirty="0"/>
            <a:t>Acceptable</a:t>
          </a:r>
        </a:p>
        <a:p>
          <a:pPr rtl="1"/>
          <a:r>
            <a:rPr lang="en-US" sz="1800" dirty="0"/>
            <a:t>No need to reduce risk</a:t>
          </a:r>
        </a:p>
        <a:p>
          <a:pPr rtl="1"/>
          <a:r>
            <a:rPr lang="en-US" sz="1800" dirty="0"/>
            <a:t>(no additional cost)</a:t>
          </a:r>
          <a:endParaRPr lang="ar-JO" sz="1800" dirty="0"/>
        </a:p>
      </dgm:t>
    </dgm:pt>
    <dgm:pt modelId="{BC770E22-D867-4737-B451-6F3176E016BC}" type="parTrans" cxnId="{01654062-849B-4286-9BDE-87E6F2B8913C}">
      <dgm:prSet/>
      <dgm:spPr/>
      <dgm:t>
        <a:bodyPr/>
        <a:lstStyle/>
        <a:p>
          <a:pPr rtl="1"/>
          <a:endParaRPr lang="ar-JO"/>
        </a:p>
      </dgm:t>
    </dgm:pt>
    <dgm:pt modelId="{85196CBD-8542-4EA5-9509-88F44071A77E}" type="sibTrans" cxnId="{01654062-849B-4286-9BDE-87E6F2B8913C}">
      <dgm:prSet/>
      <dgm:spPr/>
      <dgm:t>
        <a:bodyPr/>
        <a:lstStyle/>
        <a:p>
          <a:pPr rtl="1"/>
          <a:endParaRPr lang="ar-JO"/>
        </a:p>
      </dgm:t>
    </dgm:pt>
    <dgm:pt modelId="{E461449B-69FB-40C9-A96D-6D306086FFA8}">
      <dgm:prSet phldrT="[Text]" custT="1"/>
      <dgm:spPr/>
      <dgm:t>
        <a:bodyPr/>
        <a:lstStyle/>
        <a:p>
          <a:pPr rtl="1"/>
          <a:r>
            <a:rPr lang="en-US" sz="2800" b="1" dirty="0"/>
            <a:t>Unacceptable</a:t>
          </a:r>
        </a:p>
        <a:p>
          <a:pPr rtl="1"/>
          <a:r>
            <a:rPr lang="en-US" sz="1800" dirty="0"/>
            <a:t>Activity is not allowed</a:t>
          </a:r>
          <a:endParaRPr lang="ar-JO" sz="1800" dirty="0"/>
        </a:p>
      </dgm:t>
    </dgm:pt>
    <dgm:pt modelId="{81D42D79-BEF0-4155-81DE-791B885862AB}" type="parTrans" cxnId="{7E9ED943-CC43-4D77-91A8-93A774CB0F41}">
      <dgm:prSet/>
      <dgm:spPr/>
      <dgm:t>
        <a:bodyPr/>
        <a:lstStyle/>
        <a:p>
          <a:pPr rtl="1"/>
          <a:endParaRPr lang="ar-JO"/>
        </a:p>
      </dgm:t>
    </dgm:pt>
    <dgm:pt modelId="{303E6A81-7316-40D9-BF4F-53C4E70DFF30}" type="sibTrans" cxnId="{7E9ED943-CC43-4D77-91A8-93A774CB0F41}">
      <dgm:prSet/>
      <dgm:spPr/>
      <dgm:t>
        <a:bodyPr/>
        <a:lstStyle/>
        <a:p>
          <a:pPr rtl="1"/>
          <a:endParaRPr lang="ar-JO"/>
        </a:p>
      </dgm:t>
    </dgm:pt>
    <dgm:pt modelId="{71ECF352-F6C9-48F1-BF8A-F00DD66FFD8A}">
      <dgm:prSet phldrT="[Text]" custT="1"/>
      <dgm:spPr/>
      <dgm:t>
        <a:bodyPr/>
        <a:lstStyle/>
        <a:p>
          <a:pPr rtl="1"/>
          <a:r>
            <a:rPr lang="en-US" sz="2800" b="1" dirty="0"/>
            <a:t>Tolerable</a:t>
          </a:r>
        </a:p>
        <a:p>
          <a:pPr rtl="1"/>
          <a:r>
            <a:rPr lang="en-US" sz="1800" dirty="0"/>
            <a:t> Need to reduce risk at a cost/benefit basis</a:t>
          </a:r>
          <a:endParaRPr lang="ar-JO" sz="1800" dirty="0"/>
        </a:p>
      </dgm:t>
    </dgm:pt>
    <dgm:pt modelId="{44463869-557A-4373-A350-69C9E49E50A2}" type="parTrans" cxnId="{3B858C5D-9E4A-4052-9A0C-4F7FE8A9D429}">
      <dgm:prSet/>
      <dgm:spPr/>
      <dgm:t>
        <a:bodyPr/>
        <a:lstStyle/>
        <a:p>
          <a:pPr rtl="1"/>
          <a:endParaRPr lang="ar-JO" sz="9600" b="1"/>
        </a:p>
      </dgm:t>
    </dgm:pt>
    <dgm:pt modelId="{E7F97DB2-2290-4A8F-87D1-408FE83F3789}" type="sibTrans" cxnId="{3B858C5D-9E4A-4052-9A0C-4F7FE8A9D429}">
      <dgm:prSet/>
      <dgm:spPr/>
      <dgm:t>
        <a:bodyPr/>
        <a:lstStyle/>
        <a:p>
          <a:pPr rtl="1"/>
          <a:endParaRPr lang="ar-JO"/>
        </a:p>
      </dgm:t>
    </dgm:pt>
    <dgm:pt modelId="{D163CE32-7163-4CBF-A7A9-9353ED7F9219}" type="pres">
      <dgm:prSet presAssocID="{AF1ACC4F-2802-4DB4-9E7C-6C6DBD34D4D8}" presName="Name0" presStyleCnt="0">
        <dgm:presLayoutVars>
          <dgm:orgChart val="1"/>
          <dgm:chPref val="1"/>
          <dgm:dir/>
          <dgm:animOne val="branch"/>
          <dgm:animLvl val="lvl"/>
          <dgm:resizeHandles/>
        </dgm:presLayoutVars>
      </dgm:prSet>
      <dgm:spPr/>
      <dgm:t>
        <a:bodyPr/>
        <a:lstStyle/>
        <a:p>
          <a:pPr rtl="1"/>
          <a:endParaRPr lang="ar-JO"/>
        </a:p>
      </dgm:t>
    </dgm:pt>
    <dgm:pt modelId="{C41D02A9-5257-450D-AB03-0CD9BD2A7479}" type="pres">
      <dgm:prSet presAssocID="{B608F2DE-8983-4F35-A2F9-0165FF637904}" presName="hierRoot1" presStyleCnt="0">
        <dgm:presLayoutVars>
          <dgm:hierBranch val="init"/>
        </dgm:presLayoutVars>
      </dgm:prSet>
      <dgm:spPr/>
    </dgm:pt>
    <dgm:pt modelId="{4882C76F-030F-40B3-AA11-D70D6B4A02CA}" type="pres">
      <dgm:prSet presAssocID="{B608F2DE-8983-4F35-A2F9-0165FF637904}" presName="rootComposite1" presStyleCnt="0"/>
      <dgm:spPr/>
    </dgm:pt>
    <dgm:pt modelId="{751600F6-F775-46B5-A440-740EFFC727A2}" type="pres">
      <dgm:prSet presAssocID="{B608F2DE-8983-4F35-A2F9-0165FF637904}" presName="rootText1" presStyleLbl="alignAcc1" presStyleIdx="0" presStyleCnt="0" custScaleX="105365" custScaleY="85188">
        <dgm:presLayoutVars>
          <dgm:chPref val="3"/>
        </dgm:presLayoutVars>
      </dgm:prSet>
      <dgm:spPr/>
      <dgm:t>
        <a:bodyPr/>
        <a:lstStyle/>
        <a:p>
          <a:pPr rtl="1"/>
          <a:endParaRPr lang="ar-JO"/>
        </a:p>
      </dgm:t>
    </dgm:pt>
    <dgm:pt modelId="{C5926856-0A04-4BD5-BBC8-497021BD9D87}" type="pres">
      <dgm:prSet presAssocID="{B608F2DE-8983-4F35-A2F9-0165FF637904}" presName="topArc1" presStyleLbl="parChTrans1D1" presStyleIdx="0" presStyleCnt="8"/>
      <dgm:spPr/>
    </dgm:pt>
    <dgm:pt modelId="{181F19A0-9890-4483-AF47-BBF361E4101E}" type="pres">
      <dgm:prSet presAssocID="{B608F2DE-8983-4F35-A2F9-0165FF637904}" presName="bottomArc1" presStyleLbl="parChTrans1D1" presStyleIdx="1" presStyleCnt="8"/>
      <dgm:spPr/>
    </dgm:pt>
    <dgm:pt modelId="{853C2165-6AF3-4B9B-ADF8-68C42C8896DF}" type="pres">
      <dgm:prSet presAssocID="{B608F2DE-8983-4F35-A2F9-0165FF637904}" presName="topConnNode1" presStyleLbl="node1" presStyleIdx="0" presStyleCnt="0"/>
      <dgm:spPr/>
      <dgm:t>
        <a:bodyPr/>
        <a:lstStyle/>
        <a:p>
          <a:pPr rtl="1"/>
          <a:endParaRPr lang="ar-JO"/>
        </a:p>
      </dgm:t>
    </dgm:pt>
    <dgm:pt modelId="{4C9BCC17-A541-4134-877B-23E71145712C}" type="pres">
      <dgm:prSet presAssocID="{B608F2DE-8983-4F35-A2F9-0165FF637904}" presName="hierChild2" presStyleCnt="0"/>
      <dgm:spPr/>
    </dgm:pt>
    <dgm:pt modelId="{3954BFDA-7B7A-4DBD-A274-4B0DA9F880AE}" type="pres">
      <dgm:prSet presAssocID="{BC770E22-D867-4737-B451-6F3176E016BC}" presName="Name28" presStyleLbl="parChTrans1D2" presStyleIdx="0" presStyleCnt="3"/>
      <dgm:spPr/>
      <dgm:t>
        <a:bodyPr/>
        <a:lstStyle/>
        <a:p>
          <a:pPr rtl="1"/>
          <a:endParaRPr lang="ar-JO"/>
        </a:p>
      </dgm:t>
    </dgm:pt>
    <dgm:pt modelId="{BE55960E-57CA-451B-AC00-8529389B6A16}" type="pres">
      <dgm:prSet presAssocID="{CF4F2CF4-66ED-44B6-8114-928E73F77B9E}" presName="hierRoot2" presStyleCnt="0">
        <dgm:presLayoutVars>
          <dgm:hierBranch val="init"/>
        </dgm:presLayoutVars>
      </dgm:prSet>
      <dgm:spPr/>
    </dgm:pt>
    <dgm:pt modelId="{CDC7B75C-360E-48CA-BF6F-B7BD2A62FF81}" type="pres">
      <dgm:prSet presAssocID="{CF4F2CF4-66ED-44B6-8114-928E73F77B9E}" presName="rootComposite2" presStyleCnt="0"/>
      <dgm:spPr/>
    </dgm:pt>
    <dgm:pt modelId="{4C39B75E-90F6-4047-BE0D-1A39D8E9BBEC}" type="pres">
      <dgm:prSet presAssocID="{CF4F2CF4-66ED-44B6-8114-928E73F77B9E}" presName="rootText2" presStyleLbl="alignAcc1" presStyleIdx="0" presStyleCnt="0">
        <dgm:presLayoutVars>
          <dgm:chPref val="3"/>
        </dgm:presLayoutVars>
      </dgm:prSet>
      <dgm:spPr/>
      <dgm:t>
        <a:bodyPr/>
        <a:lstStyle/>
        <a:p>
          <a:pPr rtl="1"/>
          <a:endParaRPr lang="ar-JO"/>
        </a:p>
      </dgm:t>
    </dgm:pt>
    <dgm:pt modelId="{98AA1628-E87B-400D-904C-3B6AD7EFF5FC}" type="pres">
      <dgm:prSet presAssocID="{CF4F2CF4-66ED-44B6-8114-928E73F77B9E}" presName="topArc2" presStyleLbl="parChTrans1D1" presStyleIdx="2" presStyleCnt="8"/>
      <dgm:spPr/>
    </dgm:pt>
    <dgm:pt modelId="{BB31CF26-1E37-4FD9-A067-C7189CC49F48}" type="pres">
      <dgm:prSet presAssocID="{CF4F2CF4-66ED-44B6-8114-928E73F77B9E}" presName="bottomArc2" presStyleLbl="parChTrans1D1" presStyleIdx="3" presStyleCnt="8"/>
      <dgm:spPr/>
    </dgm:pt>
    <dgm:pt modelId="{6CF03572-9E8C-4503-8814-BDF691D7155A}" type="pres">
      <dgm:prSet presAssocID="{CF4F2CF4-66ED-44B6-8114-928E73F77B9E}" presName="topConnNode2" presStyleLbl="node2" presStyleIdx="0" presStyleCnt="0"/>
      <dgm:spPr/>
      <dgm:t>
        <a:bodyPr/>
        <a:lstStyle/>
        <a:p>
          <a:pPr rtl="1"/>
          <a:endParaRPr lang="ar-JO"/>
        </a:p>
      </dgm:t>
    </dgm:pt>
    <dgm:pt modelId="{2C45E744-3417-48A7-BB51-2DC0B34B3CB2}" type="pres">
      <dgm:prSet presAssocID="{CF4F2CF4-66ED-44B6-8114-928E73F77B9E}" presName="hierChild4" presStyleCnt="0"/>
      <dgm:spPr/>
    </dgm:pt>
    <dgm:pt modelId="{18EC7E42-4035-49C5-9448-91E1A93151E3}" type="pres">
      <dgm:prSet presAssocID="{CF4F2CF4-66ED-44B6-8114-928E73F77B9E}" presName="hierChild5" presStyleCnt="0"/>
      <dgm:spPr/>
    </dgm:pt>
    <dgm:pt modelId="{C6D9D76D-45D8-466C-B2E2-3C560BA05500}" type="pres">
      <dgm:prSet presAssocID="{81D42D79-BEF0-4155-81DE-791B885862AB}" presName="Name28" presStyleLbl="parChTrans1D2" presStyleIdx="1" presStyleCnt="3"/>
      <dgm:spPr/>
      <dgm:t>
        <a:bodyPr/>
        <a:lstStyle/>
        <a:p>
          <a:pPr rtl="1"/>
          <a:endParaRPr lang="ar-JO"/>
        </a:p>
      </dgm:t>
    </dgm:pt>
    <dgm:pt modelId="{476C4A15-081A-4F56-95AC-0E80C0C14AE8}" type="pres">
      <dgm:prSet presAssocID="{E461449B-69FB-40C9-A96D-6D306086FFA8}" presName="hierRoot2" presStyleCnt="0">
        <dgm:presLayoutVars>
          <dgm:hierBranch val="init"/>
        </dgm:presLayoutVars>
      </dgm:prSet>
      <dgm:spPr/>
    </dgm:pt>
    <dgm:pt modelId="{6EF3E946-26ED-4F4D-B5D5-648B0BA54467}" type="pres">
      <dgm:prSet presAssocID="{E461449B-69FB-40C9-A96D-6D306086FFA8}" presName="rootComposite2" presStyleCnt="0"/>
      <dgm:spPr/>
    </dgm:pt>
    <dgm:pt modelId="{E54C3053-216D-4E17-A674-8C0003CBB8EC}" type="pres">
      <dgm:prSet presAssocID="{E461449B-69FB-40C9-A96D-6D306086FFA8}" presName="rootText2" presStyleLbl="alignAcc1" presStyleIdx="0" presStyleCnt="0">
        <dgm:presLayoutVars>
          <dgm:chPref val="3"/>
        </dgm:presLayoutVars>
      </dgm:prSet>
      <dgm:spPr/>
      <dgm:t>
        <a:bodyPr/>
        <a:lstStyle/>
        <a:p>
          <a:pPr rtl="1"/>
          <a:endParaRPr lang="ar-JO"/>
        </a:p>
      </dgm:t>
    </dgm:pt>
    <dgm:pt modelId="{96D94BA2-5ACC-4419-8E09-5571ED0F6B73}" type="pres">
      <dgm:prSet presAssocID="{E461449B-69FB-40C9-A96D-6D306086FFA8}" presName="topArc2" presStyleLbl="parChTrans1D1" presStyleIdx="4" presStyleCnt="8"/>
      <dgm:spPr/>
    </dgm:pt>
    <dgm:pt modelId="{09EFD53A-734F-4AC7-AFBE-E876D3CB50A5}" type="pres">
      <dgm:prSet presAssocID="{E461449B-69FB-40C9-A96D-6D306086FFA8}" presName="bottomArc2" presStyleLbl="parChTrans1D1" presStyleIdx="5" presStyleCnt="8"/>
      <dgm:spPr/>
    </dgm:pt>
    <dgm:pt modelId="{A4277A0E-CD5A-419F-AA62-3CDC8DED5B84}" type="pres">
      <dgm:prSet presAssocID="{E461449B-69FB-40C9-A96D-6D306086FFA8}" presName="topConnNode2" presStyleLbl="node2" presStyleIdx="0" presStyleCnt="0"/>
      <dgm:spPr/>
      <dgm:t>
        <a:bodyPr/>
        <a:lstStyle/>
        <a:p>
          <a:pPr rtl="1"/>
          <a:endParaRPr lang="ar-JO"/>
        </a:p>
      </dgm:t>
    </dgm:pt>
    <dgm:pt modelId="{850D8A4F-0653-4447-8F13-11FC02330525}" type="pres">
      <dgm:prSet presAssocID="{E461449B-69FB-40C9-A96D-6D306086FFA8}" presName="hierChild4" presStyleCnt="0"/>
      <dgm:spPr/>
    </dgm:pt>
    <dgm:pt modelId="{CE081E26-0706-42DF-BB85-06F05EC21067}" type="pres">
      <dgm:prSet presAssocID="{E461449B-69FB-40C9-A96D-6D306086FFA8}" presName="hierChild5" presStyleCnt="0"/>
      <dgm:spPr/>
    </dgm:pt>
    <dgm:pt modelId="{59476489-B78E-462A-9254-16D32433171A}" type="pres">
      <dgm:prSet presAssocID="{44463869-557A-4373-A350-69C9E49E50A2}" presName="Name28" presStyleLbl="parChTrans1D2" presStyleIdx="2" presStyleCnt="3"/>
      <dgm:spPr/>
      <dgm:t>
        <a:bodyPr/>
        <a:lstStyle/>
        <a:p>
          <a:pPr rtl="1"/>
          <a:endParaRPr lang="ar-JO"/>
        </a:p>
      </dgm:t>
    </dgm:pt>
    <dgm:pt modelId="{D2533554-C273-4683-923A-9FD43ECACF2E}" type="pres">
      <dgm:prSet presAssocID="{71ECF352-F6C9-48F1-BF8A-F00DD66FFD8A}" presName="hierRoot2" presStyleCnt="0">
        <dgm:presLayoutVars>
          <dgm:hierBranch val="init"/>
        </dgm:presLayoutVars>
      </dgm:prSet>
      <dgm:spPr/>
    </dgm:pt>
    <dgm:pt modelId="{DF598A08-5886-4B6C-9932-D132577D8473}" type="pres">
      <dgm:prSet presAssocID="{71ECF352-F6C9-48F1-BF8A-F00DD66FFD8A}" presName="rootComposite2" presStyleCnt="0"/>
      <dgm:spPr/>
    </dgm:pt>
    <dgm:pt modelId="{4883A3B4-B5F3-4153-BF3C-24C1965C2567}" type="pres">
      <dgm:prSet presAssocID="{71ECF352-F6C9-48F1-BF8A-F00DD66FFD8A}" presName="rootText2" presStyleLbl="alignAcc1" presStyleIdx="0" presStyleCnt="0">
        <dgm:presLayoutVars>
          <dgm:chPref val="3"/>
        </dgm:presLayoutVars>
      </dgm:prSet>
      <dgm:spPr/>
      <dgm:t>
        <a:bodyPr/>
        <a:lstStyle/>
        <a:p>
          <a:pPr rtl="1"/>
          <a:endParaRPr lang="ar-JO"/>
        </a:p>
      </dgm:t>
    </dgm:pt>
    <dgm:pt modelId="{3E805BE1-0B30-4B6B-A075-14CFDDCB90D5}" type="pres">
      <dgm:prSet presAssocID="{71ECF352-F6C9-48F1-BF8A-F00DD66FFD8A}" presName="topArc2" presStyleLbl="parChTrans1D1" presStyleIdx="6" presStyleCnt="8"/>
      <dgm:spPr/>
    </dgm:pt>
    <dgm:pt modelId="{B7B92F79-0AF5-4C64-827C-180105EC9386}" type="pres">
      <dgm:prSet presAssocID="{71ECF352-F6C9-48F1-BF8A-F00DD66FFD8A}" presName="bottomArc2" presStyleLbl="parChTrans1D1" presStyleIdx="7" presStyleCnt="8"/>
      <dgm:spPr/>
    </dgm:pt>
    <dgm:pt modelId="{4ED2D847-C6F8-426D-8E77-98CF7934BA48}" type="pres">
      <dgm:prSet presAssocID="{71ECF352-F6C9-48F1-BF8A-F00DD66FFD8A}" presName="topConnNode2" presStyleLbl="node2" presStyleIdx="0" presStyleCnt="0"/>
      <dgm:spPr/>
      <dgm:t>
        <a:bodyPr/>
        <a:lstStyle/>
        <a:p>
          <a:pPr rtl="1"/>
          <a:endParaRPr lang="ar-JO"/>
        </a:p>
      </dgm:t>
    </dgm:pt>
    <dgm:pt modelId="{994C9621-F103-44EA-955F-E7724D5C1CA3}" type="pres">
      <dgm:prSet presAssocID="{71ECF352-F6C9-48F1-BF8A-F00DD66FFD8A}" presName="hierChild4" presStyleCnt="0"/>
      <dgm:spPr/>
    </dgm:pt>
    <dgm:pt modelId="{C66C3474-8487-422B-8860-512B5A2FAD97}" type="pres">
      <dgm:prSet presAssocID="{71ECF352-F6C9-48F1-BF8A-F00DD66FFD8A}" presName="hierChild5" presStyleCnt="0"/>
      <dgm:spPr/>
    </dgm:pt>
    <dgm:pt modelId="{4C31EEF7-4E08-4D95-A2DD-32670D32739E}" type="pres">
      <dgm:prSet presAssocID="{B608F2DE-8983-4F35-A2F9-0165FF637904}" presName="hierChild3" presStyleCnt="0"/>
      <dgm:spPr/>
    </dgm:pt>
  </dgm:ptLst>
  <dgm:cxnLst>
    <dgm:cxn modelId="{FB49BF11-B028-4AF2-873D-B96C31D07833}" type="presOf" srcId="{CF4F2CF4-66ED-44B6-8114-928E73F77B9E}" destId="{4C39B75E-90F6-4047-BE0D-1A39D8E9BBEC}" srcOrd="0" destOrd="0" presId="urn:microsoft.com/office/officeart/2008/layout/HalfCircleOrganizationChart"/>
    <dgm:cxn modelId="{40090F16-E6EB-419E-ADD3-AF8FCD3842C6}" type="presOf" srcId="{CF4F2CF4-66ED-44B6-8114-928E73F77B9E}" destId="{6CF03572-9E8C-4503-8814-BDF691D7155A}" srcOrd="1" destOrd="0" presId="urn:microsoft.com/office/officeart/2008/layout/HalfCircleOrganizationChart"/>
    <dgm:cxn modelId="{23C53554-2ED6-4533-A4C5-E29FC06025D9}" type="presOf" srcId="{BC770E22-D867-4737-B451-6F3176E016BC}" destId="{3954BFDA-7B7A-4DBD-A274-4B0DA9F880AE}" srcOrd="0" destOrd="0" presId="urn:microsoft.com/office/officeart/2008/layout/HalfCircleOrganizationChart"/>
    <dgm:cxn modelId="{01654062-849B-4286-9BDE-87E6F2B8913C}" srcId="{B608F2DE-8983-4F35-A2F9-0165FF637904}" destId="{CF4F2CF4-66ED-44B6-8114-928E73F77B9E}" srcOrd="0" destOrd="0" parTransId="{BC770E22-D867-4737-B451-6F3176E016BC}" sibTransId="{85196CBD-8542-4EA5-9509-88F44071A77E}"/>
    <dgm:cxn modelId="{EA805C9C-5118-4FC0-979D-98E52F3885B2}" srcId="{AF1ACC4F-2802-4DB4-9E7C-6C6DBD34D4D8}" destId="{B608F2DE-8983-4F35-A2F9-0165FF637904}" srcOrd="0" destOrd="0" parTransId="{A7CA8E68-5C3C-4A1B-B9C3-A2D2B50A666A}" sibTransId="{92B90922-B5BB-448D-94DA-9F2201E0E943}"/>
    <dgm:cxn modelId="{C9539F25-50AE-4085-BA71-BBAA820B2E5C}" type="presOf" srcId="{E461449B-69FB-40C9-A96D-6D306086FFA8}" destId="{A4277A0E-CD5A-419F-AA62-3CDC8DED5B84}" srcOrd="1" destOrd="0" presId="urn:microsoft.com/office/officeart/2008/layout/HalfCircleOrganizationChart"/>
    <dgm:cxn modelId="{BF365466-0C8D-48A9-98EB-D4DC88F07C44}" type="presOf" srcId="{B608F2DE-8983-4F35-A2F9-0165FF637904}" destId="{853C2165-6AF3-4B9B-ADF8-68C42C8896DF}" srcOrd="1" destOrd="0" presId="urn:microsoft.com/office/officeart/2008/layout/HalfCircleOrganizationChart"/>
    <dgm:cxn modelId="{20E6C5FB-AE15-4358-8BD3-406239086666}" type="presOf" srcId="{AF1ACC4F-2802-4DB4-9E7C-6C6DBD34D4D8}" destId="{D163CE32-7163-4CBF-A7A9-9353ED7F9219}" srcOrd="0" destOrd="0" presId="urn:microsoft.com/office/officeart/2008/layout/HalfCircleOrganizationChart"/>
    <dgm:cxn modelId="{8FA6084D-6027-4A40-B0B5-2549AA706F78}" type="presOf" srcId="{81D42D79-BEF0-4155-81DE-791B885862AB}" destId="{C6D9D76D-45D8-466C-B2E2-3C560BA05500}" srcOrd="0" destOrd="0" presId="urn:microsoft.com/office/officeart/2008/layout/HalfCircleOrganizationChart"/>
    <dgm:cxn modelId="{88B80ACA-214D-4422-9FA1-E0C4F100FB5F}" type="presOf" srcId="{71ECF352-F6C9-48F1-BF8A-F00DD66FFD8A}" destId="{4ED2D847-C6F8-426D-8E77-98CF7934BA48}" srcOrd="1" destOrd="0" presId="urn:microsoft.com/office/officeart/2008/layout/HalfCircleOrganizationChart"/>
    <dgm:cxn modelId="{E59AF304-5368-405E-BB4D-006921EDC4F4}" type="presOf" srcId="{B608F2DE-8983-4F35-A2F9-0165FF637904}" destId="{751600F6-F775-46B5-A440-740EFFC727A2}" srcOrd="0" destOrd="0" presId="urn:microsoft.com/office/officeart/2008/layout/HalfCircleOrganizationChart"/>
    <dgm:cxn modelId="{D5889230-1E4B-413F-883F-291B42A6D957}" type="presOf" srcId="{44463869-557A-4373-A350-69C9E49E50A2}" destId="{59476489-B78E-462A-9254-16D32433171A}" srcOrd="0" destOrd="0" presId="urn:microsoft.com/office/officeart/2008/layout/HalfCircleOrganizationChart"/>
    <dgm:cxn modelId="{658604A3-3254-4E8D-870B-7B265A48ABE2}" type="presOf" srcId="{71ECF352-F6C9-48F1-BF8A-F00DD66FFD8A}" destId="{4883A3B4-B5F3-4153-BF3C-24C1965C2567}" srcOrd="0" destOrd="0" presId="urn:microsoft.com/office/officeart/2008/layout/HalfCircleOrganizationChart"/>
    <dgm:cxn modelId="{3B858C5D-9E4A-4052-9A0C-4F7FE8A9D429}" srcId="{B608F2DE-8983-4F35-A2F9-0165FF637904}" destId="{71ECF352-F6C9-48F1-BF8A-F00DD66FFD8A}" srcOrd="2" destOrd="0" parTransId="{44463869-557A-4373-A350-69C9E49E50A2}" sibTransId="{E7F97DB2-2290-4A8F-87D1-408FE83F3789}"/>
    <dgm:cxn modelId="{48A79962-0A09-428E-9823-25161F885508}" type="presOf" srcId="{E461449B-69FB-40C9-A96D-6D306086FFA8}" destId="{E54C3053-216D-4E17-A674-8C0003CBB8EC}" srcOrd="0" destOrd="0" presId="urn:microsoft.com/office/officeart/2008/layout/HalfCircleOrganizationChart"/>
    <dgm:cxn modelId="{7E9ED943-CC43-4D77-91A8-93A774CB0F41}" srcId="{B608F2DE-8983-4F35-A2F9-0165FF637904}" destId="{E461449B-69FB-40C9-A96D-6D306086FFA8}" srcOrd="1" destOrd="0" parTransId="{81D42D79-BEF0-4155-81DE-791B885862AB}" sibTransId="{303E6A81-7316-40D9-BF4F-53C4E70DFF30}"/>
    <dgm:cxn modelId="{6A2071F2-4BD4-40CB-92EE-3858338A4E19}" type="presParOf" srcId="{D163CE32-7163-4CBF-A7A9-9353ED7F9219}" destId="{C41D02A9-5257-450D-AB03-0CD9BD2A7479}" srcOrd="0" destOrd="0" presId="urn:microsoft.com/office/officeart/2008/layout/HalfCircleOrganizationChart"/>
    <dgm:cxn modelId="{FE343DBB-4BAA-4E1D-9718-F414F695B3CF}" type="presParOf" srcId="{C41D02A9-5257-450D-AB03-0CD9BD2A7479}" destId="{4882C76F-030F-40B3-AA11-D70D6B4A02CA}" srcOrd="0" destOrd="0" presId="urn:microsoft.com/office/officeart/2008/layout/HalfCircleOrganizationChart"/>
    <dgm:cxn modelId="{024252A0-27D9-40AF-A41F-B8B4F448D126}" type="presParOf" srcId="{4882C76F-030F-40B3-AA11-D70D6B4A02CA}" destId="{751600F6-F775-46B5-A440-740EFFC727A2}" srcOrd="0" destOrd="0" presId="urn:microsoft.com/office/officeart/2008/layout/HalfCircleOrganizationChart"/>
    <dgm:cxn modelId="{44BD539A-0AB0-432C-9274-C0087EB90B14}" type="presParOf" srcId="{4882C76F-030F-40B3-AA11-D70D6B4A02CA}" destId="{C5926856-0A04-4BD5-BBC8-497021BD9D87}" srcOrd="1" destOrd="0" presId="urn:microsoft.com/office/officeart/2008/layout/HalfCircleOrganizationChart"/>
    <dgm:cxn modelId="{4BC1A6A1-F552-4738-9DCA-22CC3132A5C9}" type="presParOf" srcId="{4882C76F-030F-40B3-AA11-D70D6B4A02CA}" destId="{181F19A0-9890-4483-AF47-BBF361E4101E}" srcOrd="2" destOrd="0" presId="urn:microsoft.com/office/officeart/2008/layout/HalfCircleOrganizationChart"/>
    <dgm:cxn modelId="{6E199615-45A3-4117-AEA7-1EE033F6A701}" type="presParOf" srcId="{4882C76F-030F-40B3-AA11-D70D6B4A02CA}" destId="{853C2165-6AF3-4B9B-ADF8-68C42C8896DF}" srcOrd="3" destOrd="0" presId="urn:microsoft.com/office/officeart/2008/layout/HalfCircleOrganizationChart"/>
    <dgm:cxn modelId="{043AD43C-5613-4BDB-9FDB-8F62977A9F50}" type="presParOf" srcId="{C41D02A9-5257-450D-AB03-0CD9BD2A7479}" destId="{4C9BCC17-A541-4134-877B-23E71145712C}" srcOrd="1" destOrd="0" presId="urn:microsoft.com/office/officeart/2008/layout/HalfCircleOrganizationChart"/>
    <dgm:cxn modelId="{C67A05B9-2478-46E8-8118-F50D2A9694AD}" type="presParOf" srcId="{4C9BCC17-A541-4134-877B-23E71145712C}" destId="{3954BFDA-7B7A-4DBD-A274-4B0DA9F880AE}" srcOrd="0" destOrd="0" presId="urn:microsoft.com/office/officeart/2008/layout/HalfCircleOrganizationChart"/>
    <dgm:cxn modelId="{2820292F-209E-40DD-8267-9FD1154098FB}" type="presParOf" srcId="{4C9BCC17-A541-4134-877B-23E71145712C}" destId="{BE55960E-57CA-451B-AC00-8529389B6A16}" srcOrd="1" destOrd="0" presId="urn:microsoft.com/office/officeart/2008/layout/HalfCircleOrganizationChart"/>
    <dgm:cxn modelId="{32EB9525-05DE-4BDB-A7D0-94580D4A64BF}" type="presParOf" srcId="{BE55960E-57CA-451B-AC00-8529389B6A16}" destId="{CDC7B75C-360E-48CA-BF6F-B7BD2A62FF81}" srcOrd="0" destOrd="0" presId="urn:microsoft.com/office/officeart/2008/layout/HalfCircleOrganizationChart"/>
    <dgm:cxn modelId="{86D8C12E-B0C2-475D-958A-4BA22B5DE468}" type="presParOf" srcId="{CDC7B75C-360E-48CA-BF6F-B7BD2A62FF81}" destId="{4C39B75E-90F6-4047-BE0D-1A39D8E9BBEC}" srcOrd="0" destOrd="0" presId="urn:microsoft.com/office/officeart/2008/layout/HalfCircleOrganizationChart"/>
    <dgm:cxn modelId="{4624BBBF-8D7E-4106-833C-17969D755A68}" type="presParOf" srcId="{CDC7B75C-360E-48CA-BF6F-B7BD2A62FF81}" destId="{98AA1628-E87B-400D-904C-3B6AD7EFF5FC}" srcOrd="1" destOrd="0" presId="urn:microsoft.com/office/officeart/2008/layout/HalfCircleOrganizationChart"/>
    <dgm:cxn modelId="{1A3601BC-53BA-4235-973B-7FE0BF0326C1}" type="presParOf" srcId="{CDC7B75C-360E-48CA-BF6F-B7BD2A62FF81}" destId="{BB31CF26-1E37-4FD9-A067-C7189CC49F48}" srcOrd="2" destOrd="0" presId="urn:microsoft.com/office/officeart/2008/layout/HalfCircleOrganizationChart"/>
    <dgm:cxn modelId="{E165E9E2-20CA-4EAA-8C60-EE5A3DEFBD6C}" type="presParOf" srcId="{CDC7B75C-360E-48CA-BF6F-B7BD2A62FF81}" destId="{6CF03572-9E8C-4503-8814-BDF691D7155A}" srcOrd="3" destOrd="0" presId="urn:microsoft.com/office/officeart/2008/layout/HalfCircleOrganizationChart"/>
    <dgm:cxn modelId="{05C7D0E4-7103-4156-AE32-5C41330D86F5}" type="presParOf" srcId="{BE55960E-57CA-451B-AC00-8529389B6A16}" destId="{2C45E744-3417-48A7-BB51-2DC0B34B3CB2}" srcOrd="1" destOrd="0" presId="urn:microsoft.com/office/officeart/2008/layout/HalfCircleOrganizationChart"/>
    <dgm:cxn modelId="{00E298CB-E95B-45F1-AB1D-B136F5D7A5A8}" type="presParOf" srcId="{BE55960E-57CA-451B-AC00-8529389B6A16}" destId="{18EC7E42-4035-49C5-9448-91E1A93151E3}" srcOrd="2" destOrd="0" presId="urn:microsoft.com/office/officeart/2008/layout/HalfCircleOrganizationChart"/>
    <dgm:cxn modelId="{97715792-26A7-49A4-868C-07ED32427A12}" type="presParOf" srcId="{4C9BCC17-A541-4134-877B-23E71145712C}" destId="{C6D9D76D-45D8-466C-B2E2-3C560BA05500}" srcOrd="2" destOrd="0" presId="urn:microsoft.com/office/officeart/2008/layout/HalfCircleOrganizationChart"/>
    <dgm:cxn modelId="{730650F5-412E-478F-909D-95B09DDE5509}" type="presParOf" srcId="{4C9BCC17-A541-4134-877B-23E71145712C}" destId="{476C4A15-081A-4F56-95AC-0E80C0C14AE8}" srcOrd="3" destOrd="0" presId="urn:microsoft.com/office/officeart/2008/layout/HalfCircleOrganizationChart"/>
    <dgm:cxn modelId="{1E0ACEA3-DDAF-4799-BB69-B03FCECFE3E0}" type="presParOf" srcId="{476C4A15-081A-4F56-95AC-0E80C0C14AE8}" destId="{6EF3E946-26ED-4F4D-B5D5-648B0BA54467}" srcOrd="0" destOrd="0" presId="urn:microsoft.com/office/officeart/2008/layout/HalfCircleOrganizationChart"/>
    <dgm:cxn modelId="{76B26231-79C9-4309-A0E0-FDAD880DBA94}" type="presParOf" srcId="{6EF3E946-26ED-4F4D-B5D5-648B0BA54467}" destId="{E54C3053-216D-4E17-A674-8C0003CBB8EC}" srcOrd="0" destOrd="0" presId="urn:microsoft.com/office/officeart/2008/layout/HalfCircleOrganizationChart"/>
    <dgm:cxn modelId="{E8C909D6-7A00-4145-8AF8-77BA03A8D715}" type="presParOf" srcId="{6EF3E946-26ED-4F4D-B5D5-648B0BA54467}" destId="{96D94BA2-5ACC-4419-8E09-5571ED0F6B73}" srcOrd="1" destOrd="0" presId="urn:microsoft.com/office/officeart/2008/layout/HalfCircleOrganizationChart"/>
    <dgm:cxn modelId="{16AF779F-9942-473E-AF9F-CD4CFFAC8AA4}" type="presParOf" srcId="{6EF3E946-26ED-4F4D-B5D5-648B0BA54467}" destId="{09EFD53A-734F-4AC7-AFBE-E876D3CB50A5}" srcOrd="2" destOrd="0" presId="urn:microsoft.com/office/officeart/2008/layout/HalfCircleOrganizationChart"/>
    <dgm:cxn modelId="{47E71FCA-6195-4911-BDF5-88A2CEC9D15F}" type="presParOf" srcId="{6EF3E946-26ED-4F4D-B5D5-648B0BA54467}" destId="{A4277A0E-CD5A-419F-AA62-3CDC8DED5B84}" srcOrd="3" destOrd="0" presId="urn:microsoft.com/office/officeart/2008/layout/HalfCircleOrganizationChart"/>
    <dgm:cxn modelId="{4F4D9B95-FACF-4DAB-B2E1-1B1E002EC611}" type="presParOf" srcId="{476C4A15-081A-4F56-95AC-0E80C0C14AE8}" destId="{850D8A4F-0653-4447-8F13-11FC02330525}" srcOrd="1" destOrd="0" presId="urn:microsoft.com/office/officeart/2008/layout/HalfCircleOrganizationChart"/>
    <dgm:cxn modelId="{FE034F26-854C-4CA2-89FE-D1CA15287F24}" type="presParOf" srcId="{476C4A15-081A-4F56-95AC-0E80C0C14AE8}" destId="{CE081E26-0706-42DF-BB85-06F05EC21067}" srcOrd="2" destOrd="0" presId="urn:microsoft.com/office/officeart/2008/layout/HalfCircleOrganizationChart"/>
    <dgm:cxn modelId="{63B37524-B51A-4178-98C4-1B991B5F22BD}" type="presParOf" srcId="{4C9BCC17-A541-4134-877B-23E71145712C}" destId="{59476489-B78E-462A-9254-16D32433171A}" srcOrd="4" destOrd="0" presId="urn:microsoft.com/office/officeart/2008/layout/HalfCircleOrganizationChart"/>
    <dgm:cxn modelId="{A9FD19A4-AA2E-43E0-8550-99A32C46E262}" type="presParOf" srcId="{4C9BCC17-A541-4134-877B-23E71145712C}" destId="{D2533554-C273-4683-923A-9FD43ECACF2E}" srcOrd="5" destOrd="0" presId="urn:microsoft.com/office/officeart/2008/layout/HalfCircleOrganizationChart"/>
    <dgm:cxn modelId="{E25A557D-855F-4D46-8BDA-970F7B5E8F63}" type="presParOf" srcId="{D2533554-C273-4683-923A-9FD43ECACF2E}" destId="{DF598A08-5886-4B6C-9932-D132577D8473}" srcOrd="0" destOrd="0" presId="urn:microsoft.com/office/officeart/2008/layout/HalfCircleOrganizationChart"/>
    <dgm:cxn modelId="{B5DACBAD-207B-44B6-A970-00B75A8C22F9}" type="presParOf" srcId="{DF598A08-5886-4B6C-9932-D132577D8473}" destId="{4883A3B4-B5F3-4153-BF3C-24C1965C2567}" srcOrd="0" destOrd="0" presId="urn:microsoft.com/office/officeart/2008/layout/HalfCircleOrganizationChart"/>
    <dgm:cxn modelId="{3F375F41-698F-4079-9177-98FF6583A4FF}" type="presParOf" srcId="{DF598A08-5886-4B6C-9932-D132577D8473}" destId="{3E805BE1-0B30-4B6B-A075-14CFDDCB90D5}" srcOrd="1" destOrd="0" presId="urn:microsoft.com/office/officeart/2008/layout/HalfCircleOrganizationChart"/>
    <dgm:cxn modelId="{1B3DC772-C87F-4E2E-AAAB-2BD2431CF6EF}" type="presParOf" srcId="{DF598A08-5886-4B6C-9932-D132577D8473}" destId="{B7B92F79-0AF5-4C64-827C-180105EC9386}" srcOrd="2" destOrd="0" presId="urn:microsoft.com/office/officeart/2008/layout/HalfCircleOrganizationChart"/>
    <dgm:cxn modelId="{75AEE283-01A3-4D40-8662-C2D9C8AB649C}" type="presParOf" srcId="{DF598A08-5886-4B6C-9932-D132577D8473}" destId="{4ED2D847-C6F8-426D-8E77-98CF7934BA48}" srcOrd="3" destOrd="0" presId="urn:microsoft.com/office/officeart/2008/layout/HalfCircleOrganizationChart"/>
    <dgm:cxn modelId="{4214653D-3652-4CD6-96D0-7C8CAE155D4B}" type="presParOf" srcId="{D2533554-C273-4683-923A-9FD43ECACF2E}" destId="{994C9621-F103-44EA-955F-E7724D5C1CA3}" srcOrd="1" destOrd="0" presId="urn:microsoft.com/office/officeart/2008/layout/HalfCircleOrganizationChart"/>
    <dgm:cxn modelId="{4F7876F1-FE1B-4C13-B3A3-86F8F14D08CA}" type="presParOf" srcId="{D2533554-C273-4683-923A-9FD43ECACF2E}" destId="{C66C3474-8487-422B-8860-512B5A2FAD97}" srcOrd="2" destOrd="0" presId="urn:microsoft.com/office/officeart/2008/layout/HalfCircleOrganizationChart"/>
    <dgm:cxn modelId="{00025F85-2490-4264-84B9-54F743854697}" type="presParOf" srcId="{C41D02A9-5257-450D-AB03-0CD9BD2A7479}" destId="{4C31EEF7-4E08-4D95-A2DD-32670D32739E}" srcOrd="2" destOrd="0" presId="urn:microsoft.com/office/officeart/2008/layout/HalfCircleOrganizationChart"/>
  </dgm:cxnLst>
  <dgm:bg>
    <a:effectLst>
      <a:softEdge rad="12446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54582B-7AF8-4B66-9450-81D47412A5AF}" type="doc">
      <dgm:prSet loTypeId="urn:microsoft.com/office/officeart/2005/8/layout/pyramid3" loCatId="pyramid" qsTypeId="urn:microsoft.com/office/officeart/2005/8/quickstyle/3d7" qsCatId="3D" csTypeId="urn:microsoft.com/office/officeart/2005/8/colors/accent1_2" csCatId="accent1" phldr="1"/>
      <dgm:spPr/>
    </dgm:pt>
    <dgm:pt modelId="{94A0FE2A-E612-48AB-BE98-8D74513F95D0}">
      <dgm:prSet phldrT="[Text]" custT="1"/>
      <dgm:spPr/>
      <dgm:t>
        <a:bodyPr/>
        <a:lstStyle/>
        <a:p>
          <a:pPr rtl="0"/>
          <a:r>
            <a:rPr lang="en-US" sz="4000" b="1" dirty="0"/>
            <a:t>Intolerable</a:t>
          </a:r>
        </a:p>
      </dgm:t>
    </dgm:pt>
    <dgm:pt modelId="{153B474C-7E32-48B7-968A-992D0AA07544}" type="parTrans" cxnId="{54B5EDA5-78E3-4F33-AB81-01782CDC6752}">
      <dgm:prSet/>
      <dgm:spPr/>
      <dgm:t>
        <a:bodyPr/>
        <a:lstStyle/>
        <a:p>
          <a:pPr rtl="1"/>
          <a:endParaRPr lang="ar-JO"/>
        </a:p>
      </dgm:t>
    </dgm:pt>
    <dgm:pt modelId="{831514E1-8727-4F54-AD50-4574A5BE819D}" type="sibTrans" cxnId="{54B5EDA5-78E3-4F33-AB81-01782CDC6752}">
      <dgm:prSet/>
      <dgm:spPr/>
      <dgm:t>
        <a:bodyPr/>
        <a:lstStyle/>
        <a:p>
          <a:pPr rtl="1"/>
          <a:endParaRPr lang="ar-JO"/>
        </a:p>
      </dgm:t>
    </dgm:pt>
    <dgm:pt modelId="{987ACA49-2949-46FE-ABF1-7FBD343EE25C}">
      <dgm:prSet phldrT="[Text]" custT="1"/>
      <dgm:spPr/>
      <dgm:t>
        <a:bodyPr/>
        <a:lstStyle/>
        <a:p>
          <a:pPr rtl="1"/>
          <a:r>
            <a:rPr lang="en-US" sz="3200" b="1" dirty="0"/>
            <a:t>ALARP</a:t>
          </a:r>
          <a:endParaRPr lang="ar-JO" sz="3200" b="1" dirty="0"/>
        </a:p>
      </dgm:t>
    </dgm:pt>
    <dgm:pt modelId="{6B159D88-F782-4C78-80AC-8379B064F53E}" type="parTrans" cxnId="{55F3393A-C4C8-41B9-B80B-116AB835652A}">
      <dgm:prSet/>
      <dgm:spPr/>
      <dgm:t>
        <a:bodyPr/>
        <a:lstStyle/>
        <a:p>
          <a:pPr rtl="1"/>
          <a:endParaRPr lang="ar-JO"/>
        </a:p>
      </dgm:t>
    </dgm:pt>
    <dgm:pt modelId="{7A2EE4AB-5B86-4FC9-BE74-E1D185DB2F0F}" type="sibTrans" cxnId="{55F3393A-C4C8-41B9-B80B-116AB835652A}">
      <dgm:prSet/>
      <dgm:spPr/>
      <dgm:t>
        <a:bodyPr/>
        <a:lstStyle/>
        <a:p>
          <a:pPr rtl="1"/>
          <a:endParaRPr lang="ar-JO"/>
        </a:p>
      </dgm:t>
    </dgm:pt>
    <dgm:pt modelId="{FB70E3E2-3CD5-40AB-9EBD-17C653B1EE30}">
      <dgm:prSet phldrT="[Text]" custT="1"/>
      <dgm:spPr/>
      <dgm:t>
        <a:bodyPr/>
        <a:lstStyle/>
        <a:p>
          <a:pPr rtl="0"/>
          <a:r>
            <a:rPr lang="en-US" sz="2000" b="1" dirty="0"/>
            <a:t>Negligible</a:t>
          </a:r>
          <a:endParaRPr lang="ar-JO" sz="2000" b="1" dirty="0"/>
        </a:p>
      </dgm:t>
    </dgm:pt>
    <dgm:pt modelId="{3360ED42-85FD-4AB9-A1AF-166A285A8AC2}" type="parTrans" cxnId="{BC9B92B4-2963-4F93-9A0B-61D0BC20A9A3}">
      <dgm:prSet/>
      <dgm:spPr/>
      <dgm:t>
        <a:bodyPr/>
        <a:lstStyle/>
        <a:p>
          <a:pPr rtl="1"/>
          <a:endParaRPr lang="ar-JO"/>
        </a:p>
      </dgm:t>
    </dgm:pt>
    <dgm:pt modelId="{4878FCE9-6B32-4229-A556-1A9183CD7D74}" type="sibTrans" cxnId="{BC9B92B4-2963-4F93-9A0B-61D0BC20A9A3}">
      <dgm:prSet/>
      <dgm:spPr/>
      <dgm:t>
        <a:bodyPr/>
        <a:lstStyle/>
        <a:p>
          <a:pPr rtl="1"/>
          <a:endParaRPr lang="ar-JO"/>
        </a:p>
      </dgm:t>
    </dgm:pt>
    <dgm:pt modelId="{61A32791-C1C3-439B-B51E-424D4256B78A}" type="pres">
      <dgm:prSet presAssocID="{4E54582B-7AF8-4B66-9450-81D47412A5AF}" presName="Name0" presStyleCnt="0">
        <dgm:presLayoutVars>
          <dgm:dir/>
          <dgm:animLvl val="lvl"/>
          <dgm:resizeHandles val="exact"/>
        </dgm:presLayoutVars>
      </dgm:prSet>
      <dgm:spPr/>
    </dgm:pt>
    <dgm:pt modelId="{7196814B-529D-425D-A6D6-4A00817D4AA8}" type="pres">
      <dgm:prSet presAssocID="{94A0FE2A-E612-48AB-BE98-8D74513F95D0}" presName="Name8" presStyleCnt="0"/>
      <dgm:spPr/>
    </dgm:pt>
    <dgm:pt modelId="{42F441AD-7D03-4EF8-B268-A2E42BCBF256}" type="pres">
      <dgm:prSet presAssocID="{94A0FE2A-E612-48AB-BE98-8D74513F95D0}" presName="level" presStyleLbl="node1" presStyleIdx="0" presStyleCnt="3" custLinFactNeighborX="156" custLinFactNeighborY="2437">
        <dgm:presLayoutVars>
          <dgm:chMax val="1"/>
          <dgm:bulletEnabled val="1"/>
        </dgm:presLayoutVars>
      </dgm:prSet>
      <dgm:spPr/>
      <dgm:t>
        <a:bodyPr/>
        <a:lstStyle/>
        <a:p>
          <a:pPr rtl="1"/>
          <a:endParaRPr lang="ar-JO"/>
        </a:p>
      </dgm:t>
    </dgm:pt>
    <dgm:pt modelId="{2D024113-0C8E-4471-942E-245044030D01}" type="pres">
      <dgm:prSet presAssocID="{94A0FE2A-E612-48AB-BE98-8D74513F95D0}" presName="levelTx" presStyleLbl="revTx" presStyleIdx="0" presStyleCnt="0">
        <dgm:presLayoutVars>
          <dgm:chMax val="1"/>
          <dgm:bulletEnabled val="1"/>
        </dgm:presLayoutVars>
      </dgm:prSet>
      <dgm:spPr/>
      <dgm:t>
        <a:bodyPr/>
        <a:lstStyle/>
        <a:p>
          <a:pPr rtl="1"/>
          <a:endParaRPr lang="ar-JO"/>
        </a:p>
      </dgm:t>
    </dgm:pt>
    <dgm:pt modelId="{9AD17488-B6AC-4D5F-B960-D9EBE0749611}" type="pres">
      <dgm:prSet presAssocID="{987ACA49-2949-46FE-ABF1-7FBD343EE25C}" presName="Name8" presStyleCnt="0"/>
      <dgm:spPr/>
    </dgm:pt>
    <dgm:pt modelId="{662845E4-B766-4D2E-8F38-DC8667905CBD}" type="pres">
      <dgm:prSet presAssocID="{987ACA49-2949-46FE-ABF1-7FBD343EE25C}" presName="level" presStyleLbl="node1" presStyleIdx="1" presStyleCnt="3">
        <dgm:presLayoutVars>
          <dgm:chMax val="1"/>
          <dgm:bulletEnabled val="1"/>
        </dgm:presLayoutVars>
      </dgm:prSet>
      <dgm:spPr/>
      <dgm:t>
        <a:bodyPr/>
        <a:lstStyle/>
        <a:p>
          <a:pPr rtl="1"/>
          <a:endParaRPr lang="ar-JO"/>
        </a:p>
      </dgm:t>
    </dgm:pt>
    <dgm:pt modelId="{9989BBB4-1C5B-4BFF-85CC-E3BBCCDCAA4F}" type="pres">
      <dgm:prSet presAssocID="{987ACA49-2949-46FE-ABF1-7FBD343EE25C}" presName="levelTx" presStyleLbl="revTx" presStyleIdx="0" presStyleCnt="0">
        <dgm:presLayoutVars>
          <dgm:chMax val="1"/>
          <dgm:bulletEnabled val="1"/>
        </dgm:presLayoutVars>
      </dgm:prSet>
      <dgm:spPr/>
      <dgm:t>
        <a:bodyPr/>
        <a:lstStyle/>
        <a:p>
          <a:pPr rtl="1"/>
          <a:endParaRPr lang="ar-JO"/>
        </a:p>
      </dgm:t>
    </dgm:pt>
    <dgm:pt modelId="{9B2E4043-09BE-4F28-8AA4-7EFA412E8A0A}" type="pres">
      <dgm:prSet presAssocID="{FB70E3E2-3CD5-40AB-9EBD-17C653B1EE30}" presName="Name8" presStyleCnt="0"/>
      <dgm:spPr/>
    </dgm:pt>
    <dgm:pt modelId="{0A7EB5F3-4267-46F9-9361-C45F65203D7A}" type="pres">
      <dgm:prSet presAssocID="{FB70E3E2-3CD5-40AB-9EBD-17C653B1EE30}" presName="level" presStyleLbl="node1" presStyleIdx="2" presStyleCnt="3">
        <dgm:presLayoutVars>
          <dgm:chMax val="1"/>
          <dgm:bulletEnabled val="1"/>
        </dgm:presLayoutVars>
      </dgm:prSet>
      <dgm:spPr/>
      <dgm:t>
        <a:bodyPr/>
        <a:lstStyle/>
        <a:p>
          <a:pPr rtl="1"/>
          <a:endParaRPr lang="ar-JO"/>
        </a:p>
      </dgm:t>
    </dgm:pt>
    <dgm:pt modelId="{3C361F57-A6B0-494A-A2E5-6229B2C545F6}" type="pres">
      <dgm:prSet presAssocID="{FB70E3E2-3CD5-40AB-9EBD-17C653B1EE30}" presName="levelTx" presStyleLbl="revTx" presStyleIdx="0" presStyleCnt="0">
        <dgm:presLayoutVars>
          <dgm:chMax val="1"/>
          <dgm:bulletEnabled val="1"/>
        </dgm:presLayoutVars>
      </dgm:prSet>
      <dgm:spPr/>
      <dgm:t>
        <a:bodyPr/>
        <a:lstStyle/>
        <a:p>
          <a:pPr rtl="1"/>
          <a:endParaRPr lang="ar-JO"/>
        </a:p>
      </dgm:t>
    </dgm:pt>
  </dgm:ptLst>
  <dgm:cxnLst>
    <dgm:cxn modelId="{228F493D-587E-4FA5-BD29-7605B883B640}" type="presOf" srcId="{987ACA49-2949-46FE-ABF1-7FBD343EE25C}" destId="{9989BBB4-1C5B-4BFF-85CC-E3BBCCDCAA4F}" srcOrd="1" destOrd="0" presId="urn:microsoft.com/office/officeart/2005/8/layout/pyramid3"/>
    <dgm:cxn modelId="{54B5EDA5-78E3-4F33-AB81-01782CDC6752}" srcId="{4E54582B-7AF8-4B66-9450-81D47412A5AF}" destId="{94A0FE2A-E612-48AB-BE98-8D74513F95D0}" srcOrd="0" destOrd="0" parTransId="{153B474C-7E32-48B7-968A-992D0AA07544}" sibTransId="{831514E1-8727-4F54-AD50-4574A5BE819D}"/>
    <dgm:cxn modelId="{E42F117F-1AA7-4A7B-9685-BEC75DA9E6CE}" type="presOf" srcId="{4E54582B-7AF8-4B66-9450-81D47412A5AF}" destId="{61A32791-C1C3-439B-B51E-424D4256B78A}" srcOrd="0" destOrd="0" presId="urn:microsoft.com/office/officeart/2005/8/layout/pyramid3"/>
    <dgm:cxn modelId="{FC8D1F39-C3EE-473E-9CBA-14588F4264F7}" type="presOf" srcId="{94A0FE2A-E612-48AB-BE98-8D74513F95D0}" destId="{2D024113-0C8E-4471-942E-245044030D01}" srcOrd="1" destOrd="0" presId="urn:microsoft.com/office/officeart/2005/8/layout/pyramid3"/>
    <dgm:cxn modelId="{E4E75B67-8123-4429-9D3B-D425FCBFF71D}" type="presOf" srcId="{94A0FE2A-E612-48AB-BE98-8D74513F95D0}" destId="{42F441AD-7D03-4EF8-B268-A2E42BCBF256}" srcOrd="0" destOrd="0" presId="urn:microsoft.com/office/officeart/2005/8/layout/pyramid3"/>
    <dgm:cxn modelId="{55F3393A-C4C8-41B9-B80B-116AB835652A}" srcId="{4E54582B-7AF8-4B66-9450-81D47412A5AF}" destId="{987ACA49-2949-46FE-ABF1-7FBD343EE25C}" srcOrd="1" destOrd="0" parTransId="{6B159D88-F782-4C78-80AC-8379B064F53E}" sibTransId="{7A2EE4AB-5B86-4FC9-BE74-E1D185DB2F0F}"/>
    <dgm:cxn modelId="{703BD3CF-6781-4E87-80E8-7A523D1E5118}" type="presOf" srcId="{FB70E3E2-3CD5-40AB-9EBD-17C653B1EE30}" destId="{0A7EB5F3-4267-46F9-9361-C45F65203D7A}" srcOrd="0" destOrd="0" presId="urn:microsoft.com/office/officeart/2005/8/layout/pyramid3"/>
    <dgm:cxn modelId="{0155399B-E8C9-4CE9-A090-7B5A274FCAF6}" type="presOf" srcId="{FB70E3E2-3CD5-40AB-9EBD-17C653B1EE30}" destId="{3C361F57-A6B0-494A-A2E5-6229B2C545F6}" srcOrd="1" destOrd="0" presId="urn:microsoft.com/office/officeart/2005/8/layout/pyramid3"/>
    <dgm:cxn modelId="{CB9DB20A-618B-4C60-BDCE-9BF35B7B9FEE}" type="presOf" srcId="{987ACA49-2949-46FE-ABF1-7FBD343EE25C}" destId="{662845E4-B766-4D2E-8F38-DC8667905CBD}" srcOrd="0" destOrd="0" presId="urn:microsoft.com/office/officeart/2005/8/layout/pyramid3"/>
    <dgm:cxn modelId="{BC9B92B4-2963-4F93-9A0B-61D0BC20A9A3}" srcId="{4E54582B-7AF8-4B66-9450-81D47412A5AF}" destId="{FB70E3E2-3CD5-40AB-9EBD-17C653B1EE30}" srcOrd="2" destOrd="0" parTransId="{3360ED42-85FD-4AB9-A1AF-166A285A8AC2}" sibTransId="{4878FCE9-6B32-4229-A556-1A9183CD7D74}"/>
    <dgm:cxn modelId="{75EA2159-A888-4281-B226-30F25B761C68}" type="presParOf" srcId="{61A32791-C1C3-439B-B51E-424D4256B78A}" destId="{7196814B-529D-425D-A6D6-4A00817D4AA8}" srcOrd="0" destOrd="0" presId="urn:microsoft.com/office/officeart/2005/8/layout/pyramid3"/>
    <dgm:cxn modelId="{13AFF11C-DE2A-4B81-9ED2-D25EFFA4BBEB}" type="presParOf" srcId="{7196814B-529D-425D-A6D6-4A00817D4AA8}" destId="{42F441AD-7D03-4EF8-B268-A2E42BCBF256}" srcOrd="0" destOrd="0" presId="urn:microsoft.com/office/officeart/2005/8/layout/pyramid3"/>
    <dgm:cxn modelId="{590A10B9-6AE0-412A-B239-EBB22297D773}" type="presParOf" srcId="{7196814B-529D-425D-A6D6-4A00817D4AA8}" destId="{2D024113-0C8E-4471-942E-245044030D01}" srcOrd="1" destOrd="0" presId="urn:microsoft.com/office/officeart/2005/8/layout/pyramid3"/>
    <dgm:cxn modelId="{D85B09BE-BB13-4EE2-A620-E94DB4682751}" type="presParOf" srcId="{61A32791-C1C3-439B-B51E-424D4256B78A}" destId="{9AD17488-B6AC-4D5F-B960-D9EBE0749611}" srcOrd="1" destOrd="0" presId="urn:microsoft.com/office/officeart/2005/8/layout/pyramid3"/>
    <dgm:cxn modelId="{F9379D8D-8322-4957-BD54-8276FA8E4842}" type="presParOf" srcId="{9AD17488-B6AC-4D5F-B960-D9EBE0749611}" destId="{662845E4-B766-4D2E-8F38-DC8667905CBD}" srcOrd="0" destOrd="0" presId="urn:microsoft.com/office/officeart/2005/8/layout/pyramid3"/>
    <dgm:cxn modelId="{4D4F4E6C-BCFC-481D-A47F-C41DBD068B53}" type="presParOf" srcId="{9AD17488-B6AC-4D5F-B960-D9EBE0749611}" destId="{9989BBB4-1C5B-4BFF-85CC-E3BBCCDCAA4F}" srcOrd="1" destOrd="0" presId="urn:microsoft.com/office/officeart/2005/8/layout/pyramid3"/>
    <dgm:cxn modelId="{D0DD01C1-16A9-4762-AF07-F53F3F36A87D}" type="presParOf" srcId="{61A32791-C1C3-439B-B51E-424D4256B78A}" destId="{9B2E4043-09BE-4F28-8AA4-7EFA412E8A0A}" srcOrd="2" destOrd="0" presId="urn:microsoft.com/office/officeart/2005/8/layout/pyramid3"/>
    <dgm:cxn modelId="{76944C9E-8A3F-4533-8804-D2B303C16F29}" type="presParOf" srcId="{9B2E4043-09BE-4F28-8AA4-7EFA412E8A0A}" destId="{0A7EB5F3-4267-46F9-9361-C45F65203D7A}" srcOrd="0" destOrd="0" presId="urn:microsoft.com/office/officeart/2005/8/layout/pyramid3"/>
    <dgm:cxn modelId="{D0EC2C02-DA2C-4ED4-87DC-729D3077FFF6}" type="presParOf" srcId="{9B2E4043-09BE-4F28-8AA4-7EFA412E8A0A}" destId="{3C361F57-A6B0-494A-A2E5-6229B2C545F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D1409-D98E-4D1F-8E45-816FCBC2A986}" type="doc">
      <dgm:prSet loTypeId="urn:microsoft.com/office/officeart/2005/8/layout/hList1" loCatId="list" qsTypeId="urn:microsoft.com/office/officeart/2005/8/quickstyle/simple1" qsCatId="simple" csTypeId="urn:microsoft.com/office/officeart/2005/8/colors/accent5_1" csCatId="accent5" phldr="1"/>
      <dgm:spPr/>
      <dgm:t>
        <a:bodyPr/>
        <a:lstStyle/>
        <a:p>
          <a:pPr rtl="1"/>
          <a:endParaRPr lang="ar-JO"/>
        </a:p>
      </dgm:t>
    </dgm:pt>
    <dgm:pt modelId="{1651E610-1017-48F4-8E8D-09907978BCB7}">
      <dgm:prSet phldrT="[Text]"/>
      <dgm:spPr/>
      <dgm:t>
        <a:bodyPr/>
        <a:lstStyle/>
        <a:p>
          <a:pPr rtl="0"/>
          <a:r>
            <a:rPr lang="en-US" b="1" dirty="0">
              <a:solidFill>
                <a:schemeClr val="tx1">
                  <a:lumMod val="75000"/>
                  <a:lumOff val="25000"/>
                </a:schemeClr>
              </a:solidFill>
              <a:latin typeface="Times New Roman" panose="02020603050405020304" pitchFamily="18" charset="0"/>
              <a:cs typeface="Times New Roman" panose="02020603050405020304" pitchFamily="18" charset="0"/>
            </a:rPr>
            <a:t>Testing of the component</a:t>
          </a:r>
          <a:endParaRPr lang="ar-JO" b="1"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1A3764E1-B161-4847-A714-CFE106D72088}" type="parTrans" cxnId="{23F834E9-4DD2-4408-994B-854F4F620194}">
      <dgm:prSet/>
      <dgm:spPr/>
      <dgm:t>
        <a:bodyPr/>
        <a:lstStyle/>
        <a:p>
          <a:pPr rtl="0"/>
          <a:endParaRPr lang="ar-JO"/>
        </a:p>
      </dgm:t>
    </dgm:pt>
    <dgm:pt modelId="{F36EAB3D-8314-4E3B-8FE7-B66CB2E5A053}" type="sibTrans" cxnId="{23F834E9-4DD2-4408-994B-854F4F620194}">
      <dgm:prSet/>
      <dgm:spPr/>
      <dgm:t>
        <a:bodyPr/>
        <a:lstStyle/>
        <a:p>
          <a:pPr rtl="0"/>
          <a:endParaRPr lang="ar-JO"/>
        </a:p>
      </dgm:t>
    </dgm:pt>
    <dgm:pt modelId="{E2FE2AA3-DB35-4431-AEDA-83C2C9959833}">
      <dgm:prSet phldrT="[Text]"/>
      <dgm:spPr/>
      <dgm:t>
        <a:bodyPr/>
        <a:lstStyle/>
        <a:p>
          <a:pPr rtl="0"/>
          <a:r>
            <a:rPr lang="en-US" b="1" dirty="0">
              <a:solidFill>
                <a:schemeClr val="tx1">
                  <a:lumMod val="75000"/>
                  <a:lumOff val="25000"/>
                </a:schemeClr>
              </a:solidFill>
              <a:latin typeface="Times New Roman" panose="02020603050405020304" pitchFamily="18" charset="0"/>
              <a:cs typeface="Times New Roman" panose="02020603050405020304" pitchFamily="18" charset="0"/>
            </a:rPr>
            <a:t>Shelf life storage</a:t>
          </a:r>
          <a:endParaRPr lang="ar-JO" b="1"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3C2C090F-0683-46AA-A0A7-22078CD8FDCA}" type="parTrans" cxnId="{06F6D04F-8329-4EC6-B09F-FC7B9A07D32F}">
      <dgm:prSet/>
      <dgm:spPr/>
      <dgm:t>
        <a:bodyPr/>
        <a:lstStyle/>
        <a:p>
          <a:pPr rtl="0"/>
          <a:endParaRPr lang="ar-JO"/>
        </a:p>
      </dgm:t>
    </dgm:pt>
    <dgm:pt modelId="{C1668006-F45E-423D-AC81-076BE18C8C5B}" type="sibTrans" cxnId="{06F6D04F-8329-4EC6-B09F-FC7B9A07D32F}">
      <dgm:prSet/>
      <dgm:spPr/>
      <dgm:t>
        <a:bodyPr/>
        <a:lstStyle/>
        <a:p>
          <a:pPr rtl="0"/>
          <a:endParaRPr lang="ar-JO"/>
        </a:p>
      </dgm:t>
    </dgm:pt>
    <dgm:pt modelId="{E11CA8F0-54B0-444B-B787-66B7919C0F0D}">
      <dgm:prSet phldrT="[Text]"/>
      <dgm:spPr/>
      <dgm:t>
        <a:bodyPr/>
        <a:lstStyle/>
        <a:p>
          <a:pPr rtl="0"/>
          <a:r>
            <a:rPr lang="en-US" dirty="0">
              <a:solidFill>
                <a:schemeClr val="tx1">
                  <a:lumMod val="75000"/>
                  <a:lumOff val="25000"/>
                </a:schemeClr>
              </a:solidFill>
              <a:latin typeface="Times New Roman" panose="02020603050405020304" pitchFamily="18" charset="0"/>
              <a:cs typeface="Times New Roman" panose="02020603050405020304" pitchFamily="18" charset="0"/>
            </a:rPr>
            <a:t>Where to store spaces and for how long</a:t>
          </a:r>
          <a:endParaRPr lang="ar-JO"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48AB63D-6E34-48FA-B923-36B85758F467}" type="parTrans" cxnId="{C611D021-4D2B-4B59-B3EB-3A8D60688204}">
      <dgm:prSet/>
      <dgm:spPr/>
      <dgm:t>
        <a:bodyPr/>
        <a:lstStyle/>
        <a:p>
          <a:pPr rtl="0"/>
          <a:endParaRPr lang="ar-JO"/>
        </a:p>
      </dgm:t>
    </dgm:pt>
    <dgm:pt modelId="{60DDDB95-E74D-412D-9F51-285A0E514646}" type="sibTrans" cxnId="{C611D021-4D2B-4B59-B3EB-3A8D60688204}">
      <dgm:prSet/>
      <dgm:spPr/>
      <dgm:t>
        <a:bodyPr/>
        <a:lstStyle/>
        <a:p>
          <a:pPr rtl="0"/>
          <a:endParaRPr lang="ar-JO"/>
        </a:p>
      </dgm:t>
    </dgm:pt>
    <dgm:pt modelId="{8A7827A6-F05E-4841-88C9-0B3EF36CDE3D}">
      <dgm:prSet phldrT="[Text]"/>
      <dgm:spPr/>
      <dgm:t>
        <a:bodyPr/>
        <a:lstStyle/>
        <a:p>
          <a:pPr rtl="0"/>
          <a:r>
            <a:rPr lang="en-US" b="1" dirty="0">
              <a:solidFill>
                <a:schemeClr val="tx1">
                  <a:lumMod val="75000"/>
                  <a:lumOff val="25000"/>
                </a:schemeClr>
              </a:solidFill>
              <a:latin typeface="Times New Roman" panose="02020603050405020304" pitchFamily="18" charset="0"/>
              <a:cs typeface="Times New Roman" panose="02020603050405020304" pitchFamily="18" charset="0"/>
            </a:rPr>
            <a:t>Quality and reliability</a:t>
          </a:r>
          <a:endParaRPr lang="ar-JO" b="1"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A485DCDE-8E13-41C2-8512-D5B6AAD40901}" type="parTrans" cxnId="{AC825C1D-725F-44D6-91D2-52AA439BA71F}">
      <dgm:prSet/>
      <dgm:spPr/>
      <dgm:t>
        <a:bodyPr/>
        <a:lstStyle/>
        <a:p>
          <a:pPr rtl="0"/>
          <a:endParaRPr lang="ar-JO"/>
        </a:p>
      </dgm:t>
    </dgm:pt>
    <dgm:pt modelId="{80AEEC71-E57C-4358-8DEE-9E1A2A0A44EC}" type="sibTrans" cxnId="{AC825C1D-725F-44D6-91D2-52AA439BA71F}">
      <dgm:prSet/>
      <dgm:spPr/>
      <dgm:t>
        <a:bodyPr/>
        <a:lstStyle/>
        <a:p>
          <a:pPr rtl="0"/>
          <a:endParaRPr lang="ar-JO"/>
        </a:p>
      </dgm:t>
    </dgm:pt>
    <dgm:pt modelId="{E606DE54-3E7D-4BA6-A34E-95B8BC892FB6}" type="pres">
      <dgm:prSet presAssocID="{081D1409-D98E-4D1F-8E45-816FCBC2A986}" presName="Name0" presStyleCnt="0">
        <dgm:presLayoutVars>
          <dgm:dir/>
          <dgm:animLvl val="lvl"/>
          <dgm:resizeHandles val="exact"/>
        </dgm:presLayoutVars>
      </dgm:prSet>
      <dgm:spPr/>
      <dgm:t>
        <a:bodyPr/>
        <a:lstStyle/>
        <a:p>
          <a:pPr rtl="1"/>
          <a:endParaRPr lang="ar-JO"/>
        </a:p>
      </dgm:t>
    </dgm:pt>
    <dgm:pt modelId="{23FB2350-8F48-44C5-B184-E68FFB6B02FE}" type="pres">
      <dgm:prSet presAssocID="{1651E610-1017-48F4-8E8D-09907978BCB7}" presName="composite" presStyleCnt="0"/>
      <dgm:spPr/>
    </dgm:pt>
    <dgm:pt modelId="{2B826704-83B2-4CB9-82A5-3BE1B479E2C7}" type="pres">
      <dgm:prSet presAssocID="{1651E610-1017-48F4-8E8D-09907978BCB7}" presName="parTx" presStyleLbl="alignNode1" presStyleIdx="0" presStyleCnt="3" custScaleY="127645">
        <dgm:presLayoutVars>
          <dgm:chMax val="0"/>
          <dgm:chPref val="0"/>
          <dgm:bulletEnabled val="1"/>
        </dgm:presLayoutVars>
      </dgm:prSet>
      <dgm:spPr/>
      <dgm:t>
        <a:bodyPr/>
        <a:lstStyle/>
        <a:p>
          <a:pPr rtl="1"/>
          <a:endParaRPr lang="ar-JO"/>
        </a:p>
      </dgm:t>
    </dgm:pt>
    <dgm:pt modelId="{ED7D08B3-BDEE-486A-BE64-6EABD9C72467}" type="pres">
      <dgm:prSet presAssocID="{1651E610-1017-48F4-8E8D-09907978BCB7}" presName="desTx" presStyleLbl="alignAccFollowNode1" presStyleIdx="0" presStyleCnt="3">
        <dgm:presLayoutVars>
          <dgm:bulletEnabled val="1"/>
        </dgm:presLayoutVars>
      </dgm:prSet>
      <dgm:spPr/>
    </dgm:pt>
    <dgm:pt modelId="{36CBAC1F-41FE-4322-A731-D77D4CAB5C90}" type="pres">
      <dgm:prSet presAssocID="{F36EAB3D-8314-4E3B-8FE7-B66CB2E5A053}" presName="space" presStyleCnt="0"/>
      <dgm:spPr/>
    </dgm:pt>
    <dgm:pt modelId="{92B6E5C2-06B4-4137-B187-2FC30D68B7BF}" type="pres">
      <dgm:prSet presAssocID="{E2FE2AA3-DB35-4431-AEDA-83C2C9959833}" presName="composite" presStyleCnt="0"/>
      <dgm:spPr/>
    </dgm:pt>
    <dgm:pt modelId="{33D1C85F-497E-4CF6-B707-91B3534EF546}" type="pres">
      <dgm:prSet presAssocID="{E2FE2AA3-DB35-4431-AEDA-83C2C9959833}" presName="parTx" presStyleLbl="alignNode1" presStyleIdx="1" presStyleCnt="3" custScaleY="137251">
        <dgm:presLayoutVars>
          <dgm:chMax val="0"/>
          <dgm:chPref val="0"/>
          <dgm:bulletEnabled val="1"/>
        </dgm:presLayoutVars>
      </dgm:prSet>
      <dgm:spPr/>
      <dgm:t>
        <a:bodyPr/>
        <a:lstStyle/>
        <a:p>
          <a:pPr rtl="1"/>
          <a:endParaRPr lang="ar-JO"/>
        </a:p>
      </dgm:t>
    </dgm:pt>
    <dgm:pt modelId="{3AC32F94-2B5C-4AE5-BBD8-55A0C07AE139}" type="pres">
      <dgm:prSet presAssocID="{E2FE2AA3-DB35-4431-AEDA-83C2C9959833}" presName="desTx" presStyleLbl="alignAccFollowNode1" presStyleIdx="1" presStyleCnt="3">
        <dgm:presLayoutVars>
          <dgm:bulletEnabled val="1"/>
        </dgm:presLayoutVars>
      </dgm:prSet>
      <dgm:spPr/>
      <dgm:t>
        <a:bodyPr/>
        <a:lstStyle/>
        <a:p>
          <a:pPr rtl="1"/>
          <a:endParaRPr lang="ar-JO"/>
        </a:p>
      </dgm:t>
    </dgm:pt>
    <dgm:pt modelId="{1F9A6BF6-D805-4CC2-A3B9-D59B3612ECCD}" type="pres">
      <dgm:prSet presAssocID="{C1668006-F45E-423D-AC81-076BE18C8C5B}" presName="space" presStyleCnt="0"/>
      <dgm:spPr/>
    </dgm:pt>
    <dgm:pt modelId="{C802DB74-2E43-4447-980D-91554F118669}" type="pres">
      <dgm:prSet presAssocID="{8A7827A6-F05E-4841-88C9-0B3EF36CDE3D}" presName="composite" presStyleCnt="0"/>
      <dgm:spPr/>
    </dgm:pt>
    <dgm:pt modelId="{E9996DC5-9D5D-4825-93DE-FF4FBFF9F8DC}" type="pres">
      <dgm:prSet presAssocID="{8A7827A6-F05E-4841-88C9-0B3EF36CDE3D}" presName="parTx" presStyleLbl="alignNode1" presStyleIdx="2" presStyleCnt="3" custScaleY="137251">
        <dgm:presLayoutVars>
          <dgm:chMax val="0"/>
          <dgm:chPref val="0"/>
          <dgm:bulletEnabled val="1"/>
        </dgm:presLayoutVars>
      </dgm:prSet>
      <dgm:spPr/>
      <dgm:t>
        <a:bodyPr/>
        <a:lstStyle/>
        <a:p>
          <a:pPr rtl="1"/>
          <a:endParaRPr lang="ar-JO"/>
        </a:p>
      </dgm:t>
    </dgm:pt>
    <dgm:pt modelId="{C7C6FC59-92BA-4AAB-96FB-6EC5FDB3E70D}" type="pres">
      <dgm:prSet presAssocID="{8A7827A6-F05E-4841-88C9-0B3EF36CDE3D}" presName="desTx" presStyleLbl="alignAccFollowNode1" presStyleIdx="2" presStyleCnt="3">
        <dgm:presLayoutVars>
          <dgm:bulletEnabled val="1"/>
        </dgm:presLayoutVars>
      </dgm:prSet>
      <dgm:spPr/>
    </dgm:pt>
  </dgm:ptLst>
  <dgm:cxnLst>
    <dgm:cxn modelId="{9A81FDF5-9BD1-403A-A012-90E55EED9E30}" type="presOf" srcId="{8A7827A6-F05E-4841-88C9-0B3EF36CDE3D}" destId="{E9996DC5-9D5D-4825-93DE-FF4FBFF9F8DC}" srcOrd="0" destOrd="0" presId="urn:microsoft.com/office/officeart/2005/8/layout/hList1"/>
    <dgm:cxn modelId="{71B18432-70CF-4433-ADFB-B0BEDA3EA629}" type="presOf" srcId="{1651E610-1017-48F4-8E8D-09907978BCB7}" destId="{2B826704-83B2-4CB9-82A5-3BE1B479E2C7}" srcOrd="0" destOrd="0" presId="urn:microsoft.com/office/officeart/2005/8/layout/hList1"/>
    <dgm:cxn modelId="{AC825C1D-725F-44D6-91D2-52AA439BA71F}" srcId="{081D1409-D98E-4D1F-8E45-816FCBC2A986}" destId="{8A7827A6-F05E-4841-88C9-0B3EF36CDE3D}" srcOrd="2" destOrd="0" parTransId="{A485DCDE-8E13-41C2-8512-D5B6AAD40901}" sibTransId="{80AEEC71-E57C-4358-8DEE-9E1A2A0A44EC}"/>
    <dgm:cxn modelId="{23F834E9-4DD2-4408-994B-854F4F620194}" srcId="{081D1409-D98E-4D1F-8E45-816FCBC2A986}" destId="{1651E610-1017-48F4-8E8D-09907978BCB7}" srcOrd="0" destOrd="0" parTransId="{1A3764E1-B161-4847-A714-CFE106D72088}" sibTransId="{F36EAB3D-8314-4E3B-8FE7-B66CB2E5A053}"/>
    <dgm:cxn modelId="{639BDC79-AC96-492B-8B54-C9874931DDC7}" type="presOf" srcId="{E11CA8F0-54B0-444B-B787-66B7919C0F0D}" destId="{3AC32F94-2B5C-4AE5-BBD8-55A0C07AE139}" srcOrd="0" destOrd="0" presId="urn:microsoft.com/office/officeart/2005/8/layout/hList1"/>
    <dgm:cxn modelId="{1A496B9B-E6D5-4EEC-97AA-54FEE9F041F5}" type="presOf" srcId="{E2FE2AA3-DB35-4431-AEDA-83C2C9959833}" destId="{33D1C85F-497E-4CF6-B707-91B3534EF546}" srcOrd="0" destOrd="0" presId="urn:microsoft.com/office/officeart/2005/8/layout/hList1"/>
    <dgm:cxn modelId="{C611D021-4D2B-4B59-B3EB-3A8D60688204}" srcId="{E2FE2AA3-DB35-4431-AEDA-83C2C9959833}" destId="{E11CA8F0-54B0-444B-B787-66B7919C0F0D}" srcOrd="0" destOrd="0" parTransId="{648AB63D-6E34-48FA-B923-36B85758F467}" sibTransId="{60DDDB95-E74D-412D-9F51-285A0E514646}"/>
    <dgm:cxn modelId="{06F6D04F-8329-4EC6-B09F-FC7B9A07D32F}" srcId="{081D1409-D98E-4D1F-8E45-816FCBC2A986}" destId="{E2FE2AA3-DB35-4431-AEDA-83C2C9959833}" srcOrd="1" destOrd="0" parTransId="{3C2C090F-0683-46AA-A0A7-22078CD8FDCA}" sibTransId="{C1668006-F45E-423D-AC81-076BE18C8C5B}"/>
    <dgm:cxn modelId="{31017136-9214-4092-ACCA-CC2D7F767DFE}" type="presOf" srcId="{081D1409-D98E-4D1F-8E45-816FCBC2A986}" destId="{E606DE54-3E7D-4BA6-A34E-95B8BC892FB6}" srcOrd="0" destOrd="0" presId="urn:microsoft.com/office/officeart/2005/8/layout/hList1"/>
    <dgm:cxn modelId="{9651106B-B85A-455D-A6F3-B2F04222B379}" type="presParOf" srcId="{E606DE54-3E7D-4BA6-A34E-95B8BC892FB6}" destId="{23FB2350-8F48-44C5-B184-E68FFB6B02FE}" srcOrd="0" destOrd="0" presId="urn:microsoft.com/office/officeart/2005/8/layout/hList1"/>
    <dgm:cxn modelId="{839F9D8B-AA00-40D0-A7BA-D6A9047662B1}" type="presParOf" srcId="{23FB2350-8F48-44C5-B184-E68FFB6B02FE}" destId="{2B826704-83B2-4CB9-82A5-3BE1B479E2C7}" srcOrd="0" destOrd="0" presId="urn:microsoft.com/office/officeart/2005/8/layout/hList1"/>
    <dgm:cxn modelId="{E179E3B0-9D93-4585-9A13-1D7BA55E896F}" type="presParOf" srcId="{23FB2350-8F48-44C5-B184-E68FFB6B02FE}" destId="{ED7D08B3-BDEE-486A-BE64-6EABD9C72467}" srcOrd="1" destOrd="0" presId="urn:microsoft.com/office/officeart/2005/8/layout/hList1"/>
    <dgm:cxn modelId="{99484045-E247-4D63-9D38-F7AAD60BC45D}" type="presParOf" srcId="{E606DE54-3E7D-4BA6-A34E-95B8BC892FB6}" destId="{36CBAC1F-41FE-4322-A731-D77D4CAB5C90}" srcOrd="1" destOrd="0" presId="urn:microsoft.com/office/officeart/2005/8/layout/hList1"/>
    <dgm:cxn modelId="{BA335159-BE51-4CB0-A026-9BA34CACC480}" type="presParOf" srcId="{E606DE54-3E7D-4BA6-A34E-95B8BC892FB6}" destId="{92B6E5C2-06B4-4137-B187-2FC30D68B7BF}" srcOrd="2" destOrd="0" presId="urn:microsoft.com/office/officeart/2005/8/layout/hList1"/>
    <dgm:cxn modelId="{2B0804AF-1B4F-4C5B-88D0-58D26FEF0108}" type="presParOf" srcId="{92B6E5C2-06B4-4137-B187-2FC30D68B7BF}" destId="{33D1C85F-497E-4CF6-B707-91B3534EF546}" srcOrd="0" destOrd="0" presId="urn:microsoft.com/office/officeart/2005/8/layout/hList1"/>
    <dgm:cxn modelId="{8E862AC9-11DA-4361-8479-37335236C844}" type="presParOf" srcId="{92B6E5C2-06B4-4137-B187-2FC30D68B7BF}" destId="{3AC32F94-2B5C-4AE5-BBD8-55A0C07AE139}" srcOrd="1" destOrd="0" presId="urn:microsoft.com/office/officeart/2005/8/layout/hList1"/>
    <dgm:cxn modelId="{4E317FAA-EE26-4CC3-BAA2-DD53CF646DAC}" type="presParOf" srcId="{E606DE54-3E7D-4BA6-A34E-95B8BC892FB6}" destId="{1F9A6BF6-D805-4CC2-A3B9-D59B3612ECCD}" srcOrd="3" destOrd="0" presId="urn:microsoft.com/office/officeart/2005/8/layout/hList1"/>
    <dgm:cxn modelId="{390F75C3-A66A-409E-8EED-C14B157DCE2C}" type="presParOf" srcId="{E606DE54-3E7D-4BA6-A34E-95B8BC892FB6}" destId="{C802DB74-2E43-4447-980D-91554F118669}" srcOrd="4" destOrd="0" presId="urn:microsoft.com/office/officeart/2005/8/layout/hList1"/>
    <dgm:cxn modelId="{7BDF83B4-EDCB-4127-A5B0-4F2275CB6340}" type="presParOf" srcId="{C802DB74-2E43-4447-980D-91554F118669}" destId="{E9996DC5-9D5D-4825-93DE-FF4FBFF9F8DC}" srcOrd="0" destOrd="0" presId="urn:microsoft.com/office/officeart/2005/8/layout/hList1"/>
    <dgm:cxn modelId="{0FD314AB-8D0C-49DF-853A-5689AD3BFF3A}" type="presParOf" srcId="{C802DB74-2E43-4447-980D-91554F118669}" destId="{C7C6FC59-92BA-4AAB-96FB-6EC5FDB3E70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D1409-D98E-4D1F-8E45-816FCBC2A986}" type="doc">
      <dgm:prSet loTypeId="urn:microsoft.com/office/officeart/2005/8/layout/hList1" loCatId="list" qsTypeId="urn:microsoft.com/office/officeart/2005/8/quickstyle/simple1" qsCatId="simple" csTypeId="urn:microsoft.com/office/officeart/2005/8/colors/accent5_1" csCatId="accent5" phldr="1"/>
      <dgm:spPr/>
      <dgm:t>
        <a:bodyPr/>
        <a:lstStyle/>
        <a:p>
          <a:pPr rtl="1"/>
          <a:endParaRPr lang="ar-JO"/>
        </a:p>
      </dgm:t>
    </dgm:pt>
    <dgm:pt modelId="{1651E610-1017-48F4-8E8D-09907978BCB7}">
      <dgm:prSet phldrT="[Text]" custT="1"/>
      <dgm:spPr/>
      <dgm:t>
        <a:bodyPr/>
        <a:lstStyle/>
        <a:p>
          <a:pPr rtl="0"/>
          <a:r>
            <a:rPr lang="en-US" sz="1200" b="1" dirty="0">
              <a:solidFill>
                <a:schemeClr val="tx1">
                  <a:lumMod val="75000"/>
                  <a:lumOff val="25000"/>
                </a:schemeClr>
              </a:solidFill>
              <a:cs typeface="+mj-cs"/>
            </a:rPr>
            <a:t>maintenance</a:t>
          </a:r>
          <a:endParaRPr lang="ar-JO" sz="1200" b="1" dirty="0">
            <a:solidFill>
              <a:schemeClr val="tx1">
                <a:lumMod val="75000"/>
                <a:lumOff val="25000"/>
              </a:schemeClr>
            </a:solidFill>
            <a:cs typeface="+mj-cs"/>
          </a:endParaRPr>
        </a:p>
      </dgm:t>
    </dgm:pt>
    <dgm:pt modelId="{1A3764E1-B161-4847-A714-CFE106D72088}" type="parTrans" cxnId="{23F834E9-4DD2-4408-994B-854F4F620194}">
      <dgm:prSet/>
      <dgm:spPr/>
      <dgm:t>
        <a:bodyPr/>
        <a:lstStyle/>
        <a:p>
          <a:pPr rtl="0"/>
          <a:endParaRPr lang="ar-JO">
            <a:cs typeface="+mj-cs"/>
          </a:endParaRPr>
        </a:p>
      </dgm:t>
    </dgm:pt>
    <dgm:pt modelId="{F36EAB3D-8314-4E3B-8FE7-B66CB2E5A053}" type="sibTrans" cxnId="{23F834E9-4DD2-4408-994B-854F4F620194}">
      <dgm:prSet/>
      <dgm:spPr/>
      <dgm:t>
        <a:bodyPr/>
        <a:lstStyle/>
        <a:p>
          <a:pPr rtl="0"/>
          <a:endParaRPr lang="ar-JO">
            <a:cs typeface="+mj-cs"/>
          </a:endParaRPr>
        </a:p>
      </dgm:t>
    </dgm:pt>
    <dgm:pt modelId="{28203415-15D4-490B-9AD4-BA8CEFFB1316}">
      <dgm:prSet phldrT="[Text]" custT="1"/>
      <dgm:spPr/>
      <dgm:t>
        <a:bodyPr/>
        <a:lstStyle/>
        <a:p>
          <a:pPr rtl="0"/>
          <a:r>
            <a:rPr lang="en-US" sz="1050" dirty="0">
              <a:solidFill>
                <a:schemeClr val="tx1">
                  <a:lumMod val="75000"/>
                  <a:lumOff val="25000"/>
                </a:schemeClr>
              </a:solidFill>
              <a:cs typeface="+mj-cs"/>
            </a:rPr>
            <a:t>Reliability</a:t>
          </a:r>
          <a:endParaRPr lang="ar-JO" sz="1050" dirty="0">
            <a:solidFill>
              <a:schemeClr val="tx1">
                <a:lumMod val="75000"/>
                <a:lumOff val="25000"/>
              </a:schemeClr>
            </a:solidFill>
            <a:cs typeface="+mj-cs"/>
          </a:endParaRPr>
        </a:p>
      </dgm:t>
    </dgm:pt>
    <dgm:pt modelId="{E70972FB-7BFE-47A3-81E6-85126EFD55F6}" type="parTrans" cxnId="{9A8A2C28-F9AA-4B32-A7AF-CFE354934A17}">
      <dgm:prSet/>
      <dgm:spPr/>
      <dgm:t>
        <a:bodyPr/>
        <a:lstStyle/>
        <a:p>
          <a:pPr rtl="0"/>
          <a:endParaRPr lang="ar-JO">
            <a:cs typeface="+mj-cs"/>
          </a:endParaRPr>
        </a:p>
      </dgm:t>
    </dgm:pt>
    <dgm:pt modelId="{6181EEE5-D404-4817-A0A5-B702CF6B605B}" type="sibTrans" cxnId="{9A8A2C28-F9AA-4B32-A7AF-CFE354934A17}">
      <dgm:prSet/>
      <dgm:spPr/>
      <dgm:t>
        <a:bodyPr/>
        <a:lstStyle/>
        <a:p>
          <a:pPr rtl="0"/>
          <a:endParaRPr lang="ar-JO">
            <a:cs typeface="+mj-cs"/>
          </a:endParaRPr>
        </a:p>
      </dgm:t>
    </dgm:pt>
    <dgm:pt modelId="{E2FE2AA3-DB35-4431-AEDA-83C2C9959833}">
      <dgm:prSet phldrT="[Text]" custT="1"/>
      <dgm:spPr/>
      <dgm:t>
        <a:bodyPr/>
        <a:lstStyle/>
        <a:p>
          <a:pPr rtl="0"/>
          <a:r>
            <a:rPr lang="en-US" sz="1100" b="1" dirty="0">
              <a:solidFill>
                <a:schemeClr val="tx1">
                  <a:lumMod val="75000"/>
                  <a:lumOff val="25000"/>
                </a:schemeClr>
              </a:solidFill>
              <a:cs typeface="+mj-cs"/>
            </a:rPr>
            <a:t>Weight considerations</a:t>
          </a:r>
          <a:endParaRPr lang="ar-JO" sz="1100" b="1" dirty="0">
            <a:solidFill>
              <a:schemeClr val="tx1">
                <a:lumMod val="75000"/>
                <a:lumOff val="25000"/>
              </a:schemeClr>
            </a:solidFill>
            <a:cs typeface="+mj-cs"/>
          </a:endParaRPr>
        </a:p>
      </dgm:t>
    </dgm:pt>
    <dgm:pt modelId="{3C2C090F-0683-46AA-A0A7-22078CD8FDCA}" type="parTrans" cxnId="{06F6D04F-8329-4EC6-B09F-FC7B9A07D32F}">
      <dgm:prSet/>
      <dgm:spPr/>
      <dgm:t>
        <a:bodyPr/>
        <a:lstStyle/>
        <a:p>
          <a:pPr rtl="0"/>
          <a:endParaRPr lang="ar-JO">
            <a:cs typeface="+mj-cs"/>
          </a:endParaRPr>
        </a:p>
      </dgm:t>
    </dgm:pt>
    <dgm:pt modelId="{C1668006-F45E-423D-AC81-076BE18C8C5B}" type="sibTrans" cxnId="{06F6D04F-8329-4EC6-B09F-FC7B9A07D32F}">
      <dgm:prSet/>
      <dgm:spPr/>
      <dgm:t>
        <a:bodyPr/>
        <a:lstStyle/>
        <a:p>
          <a:pPr rtl="0"/>
          <a:endParaRPr lang="ar-JO">
            <a:cs typeface="+mj-cs"/>
          </a:endParaRPr>
        </a:p>
      </dgm:t>
    </dgm:pt>
    <dgm:pt modelId="{E11CA8F0-54B0-444B-B787-66B7919C0F0D}">
      <dgm:prSet phldrT="[Text]" custT="1"/>
      <dgm:spPr/>
      <dgm:t>
        <a:bodyPr/>
        <a:lstStyle/>
        <a:p>
          <a:pPr rtl="0"/>
          <a:r>
            <a:rPr lang="en-US" sz="1100" dirty="0">
              <a:solidFill>
                <a:schemeClr val="tx1">
                  <a:lumMod val="75000"/>
                  <a:lumOff val="25000"/>
                </a:schemeClr>
              </a:solidFill>
              <a:latin typeface="Times New Roman" panose="02020603050405020304" pitchFamily="18" charset="0"/>
              <a:cs typeface="Times New Roman" panose="02020603050405020304" pitchFamily="18" charset="0"/>
            </a:rPr>
            <a:t>Usually lighter weight costs more</a:t>
          </a:r>
          <a:endParaRPr lang="ar-JO" sz="11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48AB63D-6E34-48FA-B923-36B85758F467}" type="parTrans" cxnId="{C611D021-4D2B-4B59-B3EB-3A8D60688204}">
      <dgm:prSet/>
      <dgm:spPr/>
      <dgm:t>
        <a:bodyPr/>
        <a:lstStyle/>
        <a:p>
          <a:pPr rtl="0"/>
          <a:endParaRPr lang="ar-JO">
            <a:cs typeface="+mj-cs"/>
          </a:endParaRPr>
        </a:p>
      </dgm:t>
    </dgm:pt>
    <dgm:pt modelId="{60DDDB95-E74D-412D-9F51-285A0E514646}" type="sibTrans" cxnId="{C611D021-4D2B-4B59-B3EB-3A8D60688204}">
      <dgm:prSet/>
      <dgm:spPr/>
      <dgm:t>
        <a:bodyPr/>
        <a:lstStyle/>
        <a:p>
          <a:pPr rtl="0"/>
          <a:endParaRPr lang="ar-JO">
            <a:cs typeface="+mj-cs"/>
          </a:endParaRPr>
        </a:p>
      </dgm:t>
    </dgm:pt>
    <dgm:pt modelId="{8A7827A6-F05E-4841-88C9-0B3EF36CDE3D}">
      <dgm:prSet phldrT="[Text]"/>
      <dgm:spPr/>
      <dgm:t>
        <a:bodyPr/>
        <a:lstStyle/>
        <a:p>
          <a:pPr rtl="0"/>
          <a:r>
            <a:rPr lang="en-US" b="1" dirty="0">
              <a:solidFill>
                <a:schemeClr val="tx1">
                  <a:lumMod val="75000"/>
                  <a:lumOff val="25000"/>
                </a:schemeClr>
              </a:solidFill>
              <a:cs typeface="+mj-cs"/>
            </a:rPr>
            <a:t>manufacturing</a:t>
          </a:r>
          <a:endParaRPr lang="ar-JO" b="1" dirty="0">
            <a:solidFill>
              <a:schemeClr val="tx1">
                <a:lumMod val="75000"/>
                <a:lumOff val="25000"/>
              </a:schemeClr>
            </a:solidFill>
            <a:cs typeface="+mj-cs"/>
          </a:endParaRPr>
        </a:p>
      </dgm:t>
    </dgm:pt>
    <dgm:pt modelId="{A485DCDE-8E13-41C2-8512-D5B6AAD40901}" type="parTrans" cxnId="{AC825C1D-725F-44D6-91D2-52AA439BA71F}">
      <dgm:prSet/>
      <dgm:spPr/>
      <dgm:t>
        <a:bodyPr/>
        <a:lstStyle/>
        <a:p>
          <a:pPr rtl="0"/>
          <a:endParaRPr lang="ar-JO">
            <a:cs typeface="+mj-cs"/>
          </a:endParaRPr>
        </a:p>
      </dgm:t>
    </dgm:pt>
    <dgm:pt modelId="{80AEEC71-E57C-4358-8DEE-9E1A2A0A44EC}" type="sibTrans" cxnId="{AC825C1D-725F-44D6-91D2-52AA439BA71F}">
      <dgm:prSet/>
      <dgm:spPr/>
      <dgm:t>
        <a:bodyPr/>
        <a:lstStyle/>
        <a:p>
          <a:pPr rtl="0"/>
          <a:endParaRPr lang="ar-JO">
            <a:cs typeface="+mj-cs"/>
          </a:endParaRPr>
        </a:p>
      </dgm:t>
    </dgm:pt>
    <dgm:pt modelId="{1F8A9ABE-8E4D-4A15-A880-3F867C053A16}">
      <dgm:prSet phldrT="[Text]" custT="1"/>
      <dgm:spPr/>
      <dgm:t>
        <a:bodyPr/>
        <a:lstStyle/>
        <a:p>
          <a:pPr rtl="0"/>
          <a:r>
            <a:rPr lang="en-US" sz="1100" dirty="0">
              <a:solidFill>
                <a:schemeClr val="tx1">
                  <a:lumMod val="75000"/>
                  <a:lumOff val="25000"/>
                </a:schemeClr>
              </a:solidFill>
              <a:cs typeface="+mj-cs"/>
            </a:rPr>
            <a:t>Manufacturing facility </a:t>
          </a:r>
          <a:endParaRPr lang="ar-JO" sz="1300" dirty="0">
            <a:solidFill>
              <a:schemeClr val="tx1">
                <a:lumMod val="75000"/>
                <a:lumOff val="25000"/>
              </a:schemeClr>
            </a:solidFill>
            <a:cs typeface="+mj-cs"/>
          </a:endParaRPr>
        </a:p>
      </dgm:t>
    </dgm:pt>
    <dgm:pt modelId="{E83C5A94-DD90-4F2C-9801-515A3EC859F3}" type="parTrans" cxnId="{46C86106-1043-411C-9F36-6C9DC8A3F25F}">
      <dgm:prSet/>
      <dgm:spPr/>
      <dgm:t>
        <a:bodyPr/>
        <a:lstStyle/>
        <a:p>
          <a:pPr rtl="0"/>
          <a:endParaRPr lang="ar-JO">
            <a:cs typeface="+mj-cs"/>
          </a:endParaRPr>
        </a:p>
      </dgm:t>
    </dgm:pt>
    <dgm:pt modelId="{149FD503-CB13-42AE-BEB4-9E2620F144ED}" type="sibTrans" cxnId="{46C86106-1043-411C-9F36-6C9DC8A3F25F}">
      <dgm:prSet/>
      <dgm:spPr/>
      <dgm:t>
        <a:bodyPr/>
        <a:lstStyle/>
        <a:p>
          <a:pPr rtl="0"/>
          <a:endParaRPr lang="ar-JO">
            <a:cs typeface="+mj-cs"/>
          </a:endParaRPr>
        </a:p>
      </dgm:t>
    </dgm:pt>
    <dgm:pt modelId="{DBB25E52-B931-4BAB-BEAC-C845F43EE7DD}">
      <dgm:prSet phldrT="[Text]" custT="1"/>
      <dgm:spPr/>
      <dgm:t>
        <a:bodyPr/>
        <a:lstStyle/>
        <a:p>
          <a:pPr rtl="0"/>
          <a:r>
            <a:rPr lang="en-US" sz="1050" dirty="0">
              <a:solidFill>
                <a:schemeClr val="tx1">
                  <a:lumMod val="75000"/>
                  <a:lumOff val="25000"/>
                </a:schemeClr>
              </a:solidFill>
              <a:cs typeface="+mj-cs"/>
            </a:rPr>
            <a:t>Consumable : used only one time</a:t>
          </a:r>
          <a:endParaRPr lang="ar-JO" sz="1050" dirty="0">
            <a:solidFill>
              <a:schemeClr val="tx1">
                <a:lumMod val="75000"/>
                <a:lumOff val="25000"/>
              </a:schemeClr>
            </a:solidFill>
            <a:cs typeface="+mj-cs"/>
          </a:endParaRPr>
        </a:p>
      </dgm:t>
    </dgm:pt>
    <dgm:pt modelId="{765B5B34-39F8-4F6A-9F2E-5CA484762144}" type="parTrans" cxnId="{57A8F235-5C8F-4525-BD7A-41BAF985D389}">
      <dgm:prSet/>
      <dgm:spPr/>
      <dgm:t>
        <a:bodyPr/>
        <a:lstStyle/>
        <a:p>
          <a:pPr rtl="0"/>
          <a:endParaRPr lang="ar-JO">
            <a:cs typeface="+mj-cs"/>
          </a:endParaRPr>
        </a:p>
      </dgm:t>
    </dgm:pt>
    <dgm:pt modelId="{60091DC3-9F9D-4BDA-AA99-1A8D833838B5}" type="sibTrans" cxnId="{57A8F235-5C8F-4525-BD7A-41BAF985D389}">
      <dgm:prSet/>
      <dgm:spPr/>
      <dgm:t>
        <a:bodyPr/>
        <a:lstStyle/>
        <a:p>
          <a:pPr rtl="0"/>
          <a:endParaRPr lang="ar-JO">
            <a:cs typeface="+mj-cs"/>
          </a:endParaRPr>
        </a:p>
      </dgm:t>
    </dgm:pt>
    <dgm:pt modelId="{C467190B-0BAB-4250-A43E-68BAFFE36395}">
      <dgm:prSet phldrT="[Text]" custT="1"/>
      <dgm:spPr/>
      <dgm:t>
        <a:bodyPr/>
        <a:lstStyle/>
        <a:p>
          <a:pPr rtl="0"/>
          <a:r>
            <a:rPr lang="en-US" sz="1050" dirty="0">
              <a:solidFill>
                <a:schemeClr val="tx1">
                  <a:lumMod val="75000"/>
                  <a:lumOff val="25000"/>
                </a:schemeClr>
              </a:solidFill>
              <a:cs typeface="+mj-cs"/>
            </a:rPr>
            <a:t>Expendable : used until </a:t>
          </a:r>
          <a:r>
            <a:rPr lang="en-US" sz="1050" dirty="0">
              <a:solidFill>
                <a:schemeClr val="tx1">
                  <a:lumMod val="75000"/>
                  <a:lumOff val="25000"/>
                </a:schemeClr>
              </a:solidFill>
              <a:latin typeface="Times New Roman" panose="02020603050405020304" pitchFamily="18" charset="0"/>
              <a:cs typeface="Times New Roman" panose="02020603050405020304" pitchFamily="18" charset="0"/>
            </a:rPr>
            <a:t>unusable</a:t>
          </a:r>
          <a:r>
            <a:rPr lang="en-US" sz="1050" dirty="0">
              <a:solidFill>
                <a:schemeClr val="tx1">
                  <a:lumMod val="75000"/>
                  <a:lumOff val="25000"/>
                </a:schemeClr>
              </a:solidFill>
              <a:cs typeface="+mj-cs"/>
            </a:rPr>
            <a:t> that throw away</a:t>
          </a:r>
          <a:endParaRPr lang="ar-JO" sz="1050" dirty="0">
            <a:solidFill>
              <a:schemeClr val="tx1">
                <a:lumMod val="75000"/>
                <a:lumOff val="25000"/>
              </a:schemeClr>
            </a:solidFill>
            <a:cs typeface="+mj-cs"/>
          </a:endParaRPr>
        </a:p>
      </dgm:t>
    </dgm:pt>
    <dgm:pt modelId="{30461FE9-74CA-4DB5-A943-E4DE7DBF664E}" type="parTrans" cxnId="{F7229BB0-94BB-4594-85BC-646F56A77852}">
      <dgm:prSet/>
      <dgm:spPr/>
      <dgm:t>
        <a:bodyPr/>
        <a:lstStyle/>
        <a:p>
          <a:pPr rtl="0"/>
          <a:endParaRPr lang="ar-JO">
            <a:cs typeface="+mj-cs"/>
          </a:endParaRPr>
        </a:p>
      </dgm:t>
    </dgm:pt>
    <dgm:pt modelId="{B009AC61-C8E7-4D18-BB9C-7BAEFCEFD3FD}" type="sibTrans" cxnId="{F7229BB0-94BB-4594-85BC-646F56A77852}">
      <dgm:prSet/>
      <dgm:spPr/>
      <dgm:t>
        <a:bodyPr/>
        <a:lstStyle/>
        <a:p>
          <a:pPr rtl="0"/>
          <a:endParaRPr lang="ar-JO">
            <a:cs typeface="+mj-cs"/>
          </a:endParaRPr>
        </a:p>
      </dgm:t>
    </dgm:pt>
    <dgm:pt modelId="{1B600FF6-C8D5-44AE-9988-7D0FA34A9BC2}">
      <dgm:prSet phldrT="[Text]" custT="1"/>
      <dgm:spPr/>
      <dgm:t>
        <a:bodyPr/>
        <a:lstStyle/>
        <a:p>
          <a:pPr rtl="0"/>
          <a:r>
            <a:rPr lang="en-US" sz="1050" dirty="0">
              <a:solidFill>
                <a:schemeClr val="tx1">
                  <a:lumMod val="75000"/>
                  <a:lumOff val="25000"/>
                </a:schemeClr>
              </a:solidFill>
              <a:cs typeface="+mj-cs"/>
            </a:rPr>
            <a:t>Repairable :remove and repair</a:t>
          </a:r>
          <a:endParaRPr lang="ar-JO" sz="1050" dirty="0">
            <a:solidFill>
              <a:schemeClr val="tx1">
                <a:lumMod val="75000"/>
                <a:lumOff val="25000"/>
              </a:schemeClr>
            </a:solidFill>
            <a:cs typeface="+mj-cs"/>
          </a:endParaRPr>
        </a:p>
      </dgm:t>
    </dgm:pt>
    <dgm:pt modelId="{377E18B0-6F9A-4A8F-8EC7-BD23699502D9}" type="parTrans" cxnId="{705B0CD4-5B07-4505-81C4-B031D60F1EBB}">
      <dgm:prSet/>
      <dgm:spPr/>
      <dgm:t>
        <a:bodyPr/>
        <a:lstStyle/>
        <a:p>
          <a:pPr rtl="0"/>
          <a:endParaRPr lang="ar-JO">
            <a:cs typeface="+mj-cs"/>
          </a:endParaRPr>
        </a:p>
      </dgm:t>
    </dgm:pt>
    <dgm:pt modelId="{9CC925AD-67B9-40C0-A7F6-67EAC61D8AE8}" type="sibTrans" cxnId="{705B0CD4-5B07-4505-81C4-B031D60F1EBB}">
      <dgm:prSet/>
      <dgm:spPr/>
      <dgm:t>
        <a:bodyPr/>
        <a:lstStyle/>
        <a:p>
          <a:pPr rtl="0"/>
          <a:endParaRPr lang="ar-JO">
            <a:cs typeface="+mj-cs"/>
          </a:endParaRPr>
        </a:p>
      </dgm:t>
    </dgm:pt>
    <dgm:pt modelId="{824B6A77-BB8B-44AE-85A3-3FAC467F92A7}">
      <dgm:prSet phldrT="[Text]" custT="1"/>
      <dgm:spPr/>
      <dgm:t>
        <a:bodyPr/>
        <a:lstStyle/>
        <a:p>
          <a:pPr rtl="0"/>
          <a:r>
            <a:rPr lang="en-US" sz="1100" dirty="0">
              <a:solidFill>
                <a:schemeClr val="tx1">
                  <a:lumMod val="75000"/>
                  <a:lumOff val="25000"/>
                </a:schemeClr>
              </a:solidFill>
              <a:latin typeface="Times New Roman" panose="02020603050405020304" pitchFamily="18" charset="0"/>
              <a:cs typeface="Times New Roman" panose="02020603050405020304" pitchFamily="18" charset="0"/>
            </a:rPr>
            <a:t>Manufacture</a:t>
          </a:r>
          <a:r>
            <a:rPr lang="en-US" sz="1100" dirty="0">
              <a:solidFill>
                <a:schemeClr val="tx1">
                  <a:lumMod val="75000"/>
                  <a:lumOff val="25000"/>
                </a:schemeClr>
              </a:solidFill>
              <a:cs typeface="+mj-cs"/>
            </a:rPr>
            <a:t> in-house or by out</a:t>
          </a:r>
          <a:endParaRPr lang="ar-JO" sz="1100" dirty="0">
            <a:solidFill>
              <a:schemeClr val="tx1">
                <a:lumMod val="75000"/>
                <a:lumOff val="25000"/>
              </a:schemeClr>
            </a:solidFill>
            <a:cs typeface="+mj-cs"/>
          </a:endParaRPr>
        </a:p>
      </dgm:t>
    </dgm:pt>
    <dgm:pt modelId="{19D204E0-9903-4CF4-B9DF-CA5AD2469A77}" type="parTrans" cxnId="{B67C5A8A-6E2A-4CB1-A284-06A1957B1A8E}">
      <dgm:prSet/>
      <dgm:spPr/>
      <dgm:t>
        <a:bodyPr/>
        <a:lstStyle/>
        <a:p>
          <a:pPr rtl="0"/>
          <a:endParaRPr lang="ar-JO">
            <a:cs typeface="+mj-cs"/>
          </a:endParaRPr>
        </a:p>
      </dgm:t>
    </dgm:pt>
    <dgm:pt modelId="{46ABDFD0-11FD-441F-9A61-19CD3F300A96}" type="sibTrans" cxnId="{B67C5A8A-6E2A-4CB1-A284-06A1957B1A8E}">
      <dgm:prSet/>
      <dgm:spPr/>
      <dgm:t>
        <a:bodyPr/>
        <a:lstStyle/>
        <a:p>
          <a:pPr rtl="0"/>
          <a:endParaRPr lang="ar-JO">
            <a:cs typeface="+mj-cs"/>
          </a:endParaRPr>
        </a:p>
      </dgm:t>
    </dgm:pt>
    <dgm:pt modelId="{E606DE54-3E7D-4BA6-A34E-95B8BC892FB6}" type="pres">
      <dgm:prSet presAssocID="{081D1409-D98E-4D1F-8E45-816FCBC2A986}" presName="Name0" presStyleCnt="0">
        <dgm:presLayoutVars>
          <dgm:dir/>
          <dgm:animLvl val="lvl"/>
          <dgm:resizeHandles val="exact"/>
        </dgm:presLayoutVars>
      </dgm:prSet>
      <dgm:spPr/>
      <dgm:t>
        <a:bodyPr/>
        <a:lstStyle/>
        <a:p>
          <a:pPr rtl="1"/>
          <a:endParaRPr lang="ar-JO"/>
        </a:p>
      </dgm:t>
    </dgm:pt>
    <dgm:pt modelId="{23FB2350-8F48-44C5-B184-E68FFB6B02FE}" type="pres">
      <dgm:prSet presAssocID="{1651E610-1017-48F4-8E8D-09907978BCB7}" presName="composite" presStyleCnt="0"/>
      <dgm:spPr/>
    </dgm:pt>
    <dgm:pt modelId="{2B826704-83B2-4CB9-82A5-3BE1B479E2C7}" type="pres">
      <dgm:prSet presAssocID="{1651E610-1017-48F4-8E8D-09907978BCB7}" presName="parTx" presStyleLbl="alignNode1" presStyleIdx="0" presStyleCnt="3">
        <dgm:presLayoutVars>
          <dgm:chMax val="0"/>
          <dgm:chPref val="0"/>
          <dgm:bulletEnabled val="1"/>
        </dgm:presLayoutVars>
      </dgm:prSet>
      <dgm:spPr/>
      <dgm:t>
        <a:bodyPr/>
        <a:lstStyle/>
        <a:p>
          <a:pPr rtl="1"/>
          <a:endParaRPr lang="ar-JO"/>
        </a:p>
      </dgm:t>
    </dgm:pt>
    <dgm:pt modelId="{ED7D08B3-BDEE-486A-BE64-6EABD9C72467}" type="pres">
      <dgm:prSet presAssocID="{1651E610-1017-48F4-8E8D-09907978BCB7}" presName="desTx" presStyleLbl="alignAccFollowNode1" presStyleIdx="0" presStyleCnt="3">
        <dgm:presLayoutVars>
          <dgm:bulletEnabled val="1"/>
        </dgm:presLayoutVars>
      </dgm:prSet>
      <dgm:spPr/>
      <dgm:t>
        <a:bodyPr/>
        <a:lstStyle/>
        <a:p>
          <a:pPr rtl="1"/>
          <a:endParaRPr lang="ar-JO"/>
        </a:p>
      </dgm:t>
    </dgm:pt>
    <dgm:pt modelId="{36CBAC1F-41FE-4322-A731-D77D4CAB5C90}" type="pres">
      <dgm:prSet presAssocID="{F36EAB3D-8314-4E3B-8FE7-B66CB2E5A053}" presName="space" presStyleCnt="0"/>
      <dgm:spPr/>
    </dgm:pt>
    <dgm:pt modelId="{92B6E5C2-06B4-4137-B187-2FC30D68B7BF}" type="pres">
      <dgm:prSet presAssocID="{E2FE2AA3-DB35-4431-AEDA-83C2C9959833}" presName="composite" presStyleCnt="0"/>
      <dgm:spPr/>
    </dgm:pt>
    <dgm:pt modelId="{33D1C85F-497E-4CF6-B707-91B3534EF546}" type="pres">
      <dgm:prSet presAssocID="{E2FE2AA3-DB35-4431-AEDA-83C2C9959833}" presName="parTx" presStyleLbl="alignNode1" presStyleIdx="1" presStyleCnt="3">
        <dgm:presLayoutVars>
          <dgm:chMax val="0"/>
          <dgm:chPref val="0"/>
          <dgm:bulletEnabled val="1"/>
        </dgm:presLayoutVars>
      </dgm:prSet>
      <dgm:spPr/>
      <dgm:t>
        <a:bodyPr/>
        <a:lstStyle/>
        <a:p>
          <a:pPr rtl="1"/>
          <a:endParaRPr lang="ar-JO"/>
        </a:p>
      </dgm:t>
    </dgm:pt>
    <dgm:pt modelId="{3AC32F94-2B5C-4AE5-BBD8-55A0C07AE139}" type="pres">
      <dgm:prSet presAssocID="{E2FE2AA3-DB35-4431-AEDA-83C2C9959833}" presName="desTx" presStyleLbl="alignAccFollowNode1" presStyleIdx="1" presStyleCnt="3">
        <dgm:presLayoutVars>
          <dgm:bulletEnabled val="1"/>
        </dgm:presLayoutVars>
      </dgm:prSet>
      <dgm:spPr/>
      <dgm:t>
        <a:bodyPr/>
        <a:lstStyle/>
        <a:p>
          <a:pPr rtl="1"/>
          <a:endParaRPr lang="ar-JO"/>
        </a:p>
      </dgm:t>
    </dgm:pt>
    <dgm:pt modelId="{1F9A6BF6-D805-4CC2-A3B9-D59B3612ECCD}" type="pres">
      <dgm:prSet presAssocID="{C1668006-F45E-423D-AC81-076BE18C8C5B}" presName="space" presStyleCnt="0"/>
      <dgm:spPr/>
    </dgm:pt>
    <dgm:pt modelId="{C802DB74-2E43-4447-980D-91554F118669}" type="pres">
      <dgm:prSet presAssocID="{8A7827A6-F05E-4841-88C9-0B3EF36CDE3D}" presName="composite" presStyleCnt="0"/>
      <dgm:spPr/>
    </dgm:pt>
    <dgm:pt modelId="{E9996DC5-9D5D-4825-93DE-FF4FBFF9F8DC}" type="pres">
      <dgm:prSet presAssocID="{8A7827A6-F05E-4841-88C9-0B3EF36CDE3D}" presName="parTx" presStyleLbl="alignNode1" presStyleIdx="2" presStyleCnt="3">
        <dgm:presLayoutVars>
          <dgm:chMax val="0"/>
          <dgm:chPref val="0"/>
          <dgm:bulletEnabled val="1"/>
        </dgm:presLayoutVars>
      </dgm:prSet>
      <dgm:spPr/>
      <dgm:t>
        <a:bodyPr/>
        <a:lstStyle/>
        <a:p>
          <a:pPr rtl="1"/>
          <a:endParaRPr lang="ar-JO"/>
        </a:p>
      </dgm:t>
    </dgm:pt>
    <dgm:pt modelId="{C7C6FC59-92BA-4AAB-96FB-6EC5FDB3E70D}" type="pres">
      <dgm:prSet presAssocID="{8A7827A6-F05E-4841-88C9-0B3EF36CDE3D}" presName="desTx" presStyleLbl="alignAccFollowNode1" presStyleIdx="2" presStyleCnt="3">
        <dgm:presLayoutVars>
          <dgm:bulletEnabled val="1"/>
        </dgm:presLayoutVars>
      </dgm:prSet>
      <dgm:spPr/>
      <dgm:t>
        <a:bodyPr/>
        <a:lstStyle/>
        <a:p>
          <a:pPr rtl="1"/>
          <a:endParaRPr lang="ar-JO"/>
        </a:p>
      </dgm:t>
    </dgm:pt>
  </dgm:ptLst>
  <dgm:cxnLst>
    <dgm:cxn modelId="{705B0CD4-5B07-4505-81C4-B031D60F1EBB}" srcId="{1651E610-1017-48F4-8E8D-09907978BCB7}" destId="{1B600FF6-C8D5-44AE-9988-7D0FA34A9BC2}" srcOrd="3" destOrd="0" parTransId="{377E18B0-6F9A-4A8F-8EC7-BD23699502D9}" sibTransId="{9CC925AD-67B9-40C0-A7F6-67EAC61D8AE8}"/>
    <dgm:cxn modelId="{C8184204-0E36-4754-B2E8-80253825FC20}" type="presOf" srcId="{824B6A77-BB8B-44AE-85A3-3FAC467F92A7}" destId="{C7C6FC59-92BA-4AAB-96FB-6EC5FDB3E70D}" srcOrd="0" destOrd="1" presId="urn:microsoft.com/office/officeart/2005/8/layout/hList1"/>
    <dgm:cxn modelId="{9A8A2C28-F9AA-4B32-A7AF-CFE354934A17}" srcId="{1651E610-1017-48F4-8E8D-09907978BCB7}" destId="{28203415-15D4-490B-9AD4-BA8CEFFB1316}" srcOrd="0" destOrd="0" parTransId="{E70972FB-7BFE-47A3-81E6-85126EFD55F6}" sibTransId="{6181EEE5-D404-4817-A0A5-B702CF6B605B}"/>
    <dgm:cxn modelId="{F7229BB0-94BB-4594-85BC-646F56A77852}" srcId="{1651E610-1017-48F4-8E8D-09907978BCB7}" destId="{C467190B-0BAB-4250-A43E-68BAFFE36395}" srcOrd="2" destOrd="0" parTransId="{30461FE9-74CA-4DB5-A943-E4DE7DBF664E}" sibTransId="{B009AC61-C8E7-4D18-BB9C-7BAEFCEFD3FD}"/>
    <dgm:cxn modelId="{B1B06DF8-D6C4-4D5C-9FF3-C899A215D1A6}" type="presOf" srcId="{E2FE2AA3-DB35-4431-AEDA-83C2C9959833}" destId="{33D1C85F-497E-4CF6-B707-91B3534EF546}" srcOrd="0" destOrd="0" presId="urn:microsoft.com/office/officeart/2005/8/layout/hList1"/>
    <dgm:cxn modelId="{46C86106-1043-411C-9F36-6C9DC8A3F25F}" srcId="{8A7827A6-F05E-4841-88C9-0B3EF36CDE3D}" destId="{1F8A9ABE-8E4D-4A15-A880-3F867C053A16}" srcOrd="0" destOrd="0" parTransId="{E83C5A94-DD90-4F2C-9801-515A3EC859F3}" sibTransId="{149FD503-CB13-42AE-BEB4-9E2620F144ED}"/>
    <dgm:cxn modelId="{BDA9A28A-F3D2-40A0-953D-1DA5FFA84869}" type="presOf" srcId="{E11CA8F0-54B0-444B-B787-66B7919C0F0D}" destId="{3AC32F94-2B5C-4AE5-BBD8-55A0C07AE139}" srcOrd="0" destOrd="0" presId="urn:microsoft.com/office/officeart/2005/8/layout/hList1"/>
    <dgm:cxn modelId="{979F45FB-CEB0-4DD6-B718-D022E0C923E8}" type="presOf" srcId="{081D1409-D98E-4D1F-8E45-816FCBC2A986}" destId="{E606DE54-3E7D-4BA6-A34E-95B8BC892FB6}" srcOrd="0" destOrd="0" presId="urn:microsoft.com/office/officeart/2005/8/layout/hList1"/>
    <dgm:cxn modelId="{9732666D-53D2-40A0-B653-19677DB5AE74}" type="presOf" srcId="{1F8A9ABE-8E4D-4A15-A880-3F867C053A16}" destId="{C7C6FC59-92BA-4AAB-96FB-6EC5FDB3E70D}" srcOrd="0" destOrd="0" presId="urn:microsoft.com/office/officeart/2005/8/layout/hList1"/>
    <dgm:cxn modelId="{57A8F235-5C8F-4525-BD7A-41BAF985D389}" srcId="{1651E610-1017-48F4-8E8D-09907978BCB7}" destId="{DBB25E52-B931-4BAB-BEAC-C845F43EE7DD}" srcOrd="1" destOrd="0" parTransId="{765B5B34-39F8-4F6A-9F2E-5CA484762144}" sibTransId="{60091DC3-9F9D-4BDA-AA99-1A8D833838B5}"/>
    <dgm:cxn modelId="{E9CF8825-E72C-4085-B897-88CA784DFB25}" type="presOf" srcId="{1651E610-1017-48F4-8E8D-09907978BCB7}" destId="{2B826704-83B2-4CB9-82A5-3BE1B479E2C7}" srcOrd="0" destOrd="0" presId="urn:microsoft.com/office/officeart/2005/8/layout/hList1"/>
    <dgm:cxn modelId="{AC825C1D-725F-44D6-91D2-52AA439BA71F}" srcId="{081D1409-D98E-4D1F-8E45-816FCBC2A986}" destId="{8A7827A6-F05E-4841-88C9-0B3EF36CDE3D}" srcOrd="2" destOrd="0" parTransId="{A485DCDE-8E13-41C2-8512-D5B6AAD40901}" sibTransId="{80AEEC71-E57C-4358-8DEE-9E1A2A0A44EC}"/>
    <dgm:cxn modelId="{23F834E9-4DD2-4408-994B-854F4F620194}" srcId="{081D1409-D98E-4D1F-8E45-816FCBC2A986}" destId="{1651E610-1017-48F4-8E8D-09907978BCB7}" srcOrd="0" destOrd="0" parTransId="{1A3764E1-B161-4847-A714-CFE106D72088}" sibTransId="{F36EAB3D-8314-4E3B-8FE7-B66CB2E5A053}"/>
    <dgm:cxn modelId="{A4024BBE-825D-4163-AB7B-6E57320D0D12}" type="presOf" srcId="{DBB25E52-B931-4BAB-BEAC-C845F43EE7DD}" destId="{ED7D08B3-BDEE-486A-BE64-6EABD9C72467}" srcOrd="0" destOrd="1" presId="urn:microsoft.com/office/officeart/2005/8/layout/hList1"/>
    <dgm:cxn modelId="{B67C5A8A-6E2A-4CB1-A284-06A1957B1A8E}" srcId="{8A7827A6-F05E-4841-88C9-0B3EF36CDE3D}" destId="{824B6A77-BB8B-44AE-85A3-3FAC467F92A7}" srcOrd="1" destOrd="0" parTransId="{19D204E0-9903-4CF4-B9DF-CA5AD2469A77}" sibTransId="{46ABDFD0-11FD-441F-9A61-19CD3F300A96}"/>
    <dgm:cxn modelId="{759EC223-70DC-49F2-9628-6396D3CCDF03}" type="presOf" srcId="{8A7827A6-F05E-4841-88C9-0B3EF36CDE3D}" destId="{E9996DC5-9D5D-4825-93DE-FF4FBFF9F8DC}" srcOrd="0" destOrd="0" presId="urn:microsoft.com/office/officeart/2005/8/layout/hList1"/>
    <dgm:cxn modelId="{C611D021-4D2B-4B59-B3EB-3A8D60688204}" srcId="{E2FE2AA3-DB35-4431-AEDA-83C2C9959833}" destId="{E11CA8F0-54B0-444B-B787-66B7919C0F0D}" srcOrd="0" destOrd="0" parTransId="{648AB63D-6E34-48FA-B923-36B85758F467}" sibTransId="{60DDDB95-E74D-412D-9F51-285A0E514646}"/>
    <dgm:cxn modelId="{9D5D1FA5-493D-4899-A2EF-EA4DA4EBC959}" type="presOf" srcId="{28203415-15D4-490B-9AD4-BA8CEFFB1316}" destId="{ED7D08B3-BDEE-486A-BE64-6EABD9C72467}" srcOrd="0" destOrd="0" presId="urn:microsoft.com/office/officeart/2005/8/layout/hList1"/>
    <dgm:cxn modelId="{CCC41F2C-4F20-4A6E-BA29-BBC861FF9CD6}" type="presOf" srcId="{C467190B-0BAB-4250-A43E-68BAFFE36395}" destId="{ED7D08B3-BDEE-486A-BE64-6EABD9C72467}" srcOrd="0" destOrd="2" presId="urn:microsoft.com/office/officeart/2005/8/layout/hList1"/>
    <dgm:cxn modelId="{06F6D04F-8329-4EC6-B09F-FC7B9A07D32F}" srcId="{081D1409-D98E-4D1F-8E45-816FCBC2A986}" destId="{E2FE2AA3-DB35-4431-AEDA-83C2C9959833}" srcOrd="1" destOrd="0" parTransId="{3C2C090F-0683-46AA-A0A7-22078CD8FDCA}" sibTransId="{C1668006-F45E-423D-AC81-076BE18C8C5B}"/>
    <dgm:cxn modelId="{CE7F1C21-12F8-4CA2-A0B0-E205841C8EB5}" type="presOf" srcId="{1B600FF6-C8D5-44AE-9988-7D0FA34A9BC2}" destId="{ED7D08B3-BDEE-486A-BE64-6EABD9C72467}" srcOrd="0" destOrd="3" presId="urn:microsoft.com/office/officeart/2005/8/layout/hList1"/>
    <dgm:cxn modelId="{2BFD811A-7DFA-4ADE-807A-4CA7D89924B1}" type="presParOf" srcId="{E606DE54-3E7D-4BA6-A34E-95B8BC892FB6}" destId="{23FB2350-8F48-44C5-B184-E68FFB6B02FE}" srcOrd="0" destOrd="0" presId="urn:microsoft.com/office/officeart/2005/8/layout/hList1"/>
    <dgm:cxn modelId="{056E1537-AC4F-40AA-819C-6C00B15514CB}" type="presParOf" srcId="{23FB2350-8F48-44C5-B184-E68FFB6B02FE}" destId="{2B826704-83B2-4CB9-82A5-3BE1B479E2C7}" srcOrd="0" destOrd="0" presId="urn:microsoft.com/office/officeart/2005/8/layout/hList1"/>
    <dgm:cxn modelId="{0A5F64D8-3BFD-4880-AFB8-90DABFD2AD87}" type="presParOf" srcId="{23FB2350-8F48-44C5-B184-E68FFB6B02FE}" destId="{ED7D08B3-BDEE-486A-BE64-6EABD9C72467}" srcOrd="1" destOrd="0" presId="urn:microsoft.com/office/officeart/2005/8/layout/hList1"/>
    <dgm:cxn modelId="{55C8D65A-EF31-470F-991C-70B9E93866B0}" type="presParOf" srcId="{E606DE54-3E7D-4BA6-A34E-95B8BC892FB6}" destId="{36CBAC1F-41FE-4322-A731-D77D4CAB5C90}" srcOrd="1" destOrd="0" presId="urn:microsoft.com/office/officeart/2005/8/layout/hList1"/>
    <dgm:cxn modelId="{90BE01F7-67FE-4B23-9C30-19F3EA114177}" type="presParOf" srcId="{E606DE54-3E7D-4BA6-A34E-95B8BC892FB6}" destId="{92B6E5C2-06B4-4137-B187-2FC30D68B7BF}" srcOrd="2" destOrd="0" presId="urn:microsoft.com/office/officeart/2005/8/layout/hList1"/>
    <dgm:cxn modelId="{7F6EDB88-FF4A-485C-AFA3-2EC72D5C256D}" type="presParOf" srcId="{92B6E5C2-06B4-4137-B187-2FC30D68B7BF}" destId="{33D1C85F-497E-4CF6-B707-91B3534EF546}" srcOrd="0" destOrd="0" presId="urn:microsoft.com/office/officeart/2005/8/layout/hList1"/>
    <dgm:cxn modelId="{70D25129-C0AD-481C-91AA-7B30F961A731}" type="presParOf" srcId="{92B6E5C2-06B4-4137-B187-2FC30D68B7BF}" destId="{3AC32F94-2B5C-4AE5-BBD8-55A0C07AE139}" srcOrd="1" destOrd="0" presId="urn:microsoft.com/office/officeart/2005/8/layout/hList1"/>
    <dgm:cxn modelId="{C48BBDDF-1233-4270-94E4-3ABBE7ACB517}" type="presParOf" srcId="{E606DE54-3E7D-4BA6-A34E-95B8BC892FB6}" destId="{1F9A6BF6-D805-4CC2-A3B9-D59B3612ECCD}" srcOrd="3" destOrd="0" presId="urn:microsoft.com/office/officeart/2005/8/layout/hList1"/>
    <dgm:cxn modelId="{84E906C1-DB1E-45F1-941E-19DE7DAC668B}" type="presParOf" srcId="{E606DE54-3E7D-4BA6-A34E-95B8BC892FB6}" destId="{C802DB74-2E43-4447-980D-91554F118669}" srcOrd="4" destOrd="0" presId="urn:microsoft.com/office/officeart/2005/8/layout/hList1"/>
    <dgm:cxn modelId="{9C0AB937-BB87-463E-8C7A-0EC02DA4399A}" type="presParOf" srcId="{C802DB74-2E43-4447-980D-91554F118669}" destId="{E9996DC5-9D5D-4825-93DE-FF4FBFF9F8DC}" srcOrd="0" destOrd="0" presId="urn:microsoft.com/office/officeart/2005/8/layout/hList1"/>
    <dgm:cxn modelId="{96E7BF5C-7C42-469D-8861-0D6513709CEA}" type="presParOf" srcId="{C802DB74-2E43-4447-980D-91554F118669}" destId="{C7C6FC59-92BA-4AAB-96FB-6EC5FDB3E70D}"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D1409-D98E-4D1F-8E45-816FCBC2A986}" type="doc">
      <dgm:prSet loTypeId="urn:microsoft.com/office/officeart/2005/8/layout/hList1" loCatId="list" qsTypeId="urn:microsoft.com/office/officeart/2005/8/quickstyle/simple1" qsCatId="simple" csTypeId="urn:microsoft.com/office/officeart/2005/8/colors/accent5_1" csCatId="accent5" phldr="1"/>
      <dgm:spPr/>
      <dgm:t>
        <a:bodyPr/>
        <a:lstStyle/>
        <a:p>
          <a:pPr rtl="1"/>
          <a:endParaRPr lang="ar-JO"/>
        </a:p>
      </dgm:t>
    </dgm:pt>
    <dgm:pt modelId="{1651E610-1017-48F4-8E8D-09907978BCB7}">
      <dgm:prSet phldrT="[Text]" custT="1"/>
      <dgm:spPr/>
      <dgm:t>
        <a:bodyPr/>
        <a:lstStyle/>
        <a:p>
          <a:pPr rtl="0"/>
          <a:r>
            <a:rPr lang="en-US" sz="1200" b="1" dirty="0">
              <a:solidFill>
                <a:schemeClr val="tx1">
                  <a:lumMod val="75000"/>
                  <a:lumOff val="25000"/>
                </a:schemeClr>
              </a:solidFill>
              <a:cs typeface="+mj-cs"/>
            </a:rPr>
            <a:t>Ergonomics</a:t>
          </a:r>
          <a:endParaRPr lang="ar-JO" sz="1200" b="1" dirty="0">
            <a:solidFill>
              <a:schemeClr val="tx1">
                <a:lumMod val="75000"/>
                <a:lumOff val="25000"/>
              </a:schemeClr>
            </a:solidFill>
            <a:cs typeface="+mj-cs"/>
          </a:endParaRPr>
        </a:p>
      </dgm:t>
    </dgm:pt>
    <dgm:pt modelId="{1A3764E1-B161-4847-A714-CFE106D72088}" type="parTrans" cxnId="{23F834E9-4DD2-4408-994B-854F4F620194}">
      <dgm:prSet/>
      <dgm:spPr/>
      <dgm:t>
        <a:bodyPr/>
        <a:lstStyle/>
        <a:p>
          <a:pPr rtl="0"/>
          <a:endParaRPr lang="ar-JO">
            <a:cs typeface="+mj-cs"/>
          </a:endParaRPr>
        </a:p>
      </dgm:t>
    </dgm:pt>
    <dgm:pt modelId="{F36EAB3D-8314-4E3B-8FE7-B66CB2E5A053}" type="sibTrans" cxnId="{23F834E9-4DD2-4408-994B-854F4F620194}">
      <dgm:prSet/>
      <dgm:spPr/>
      <dgm:t>
        <a:bodyPr/>
        <a:lstStyle/>
        <a:p>
          <a:pPr rtl="0"/>
          <a:endParaRPr lang="ar-JO">
            <a:cs typeface="+mj-cs"/>
          </a:endParaRPr>
        </a:p>
      </dgm:t>
    </dgm:pt>
    <dgm:pt modelId="{28203415-15D4-490B-9AD4-BA8CEFFB1316}">
      <dgm:prSet phldrT="[Text]" custT="1"/>
      <dgm:spPr/>
      <dgm:t>
        <a:bodyPr/>
        <a:lstStyle/>
        <a:p>
          <a:pPr rtl="0"/>
          <a:r>
            <a:rPr lang="en-US" sz="1100" dirty="0">
              <a:solidFill>
                <a:schemeClr val="tx1">
                  <a:lumMod val="75000"/>
                  <a:lumOff val="25000"/>
                </a:schemeClr>
              </a:solidFill>
              <a:latin typeface="Times New Roman" panose="02020603050405020304" pitchFamily="18" charset="0"/>
              <a:cs typeface="Times New Roman" panose="02020603050405020304" pitchFamily="18" charset="0"/>
            </a:rPr>
            <a:t>How to handle the component within the system ?</a:t>
          </a:r>
          <a:endParaRPr lang="ar-JO" sz="11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E70972FB-7BFE-47A3-81E6-85126EFD55F6}" type="parTrans" cxnId="{9A8A2C28-F9AA-4B32-A7AF-CFE354934A17}">
      <dgm:prSet/>
      <dgm:spPr/>
      <dgm:t>
        <a:bodyPr/>
        <a:lstStyle/>
        <a:p>
          <a:pPr rtl="0"/>
          <a:endParaRPr lang="ar-JO">
            <a:cs typeface="+mj-cs"/>
          </a:endParaRPr>
        </a:p>
      </dgm:t>
    </dgm:pt>
    <dgm:pt modelId="{6181EEE5-D404-4817-A0A5-B702CF6B605B}" type="sibTrans" cxnId="{9A8A2C28-F9AA-4B32-A7AF-CFE354934A17}">
      <dgm:prSet/>
      <dgm:spPr/>
      <dgm:t>
        <a:bodyPr/>
        <a:lstStyle/>
        <a:p>
          <a:pPr rtl="0"/>
          <a:endParaRPr lang="ar-JO">
            <a:cs typeface="+mj-cs"/>
          </a:endParaRPr>
        </a:p>
      </dgm:t>
    </dgm:pt>
    <dgm:pt modelId="{E2FE2AA3-DB35-4431-AEDA-83C2C9959833}">
      <dgm:prSet phldrT="[Text]" custT="1"/>
      <dgm:spPr/>
      <dgm:t>
        <a:bodyPr/>
        <a:lstStyle/>
        <a:p>
          <a:pPr rtl="0"/>
          <a:r>
            <a:rPr lang="en-US" sz="1200" b="1" dirty="0">
              <a:solidFill>
                <a:schemeClr val="tx1">
                  <a:lumMod val="75000"/>
                  <a:lumOff val="25000"/>
                </a:schemeClr>
              </a:solidFill>
              <a:cs typeface="+mj-cs"/>
            </a:rPr>
            <a:t>safety</a:t>
          </a:r>
          <a:endParaRPr lang="ar-JO" sz="1200" b="1" dirty="0">
            <a:solidFill>
              <a:schemeClr val="tx1">
                <a:lumMod val="75000"/>
                <a:lumOff val="25000"/>
              </a:schemeClr>
            </a:solidFill>
            <a:cs typeface="+mj-cs"/>
          </a:endParaRPr>
        </a:p>
      </dgm:t>
    </dgm:pt>
    <dgm:pt modelId="{3C2C090F-0683-46AA-A0A7-22078CD8FDCA}" type="parTrans" cxnId="{06F6D04F-8329-4EC6-B09F-FC7B9A07D32F}">
      <dgm:prSet/>
      <dgm:spPr/>
      <dgm:t>
        <a:bodyPr/>
        <a:lstStyle/>
        <a:p>
          <a:pPr rtl="0"/>
          <a:endParaRPr lang="ar-JO">
            <a:cs typeface="+mj-cs"/>
          </a:endParaRPr>
        </a:p>
      </dgm:t>
    </dgm:pt>
    <dgm:pt modelId="{C1668006-F45E-423D-AC81-076BE18C8C5B}" type="sibTrans" cxnId="{06F6D04F-8329-4EC6-B09F-FC7B9A07D32F}">
      <dgm:prSet/>
      <dgm:spPr/>
      <dgm:t>
        <a:bodyPr/>
        <a:lstStyle/>
        <a:p>
          <a:pPr rtl="0"/>
          <a:endParaRPr lang="ar-JO">
            <a:cs typeface="+mj-cs"/>
          </a:endParaRPr>
        </a:p>
      </dgm:t>
    </dgm:pt>
    <dgm:pt modelId="{E11CA8F0-54B0-444B-B787-66B7919C0F0D}">
      <dgm:prSet phldrT="[Text]" custT="1"/>
      <dgm:spPr/>
      <dgm:t>
        <a:bodyPr/>
        <a:lstStyle/>
        <a:p>
          <a:pPr rtl="0"/>
          <a:r>
            <a:rPr lang="en-US" sz="1100" dirty="0">
              <a:solidFill>
                <a:schemeClr val="tx1">
                  <a:lumMod val="75000"/>
                  <a:lumOff val="25000"/>
                </a:schemeClr>
              </a:solidFill>
              <a:cs typeface="+mj-cs"/>
            </a:rPr>
            <a:t>Any</a:t>
          </a:r>
          <a:r>
            <a:rPr lang="en-US" sz="1100" baseline="0" dirty="0">
              <a:solidFill>
                <a:schemeClr val="tx1">
                  <a:lumMod val="75000"/>
                  <a:lumOff val="25000"/>
                </a:schemeClr>
              </a:solidFill>
              <a:cs typeface="+mj-cs"/>
            </a:rPr>
            <a:t> facilities or procedure required for safety</a:t>
          </a:r>
          <a:endParaRPr lang="ar-JO" sz="1100" dirty="0">
            <a:solidFill>
              <a:schemeClr val="tx1">
                <a:lumMod val="75000"/>
                <a:lumOff val="25000"/>
              </a:schemeClr>
            </a:solidFill>
            <a:cs typeface="+mj-cs"/>
          </a:endParaRPr>
        </a:p>
      </dgm:t>
    </dgm:pt>
    <dgm:pt modelId="{648AB63D-6E34-48FA-B923-36B85758F467}" type="parTrans" cxnId="{C611D021-4D2B-4B59-B3EB-3A8D60688204}">
      <dgm:prSet/>
      <dgm:spPr/>
      <dgm:t>
        <a:bodyPr/>
        <a:lstStyle/>
        <a:p>
          <a:pPr rtl="0"/>
          <a:endParaRPr lang="ar-JO">
            <a:cs typeface="+mj-cs"/>
          </a:endParaRPr>
        </a:p>
      </dgm:t>
    </dgm:pt>
    <dgm:pt modelId="{60DDDB95-E74D-412D-9F51-285A0E514646}" type="sibTrans" cxnId="{C611D021-4D2B-4B59-B3EB-3A8D60688204}">
      <dgm:prSet/>
      <dgm:spPr/>
      <dgm:t>
        <a:bodyPr/>
        <a:lstStyle/>
        <a:p>
          <a:pPr rtl="0"/>
          <a:endParaRPr lang="ar-JO">
            <a:cs typeface="+mj-cs"/>
          </a:endParaRPr>
        </a:p>
      </dgm:t>
    </dgm:pt>
    <dgm:pt modelId="{8A7827A6-F05E-4841-88C9-0B3EF36CDE3D}">
      <dgm:prSet phldrT="[Text]" custT="1"/>
      <dgm:spPr/>
      <dgm:t>
        <a:bodyPr/>
        <a:lstStyle/>
        <a:p>
          <a:pPr rtl="0"/>
          <a:r>
            <a:rPr lang="en-US" sz="1500" b="1" dirty="0">
              <a:solidFill>
                <a:schemeClr val="tx1">
                  <a:lumMod val="75000"/>
                  <a:lumOff val="25000"/>
                </a:schemeClr>
              </a:solidFill>
              <a:cs typeface="+mj-cs"/>
            </a:rPr>
            <a:t>Aesthetics</a:t>
          </a:r>
          <a:endParaRPr lang="ar-JO" sz="1500" b="1" dirty="0">
            <a:solidFill>
              <a:schemeClr val="tx1">
                <a:lumMod val="75000"/>
                <a:lumOff val="25000"/>
              </a:schemeClr>
            </a:solidFill>
            <a:cs typeface="+mj-cs"/>
          </a:endParaRPr>
        </a:p>
      </dgm:t>
    </dgm:pt>
    <dgm:pt modelId="{A485DCDE-8E13-41C2-8512-D5B6AAD40901}" type="parTrans" cxnId="{AC825C1D-725F-44D6-91D2-52AA439BA71F}">
      <dgm:prSet/>
      <dgm:spPr/>
      <dgm:t>
        <a:bodyPr/>
        <a:lstStyle/>
        <a:p>
          <a:pPr rtl="0"/>
          <a:endParaRPr lang="ar-JO">
            <a:cs typeface="+mj-cs"/>
          </a:endParaRPr>
        </a:p>
      </dgm:t>
    </dgm:pt>
    <dgm:pt modelId="{80AEEC71-E57C-4358-8DEE-9E1A2A0A44EC}" type="sibTrans" cxnId="{AC825C1D-725F-44D6-91D2-52AA439BA71F}">
      <dgm:prSet/>
      <dgm:spPr/>
      <dgm:t>
        <a:bodyPr/>
        <a:lstStyle/>
        <a:p>
          <a:pPr rtl="0"/>
          <a:endParaRPr lang="ar-JO">
            <a:cs typeface="+mj-cs"/>
          </a:endParaRPr>
        </a:p>
      </dgm:t>
    </dgm:pt>
    <dgm:pt modelId="{1F8A9ABE-8E4D-4A15-A880-3F867C053A16}">
      <dgm:prSet phldrT="[Text]" custT="1"/>
      <dgm:spPr/>
      <dgm:t>
        <a:bodyPr/>
        <a:lstStyle/>
        <a:p>
          <a:pPr rtl="0"/>
          <a:r>
            <a:rPr lang="en-US" sz="1300" dirty="0">
              <a:solidFill>
                <a:schemeClr val="tx1">
                  <a:lumMod val="75000"/>
                  <a:lumOff val="25000"/>
                </a:schemeClr>
              </a:solidFill>
              <a:cs typeface="+mj-cs"/>
            </a:rPr>
            <a:t>Shape or form, is it important </a:t>
          </a:r>
          <a:r>
            <a:rPr lang="en-US" sz="1300" dirty="0">
              <a:solidFill>
                <a:schemeClr val="tx1">
                  <a:lumMod val="75000"/>
                  <a:lumOff val="25000"/>
                </a:schemeClr>
              </a:solidFill>
              <a:latin typeface="Times New Roman" panose="02020603050405020304" pitchFamily="18" charset="0"/>
              <a:cs typeface="Times New Roman" panose="02020603050405020304" pitchFamily="18" charset="0"/>
            </a:rPr>
            <a:t>for</a:t>
          </a:r>
          <a:r>
            <a:rPr lang="en-US" sz="1300" dirty="0">
              <a:solidFill>
                <a:schemeClr val="tx1">
                  <a:lumMod val="75000"/>
                  <a:lumOff val="25000"/>
                </a:schemeClr>
              </a:solidFill>
              <a:cs typeface="+mj-cs"/>
            </a:rPr>
            <a:t> this component ?</a:t>
          </a:r>
          <a:endParaRPr lang="ar-JO" sz="1300" dirty="0">
            <a:solidFill>
              <a:schemeClr val="tx1">
                <a:lumMod val="75000"/>
                <a:lumOff val="25000"/>
              </a:schemeClr>
            </a:solidFill>
            <a:cs typeface="+mj-cs"/>
          </a:endParaRPr>
        </a:p>
      </dgm:t>
    </dgm:pt>
    <dgm:pt modelId="{E83C5A94-DD90-4F2C-9801-515A3EC859F3}" type="parTrans" cxnId="{46C86106-1043-411C-9F36-6C9DC8A3F25F}">
      <dgm:prSet/>
      <dgm:spPr/>
      <dgm:t>
        <a:bodyPr/>
        <a:lstStyle/>
        <a:p>
          <a:pPr rtl="0"/>
          <a:endParaRPr lang="ar-JO">
            <a:cs typeface="+mj-cs"/>
          </a:endParaRPr>
        </a:p>
      </dgm:t>
    </dgm:pt>
    <dgm:pt modelId="{149FD503-CB13-42AE-BEB4-9E2620F144ED}" type="sibTrans" cxnId="{46C86106-1043-411C-9F36-6C9DC8A3F25F}">
      <dgm:prSet/>
      <dgm:spPr/>
      <dgm:t>
        <a:bodyPr/>
        <a:lstStyle/>
        <a:p>
          <a:pPr rtl="0"/>
          <a:endParaRPr lang="ar-JO">
            <a:cs typeface="+mj-cs"/>
          </a:endParaRPr>
        </a:p>
      </dgm:t>
    </dgm:pt>
    <dgm:pt modelId="{CBB4603B-2D78-4587-8A07-57AAAA0B7525}">
      <dgm:prSet phldrT="[Text]"/>
      <dgm:spPr/>
      <dgm:t>
        <a:bodyPr/>
        <a:lstStyle/>
        <a:p>
          <a:pPr rtl="0"/>
          <a:endParaRPr lang="ar-JO" sz="1500" dirty="0">
            <a:solidFill>
              <a:schemeClr val="tx1">
                <a:lumMod val="75000"/>
                <a:lumOff val="25000"/>
              </a:schemeClr>
            </a:solidFill>
            <a:cs typeface="+mj-cs"/>
          </a:endParaRPr>
        </a:p>
      </dgm:t>
    </dgm:pt>
    <dgm:pt modelId="{CF3A423B-B712-4DAE-BFE8-2263990718F1}" type="parTrans" cxnId="{BC1A04FA-A8D0-4DF4-ADB0-90587518D6B9}">
      <dgm:prSet/>
      <dgm:spPr/>
      <dgm:t>
        <a:bodyPr/>
        <a:lstStyle/>
        <a:p>
          <a:pPr rtl="0"/>
          <a:endParaRPr lang="ar-JO">
            <a:cs typeface="+mj-cs"/>
          </a:endParaRPr>
        </a:p>
      </dgm:t>
    </dgm:pt>
    <dgm:pt modelId="{D090E0BC-B4BC-4677-A53D-E9AE624AC8C9}" type="sibTrans" cxnId="{BC1A04FA-A8D0-4DF4-ADB0-90587518D6B9}">
      <dgm:prSet/>
      <dgm:spPr/>
      <dgm:t>
        <a:bodyPr/>
        <a:lstStyle/>
        <a:p>
          <a:pPr rtl="0"/>
          <a:endParaRPr lang="ar-JO">
            <a:cs typeface="+mj-cs"/>
          </a:endParaRPr>
        </a:p>
      </dgm:t>
    </dgm:pt>
    <dgm:pt modelId="{8E5C2F1B-5849-4DFB-B829-CF0991DD2D8A}">
      <dgm:prSet phldrT="[Text]" custT="1"/>
      <dgm:spPr/>
      <dgm:t>
        <a:bodyPr/>
        <a:lstStyle/>
        <a:p>
          <a:pPr rtl="0"/>
          <a:r>
            <a:rPr lang="en-US" sz="1100" dirty="0">
              <a:solidFill>
                <a:schemeClr val="tx1">
                  <a:lumMod val="75000"/>
                  <a:lumOff val="25000"/>
                </a:schemeClr>
              </a:solidFill>
              <a:latin typeface="Times New Roman" panose="02020603050405020304" pitchFamily="18" charset="0"/>
              <a:cs typeface="Times New Roman" panose="02020603050405020304" pitchFamily="18" charset="0"/>
            </a:rPr>
            <a:t>Components and accessibility</a:t>
          </a:r>
          <a:endParaRPr lang="ar-JO" sz="11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DE42C7D0-024B-42CD-935B-D58900137ACF}" type="parTrans" cxnId="{C18B8C97-9949-4BE7-B086-4C2DC2F8A1D9}">
      <dgm:prSet/>
      <dgm:spPr/>
      <dgm:t>
        <a:bodyPr/>
        <a:lstStyle/>
        <a:p>
          <a:pPr rtl="0"/>
          <a:endParaRPr lang="ar-JO">
            <a:cs typeface="+mj-cs"/>
          </a:endParaRPr>
        </a:p>
      </dgm:t>
    </dgm:pt>
    <dgm:pt modelId="{433EE3D2-2AD9-4654-BAE6-F95B32860CD7}" type="sibTrans" cxnId="{C18B8C97-9949-4BE7-B086-4C2DC2F8A1D9}">
      <dgm:prSet/>
      <dgm:spPr/>
      <dgm:t>
        <a:bodyPr/>
        <a:lstStyle/>
        <a:p>
          <a:pPr rtl="0"/>
          <a:endParaRPr lang="ar-JO">
            <a:cs typeface="+mj-cs"/>
          </a:endParaRPr>
        </a:p>
      </dgm:t>
    </dgm:pt>
    <dgm:pt modelId="{E606DE54-3E7D-4BA6-A34E-95B8BC892FB6}" type="pres">
      <dgm:prSet presAssocID="{081D1409-D98E-4D1F-8E45-816FCBC2A986}" presName="Name0" presStyleCnt="0">
        <dgm:presLayoutVars>
          <dgm:dir/>
          <dgm:animLvl val="lvl"/>
          <dgm:resizeHandles val="exact"/>
        </dgm:presLayoutVars>
      </dgm:prSet>
      <dgm:spPr/>
      <dgm:t>
        <a:bodyPr/>
        <a:lstStyle/>
        <a:p>
          <a:pPr rtl="1"/>
          <a:endParaRPr lang="ar-JO"/>
        </a:p>
      </dgm:t>
    </dgm:pt>
    <dgm:pt modelId="{23FB2350-8F48-44C5-B184-E68FFB6B02FE}" type="pres">
      <dgm:prSet presAssocID="{1651E610-1017-48F4-8E8D-09907978BCB7}" presName="composite" presStyleCnt="0"/>
      <dgm:spPr/>
    </dgm:pt>
    <dgm:pt modelId="{2B826704-83B2-4CB9-82A5-3BE1B479E2C7}" type="pres">
      <dgm:prSet presAssocID="{1651E610-1017-48F4-8E8D-09907978BCB7}" presName="parTx" presStyleLbl="alignNode1" presStyleIdx="0" presStyleCnt="3">
        <dgm:presLayoutVars>
          <dgm:chMax val="0"/>
          <dgm:chPref val="0"/>
          <dgm:bulletEnabled val="1"/>
        </dgm:presLayoutVars>
      </dgm:prSet>
      <dgm:spPr/>
      <dgm:t>
        <a:bodyPr/>
        <a:lstStyle/>
        <a:p>
          <a:pPr rtl="1"/>
          <a:endParaRPr lang="ar-JO"/>
        </a:p>
      </dgm:t>
    </dgm:pt>
    <dgm:pt modelId="{ED7D08B3-BDEE-486A-BE64-6EABD9C72467}" type="pres">
      <dgm:prSet presAssocID="{1651E610-1017-48F4-8E8D-09907978BCB7}" presName="desTx" presStyleLbl="alignAccFollowNode1" presStyleIdx="0" presStyleCnt="3">
        <dgm:presLayoutVars>
          <dgm:bulletEnabled val="1"/>
        </dgm:presLayoutVars>
      </dgm:prSet>
      <dgm:spPr/>
      <dgm:t>
        <a:bodyPr/>
        <a:lstStyle/>
        <a:p>
          <a:pPr rtl="1"/>
          <a:endParaRPr lang="ar-JO"/>
        </a:p>
      </dgm:t>
    </dgm:pt>
    <dgm:pt modelId="{36CBAC1F-41FE-4322-A731-D77D4CAB5C90}" type="pres">
      <dgm:prSet presAssocID="{F36EAB3D-8314-4E3B-8FE7-B66CB2E5A053}" presName="space" presStyleCnt="0"/>
      <dgm:spPr/>
    </dgm:pt>
    <dgm:pt modelId="{92B6E5C2-06B4-4137-B187-2FC30D68B7BF}" type="pres">
      <dgm:prSet presAssocID="{E2FE2AA3-DB35-4431-AEDA-83C2C9959833}" presName="composite" presStyleCnt="0"/>
      <dgm:spPr/>
    </dgm:pt>
    <dgm:pt modelId="{33D1C85F-497E-4CF6-B707-91B3534EF546}" type="pres">
      <dgm:prSet presAssocID="{E2FE2AA3-DB35-4431-AEDA-83C2C9959833}" presName="parTx" presStyleLbl="alignNode1" presStyleIdx="1" presStyleCnt="3">
        <dgm:presLayoutVars>
          <dgm:chMax val="0"/>
          <dgm:chPref val="0"/>
          <dgm:bulletEnabled val="1"/>
        </dgm:presLayoutVars>
      </dgm:prSet>
      <dgm:spPr/>
      <dgm:t>
        <a:bodyPr/>
        <a:lstStyle/>
        <a:p>
          <a:pPr rtl="1"/>
          <a:endParaRPr lang="ar-JO"/>
        </a:p>
      </dgm:t>
    </dgm:pt>
    <dgm:pt modelId="{3AC32F94-2B5C-4AE5-BBD8-55A0C07AE139}" type="pres">
      <dgm:prSet presAssocID="{E2FE2AA3-DB35-4431-AEDA-83C2C9959833}" presName="desTx" presStyleLbl="alignAccFollowNode1" presStyleIdx="1" presStyleCnt="3">
        <dgm:presLayoutVars>
          <dgm:bulletEnabled val="1"/>
        </dgm:presLayoutVars>
      </dgm:prSet>
      <dgm:spPr/>
      <dgm:t>
        <a:bodyPr/>
        <a:lstStyle/>
        <a:p>
          <a:pPr rtl="1"/>
          <a:endParaRPr lang="ar-JO"/>
        </a:p>
      </dgm:t>
    </dgm:pt>
    <dgm:pt modelId="{1F9A6BF6-D805-4CC2-A3B9-D59B3612ECCD}" type="pres">
      <dgm:prSet presAssocID="{C1668006-F45E-423D-AC81-076BE18C8C5B}" presName="space" presStyleCnt="0"/>
      <dgm:spPr/>
    </dgm:pt>
    <dgm:pt modelId="{C802DB74-2E43-4447-980D-91554F118669}" type="pres">
      <dgm:prSet presAssocID="{8A7827A6-F05E-4841-88C9-0B3EF36CDE3D}" presName="composite" presStyleCnt="0"/>
      <dgm:spPr/>
    </dgm:pt>
    <dgm:pt modelId="{E9996DC5-9D5D-4825-93DE-FF4FBFF9F8DC}" type="pres">
      <dgm:prSet presAssocID="{8A7827A6-F05E-4841-88C9-0B3EF36CDE3D}" presName="parTx" presStyleLbl="alignNode1" presStyleIdx="2" presStyleCnt="3">
        <dgm:presLayoutVars>
          <dgm:chMax val="0"/>
          <dgm:chPref val="0"/>
          <dgm:bulletEnabled val="1"/>
        </dgm:presLayoutVars>
      </dgm:prSet>
      <dgm:spPr/>
      <dgm:t>
        <a:bodyPr/>
        <a:lstStyle/>
        <a:p>
          <a:pPr rtl="1"/>
          <a:endParaRPr lang="ar-JO"/>
        </a:p>
      </dgm:t>
    </dgm:pt>
    <dgm:pt modelId="{C7C6FC59-92BA-4AAB-96FB-6EC5FDB3E70D}" type="pres">
      <dgm:prSet presAssocID="{8A7827A6-F05E-4841-88C9-0B3EF36CDE3D}" presName="desTx" presStyleLbl="alignAccFollowNode1" presStyleIdx="2" presStyleCnt="3">
        <dgm:presLayoutVars>
          <dgm:bulletEnabled val="1"/>
        </dgm:presLayoutVars>
      </dgm:prSet>
      <dgm:spPr/>
      <dgm:t>
        <a:bodyPr/>
        <a:lstStyle/>
        <a:p>
          <a:pPr rtl="1"/>
          <a:endParaRPr lang="ar-JO"/>
        </a:p>
      </dgm:t>
    </dgm:pt>
  </dgm:ptLst>
  <dgm:cxnLst>
    <dgm:cxn modelId="{C18B8C97-9949-4BE7-B086-4C2DC2F8A1D9}" srcId="{1651E610-1017-48F4-8E8D-09907978BCB7}" destId="{8E5C2F1B-5849-4DFB-B829-CF0991DD2D8A}" srcOrd="1" destOrd="0" parTransId="{DE42C7D0-024B-42CD-935B-D58900137ACF}" sibTransId="{433EE3D2-2AD9-4654-BAE6-F95B32860CD7}"/>
    <dgm:cxn modelId="{C7E6FF98-E761-4402-8CBE-912A05616098}" type="presOf" srcId="{1651E610-1017-48F4-8E8D-09907978BCB7}" destId="{2B826704-83B2-4CB9-82A5-3BE1B479E2C7}" srcOrd="0" destOrd="0" presId="urn:microsoft.com/office/officeart/2005/8/layout/hList1"/>
    <dgm:cxn modelId="{FB61FCEB-5E03-4080-97E4-9741796D0038}" type="presOf" srcId="{8A7827A6-F05E-4841-88C9-0B3EF36CDE3D}" destId="{E9996DC5-9D5D-4825-93DE-FF4FBFF9F8DC}" srcOrd="0" destOrd="0" presId="urn:microsoft.com/office/officeart/2005/8/layout/hList1"/>
    <dgm:cxn modelId="{9A8A2C28-F9AA-4B32-A7AF-CFE354934A17}" srcId="{1651E610-1017-48F4-8E8D-09907978BCB7}" destId="{28203415-15D4-490B-9AD4-BA8CEFFB1316}" srcOrd="0" destOrd="0" parTransId="{E70972FB-7BFE-47A3-81E6-85126EFD55F6}" sibTransId="{6181EEE5-D404-4817-A0A5-B702CF6B605B}"/>
    <dgm:cxn modelId="{BC1A04FA-A8D0-4DF4-ADB0-90587518D6B9}" srcId="{8A7827A6-F05E-4841-88C9-0B3EF36CDE3D}" destId="{CBB4603B-2D78-4587-8A07-57AAAA0B7525}" srcOrd="1" destOrd="0" parTransId="{CF3A423B-B712-4DAE-BFE8-2263990718F1}" sibTransId="{D090E0BC-B4BC-4677-A53D-E9AE624AC8C9}"/>
    <dgm:cxn modelId="{CA3684A4-A5D7-453D-BC8C-D76235261C1C}" type="presOf" srcId="{081D1409-D98E-4D1F-8E45-816FCBC2A986}" destId="{E606DE54-3E7D-4BA6-A34E-95B8BC892FB6}" srcOrd="0" destOrd="0" presId="urn:microsoft.com/office/officeart/2005/8/layout/hList1"/>
    <dgm:cxn modelId="{46C86106-1043-411C-9F36-6C9DC8A3F25F}" srcId="{8A7827A6-F05E-4841-88C9-0B3EF36CDE3D}" destId="{1F8A9ABE-8E4D-4A15-A880-3F867C053A16}" srcOrd="0" destOrd="0" parTransId="{E83C5A94-DD90-4F2C-9801-515A3EC859F3}" sibTransId="{149FD503-CB13-42AE-BEB4-9E2620F144ED}"/>
    <dgm:cxn modelId="{D4794B29-F3C1-4B11-9F65-CF21E9D70E6B}" type="presOf" srcId="{1F8A9ABE-8E4D-4A15-A880-3F867C053A16}" destId="{C7C6FC59-92BA-4AAB-96FB-6EC5FDB3E70D}" srcOrd="0" destOrd="0" presId="urn:microsoft.com/office/officeart/2005/8/layout/hList1"/>
    <dgm:cxn modelId="{2C7AAF0C-8184-474F-A7BF-39C335E0F971}" type="presOf" srcId="{E11CA8F0-54B0-444B-B787-66B7919C0F0D}" destId="{3AC32F94-2B5C-4AE5-BBD8-55A0C07AE139}" srcOrd="0" destOrd="0" presId="urn:microsoft.com/office/officeart/2005/8/layout/hList1"/>
    <dgm:cxn modelId="{E5A53A11-7ED3-4686-854A-FF1E824ACDBA}" type="presOf" srcId="{E2FE2AA3-DB35-4431-AEDA-83C2C9959833}" destId="{33D1C85F-497E-4CF6-B707-91B3534EF546}" srcOrd="0" destOrd="0" presId="urn:microsoft.com/office/officeart/2005/8/layout/hList1"/>
    <dgm:cxn modelId="{AC825C1D-725F-44D6-91D2-52AA439BA71F}" srcId="{081D1409-D98E-4D1F-8E45-816FCBC2A986}" destId="{8A7827A6-F05E-4841-88C9-0B3EF36CDE3D}" srcOrd="2" destOrd="0" parTransId="{A485DCDE-8E13-41C2-8512-D5B6AAD40901}" sibTransId="{80AEEC71-E57C-4358-8DEE-9E1A2A0A44EC}"/>
    <dgm:cxn modelId="{23F834E9-4DD2-4408-994B-854F4F620194}" srcId="{081D1409-D98E-4D1F-8E45-816FCBC2A986}" destId="{1651E610-1017-48F4-8E8D-09907978BCB7}" srcOrd="0" destOrd="0" parTransId="{1A3764E1-B161-4847-A714-CFE106D72088}" sibTransId="{F36EAB3D-8314-4E3B-8FE7-B66CB2E5A053}"/>
    <dgm:cxn modelId="{B4B98E97-BC98-4DB9-A607-7C89E7B667B6}" type="presOf" srcId="{8E5C2F1B-5849-4DFB-B829-CF0991DD2D8A}" destId="{ED7D08B3-BDEE-486A-BE64-6EABD9C72467}" srcOrd="0" destOrd="1" presId="urn:microsoft.com/office/officeart/2005/8/layout/hList1"/>
    <dgm:cxn modelId="{9D881E4C-67EE-44AE-8CFB-FC50914CC370}" type="presOf" srcId="{CBB4603B-2D78-4587-8A07-57AAAA0B7525}" destId="{C7C6FC59-92BA-4AAB-96FB-6EC5FDB3E70D}" srcOrd="0" destOrd="1" presId="urn:microsoft.com/office/officeart/2005/8/layout/hList1"/>
    <dgm:cxn modelId="{D772E047-1D3D-462D-83F3-692BCF0AAA4C}" type="presOf" srcId="{28203415-15D4-490B-9AD4-BA8CEFFB1316}" destId="{ED7D08B3-BDEE-486A-BE64-6EABD9C72467}" srcOrd="0" destOrd="0" presId="urn:microsoft.com/office/officeart/2005/8/layout/hList1"/>
    <dgm:cxn modelId="{C611D021-4D2B-4B59-B3EB-3A8D60688204}" srcId="{E2FE2AA3-DB35-4431-AEDA-83C2C9959833}" destId="{E11CA8F0-54B0-444B-B787-66B7919C0F0D}" srcOrd="0" destOrd="0" parTransId="{648AB63D-6E34-48FA-B923-36B85758F467}" sibTransId="{60DDDB95-E74D-412D-9F51-285A0E514646}"/>
    <dgm:cxn modelId="{06F6D04F-8329-4EC6-B09F-FC7B9A07D32F}" srcId="{081D1409-D98E-4D1F-8E45-816FCBC2A986}" destId="{E2FE2AA3-DB35-4431-AEDA-83C2C9959833}" srcOrd="1" destOrd="0" parTransId="{3C2C090F-0683-46AA-A0A7-22078CD8FDCA}" sibTransId="{C1668006-F45E-423D-AC81-076BE18C8C5B}"/>
    <dgm:cxn modelId="{4A1DBF71-6A75-4C74-92DC-143E587CF0D5}" type="presParOf" srcId="{E606DE54-3E7D-4BA6-A34E-95B8BC892FB6}" destId="{23FB2350-8F48-44C5-B184-E68FFB6B02FE}" srcOrd="0" destOrd="0" presId="urn:microsoft.com/office/officeart/2005/8/layout/hList1"/>
    <dgm:cxn modelId="{D6571BA4-440D-4E93-A6BF-F625B732E114}" type="presParOf" srcId="{23FB2350-8F48-44C5-B184-E68FFB6B02FE}" destId="{2B826704-83B2-4CB9-82A5-3BE1B479E2C7}" srcOrd="0" destOrd="0" presId="urn:microsoft.com/office/officeart/2005/8/layout/hList1"/>
    <dgm:cxn modelId="{F6559483-E99F-4115-B62E-5F99A3F5F8FD}" type="presParOf" srcId="{23FB2350-8F48-44C5-B184-E68FFB6B02FE}" destId="{ED7D08B3-BDEE-486A-BE64-6EABD9C72467}" srcOrd="1" destOrd="0" presId="urn:microsoft.com/office/officeart/2005/8/layout/hList1"/>
    <dgm:cxn modelId="{10FE09C7-AAE3-417F-B97D-ECD642F8BF2C}" type="presParOf" srcId="{E606DE54-3E7D-4BA6-A34E-95B8BC892FB6}" destId="{36CBAC1F-41FE-4322-A731-D77D4CAB5C90}" srcOrd="1" destOrd="0" presId="urn:microsoft.com/office/officeart/2005/8/layout/hList1"/>
    <dgm:cxn modelId="{1EC74338-4440-4775-935A-12F57A57E402}" type="presParOf" srcId="{E606DE54-3E7D-4BA6-A34E-95B8BC892FB6}" destId="{92B6E5C2-06B4-4137-B187-2FC30D68B7BF}" srcOrd="2" destOrd="0" presId="urn:microsoft.com/office/officeart/2005/8/layout/hList1"/>
    <dgm:cxn modelId="{1D6F0C7B-3C66-4A48-AD50-B8A44963D113}" type="presParOf" srcId="{92B6E5C2-06B4-4137-B187-2FC30D68B7BF}" destId="{33D1C85F-497E-4CF6-B707-91B3534EF546}" srcOrd="0" destOrd="0" presId="urn:microsoft.com/office/officeart/2005/8/layout/hList1"/>
    <dgm:cxn modelId="{4F31CA5B-6E06-45F3-9E7D-7ECDC0BC6C92}" type="presParOf" srcId="{92B6E5C2-06B4-4137-B187-2FC30D68B7BF}" destId="{3AC32F94-2B5C-4AE5-BBD8-55A0C07AE139}" srcOrd="1" destOrd="0" presId="urn:microsoft.com/office/officeart/2005/8/layout/hList1"/>
    <dgm:cxn modelId="{FFB41A61-738A-44CE-AB09-9E4FC7DC4DF9}" type="presParOf" srcId="{E606DE54-3E7D-4BA6-A34E-95B8BC892FB6}" destId="{1F9A6BF6-D805-4CC2-A3B9-D59B3612ECCD}" srcOrd="3" destOrd="0" presId="urn:microsoft.com/office/officeart/2005/8/layout/hList1"/>
    <dgm:cxn modelId="{56E23194-1678-4C26-B681-87C4AD7F44AE}" type="presParOf" srcId="{E606DE54-3E7D-4BA6-A34E-95B8BC892FB6}" destId="{C802DB74-2E43-4447-980D-91554F118669}" srcOrd="4" destOrd="0" presId="urn:microsoft.com/office/officeart/2005/8/layout/hList1"/>
    <dgm:cxn modelId="{96894321-5EA5-4BD2-B6B1-6A456A365867}" type="presParOf" srcId="{C802DB74-2E43-4447-980D-91554F118669}" destId="{E9996DC5-9D5D-4825-93DE-FF4FBFF9F8DC}" srcOrd="0" destOrd="0" presId="urn:microsoft.com/office/officeart/2005/8/layout/hList1"/>
    <dgm:cxn modelId="{144E09A4-4FD6-45AD-8755-30E66833C634}" type="presParOf" srcId="{C802DB74-2E43-4447-980D-91554F118669}" destId="{C7C6FC59-92BA-4AAB-96FB-6EC5FDB3E70D}"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1D1409-D98E-4D1F-8E45-816FCBC2A986}" type="doc">
      <dgm:prSet loTypeId="urn:microsoft.com/office/officeart/2005/8/layout/hList1" loCatId="list" qsTypeId="urn:microsoft.com/office/officeart/2005/8/quickstyle/simple1" qsCatId="simple" csTypeId="urn:microsoft.com/office/officeart/2005/8/colors/accent5_1" csCatId="accent5" phldr="1"/>
      <dgm:spPr/>
      <dgm:t>
        <a:bodyPr/>
        <a:lstStyle/>
        <a:p>
          <a:pPr rtl="1"/>
          <a:endParaRPr lang="ar-JO"/>
        </a:p>
      </dgm:t>
    </dgm:pt>
    <dgm:pt modelId="{1651E610-1017-48F4-8E8D-09907978BCB7}">
      <dgm:prSet phldrT="[Text]" custT="1"/>
      <dgm:spPr/>
      <dgm:t>
        <a:bodyPr/>
        <a:lstStyle/>
        <a:p>
          <a:pPr rtl="0"/>
          <a:r>
            <a:rPr lang="en-US" sz="1200" b="1" dirty="0">
              <a:solidFill>
                <a:schemeClr val="tx1">
                  <a:lumMod val="75000"/>
                  <a:lumOff val="25000"/>
                </a:schemeClr>
              </a:solidFill>
              <a:cs typeface="+mj-cs"/>
            </a:rPr>
            <a:t>M</a:t>
          </a:r>
          <a:r>
            <a:rPr lang="en-US" sz="1200" b="1" dirty="0">
              <a:solidFill>
                <a:schemeClr val="tx1">
                  <a:lumMod val="75000"/>
                  <a:lumOff val="25000"/>
                </a:schemeClr>
              </a:solidFill>
              <a:latin typeface="Times New Roman" panose="02020603050405020304" pitchFamily="18" charset="0"/>
              <a:cs typeface="+mj-cs"/>
            </a:rPr>
            <a:t>aterials</a:t>
          </a:r>
          <a:endParaRPr lang="ar-JO" sz="1200" b="1" dirty="0">
            <a:solidFill>
              <a:schemeClr val="tx1">
                <a:lumMod val="75000"/>
                <a:lumOff val="25000"/>
              </a:schemeClr>
            </a:solidFill>
            <a:latin typeface="Times New Roman" panose="02020603050405020304" pitchFamily="18" charset="0"/>
            <a:cs typeface="+mj-cs"/>
          </a:endParaRPr>
        </a:p>
      </dgm:t>
    </dgm:pt>
    <dgm:pt modelId="{1A3764E1-B161-4847-A714-CFE106D72088}" type="parTrans" cxnId="{23F834E9-4DD2-4408-994B-854F4F620194}">
      <dgm:prSet/>
      <dgm:spPr/>
      <dgm:t>
        <a:bodyPr/>
        <a:lstStyle/>
        <a:p>
          <a:pPr rtl="0"/>
          <a:endParaRPr lang="ar-JO">
            <a:cs typeface="+mj-cs"/>
          </a:endParaRPr>
        </a:p>
      </dgm:t>
    </dgm:pt>
    <dgm:pt modelId="{F36EAB3D-8314-4E3B-8FE7-B66CB2E5A053}" type="sibTrans" cxnId="{23F834E9-4DD2-4408-994B-854F4F620194}">
      <dgm:prSet/>
      <dgm:spPr/>
      <dgm:t>
        <a:bodyPr/>
        <a:lstStyle/>
        <a:p>
          <a:pPr rtl="0"/>
          <a:endParaRPr lang="ar-JO">
            <a:cs typeface="+mj-cs"/>
          </a:endParaRPr>
        </a:p>
      </dgm:t>
    </dgm:pt>
    <dgm:pt modelId="{28203415-15D4-490B-9AD4-BA8CEFFB1316}">
      <dgm:prSet phldrT="[Text]" custT="1"/>
      <dgm:spPr/>
      <dgm:t>
        <a:bodyPr/>
        <a:lstStyle/>
        <a:p>
          <a:pPr rtl="0"/>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Alternatives</a:t>
          </a:r>
          <a:r>
            <a:rPr lang="en-US" sz="1200" dirty="0">
              <a:solidFill>
                <a:schemeClr val="tx1">
                  <a:lumMod val="75000"/>
                  <a:lumOff val="25000"/>
                </a:schemeClr>
              </a:solidFill>
              <a:latin typeface="Times New Roman" panose="02020603050405020304" pitchFamily="18" charset="0"/>
              <a:cs typeface="+mj-cs"/>
            </a:rPr>
            <a:t> </a:t>
          </a:r>
          <a:endParaRPr lang="ar-JO" sz="1200" dirty="0">
            <a:solidFill>
              <a:schemeClr val="tx1">
                <a:lumMod val="75000"/>
                <a:lumOff val="25000"/>
              </a:schemeClr>
            </a:solidFill>
            <a:latin typeface="Times New Roman" panose="02020603050405020304" pitchFamily="18" charset="0"/>
            <a:cs typeface="+mj-cs"/>
          </a:endParaRPr>
        </a:p>
      </dgm:t>
    </dgm:pt>
    <dgm:pt modelId="{E70972FB-7BFE-47A3-81E6-85126EFD55F6}" type="parTrans" cxnId="{9A8A2C28-F9AA-4B32-A7AF-CFE354934A17}">
      <dgm:prSet/>
      <dgm:spPr/>
      <dgm:t>
        <a:bodyPr/>
        <a:lstStyle/>
        <a:p>
          <a:pPr rtl="0"/>
          <a:endParaRPr lang="ar-JO">
            <a:cs typeface="+mj-cs"/>
          </a:endParaRPr>
        </a:p>
      </dgm:t>
    </dgm:pt>
    <dgm:pt modelId="{6181EEE5-D404-4817-A0A5-B702CF6B605B}" type="sibTrans" cxnId="{9A8A2C28-F9AA-4B32-A7AF-CFE354934A17}">
      <dgm:prSet/>
      <dgm:spPr/>
      <dgm:t>
        <a:bodyPr/>
        <a:lstStyle/>
        <a:p>
          <a:pPr rtl="0"/>
          <a:endParaRPr lang="ar-JO">
            <a:cs typeface="+mj-cs"/>
          </a:endParaRPr>
        </a:p>
      </dgm:t>
    </dgm:pt>
    <dgm:pt modelId="{E2FE2AA3-DB35-4431-AEDA-83C2C9959833}">
      <dgm:prSet phldrT="[Text]" custT="1"/>
      <dgm:spPr/>
      <dgm:t>
        <a:bodyPr/>
        <a:lstStyle/>
        <a:p>
          <a:pPr algn="ctr" rtl="0"/>
          <a:r>
            <a:rPr lang="en-US" sz="1200" b="1" dirty="0">
              <a:solidFill>
                <a:schemeClr val="tx1">
                  <a:lumMod val="75000"/>
                  <a:lumOff val="25000"/>
                </a:schemeClr>
              </a:solidFill>
              <a:cs typeface="+mj-cs"/>
            </a:rPr>
            <a:t>Other considerations</a:t>
          </a:r>
          <a:endParaRPr lang="ar-JO" sz="1200" b="1" dirty="0">
            <a:solidFill>
              <a:schemeClr val="tx1">
                <a:lumMod val="75000"/>
                <a:lumOff val="25000"/>
              </a:schemeClr>
            </a:solidFill>
            <a:cs typeface="+mj-cs"/>
          </a:endParaRPr>
        </a:p>
      </dgm:t>
    </dgm:pt>
    <dgm:pt modelId="{3C2C090F-0683-46AA-A0A7-22078CD8FDCA}" type="parTrans" cxnId="{06F6D04F-8329-4EC6-B09F-FC7B9A07D32F}">
      <dgm:prSet/>
      <dgm:spPr/>
      <dgm:t>
        <a:bodyPr/>
        <a:lstStyle/>
        <a:p>
          <a:pPr rtl="0"/>
          <a:endParaRPr lang="ar-JO">
            <a:cs typeface="+mj-cs"/>
          </a:endParaRPr>
        </a:p>
      </dgm:t>
    </dgm:pt>
    <dgm:pt modelId="{C1668006-F45E-423D-AC81-076BE18C8C5B}" type="sibTrans" cxnId="{06F6D04F-8329-4EC6-B09F-FC7B9A07D32F}">
      <dgm:prSet/>
      <dgm:spPr/>
      <dgm:t>
        <a:bodyPr/>
        <a:lstStyle/>
        <a:p>
          <a:pPr rtl="0"/>
          <a:endParaRPr lang="ar-JO">
            <a:cs typeface="+mj-cs"/>
          </a:endParaRPr>
        </a:p>
      </dgm:t>
    </dgm:pt>
    <dgm:pt modelId="{E11CA8F0-54B0-444B-B787-66B7919C0F0D}">
      <dgm:prSet phldrT="[Text]" custT="1"/>
      <dgm:spPr/>
      <dgm:t>
        <a:bodyPr/>
        <a:lstStyle/>
        <a:p>
          <a:pPr rtl="0"/>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Component</a:t>
          </a:r>
          <a:r>
            <a:rPr lang="en-US" sz="1200" baseline="0" dirty="0">
              <a:solidFill>
                <a:schemeClr val="tx1">
                  <a:lumMod val="75000"/>
                  <a:lumOff val="25000"/>
                </a:schemeClr>
              </a:solidFill>
              <a:latin typeface="Times New Roman" panose="02020603050405020304" pitchFamily="18" charset="0"/>
              <a:cs typeface="Times New Roman" panose="02020603050405020304" pitchFamily="18" charset="0"/>
            </a:rPr>
            <a:t> design</a:t>
          </a:r>
          <a:endParaRPr lang="ar-JO" sz="12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48AB63D-6E34-48FA-B923-36B85758F467}" type="parTrans" cxnId="{C611D021-4D2B-4B59-B3EB-3A8D60688204}">
      <dgm:prSet/>
      <dgm:spPr/>
      <dgm:t>
        <a:bodyPr/>
        <a:lstStyle/>
        <a:p>
          <a:pPr rtl="0"/>
          <a:endParaRPr lang="ar-JO">
            <a:cs typeface="+mj-cs"/>
          </a:endParaRPr>
        </a:p>
      </dgm:t>
    </dgm:pt>
    <dgm:pt modelId="{60DDDB95-E74D-412D-9F51-285A0E514646}" type="sibTrans" cxnId="{C611D021-4D2B-4B59-B3EB-3A8D60688204}">
      <dgm:prSet/>
      <dgm:spPr/>
      <dgm:t>
        <a:bodyPr/>
        <a:lstStyle/>
        <a:p>
          <a:pPr rtl="0"/>
          <a:endParaRPr lang="ar-JO">
            <a:cs typeface="+mj-cs"/>
          </a:endParaRPr>
        </a:p>
      </dgm:t>
    </dgm:pt>
    <dgm:pt modelId="{A3F7E54F-F5E9-48AE-A1A1-299BF968C5D1}">
      <dgm:prSet phldrT="[Text]" custT="1"/>
      <dgm:spPr/>
      <dgm:t>
        <a:bodyPr/>
        <a:lstStyle/>
        <a:p>
          <a:pPr rtl="0"/>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Selection area</a:t>
          </a:r>
          <a:endParaRPr lang="ar-JO" sz="12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93CDFFB5-2DAD-4784-A8C2-530BE1821D7A}" type="parTrans" cxnId="{CD5DF180-AFD7-47EC-B3FC-05F915B7D96D}">
      <dgm:prSet/>
      <dgm:spPr/>
      <dgm:t>
        <a:bodyPr/>
        <a:lstStyle/>
        <a:p>
          <a:pPr rtl="0"/>
          <a:endParaRPr lang="ar-JO">
            <a:cs typeface="+mj-cs"/>
          </a:endParaRPr>
        </a:p>
      </dgm:t>
    </dgm:pt>
    <dgm:pt modelId="{37C32940-B331-4BA7-9547-A88C8CB594F9}" type="sibTrans" cxnId="{CD5DF180-AFD7-47EC-B3FC-05F915B7D96D}">
      <dgm:prSet/>
      <dgm:spPr/>
      <dgm:t>
        <a:bodyPr/>
        <a:lstStyle/>
        <a:p>
          <a:pPr rtl="0"/>
          <a:endParaRPr lang="ar-JO">
            <a:cs typeface="+mj-cs"/>
          </a:endParaRPr>
        </a:p>
      </dgm:t>
    </dgm:pt>
    <dgm:pt modelId="{E606DE54-3E7D-4BA6-A34E-95B8BC892FB6}" type="pres">
      <dgm:prSet presAssocID="{081D1409-D98E-4D1F-8E45-816FCBC2A986}" presName="Name0" presStyleCnt="0">
        <dgm:presLayoutVars>
          <dgm:dir/>
          <dgm:animLvl val="lvl"/>
          <dgm:resizeHandles val="exact"/>
        </dgm:presLayoutVars>
      </dgm:prSet>
      <dgm:spPr/>
      <dgm:t>
        <a:bodyPr/>
        <a:lstStyle/>
        <a:p>
          <a:pPr rtl="1"/>
          <a:endParaRPr lang="ar-JO"/>
        </a:p>
      </dgm:t>
    </dgm:pt>
    <dgm:pt modelId="{23FB2350-8F48-44C5-B184-E68FFB6B02FE}" type="pres">
      <dgm:prSet presAssocID="{1651E610-1017-48F4-8E8D-09907978BCB7}" presName="composite" presStyleCnt="0"/>
      <dgm:spPr/>
    </dgm:pt>
    <dgm:pt modelId="{2B826704-83B2-4CB9-82A5-3BE1B479E2C7}" type="pres">
      <dgm:prSet presAssocID="{1651E610-1017-48F4-8E8D-09907978BCB7}" presName="parTx" presStyleLbl="alignNode1" presStyleIdx="0" presStyleCnt="2" custLinFactNeighborY="-19151">
        <dgm:presLayoutVars>
          <dgm:chMax val="0"/>
          <dgm:chPref val="0"/>
          <dgm:bulletEnabled val="1"/>
        </dgm:presLayoutVars>
      </dgm:prSet>
      <dgm:spPr/>
      <dgm:t>
        <a:bodyPr/>
        <a:lstStyle/>
        <a:p>
          <a:pPr rtl="1"/>
          <a:endParaRPr lang="ar-JO"/>
        </a:p>
      </dgm:t>
    </dgm:pt>
    <dgm:pt modelId="{ED7D08B3-BDEE-486A-BE64-6EABD9C72467}" type="pres">
      <dgm:prSet presAssocID="{1651E610-1017-48F4-8E8D-09907978BCB7}" presName="desTx" presStyleLbl="alignAccFollowNode1" presStyleIdx="0" presStyleCnt="2" custScaleY="100000">
        <dgm:presLayoutVars>
          <dgm:bulletEnabled val="1"/>
        </dgm:presLayoutVars>
      </dgm:prSet>
      <dgm:spPr/>
      <dgm:t>
        <a:bodyPr/>
        <a:lstStyle/>
        <a:p>
          <a:pPr rtl="1"/>
          <a:endParaRPr lang="ar-JO"/>
        </a:p>
      </dgm:t>
    </dgm:pt>
    <dgm:pt modelId="{36CBAC1F-41FE-4322-A731-D77D4CAB5C90}" type="pres">
      <dgm:prSet presAssocID="{F36EAB3D-8314-4E3B-8FE7-B66CB2E5A053}" presName="space" presStyleCnt="0"/>
      <dgm:spPr/>
    </dgm:pt>
    <dgm:pt modelId="{92B6E5C2-06B4-4137-B187-2FC30D68B7BF}" type="pres">
      <dgm:prSet presAssocID="{E2FE2AA3-DB35-4431-AEDA-83C2C9959833}" presName="composite" presStyleCnt="0"/>
      <dgm:spPr/>
    </dgm:pt>
    <dgm:pt modelId="{33D1C85F-497E-4CF6-B707-91B3534EF546}" type="pres">
      <dgm:prSet presAssocID="{E2FE2AA3-DB35-4431-AEDA-83C2C9959833}" presName="parTx" presStyleLbl="alignNode1" presStyleIdx="1" presStyleCnt="2" custLinFactNeighborX="-5388" custLinFactNeighborY="-2244">
        <dgm:presLayoutVars>
          <dgm:chMax val="0"/>
          <dgm:chPref val="0"/>
          <dgm:bulletEnabled val="1"/>
        </dgm:presLayoutVars>
      </dgm:prSet>
      <dgm:spPr/>
      <dgm:t>
        <a:bodyPr/>
        <a:lstStyle/>
        <a:p>
          <a:pPr rtl="1"/>
          <a:endParaRPr lang="ar-JO"/>
        </a:p>
      </dgm:t>
    </dgm:pt>
    <dgm:pt modelId="{3AC32F94-2B5C-4AE5-BBD8-55A0C07AE139}" type="pres">
      <dgm:prSet presAssocID="{E2FE2AA3-DB35-4431-AEDA-83C2C9959833}" presName="desTx" presStyleLbl="alignAccFollowNode1" presStyleIdx="1" presStyleCnt="2" custLinFactNeighborX="-5387">
        <dgm:presLayoutVars>
          <dgm:bulletEnabled val="1"/>
        </dgm:presLayoutVars>
      </dgm:prSet>
      <dgm:spPr/>
      <dgm:t>
        <a:bodyPr/>
        <a:lstStyle/>
        <a:p>
          <a:pPr rtl="1"/>
          <a:endParaRPr lang="ar-JO"/>
        </a:p>
      </dgm:t>
    </dgm:pt>
  </dgm:ptLst>
  <dgm:cxnLst>
    <dgm:cxn modelId="{23F834E9-4DD2-4408-994B-854F4F620194}" srcId="{081D1409-D98E-4D1F-8E45-816FCBC2A986}" destId="{1651E610-1017-48F4-8E8D-09907978BCB7}" srcOrd="0" destOrd="0" parTransId="{1A3764E1-B161-4847-A714-CFE106D72088}" sibTransId="{F36EAB3D-8314-4E3B-8FE7-B66CB2E5A053}"/>
    <dgm:cxn modelId="{29C0B394-250D-490C-8DAF-FE29F6E800F1}" type="presOf" srcId="{1651E610-1017-48F4-8E8D-09907978BCB7}" destId="{2B826704-83B2-4CB9-82A5-3BE1B479E2C7}" srcOrd="0" destOrd="0" presId="urn:microsoft.com/office/officeart/2005/8/layout/hList1"/>
    <dgm:cxn modelId="{06F6D04F-8329-4EC6-B09F-FC7B9A07D32F}" srcId="{081D1409-D98E-4D1F-8E45-816FCBC2A986}" destId="{E2FE2AA3-DB35-4431-AEDA-83C2C9959833}" srcOrd="1" destOrd="0" parTransId="{3C2C090F-0683-46AA-A0A7-22078CD8FDCA}" sibTransId="{C1668006-F45E-423D-AC81-076BE18C8C5B}"/>
    <dgm:cxn modelId="{3F09A150-490F-4251-80D3-20F146AC0AFD}" type="presOf" srcId="{E2FE2AA3-DB35-4431-AEDA-83C2C9959833}" destId="{33D1C85F-497E-4CF6-B707-91B3534EF546}" srcOrd="0" destOrd="0" presId="urn:microsoft.com/office/officeart/2005/8/layout/hList1"/>
    <dgm:cxn modelId="{CD5DF180-AFD7-47EC-B3FC-05F915B7D96D}" srcId="{E2FE2AA3-DB35-4431-AEDA-83C2C9959833}" destId="{A3F7E54F-F5E9-48AE-A1A1-299BF968C5D1}" srcOrd="1" destOrd="0" parTransId="{93CDFFB5-2DAD-4784-A8C2-530BE1821D7A}" sibTransId="{37C32940-B331-4BA7-9547-A88C8CB594F9}"/>
    <dgm:cxn modelId="{C611D021-4D2B-4B59-B3EB-3A8D60688204}" srcId="{E2FE2AA3-DB35-4431-AEDA-83C2C9959833}" destId="{E11CA8F0-54B0-444B-B787-66B7919C0F0D}" srcOrd="0" destOrd="0" parTransId="{648AB63D-6E34-48FA-B923-36B85758F467}" sibTransId="{60DDDB95-E74D-412D-9F51-285A0E514646}"/>
    <dgm:cxn modelId="{1EF8C679-BCC7-4853-A523-82A73CBF2D04}" type="presOf" srcId="{081D1409-D98E-4D1F-8E45-816FCBC2A986}" destId="{E606DE54-3E7D-4BA6-A34E-95B8BC892FB6}" srcOrd="0" destOrd="0" presId="urn:microsoft.com/office/officeart/2005/8/layout/hList1"/>
    <dgm:cxn modelId="{13D21FEC-EB8A-465E-AB11-679ED285FB0C}" type="presOf" srcId="{28203415-15D4-490B-9AD4-BA8CEFFB1316}" destId="{ED7D08B3-BDEE-486A-BE64-6EABD9C72467}" srcOrd="0" destOrd="0" presId="urn:microsoft.com/office/officeart/2005/8/layout/hList1"/>
    <dgm:cxn modelId="{9A8A2C28-F9AA-4B32-A7AF-CFE354934A17}" srcId="{1651E610-1017-48F4-8E8D-09907978BCB7}" destId="{28203415-15D4-490B-9AD4-BA8CEFFB1316}" srcOrd="0" destOrd="0" parTransId="{E70972FB-7BFE-47A3-81E6-85126EFD55F6}" sibTransId="{6181EEE5-D404-4817-A0A5-B702CF6B605B}"/>
    <dgm:cxn modelId="{5FC7D773-D440-4AB7-924D-967BB38775E5}" type="presOf" srcId="{E11CA8F0-54B0-444B-B787-66B7919C0F0D}" destId="{3AC32F94-2B5C-4AE5-BBD8-55A0C07AE139}" srcOrd="0" destOrd="0" presId="urn:microsoft.com/office/officeart/2005/8/layout/hList1"/>
    <dgm:cxn modelId="{24C67E05-6836-403A-8924-C14DF6BE6E4B}" type="presOf" srcId="{A3F7E54F-F5E9-48AE-A1A1-299BF968C5D1}" destId="{3AC32F94-2B5C-4AE5-BBD8-55A0C07AE139}" srcOrd="0" destOrd="1" presId="urn:microsoft.com/office/officeart/2005/8/layout/hList1"/>
    <dgm:cxn modelId="{827B040A-3DCB-4094-922E-C375676E678A}" type="presParOf" srcId="{E606DE54-3E7D-4BA6-A34E-95B8BC892FB6}" destId="{23FB2350-8F48-44C5-B184-E68FFB6B02FE}" srcOrd="0" destOrd="0" presId="urn:microsoft.com/office/officeart/2005/8/layout/hList1"/>
    <dgm:cxn modelId="{1CC01EC5-68D3-4BD1-BE42-376D0ED84B6F}" type="presParOf" srcId="{23FB2350-8F48-44C5-B184-E68FFB6B02FE}" destId="{2B826704-83B2-4CB9-82A5-3BE1B479E2C7}" srcOrd="0" destOrd="0" presId="urn:microsoft.com/office/officeart/2005/8/layout/hList1"/>
    <dgm:cxn modelId="{2441C4BF-AE20-466D-9A10-E2616A9209C4}" type="presParOf" srcId="{23FB2350-8F48-44C5-B184-E68FFB6B02FE}" destId="{ED7D08B3-BDEE-486A-BE64-6EABD9C72467}" srcOrd="1" destOrd="0" presId="urn:microsoft.com/office/officeart/2005/8/layout/hList1"/>
    <dgm:cxn modelId="{F13C3702-6C9E-4405-BC9B-C40760E37DC5}" type="presParOf" srcId="{E606DE54-3E7D-4BA6-A34E-95B8BC892FB6}" destId="{36CBAC1F-41FE-4322-A731-D77D4CAB5C90}" srcOrd="1" destOrd="0" presId="urn:microsoft.com/office/officeart/2005/8/layout/hList1"/>
    <dgm:cxn modelId="{6F77E743-7B58-4B73-B172-60961A3F88AF}" type="presParOf" srcId="{E606DE54-3E7D-4BA6-A34E-95B8BC892FB6}" destId="{92B6E5C2-06B4-4137-B187-2FC30D68B7BF}" srcOrd="2" destOrd="0" presId="urn:microsoft.com/office/officeart/2005/8/layout/hList1"/>
    <dgm:cxn modelId="{C3B8D5C9-04C5-4A8A-A6D6-3BF4B482E556}" type="presParOf" srcId="{92B6E5C2-06B4-4137-B187-2FC30D68B7BF}" destId="{33D1C85F-497E-4CF6-B707-91B3534EF546}" srcOrd="0" destOrd="0" presId="urn:microsoft.com/office/officeart/2005/8/layout/hList1"/>
    <dgm:cxn modelId="{190A508A-4951-44E6-A751-2218F38F52C5}" type="presParOf" srcId="{92B6E5C2-06B4-4137-B187-2FC30D68B7BF}" destId="{3AC32F94-2B5C-4AE5-BBD8-55A0C07AE139}" srcOrd="1" destOrd="0" presId="urn:microsoft.com/office/officeart/2005/8/layout/h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B983B2-998B-4EAF-A952-F4BD06E4C8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ar-JO"/>
        </a:p>
      </dgm:t>
    </dgm:pt>
    <dgm:pt modelId="{2DA0361A-8936-4A40-9EEF-6701798D4F8D}">
      <dgm:prSet phldrT="[Text]"/>
      <dgm:spPr/>
      <dgm:t>
        <a:bodyPr/>
        <a:lstStyle/>
        <a:p>
          <a:pPr rtl="0"/>
          <a:r>
            <a:rPr lang="ar-JO" dirty="0"/>
            <a:t>.</a:t>
          </a:r>
        </a:p>
      </dgm:t>
    </dgm:pt>
    <dgm:pt modelId="{0DE20DA3-FB20-4BD5-BD44-10E3844A2603}" type="parTrans" cxnId="{31FF86C7-2959-4882-8877-CD8BF8A23F0E}">
      <dgm:prSet/>
      <dgm:spPr/>
      <dgm:t>
        <a:bodyPr/>
        <a:lstStyle/>
        <a:p>
          <a:pPr rtl="0"/>
          <a:endParaRPr lang="ar-JO"/>
        </a:p>
      </dgm:t>
    </dgm:pt>
    <dgm:pt modelId="{E527660F-E026-4D28-8AD7-9F869AB6A034}" type="sibTrans" cxnId="{31FF86C7-2959-4882-8877-CD8BF8A23F0E}">
      <dgm:prSet/>
      <dgm:spPr/>
      <dgm:t>
        <a:bodyPr/>
        <a:lstStyle/>
        <a:p>
          <a:pPr rtl="0"/>
          <a:endParaRPr lang="ar-JO"/>
        </a:p>
      </dgm:t>
    </dgm:pt>
    <dgm:pt modelId="{3F6DA26A-701B-4C87-9A9E-5BF028EAB0BF}">
      <dgm:prSet phldrT="[Text]"/>
      <dgm:spPr/>
      <dgm:t>
        <a:bodyPr/>
        <a:lstStyle/>
        <a:p>
          <a:pPr rtl="0"/>
          <a:r>
            <a:rPr lang="en-US" dirty="0"/>
            <a:t>Energy</a:t>
          </a:r>
          <a:endParaRPr lang="ar-JO" dirty="0"/>
        </a:p>
      </dgm:t>
    </dgm:pt>
    <dgm:pt modelId="{E4F8BD80-2708-4A40-8299-CE7936E7D786}" type="parTrans" cxnId="{C24D9952-E762-4034-8EA9-1A8F5AE1B88F}">
      <dgm:prSet/>
      <dgm:spPr/>
      <dgm:t>
        <a:bodyPr/>
        <a:lstStyle/>
        <a:p>
          <a:pPr rtl="0"/>
          <a:endParaRPr lang="ar-JO"/>
        </a:p>
      </dgm:t>
    </dgm:pt>
    <dgm:pt modelId="{AD6A669B-DAC2-43B3-B38F-645B96B5639C}" type="sibTrans" cxnId="{C24D9952-E762-4034-8EA9-1A8F5AE1B88F}">
      <dgm:prSet/>
      <dgm:spPr/>
      <dgm:t>
        <a:bodyPr/>
        <a:lstStyle/>
        <a:p>
          <a:pPr rtl="0"/>
          <a:endParaRPr lang="ar-JO"/>
        </a:p>
      </dgm:t>
    </dgm:pt>
    <dgm:pt modelId="{EEF05845-6666-4DCF-BA94-D5E62A06823B}">
      <dgm:prSet phldrT="[Text]"/>
      <dgm:spPr/>
      <dgm:t>
        <a:bodyPr/>
        <a:lstStyle/>
        <a:p>
          <a:pPr rtl="0"/>
          <a:r>
            <a:rPr lang="ar-JO" dirty="0"/>
            <a:t>.</a:t>
          </a:r>
        </a:p>
      </dgm:t>
    </dgm:pt>
    <dgm:pt modelId="{CCD3F219-8E44-4BA2-A5F8-6F00C04355FA}" type="parTrans" cxnId="{2C96A784-728E-425D-A7C4-7EFE6A40C7FE}">
      <dgm:prSet/>
      <dgm:spPr/>
      <dgm:t>
        <a:bodyPr/>
        <a:lstStyle/>
        <a:p>
          <a:pPr rtl="0"/>
          <a:endParaRPr lang="ar-JO"/>
        </a:p>
      </dgm:t>
    </dgm:pt>
    <dgm:pt modelId="{1B8EE341-3426-42CB-BDE9-E5B38CB7C742}" type="sibTrans" cxnId="{2C96A784-728E-425D-A7C4-7EFE6A40C7FE}">
      <dgm:prSet/>
      <dgm:spPr/>
      <dgm:t>
        <a:bodyPr/>
        <a:lstStyle/>
        <a:p>
          <a:pPr rtl="0"/>
          <a:endParaRPr lang="ar-JO"/>
        </a:p>
      </dgm:t>
    </dgm:pt>
    <dgm:pt modelId="{CBBDCFC1-157A-4071-8470-804858FA9182}">
      <dgm:prSet phldrT="[Text]"/>
      <dgm:spPr/>
      <dgm:t>
        <a:bodyPr/>
        <a:lstStyle/>
        <a:p>
          <a:pPr rtl="0"/>
          <a:r>
            <a:rPr lang="en-US" dirty="0"/>
            <a:t>Material</a:t>
          </a:r>
          <a:endParaRPr lang="ar-JO" dirty="0"/>
        </a:p>
      </dgm:t>
    </dgm:pt>
    <dgm:pt modelId="{C9CC854C-3E0D-4CA5-81D4-0EB3B04FDB78}" type="parTrans" cxnId="{6B350B2C-7CE5-4F65-8072-A5D51B2E3E82}">
      <dgm:prSet/>
      <dgm:spPr/>
      <dgm:t>
        <a:bodyPr/>
        <a:lstStyle/>
        <a:p>
          <a:pPr rtl="0"/>
          <a:endParaRPr lang="ar-JO"/>
        </a:p>
      </dgm:t>
    </dgm:pt>
    <dgm:pt modelId="{303961AA-4128-4E79-9F3E-F39BA9518050}" type="sibTrans" cxnId="{6B350B2C-7CE5-4F65-8072-A5D51B2E3E82}">
      <dgm:prSet/>
      <dgm:spPr/>
      <dgm:t>
        <a:bodyPr/>
        <a:lstStyle/>
        <a:p>
          <a:pPr rtl="0"/>
          <a:endParaRPr lang="ar-JO"/>
        </a:p>
      </dgm:t>
    </dgm:pt>
    <dgm:pt modelId="{6794CE3E-7A3C-4D7C-849D-F48229DB3EC4}">
      <dgm:prSet phldrT="[Text]"/>
      <dgm:spPr/>
      <dgm:t>
        <a:bodyPr/>
        <a:lstStyle/>
        <a:p>
          <a:pPr rtl="0"/>
          <a:r>
            <a:rPr lang="ar-JO" dirty="0"/>
            <a:t>.</a:t>
          </a:r>
        </a:p>
      </dgm:t>
    </dgm:pt>
    <dgm:pt modelId="{F815373F-AE77-4CDC-BFDF-B7F3C6EE12AE}" type="parTrans" cxnId="{19FE6ACC-3044-4DD8-8D01-094D88A15A7C}">
      <dgm:prSet/>
      <dgm:spPr/>
      <dgm:t>
        <a:bodyPr/>
        <a:lstStyle/>
        <a:p>
          <a:pPr rtl="0"/>
          <a:endParaRPr lang="ar-JO"/>
        </a:p>
      </dgm:t>
    </dgm:pt>
    <dgm:pt modelId="{6EA8AF34-8F2A-404F-9A2D-CA7CCFBF4CBF}" type="sibTrans" cxnId="{19FE6ACC-3044-4DD8-8D01-094D88A15A7C}">
      <dgm:prSet/>
      <dgm:spPr/>
      <dgm:t>
        <a:bodyPr/>
        <a:lstStyle/>
        <a:p>
          <a:pPr rtl="0"/>
          <a:endParaRPr lang="ar-JO"/>
        </a:p>
      </dgm:t>
    </dgm:pt>
    <dgm:pt modelId="{9F3E8917-1728-4763-9ECD-F08EC2766834}">
      <dgm:prSet phldrT="[Text]"/>
      <dgm:spPr/>
      <dgm:t>
        <a:bodyPr/>
        <a:lstStyle/>
        <a:p>
          <a:pPr rtl="0"/>
          <a:r>
            <a:rPr lang="en-US" dirty="0"/>
            <a:t>Signals </a:t>
          </a:r>
          <a:endParaRPr lang="ar-JO" dirty="0"/>
        </a:p>
      </dgm:t>
    </dgm:pt>
    <dgm:pt modelId="{D23F6C94-BBF9-4438-BF96-9FFA01502981}" type="parTrans" cxnId="{986E676D-9DE5-459B-B237-C62977682246}">
      <dgm:prSet/>
      <dgm:spPr/>
      <dgm:t>
        <a:bodyPr/>
        <a:lstStyle/>
        <a:p>
          <a:pPr rtl="0"/>
          <a:endParaRPr lang="ar-JO"/>
        </a:p>
      </dgm:t>
    </dgm:pt>
    <dgm:pt modelId="{D0A7E6FD-1597-4B4C-A9A9-22C693E12B4E}" type="sibTrans" cxnId="{986E676D-9DE5-459B-B237-C62977682246}">
      <dgm:prSet/>
      <dgm:spPr/>
      <dgm:t>
        <a:bodyPr/>
        <a:lstStyle/>
        <a:p>
          <a:pPr rtl="0"/>
          <a:endParaRPr lang="ar-JO"/>
        </a:p>
      </dgm:t>
    </dgm:pt>
    <dgm:pt modelId="{C06D3C3F-012F-441F-BAC6-1D3670A8675B}" type="pres">
      <dgm:prSet presAssocID="{93B983B2-998B-4EAF-A952-F4BD06E4C836}" presName="linearFlow" presStyleCnt="0">
        <dgm:presLayoutVars>
          <dgm:dir/>
          <dgm:animLvl val="lvl"/>
          <dgm:resizeHandles val="exact"/>
        </dgm:presLayoutVars>
      </dgm:prSet>
      <dgm:spPr/>
      <dgm:t>
        <a:bodyPr/>
        <a:lstStyle/>
        <a:p>
          <a:pPr rtl="1"/>
          <a:endParaRPr lang="ar-JO"/>
        </a:p>
      </dgm:t>
    </dgm:pt>
    <dgm:pt modelId="{3E0A9286-274E-4778-9FE7-E2462F87BB90}" type="pres">
      <dgm:prSet presAssocID="{2DA0361A-8936-4A40-9EEF-6701798D4F8D}" presName="composite" presStyleCnt="0"/>
      <dgm:spPr/>
    </dgm:pt>
    <dgm:pt modelId="{280F3E9F-3F4A-40D8-AF26-32235CD6D3CF}" type="pres">
      <dgm:prSet presAssocID="{2DA0361A-8936-4A40-9EEF-6701798D4F8D}" presName="parentText" presStyleLbl="alignNode1" presStyleIdx="0" presStyleCnt="3">
        <dgm:presLayoutVars>
          <dgm:chMax val="1"/>
          <dgm:bulletEnabled val="1"/>
        </dgm:presLayoutVars>
      </dgm:prSet>
      <dgm:spPr/>
      <dgm:t>
        <a:bodyPr/>
        <a:lstStyle/>
        <a:p>
          <a:pPr rtl="1"/>
          <a:endParaRPr lang="ar-JO"/>
        </a:p>
      </dgm:t>
    </dgm:pt>
    <dgm:pt modelId="{35179AD7-5B84-45F1-B3F3-AF8DC72A6864}" type="pres">
      <dgm:prSet presAssocID="{2DA0361A-8936-4A40-9EEF-6701798D4F8D}" presName="descendantText" presStyleLbl="alignAcc1" presStyleIdx="0" presStyleCnt="3">
        <dgm:presLayoutVars>
          <dgm:bulletEnabled val="1"/>
        </dgm:presLayoutVars>
      </dgm:prSet>
      <dgm:spPr/>
      <dgm:t>
        <a:bodyPr/>
        <a:lstStyle/>
        <a:p>
          <a:pPr rtl="1"/>
          <a:endParaRPr lang="ar-JO"/>
        </a:p>
      </dgm:t>
    </dgm:pt>
    <dgm:pt modelId="{3ABA79A2-E9A1-4064-A4CB-724E9C260EDF}" type="pres">
      <dgm:prSet presAssocID="{E527660F-E026-4D28-8AD7-9F869AB6A034}" presName="sp" presStyleCnt="0"/>
      <dgm:spPr/>
    </dgm:pt>
    <dgm:pt modelId="{7EF80FB7-923C-4428-A108-BFB7E2850C19}" type="pres">
      <dgm:prSet presAssocID="{EEF05845-6666-4DCF-BA94-D5E62A06823B}" presName="composite" presStyleCnt="0"/>
      <dgm:spPr/>
    </dgm:pt>
    <dgm:pt modelId="{20A204FF-E07C-4BF1-B172-E8F833B430AB}" type="pres">
      <dgm:prSet presAssocID="{EEF05845-6666-4DCF-BA94-D5E62A06823B}" presName="parentText" presStyleLbl="alignNode1" presStyleIdx="1" presStyleCnt="3">
        <dgm:presLayoutVars>
          <dgm:chMax val="1"/>
          <dgm:bulletEnabled val="1"/>
        </dgm:presLayoutVars>
      </dgm:prSet>
      <dgm:spPr/>
      <dgm:t>
        <a:bodyPr/>
        <a:lstStyle/>
        <a:p>
          <a:pPr rtl="1"/>
          <a:endParaRPr lang="ar-JO"/>
        </a:p>
      </dgm:t>
    </dgm:pt>
    <dgm:pt modelId="{D91CB489-BC00-4FD4-AAA9-3EE90201D10F}" type="pres">
      <dgm:prSet presAssocID="{EEF05845-6666-4DCF-BA94-D5E62A06823B}" presName="descendantText" presStyleLbl="alignAcc1" presStyleIdx="1" presStyleCnt="3">
        <dgm:presLayoutVars>
          <dgm:bulletEnabled val="1"/>
        </dgm:presLayoutVars>
      </dgm:prSet>
      <dgm:spPr/>
      <dgm:t>
        <a:bodyPr/>
        <a:lstStyle/>
        <a:p>
          <a:pPr rtl="1"/>
          <a:endParaRPr lang="ar-JO"/>
        </a:p>
      </dgm:t>
    </dgm:pt>
    <dgm:pt modelId="{65763821-891F-4FA7-A0FA-8668D450EFC2}" type="pres">
      <dgm:prSet presAssocID="{1B8EE341-3426-42CB-BDE9-E5B38CB7C742}" presName="sp" presStyleCnt="0"/>
      <dgm:spPr/>
    </dgm:pt>
    <dgm:pt modelId="{3C3874DB-9E30-4961-9E0F-201A70D88BB7}" type="pres">
      <dgm:prSet presAssocID="{6794CE3E-7A3C-4D7C-849D-F48229DB3EC4}" presName="composite" presStyleCnt="0"/>
      <dgm:spPr/>
    </dgm:pt>
    <dgm:pt modelId="{B882EB43-5C07-4B4B-8951-AE156CECD707}" type="pres">
      <dgm:prSet presAssocID="{6794CE3E-7A3C-4D7C-849D-F48229DB3EC4}" presName="parentText" presStyleLbl="alignNode1" presStyleIdx="2" presStyleCnt="3">
        <dgm:presLayoutVars>
          <dgm:chMax val="1"/>
          <dgm:bulletEnabled val="1"/>
        </dgm:presLayoutVars>
      </dgm:prSet>
      <dgm:spPr/>
      <dgm:t>
        <a:bodyPr/>
        <a:lstStyle/>
        <a:p>
          <a:pPr rtl="1"/>
          <a:endParaRPr lang="ar-JO"/>
        </a:p>
      </dgm:t>
    </dgm:pt>
    <dgm:pt modelId="{AE30301C-E307-4C79-8DAF-016557463883}" type="pres">
      <dgm:prSet presAssocID="{6794CE3E-7A3C-4D7C-849D-F48229DB3EC4}" presName="descendantText" presStyleLbl="alignAcc1" presStyleIdx="2" presStyleCnt="3">
        <dgm:presLayoutVars>
          <dgm:bulletEnabled val="1"/>
        </dgm:presLayoutVars>
      </dgm:prSet>
      <dgm:spPr/>
      <dgm:t>
        <a:bodyPr/>
        <a:lstStyle/>
        <a:p>
          <a:pPr rtl="1"/>
          <a:endParaRPr lang="ar-JO"/>
        </a:p>
      </dgm:t>
    </dgm:pt>
  </dgm:ptLst>
  <dgm:cxnLst>
    <dgm:cxn modelId="{31FF86C7-2959-4882-8877-CD8BF8A23F0E}" srcId="{93B983B2-998B-4EAF-A952-F4BD06E4C836}" destId="{2DA0361A-8936-4A40-9EEF-6701798D4F8D}" srcOrd="0" destOrd="0" parTransId="{0DE20DA3-FB20-4BD5-BD44-10E3844A2603}" sibTransId="{E527660F-E026-4D28-8AD7-9F869AB6A034}"/>
    <dgm:cxn modelId="{6C721542-4879-4FE4-A3CE-94559A54799F}" type="presOf" srcId="{EEF05845-6666-4DCF-BA94-D5E62A06823B}" destId="{20A204FF-E07C-4BF1-B172-E8F833B430AB}" srcOrd="0" destOrd="0" presId="urn:microsoft.com/office/officeart/2005/8/layout/chevron2"/>
    <dgm:cxn modelId="{2C96A784-728E-425D-A7C4-7EFE6A40C7FE}" srcId="{93B983B2-998B-4EAF-A952-F4BD06E4C836}" destId="{EEF05845-6666-4DCF-BA94-D5E62A06823B}" srcOrd="1" destOrd="0" parTransId="{CCD3F219-8E44-4BA2-A5F8-6F00C04355FA}" sibTransId="{1B8EE341-3426-42CB-BDE9-E5B38CB7C742}"/>
    <dgm:cxn modelId="{07C95F5B-BD3F-4495-B11E-026D72915543}" type="presOf" srcId="{2DA0361A-8936-4A40-9EEF-6701798D4F8D}" destId="{280F3E9F-3F4A-40D8-AF26-32235CD6D3CF}" srcOrd="0" destOrd="0" presId="urn:microsoft.com/office/officeart/2005/8/layout/chevron2"/>
    <dgm:cxn modelId="{9591754F-65E8-47F9-9724-16B697983C19}" type="presOf" srcId="{3F6DA26A-701B-4C87-9A9E-5BF028EAB0BF}" destId="{35179AD7-5B84-45F1-B3F3-AF8DC72A6864}" srcOrd="0" destOrd="0" presId="urn:microsoft.com/office/officeart/2005/8/layout/chevron2"/>
    <dgm:cxn modelId="{8EA5BB29-0D65-4E91-9761-01833289D166}" type="presOf" srcId="{9F3E8917-1728-4763-9ECD-F08EC2766834}" destId="{AE30301C-E307-4C79-8DAF-016557463883}" srcOrd="0" destOrd="0" presId="urn:microsoft.com/office/officeart/2005/8/layout/chevron2"/>
    <dgm:cxn modelId="{DAED9A81-FE3D-4002-8476-DE0BBFC6A987}" type="presOf" srcId="{6794CE3E-7A3C-4D7C-849D-F48229DB3EC4}" destId="{B882EB43-5C07-4B4B-8951-AE156CECD707}" srcOrd="0" destOrd="0" presId="urn:microsoft.com/office/officeart/2005/8/layout/chevron2"/>
    <dgm:cxn modelId="{1C2C1037-745B-447D-A04E-5FE4D4A09354}" type="presOf" srcId="{93B983B2-998B-4EAF-A952-F4BD06E4C836}" destId="{C06D3C3F-012F-441F-BAC6-1D3670A8675B}" srcOrd="0" destOrd="0" presId="urn:microsoft.com/office/officeart/2005/8/layout/chevron2"/>
    <dgm:cxn modelId="{6B350B2C-7CE5-4F65-8072-A5D51B2E3E82}" srcId="{EEF05845-6666-4DCF-BA94-D5E62A06823B}" destId="{CBBDCFC1-157A-4071-8470-804858FA9182}" srcOrd="0" destOrd="0" parTransId="{C9CC854C-3E0D-4CA5-81D4-0EB3B04FDB78}" sibTransId="{303961AA-4128-4E79-9F3E-F39BA9518050}"/>
    <dgm:cxn modelId="{A0BFC34A-3907-404D-B2E4-8AC7B0325CE5}" type="presOf" srcId="{CBBDCFC1-157A-4071-8470-804858FA9182}" destId="{D91CB489-BC00-4FD4-AAA9-3EE90201D10F}" srcOrd="0" destOrd="0" presId="urn:microsoft.com/office/officeart/2005/8/layout/chevron2"/>
    <dgm:cxn modelId="{986E676D-9DE5-459B-B237-C62977682246}" srcId="{6794CE3E-7A3C-4D7C-849D-F48229DB3EC4}" destId="{9F3E8917-1728-4763-9ECD-F08EC2766834}" srcOrd="0" destOrd="0" parTransId="{D23F6C94-BBF9-4438-BF96-9FFA01502981}" sibTransId="{D0A7E6FD-1597-4B4C-A9A9-22C693E12B4E}"/>
    <dgm:cxn modelId="{19FE6ACC-3044-4DD8-8D01-094D88A15A7C}" srcId="{93B983B2-998B-4EAF-A952-F4BD06E4C836}" destId="{6794CE3E-7A3C-4D7C-849D-F48229DB3EC4}" srcOrd="2" destOrd="0" parTransId="{F815373F-AE77-4CDC-BFDF-B7F3C6EE12AE}" sibTransId="{6EA8AF34-8F2A-404F-9A2D-CA7CCFBF4CBF}"/>
    <dgm:cxn modelId="{C24D9952-E762-4034-8EA9-1A8F5AE1B88F}" srcId="{2DA0361A-8936-4A40-9EEF-6701798D4F8D}" destId="{3F6DA26A-701B-4C87-9A9E-5BF028EAB0BF}" srcOrd="0" destOrd="0" parTransId="{E4F8BD80-2708-4A40-8299-CE7936E7D786}" sibTransId="{AD6A669B-DAC2-43B3-B38F-645B96B5639C}"/>
    <dgm:cxn modelId="{25D6115A-D3AB-48BB-A4BC-1FC6B1AB6B9E}" type="presParOf" srcId="{C06D3C3F-012F-441F-BAC6-1D3670A8675B}" destId="{3E0A9286-274E-4778-9FE7-E2462F87BB90}" srcOrd="0" destOrd="0" presId="urn:microsoft.com/office/officeart/2005/8/layout/chevron2"/>
    <dgm:cxn modelId="{0E4F3E90-3DCB-4044-8BF5-067D33FDBC56}" type="presParOf" srcId="{3E0A9286-274E-4778-9FE7-E2462F87BB90}" destId="{280F3E9F-3F4A-40D8-AF26-32235CD6D3CF}" srcOrd="0" destOrd="0" presId="urn:microsoft.com/office/officeart/2005/8/layout/chevron2"/>
    <dgm:cxn modelId="{DBD0200F-2DAD-4C11-954D-530335B0CFAB}" type="presParOf" srcId="{3E0A9286-274E-4778-9FE7-E2462F87BB90}" destId="{35179AD7-5B84-45F1-B3F3-AF8DC72A6864}" srcOrd="1" destOrd="0" presId="urn:microsoft.com/office/officeart/2005/8/layout/chevron2"/>
    <dgm:cxn modelId="{0B9E082E-7193-4FF6-B99E-396B1DB614B4}" type="presParOf" srcId="{C06D3C3F-012F-441F-BAC6-1D3670A8675B}" destId="{3ABA79A2-E9A1-4064-A4CB-724E9C260EDF}" srcOrd="1" destOrd="0" presId="urn:microsoft.com/office/officeart/2005/8/layout/chevron2"/>
    <dgm:cxn modelId="{F4BD7870-5054-422D-A99B-4DB0CC3AD8B6}" type="presParOf" srcId="{C06D3C3F-012F-441F-BAC6-1D3670A8675B}" destId="{7EF80FB7-923C-4428-A108-BFB7E2850C19}" srcOrd="2" destOrd="0" presId="urn:microsoft.com/office/officeart/2005/8/layout/chevron2"/>
    <dgm:cxn modelId="{EFDAEA6F-4CA7-4E99-85F6-A3DD9B830B1A}" type="presParOf" srcId="{7EF80FB7-923C-4428-A108-BFB7E2850C19}" destId="{20A204FF-E07C-4BF1-B172-E8F833B430AB}" srcOrd="0" destOrd="0" presId="urn:microsoft.com/office/officeart/2005/8/layout/chevron2"/>
    <dgm:cxn modelId="{5AF78A68-AA18-45A1-9C24-D978D5600C78}" type="presParOf" srcId="{7EF80FB7-923C-4428-A108-BFB7E2850C19}" destId="{D91CB489-BC00-4FD4-AAA9-3EE90201D10F}" srcOrd="1" destOrd="0" presId="urn:microsoft.com/office/officeart/2005/8/layout/chevron2"/>
    <dgm:cxn modelId="{54EC4CCF-685E-4AA3-BC5F-41A57B1AEA1E}" type="presParOf" srcId="{C06D3C3F-012F-441F-BAC6-1D3670A8675B}" destId="{65763821-891F-4FA7-A0FA-8668D450EFC2}" srcOrd="3" destOrd="0" presId="urn:microsoft.com/office/officeart/2005/8/layout/chevron2"/>
    <dgm:cxn modelId="{11BCBC79-B30D-4C73-838A-F34436566791}" type="presParOf" srcId="{C06D3C3F-012F-441F-BAC6-1D3670A8675B}" destId="{3C3874DB-9E30-4961-9E0F-201A70D88BB7}" srcOrd="4" destOrd="0" presId="urn:microsoft.com/office/officeart/2005/8/layout/chevron2"/>
    <dgm:cxn modelId="{A2058F70-14CB-4BE8-A81A-7C219CD343EE}" type="presParOf" srcId="{3C3874DB-9E30-4961-9E0F-201A70D88BB7}" destId="{B882EB43-5C07-4B4B-8951-AE156CECD707}" srcOrd="0" destOrd="0" presId="urn:microsoft.com/office/officeart/2005/8/layout/chevron2"/>
    <dgm:cxn modelId="{ACFE4A6A-F890-47B4-A07C-B7E1A26183EC}" type="presParOf" srcId="{3C3874DB-9E30-4961-9E0F-201A70D88BB7}" destId="{AE30301C-E307-4C79-8DAF-0165574638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507435-4A22-432C-B740-5402AAAD026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944128C-8AE8-4046-9FEA-7CC7404752AD}">
      <dgm:prSet phldrT="[Text]"/>
      <dgm:spPr>
        <a:solidFill>
          <a:schemeClr val="accent3">
            <a:lumMod val="75000"/>
          </a:schemeClr>
        </a:solidFill>
        <a:ln>
          <a:solidFill>
            <a:schemeClr val="accent6">
              <a:lumMod val="75000"/>
            </a:schemeClr>
          </a:solidFill>
        </a:ln>
      </dgm:spPr>
      <dgm:t>
        <a:bodyPr/>
        <a:lstStyle/>
        <a:p>
          <a:r>
            <a:rPr lang="en-US" dirty="0"/>
            <a:t>Good life</a:t>
          </a:r>
        </a:p>
      </dgm:t>
    </dgm:pt>
    <dgm:pt modelId="{B7E0E8BE-C4CF-441A-86CB-D146C0364D18}" type="parTrans" cxnId="{DF79C2EF-1891-4934-BCEF-C60778544BAA}">
      <dgm:prSet/>
      <dgm:spPr/>
      <dgm:t>
        <a:bodyPr/>
        <a:lstStyle/>
        <a:p>
          <a:endParaRPr lang="en-US"/>
        </a:p>
      </dgm:t>
    </dgm:pt>
    <dgm:pt modelId="{D803C579-02CC-4060-B3A6-1EF115EA60DB}" type="sibTrans" cxnId="{DF79C2EF-1891-4934-BCEF-C60778544BAA}">
      <dgm:prSet/>
      <dgm:spPr/>
      <dgm:t>
        <a:bodyPr/>
        <a:lstStyle/>
        <a:p>
          <a:endParaRPr lang="en-US"/>
        </a:p>
      </dgm:t>
    </dgm:pt>
    <dgm:pt modelId="{18B62A9F-26D0-4A71-A219-98C673181A31}">
      <dgm:prSet phldrT="[Text]"/>
      <dgm:spPr>
        <a:solidFill>
          <a:schemeClr val="accent5">
            <a:lumMod val="75000"/>
          </a:schemeClr>
        </a:solidFill>
      </dgm:spPr>
      <dgm:t>
        <a:bodyPr/>
        <a:lstStyle/>
        <a:p>
          <a:r>
            <a:rPr lang="en-US" dirty="0"/>
            <a:t>convenience</a:t>
          </a:r>
        </a:p>
      </dgm:t>
    </dgm:pt>
    <dgm:pt modelId="{21225629-80C9-484A-8FD5-E268670095CB}" type="parTrans" cxnId="{03C43F9D-B98B-484E-9975-6EE8B38FF635}">
      <dgm:prSet/>
      <dgm:spPr/>
      <dgm:t>
        <a:bodyPr/>
        <a:lstStyle/>
        <a:p>
          <a:endParaRPr lang="en-US"/>
        </a:p>
      </dgm:t>
    </dgm:pt>
    <dgm:pt modelId="{7D51420D-969A-475E-8DDE-A41B43589F0B}" type="sibTrans" cxnId="{03C43F9D-B98B-484E-9975-6EE8B38FF635}">
      <dgm:prSet/>
      <dgm:spPr/>
      <dgm:t>
        <a:bodyPr/>
        <a:lstStyle/>
        <a:p>
          <a:endParaRPr lang="en-US"/>
        </a:p>
      </dgm:t>
    </dgm:pt>
    <dgm:pt modelId="{CE6468B0-A9FA-4ABF-8028-21CD31E2A986}">
      <dgm:prSet phldrT="[Text]"/>
      <dgm:spPr>
        <a:solidFill>
          <a:schemeClr val="accent5">
            <a:lumMod val="75000"/>
          </a:schemeClr>
        </a:solidFill>
      </dgm:spPr>
      <dgm:t>
        <a:bodyPr/>
        <a:lstStyle/>
        <a:p>
          <a:r>
            <a:rPr lang="en-US" dirty="0"/>
            <a:t>safety</a:t>
          </a:r>
        </a:p>
      </dgm:t>
    </dgm:pt>
    <dgm:pt modelId="{774F8150-4BF2-4575-8A67-B7F10EF0AA08}" type="parTrans" cxnId="{49F7225F-692D-4184-BF90-72E28A996C2D}">
      <dgm:prSet/>
      <dgm:spPr/>
      <dgm:t>
        <a:bodyPr/>
        <a:lstStyle/>
        <a:p>
          <a:endParaRPr lang="en-US"/>
        </a:p>
      </dgm:t>
    </dgm:pt>
    <dgm:pt modelId="{851928C5-929F-43FB-BE4A-7F5A061D66AB}" type="sibTrans" cxnId="{49F7225F-692D-4184-BF90-72E28A996C2D}">
      <dgm:prSet/>
      <dgm:spPr/>
      <dgm:t>
        <a:bodyPr/>
        <a:lstStyle/>
        <a:p>
          <a:endParaRPr lang="en-US"/>
        </a:p>
      </dgm:t>
    </dgm:pt>
    <dgm:pt modelId="{695BE56A-BB01-42BC-9EA3-5C4948B8F008}">
      <dgm:prSet phldrT="[Text]"/>
      <dgm:spPr>
        <a:solidFill>
          <a:schemeClr val="accent5">
            <a:lumMod val="75000"/>
          </a:schemeClr>
        </a:solidFill>
      </dgm:spPr>
      <dgm:t>
        <a:bodyPr/>
        <a:lstStyle/>
        <a:p>
          <a:r>
            <a:rPr lang="en-US" dirty="0"/>
            <a:t>Aesthetics</a:t>
          </a:r>
        </a:p>
      </dgm:t>
    </dgm:pt>
    <dgm:pt modelId="{C21584BB-C8E1-4867-8B1A-3EF06359A483}" type="parTrans" cxnId="{CAB2C338-0015-46C9-9D92-233A2A6C753F}">
      <dgm:prSet/>
      <dgm:spPr/>
      <dgm:t>
        <a:bodyPr/>
        <a:lstStyle/>
        <a:p>
          <a:endParaRPr lang="en-US"/>
        </a:p>
      </dgm:t>
    </dgm:pt>
    <dgm:pt modelId="{B06F1B59-96F9-4FA2-9425-AEDF6CD78639}" type="sibTrans" cxnId="{CAB2C338-0015-46C9-9D92-233A2A6C753F}">
      <dgm:prSet/>
      <dgm:spPr/>
      <dgm:t>
        <a:bodyPr/>
        <a:lstStyle/>
        <a:p>
          <a:endParaRPr lang="en-US"/>
        </a:p>
      </dgm:t>
    </dgm:pt>
    <dgm:pt modelId="{C3907669-625F-4EDA-AC52-3F7697BBAC4C}" type="asst">
      <dgm:prSet/>
      <dgm:spPr/>
      <dgm:t>
        <a:bodyPr/>
        <a:lstStyle/>
        <a:p>
          <a:r>
            <a:rPr lang="en-US" dirty="0"/>
            <a:t>Travel times</a:t>
          </a:r>
        </a:p>
      </dgm:t>
    </dgm:pt>
    <dgm:pt modelId="{CDCB4802-1F04-43EE-BC33-699DA7D3E128}" type="parTrans" cxnId="{DE995E70-CEE9-4798-9141-32ED1FC6715D}">
      <dgm:prSet/>
      <dgm:spPr/>
      <dgm:t>
        <a:bodyPr/>
        <a:lstStyle/>
        <a:p>
          <a:endParaRPr lang="en-US"/>
        </a:p>
      </dgm:t>
    </dgm:pt>
    <dgm:pt modelId="{41602973-5DBF-4FF6-AE59-35525D87D38A}" type="sibTrans" cxnId="{DE995E70-CEE9-4798-9141-32ED1FC6715D}">
      <dgm:prSet/>
      <dgm:spPr/>
      <dgm:t>
        <a:bodyPr/>
        <a:lstStyle/>
        <a:p>
          <a:endParaRPr lang="en-US"/>
        </a:p>
      </dgm:t>
    </dgm:pt>
    <dgm:pt modelId="{BB6085B6-35EA-4363-8AB9-C5076463F169}" type="asst">
      <dgm:prSet/>
      <dgm:spPr/>
      <dgm:t>
        <a:bodyPr/>
        <a:lstStyle/>
        <a:p>
          <a:r>
            <a:rPr lang="en-US" dirty="0"/>
            <a:t>Probability of delay</a:t>
          </a:r>
        </a:p>
      </dgm:t>
    </dgm:pt>
    <dgm:pt modelId="{5C69A243-AF02-4489-BC1B-306A4579B141}" type="parTrans" cxnId="{890D6F23-75B2-48CF-8EF7-0C24155EAB72}">
      <dgm:prSet/>
      <dgm:spPr/>
      <dgm:t>
        <a:bodyPr/>
        <a:lstStyle/>
        <a:p>
          <a:endParaRPr lang="en-US"/>
        </a:p>
      </dgm:t>
    </dgm:pt>
    <dgm:pt modelId="{61B02799-657B-4CC1-9767-8B255ADFFAF6}" type="sibTrans" cxnId="{890D6F23-75B2-48CF-8EF7-0C24155EAB72}">
      <dgm:prSet/>
      <dgm:spPr/>
      <dgm:t>
        <a:bodyPr/>
        <a:lstStyle/>
        <a:p>
          <a:endParaRPr lang="en-US"/>
        </a:p>
      </dgm:t>
    </dgm:pt>
    <dgm:pt modelId="{88098E37-9683-4F03-A86B-8648E02EB972}" type="asst">
      <dgm:prSet/>
      <dgm:spPr/>
      <dgm:t>
        <a:bodyPr/>
        <a:lstStyle/>
        <a:p>
          <a:r>
            <a:rPr lang="en-US" dirty="0"/>
            <a:t>Out of pocket cost</a:t>
          </a:r>
        </a:p>
      </dgm:t>
    </dgm:pt>
    <dgm:pt modelId="{29772C5D-C27A-4093-9E71-317952E86BA2}" type="parTrans" cxnId="{DCA8CC1D-F790-46E2-94C8-9AC2031B2B96}">
      <dgm:prSet/>
      <dgm:spPr/>
      <dgm:t>
        <a:bodyPr/>
        <a:lstStyle/>
        <a:p>
          <a:endParaRPr lang="en-US"/>
        </a:p>
      </dgm:t>
    </dgm:pt>
    <dgm:pt modelId="{CE8D67B2-01A2-49A8-AB4C-270C1A6755AB}" type="sibTrans" cxnId="{DCA8CC1D-F790-46E2-94C8-9AC2031B2B96}">
      <dgm:prSet/>
      <dgm:spPr/>
      <dgm:t>
        <a:bodyPr/>
        <a:lstStyle/>
        <a:p>
          <a:endParaRPr lang="en-US"/>
        </a:p>
      </dgm:t>
    </dgm:pt>
    <dgm:pt modelId="{7938C836-17F1-4E54-9D3D-8E04083A35CE}" type="asst">
      <dgm:prSet/>
      <dgm:spPr/>
      <dgm:t>
        <a:bodyPr/>
        <a:lstStyle/>
        <a:p>
          <a:r>
            <a:rPr lang="en-US" dirty="0"/>
            <a:t>Decrease fatalities</a:t>
          </a:r>
        </a:p>
      </dgm:t>
    </dgm:pt>
    <dgm:pt modelId="{28DDF6AE-7769-4405-80C2-AF6AF301064F}" type="parTrans" cxnId="{47596A6D-B1E1-42D2-AA0A-7AD7D458E20F}">
      <dgm:prSet/>
      <dgm:spPr/>
      <dgm:t>
        <a:bodyPr/>
        <a:lstStyle/>
        <a:p>
          <a:endParaRPr lang="en-US"/>
        </a:p>
      </dgm:t>
    </dgm:pt>
    <dgm:pt modelId="{E28BFF33-7C6E-4152-8431-DA9F61F9278D}" type="sibTrans" cxnId="{47596A6D-B1E1-42D2-AA0A-7AD7D458E20F}">
      <dgm:prSet/>
      <dgm:spPr/>
      <dgm:t>
        <a:bodyPr/>
        <a:lstStyle/>
        <a:p>
          <a:endParaRPr lang="en-US"/>
        </a:p>
      </dgm:t>
    </dgm:pt>
    <dgm:pt modelId="{C9F5D749-D09E-4F98-8F61-0675C122AD7F}" type="asst">
      <dgm:prSet/>
      <dgm:spPr/>
      <dgm:t>
        <a:bodyPr/>
        <a:lstStyle/>
        <a:p>
          <a:r>
            <a:rPr lang="en-US" dirty="0"/>
            <a:t>Decrease injuries</a:t>
          </a:r>
        </a:p>
      </dgm:t>
    </dgm:pt>
    <dgm:pt modelId="{ADDEB31B-2D03-4062-A7AF-8307BFDF311A}" type="parTrans" cxnId="{D2774E71-B2B0-40E3-9BCF-A538BEC26F98}">
      <dgm:prSet/>
      <dgm:spPr/>
      <dgm:t>
        <a:bodyPr/>
        <a:lstStyle/>
        <a:p>
          <a:endParaRPr lang="en-US"/>
        </a:p>
      </dgm:t>
    </dgm:pt>
    <dgm:pt modelId="{E376ADFF-8A81-4741-8472-50C8B597EAE4}" type="sibTrans" cxnId="{D2774E71-B2B0-40E3-9BCF-A538BEC26F98}">
      <dgm:prSet/>
      <dgm:spPr/>
      <dgm:t>
        <a:bodyPr/>
        <a:lstStyle/>
        <a:p>
          <a:endParaRPr lang="en-US"/>
        </a:p>
      </dgm:t>
    </dgm:pt>
    <dgm:pt modelId="{9BBC4056-764B-4794-8DCA-F5B8FAAF6D63}" type="asst">
      <dgm:prSet/>
      <dgm:spPr/>
      <dgm:t>
        <a:bodyPr/>
        <a:lstStyle/>
        <a:p>
          <a:r>
            <a:rPr lang="en-US" dirty="0"/>
            <a:t>Decrease property damage</a:t>
          </a:r>
        </a:p>
      </dgm:t>
    </dgm:pt>
    <dgm:pt modelId="{E26B9913-E095-4287-AF96-E11B578764FC}" type="parTrans" cxnId="{E54C25E8-2EC9-4560-B279-D87F5567AAFD}">
      <dgm:prSet/>
      <dgm:spPr/>
      <dgm:t>
        <a:bodyPr/>
        <a:lstStyle/>
        <a:p>
          <a:endParaRPr lang="en-US"/>
        </a:p>
      </dgm:t>
    </dgm:pt>
    <dgm:pt modelId="{E83802C9-4875-4B3C-A618-A6E4186471E9}" type="sibTrans" cxnId="{E54C25E8-2EC9-4560-B279-D87F5567AAFD}">
      <dgm:prSet/>
      <dgm:spPr/>
      <dgm:t>
        <a:bodyPr/>
        <a:lstStyle/>
        <a:p>
          <a:endParaRPr lang="en-US"/>
        </a:p>
      </dgm:t>
    </dgm:pt>
    <dgm:pt modelId="{EC0E3991-03A5-4D9E-8498-5C6710DC8BA0}" type="asst">
      <dgm:prSet/>
      <dgm:spPr/>
      <dgm:t>
        <a:bodyPr/>
        <a:lstStyle/>
        <a:p>
          <a:r>
            <a:rPr lang="en-US" dirty="0"/>
            <a:t>User</a:t>
          </a:r>
        </a:p>
      </dgm:t>
    </dgm:pt>
    <dgm:pt modelId="{984EE2C2-A199-46F4-806D-2BA478DBA875}" type="parTrans" cxnId="{46054962-8F52-44E3-89CB-4AA60A56F1E9}">
      <dgm:prSet/>
      <dgm:spPr/>
      <dgm:t>
        <a:bodyPr/>
        <a:lstStyle/>
        <a:p>
          <a:endParaRPr lang="en-US"/>
        </a:p>
      </dgm:t>
    </dgm:pt>
    <dgm:pt modelId="{3DE68D32-EE42-4466-A9A4-49C67D31544A}" type="sibTrans" cxnId="{46054962-8F52-44E3-89CB-4AA60A56F1E9}">
      <dgm:prSet/>
      <dgm:spPr/>
      <dgm:t>
        <a:bodyPr/>
        <a:lstStyle/>
        <a:p>
          <a:endParaRPr lang="en-US"/>
        </a:p>
      </dgm:t>
    </dgm:pt>
    <dgm:pt modelId="{F21CA380-E844-4C54-A610-396A5E1DDDEC}" type="asst">
      <dgm:prSet/>
      <dgm:spPr/>
      <dgm:t>
        <a:bodyPr/>
        <a:lstStyle/>
        <a:p>
          <a:r>
            <a:rPr lang="en-US" dirty="0"/>
            <a:t>Nonuser</a:t>
          </a:r>
        </a:p>
      </dgm:t>
    </dgm:pt>
    <dgm:pt modelId="{44A6F3E4-EC6C-4B61-8E6D-D34B8D008D9B}" type="parTrans" cxnId="{C1F6458D-DE0A-4CBF-BCEF-614E50F83ABC}">
      <dgm:prSet/>
      <dgm:spPr/>
      <dgm:t>
        <a:bodyPr/>
        <a:lstStyle/>
        <a:p>
          <a:endParaRPr lang="en-US"/>
        </a:p>
      </dgm:t>
    </dgm:pt>
    <dgm:pt modelId="{7D24F810-3243-48E7-BF1D-7956614AC5F6}" type="sibTrans" cxnId="{C1F6458D-DE0A-4CBF-BCEF-614E50F83ABC}">
      <dgm:prSet/>
      <dgm:spPr/>
      <dgm:t>
        <a:bodyPr/>
        <a:lstStyle/>
        <a:p>
          <a:endParaRPr lang="en-US"/>
        </a:p>
      </dgm:t>
    </dgm:pt>
    <dgm:pt modelId="{42ADB1F7-C27B-40B7-B958-89D030FC89BF}" type="pres">
      <dgm:prSet presAssocID="{90507435-4A22-432C-B740-5402AAAD0264}" presName="hierChild1" presStyleCnt="0">
        <dgm:presLayoutVars>
          <dgm:orgChart val="1"/>
          <dgm:chPref val="1"/>
          <dgm:dir/>
          <dgm:animOne val="branch"/>
          <dgm:animLvl val="lvl"/>
          <dgm:resizeHandles/>
        </dgm:presLayoutVars>
      </dgm:prSet>
      <dgm:spPr/>
      <dgm:t>
        <a:bodyPr/>
        <a:lstStyle/>
        <a:p>
          <a:pPr rtl="1"/>
          <a:endParaRPr lang="ar-JO"/>
        </a:p>
      </dgm:t>
    </dgm:pt>
    <dgm:pt modelId="{FAB72A4E-F83E-42BD-9CED-C2C4E6DE8D68}" type="pres">
      <dgm:prSet presAssocID="{8944128C-8AE8-4046-9FEA-7CC7404752AD}" presName="hierRoot1" presStyleCnt="0">
        <dgm:presLayoutVars>
          <dgm:hierBranch val="init"/>
        </dgm:presLayoutVars>
      </dgm:prSet>
      <dgm:spPr/>
    </dgm:pt>
    <dgm:pt modelId="{964E280C-132B-4600-A740-B79BB393F31F}" type="pres">
      <dgm:prSet presAssocID="{8944128C-8AE8-4046-9FEA-7CC7404752AD}" presName="rootComposite1" presStyleCnt="0"/>
      <dgm:spPr/>
    </dgm:pt>
    <dgm:pt modelId="{DB77B3F4-2BD7-4BA4-B2DE-B574E81CEE49}" type="pres">
      <dgm:prSet presAssocID="{8944128C-8AE8-4046-9FEA-7CC7404752AD}" presName="rootText1" presStyleLbl="node0" presStyleIdx="0" presStyleCnt="1" custLinFactNeighborX="-1730" custLinFactNeighborY="11646">
        <dgm:presLayoutVars>
          <dgm:chPref val="3"/>
        </dgm:presLayoutVars>
      </dgm:prSet>
      <dgm:spPr/>
      <dgm:t>
        <a:bodyPr/>
        <a:lstStyle/>
        <a:p>
          <a:pPr rtl="1"/>
          <a:endParaRPr lang="ar-JO"/>
        </a:p>
      </dgm:t>
    </dgm:pt>
    <dgm:pt modelId="{4D314D29-E14E-4F3D-99E2-939025F60776}" type="pres">
      <dgm:prSet presAssocID="{8944128C-8AE8-4046-9FEA-7CC7404752AD}" presName="rootConnector1" presStyleLbl="node1" presStyleIdx="0" presStyleCnt="0"/>
      <dgm:spPr/>
      <dgm:t>
        <a:bodyPr/>
        <a:lstStyle/>
        <a:p>
          <a:pPr rtl="1"/>
          <a:endParaRPr lang="ar-JO"/>
        </a:p>
      </dgm:t>
    </dgm:pt>
    <dgm:pt modelId="{894BC264-5356-49BA-8056-8D398A270C9F}" type="pres">
      <dgm:prSet presAssocID="{8944128C-8AE8-4046-9FEA-7CC7404752AD}" presName="hierChild2" presStyleCnt="0"/>
      <dgm:spPr/>
    </dgm:pt>
    <dgm:pt modelId="{4C7760D3-0F1A-4C94-B742-B3BEFF045D39}" type="pres">
      <dgm:prSet presAssocID="{21225629-80C9-484A-8FD5-E268670095CB}" presName="Name37" presStyleLbl="parChTrans1D2" presStyleIdx="0" presStyleCnt="3"/>
      <dgm:spPr/>
      <dgm:t>
        <a:bodyPr/>
        <a:lstStyle/>
        <a:p>
          <a:pPr rtl="1"/>
          <a:endParaRPr lang="ar-JO"/>
        </a:p>
      </dgm:t>
    </dgm:pt>
    <dgm:pt modelId="{E80CCE64-5551-47C4-BAB7-005BB2DCB9C3}" type="pres">
      <dgm:prSet presAssocID="{18B62A9F-26D0-4A71-A219-98C673181A31}" presName="hierRoot2" presStyleCnt="0">
        <dgm:presLayoutVars>
          <dgm:hierBranch val="init"/>
        </dgm:presLayoutVars>
      </dgm:prSet>
      <dgm:spPr/>
    </dgm:pt>
    <dgm:pt modelId="{F7CDB42F-CE71-4FA5-BCFE-D81FFC27B3D8}" type="pres">
      <dgm:prSet presAssocID="{18B62A9F-26D0-4A71-A219-98C673181A31}" presName="rootComposite" presStyleCnt="0"/>
      <dgm:spPr/>
    </dgm:pt>
    <dgm:pt modelId="{71375171-F04D-40ED-8472-9D90791C30E2}" type="pres">
      <dgm:prSet presAssocID="{18B62A9F-26D0-4A71-A219-98C673181A31}" presName="rootText" presStyleLbl="node2" presStyleIdx="0" presStyleCnt="3">
        <dgm:presLayoutVars>
          <dgm:chPref val="3"/>
        </dgm:presLayoutVars>
      </dgm:prSet>
      <dgm:spPr/>
      <dgm:t>
        <a:bodyPr/>
        <a:lstStyle/>
        <a:p>
          <a:pPr rtl="1"/>
          <a:endParaRPr lang="ar-JO"/>
        </a:p>
      </dgm:t>
    </dgm:pt>
    <dgm:pt modelId="{4864122F-6ED2-41F1-B1C2-C65C6DDBB492}" type="pres">
      <dgm:prSet presAssocID="{18B62A9F-26D0-4A71-A219-98C673181A31}" presName="rootConnector" presStyleLbl="node2" presStyleIdx="0" presStyleCnt="3"/>
      <dgm:spPr/>
      <dgm:t>
        <a:bodyPr/>
        <a:lstStyle/>
        <a:p>
          <a:pPr rtl="1"/>
          <a:endParaRPr lang="ar-JO"/>
        </a:p>
      </dgm:t>
    </dgm:pt>
    <dgm:pt modelId="{E9A79E71-CB3A-4438-A201-E990D9C5A035}" type="pres">
      <dgm:prSet presAssocID="{18B62A9F-26D0-4A71-A219-98C673181A31}" presName="hierChild4" presStyleCnt="0"/>
      <dgm:spPr/>
    </dgm:pt>
    <dgm:pt modelId="{13336F73-DE18-4EF2-9A46-25272EEFE047}" type="pres">
      <dgm:prSet presAssocID="{18B62A9F-26D0-4A71-A219-98C673181A31}" presName="hierChild5" presStyleCnt="0"/>
      <dgm:spPr/>
    </dgm:pt>
    <dgm:pt modelId="{25A30554-4615-4F99-81BF-7268739695F7}" type="pres">
      <dgm:prSet presAssocID="{CDCB4802-1F04-43EE-BC33-699DA7D3E128}" presName="Name111" presStyleLbl="parChTrans1D3" presStyleIdx="0" presStyleCnt="8"/>
      <dgm:spPr/>
      <dgm:t>
        <a:bodyPr/>
        <a:lstStyle/>
        <a:p>
          <a:pPr rtl="1"/>
          <a:endParaRPr lang="ar-JO"/>
        </a:p>
      </dgm:t>
    </dgm:pt>
    <dgm:pt modelId="{EC1643AB-0FE7-4B0C-9DCD-CE234F808A03}" type="pres">
      <dgm:prSet presAssocID="{C3907669-625F-4EDA-AC52-3F7697BBAC4C}" presName="hierRoot3" presStyleCnt="0">
        <dgm:presLayoutVars>
          <dgm:hierBranch val="init"/>
        </dgm:presLayoutVars>
      </dgm:prSet>
      <dgm:spPr/>
    </dgm:pt>
    <dgm:pt modelId="{AB06CAF4-BBE1-47CA-A649-089E14728DE2}" type="pres">
      <dgm:prSet presAssocID="{C3907669-625F-4EDA-AC52-3F7697BBAC4C}" presName="rootComposite3" presStyleCnt="0"/>
      <dgm:spPr/>
    </dgm:pt>
    <dgm:pt modelId="{AE2761CC-F051-4CEA-B72F-296F811FD46E}" type="pres">
      <dgm:prSet presAssocID="{C3907669-625F-4EDA-AC52-3F7697BBAC4C}" presName="rootText3" presStyleLbl="asst2" presStyleIdx="0" presStyleCnt="8">
        <dgm:presLayoutVars>
          <dgm:chPref val="3"/>
        </dgm:presLayoutVars>
      </dgm:prSet>
      <dgm:spPr/>
      <dgm:t>
        <a:bodyPr/>
        <a:lstStyle/>
        <a:p>
          <a:pPr rtl="1"/>
          <a:endParaRPr lang="ar-JO"/>
        </a:p>
      </dgm:t>
    </dgm:pt>
    <dgm:pt modelId="{9933442E-D27C-49B6-9988-0FAE8DCEA4A1}" type="pres">
      <dgm:prSet presAssocID="{C3907669-625F-4EDA-AC52-3F7697BBAC4C}" presName="rootConnector3" presStyleLbl="asst2" presStyleIdx="0" presStyleCnt="8"/>
      <dgm:spPr/>
      <dgm:t>
        <a:bodyPr/>
        <a:lstStyle/>
        <a:p>
          <a:pPr rtl="1"/>
          <a:endParaRPr lang="ar-JO"/>
        </a:p>
      </dgm:t>
    </dgm:pt>
    <dgm:pt modelId="{D20F4F3B-8F06-4EC9-959A-6C847E1B1408}" type="pres">
      <dgm:prSet presAssocID="{C3907669-625F-4EDA-AC52-3F7697BBAC4C}" presName="hierChild6" presStyleCnt="0"/>
      <dgm:spPr/>
    </dgm:pt>
    <dgm:pt modelId="{5F3F7F01-1D80-43EB-AAA0-ED85AD6120DA}" type="pres">
      <dgm:prSet presAssocID="{C3907669-625F-4EDA-AC52-3F7697BBAC4C}" presName="hierChild7" presStyleCnt="0"/>
      <dgm:spPr/>
    </dgm:pt>
    <dgm:pt modelId="{C4104B1D-B4FE-416D-B796-BA9EDAD85088}" type="pres">
      <dgm:prSet presAssocID="{5C69A243-AF02-4489-BC1B-306A4579B141}" presName="Name111" presStyleLbl="parChTrans1D3" presStyleIdx="1" presStyleCnt="8"/>
      <dgm:spPr/>
      <dgm:t>
        <a:bodyPr/>
        <a:lstStyle/>
        <a:p>
          <a:pPr rtl="1"/>
          <a:endParaRPr lang="ar-JO"/>
        </a:p>
      </dgm:t>
    </dgm:pt>
    <dgm:pt modelId="{06BEC0E3-292F-421D-BF03-E547C920652F}" type="pres">
      <dgm:prSet presAssocID="{BB6085B6-35EA-4363-8AB9-C5076463F169}" presName="hierRoot3" presStyleCnt="0">
        <dgm:presLayoutVars>
          <dgm:hierBranch val="init"/>
        </dgm:presLayoutVars>
      </dgm:prSet>
      <dgm:spPr/>
    </dgm:pt>
    <dgm:pt modelId="{1B47DF5D-97E7-481E-B3A3-0885ED8FFD21}" type="pres">
      <dgm:prSet presAssocID="{BB6085B6-35EA-4363-8AB9-C5076463F169}" presName="rootComposite3" presStyleCnt="0"/>
      <dgm:spPr/>
    </dgm:pt>
    <dgm:pt modelId="{71CE9EC9-4994-4EB7-ACC1-A506D9468D96}" type="pres">
      <dgm:prSet presAssocID="{BB6085B6-35EA-4363-8AB9-C5076463F169}" presName="rootText3" presStyleLbl="asst2" presStyleIdx="1" presStyleCnt="8">
        <dgm:presLayoutVars>
          <dgm:chPref val="3"/>
        </dgm:presLayoutVars>
      </dgm:prSet>
      <dgm:spPr/>
      <dgm:t>
        <a:bodyPr/>
        <a:lstStyle/>
        <a:p>
          <a:pPr rtl="1"/>
          <a:endParaRPr lang="ar-JO"/>
        </a:p>
      </dgm:t>
    </dgm:pt>
    <dgm:pt modelId="{A710E827-EAD8-4E09-B7D1-D3BAB7A04B49}" type="pres">
      <dgm:prSet presAssocID="{BB6085B6-35EA-4363-8AB9-C5076463F169}" presName="rootConnector3" presStyleLbl="asst2" presStyleIdx="1" presStyleCnt="8"/>
      <dgm:spPr/>
      <dgm:t>
        <a:bodyPr/>
        <a:lstStyle/>
        <a:p>
          <a:pPr rtl="1"/>
          <a:endParaRPr lang="ar-JO"/>
        </a:p>
      </dgm:t>
    </dgm:pt>
    <dgm:pt modelId="{C9319B3D-3FDD-439A-8A44-9A68EEC1D6F7}" type="pres">
      <dgm:prSet presAssocID="{BB6085B6-35EA-4363-8AB9-C5076463F169}" presName="hierChild6" presStyleCnt="0"/>
      <dgm:spPr/>
    </dgm:pt>
    <dgm:pt modelId="{8D4C71A4-16A7-4F5E-95FF-D1E282C74B24}" type="pres">
      <dgm:prSet presAssocID="{BB6085B6-35EA-4363-8AB9-C5076463F169}" presName="hierChild7" presStyleCnt="0"/>
      <dgm:spPr/>
    </dgm:pt>
    <dgm:pt modelId="{457D984F-E34B-4AF0-ADF2-650187814761}" type="pres">
      <dgm:prSet presAssocID="{29772C5D-C27A-4093-9E71-317952E86BA2}" presName="Name111" presStyleLbl="parChTrans1D3" presStyleIdx="2" presStyleCnt="8"/>
      <dgm:spPr/>
      <dgm:t>
        <a:bodyPr/>
        <a:lstStyle/>
        <a:p>
          <a:pPr rtl="1"/>
          <a:endParaRPr lang="ar-JO"/>
        </a:p>
      </dgm:t>
    </dgm:pt>
    <dgm:pt modelId="{9731AED1-4B55-47BB-954A-B3E538572305}" type="pres">
      <dgm:prSet presAssocID="{88098E37-9683-4F03-A86B-8648E02EB972}" presName="hierRoot3" presStyleCnt="0">
        <dgm:presLayoutVars>
          <dgm:hierBranch val="init"/>
        </dgm:presLayoutVars>
      </dgm:prSet>
      <dgm:spPr/>
    </dgm:pt>
    <dgm:pt modelId="{87FD8C20-8D4E-4A28-9927-1F0E17972F94}" type="pres">
      <dgm:prSet presAssocID="{88098E37-9683-4F03-A86B-8648E02EB972}" presName="rootComposite3" presStyleCnt="0"/>
      <dgm:spPr/>
    </dgm:pt>
    <dgm:pt modelId="{11F4DA0F-9BF2-4660-9F94-641F5EFB73B0}" type="pres">
      <dgm:prSet presAssocID="{88098E37-9683-4F03-A86B-8648E02EB972}" presName="rootText3" presStyleLbl="asst2" presStyleIdx="2" presStyleCnt="8">
        <dgm:presLayoutVars>
          <dgm:chPref val="3"/>
        </dgm:presLayoutVars>
      </dgm:prSet>
      <dgm:spPr/>
      <dgm:t>
        <a:bodyPr/>
        <a:lstStyle/>
        <a:p>
          <a:pPr rtl="1"/>
          <a:endParaRPr lang="ar-JO"/>
        </a:p>
      </dgm:t>
    </dgm:pt>
    <dgm:pt modelId="{C7BE225B-D712-48FD-B027-D02BAC059A18}" type="pres">
      <dgm:prSet presAssocID="{88098E37-9683-4F03-A86B-8648E02EB972}" presName="rootConnector3" presStyleLbl="asst2" presStyleIdx="2" presStyleCnt="8"/>
      <dgm:spPr/>
      <dgm:t>
        <a:bodyPr/>
        <a:lstStyle/>
        <a:p>
          <a:pPr rtl="1"/>
          <a:endParaRPr lang="ar-JO"/>
        </a:p>
      </dgm:t>
    </dgm:pt>
    <dgm:pt modelId="{8C639F73-C882-411C-B751-8CB384FD8851}" type="pres">
      <dgm:prSet presAssocID="{88098E37-9683-4F03-A86B-8648E02EB972}" presName="hierChild6" presStyleCnt="0"/>
      <dgm:spPr/>
    </dgm:pt>
    <dgm:pt modelId="{51E18123-64C1-4326-98E7-624A5095BEF1}" type="pres">
      <dgm:prSet presAssocID="{88098E37-9683-4F03-A86B-8648E02EB972}" presName="hierChild7" presStyleCnt="0"/>
      <dgm:spPr/>
    </dgm:pt>
    <dgm:pt modelId="{11642382-91A1-4278-9B3E-8AEDF8D95818}" type="pres">
      <dgm:prSet presAssocID="{774F8150-4BF2-4575-8A67-B7F10EF0AA08}" presName="Name37" presStyleLbl="parChTrans1D2" presStyleIdx="1" presStyleCnt="3"/>
      <dgm:spPr/>
      <dgm:t>
        <a:bodyPr/>
        <a:lstStyle/>
        <a:p>
          <a:pPr rtl="1"/>
          <a:endParaRPr lang="ar-JO"/>
        </a:p>
      </dgm:t>
    </dgm:pt>
    <dgm:pt modelId="{CA8F4C62-9E19-41A6-80A4-80E8190CBB7E}" type="pres">
      <dgm:prSet presAssocID="{CE6468B0-A9FA-4ABF-8028-21CD31E2A986}" presName="hierRoot2" presStyleCnt="0">
        <dgm:presLayoutVars>
          <dgm:hierBranch val="init"/>
        </dgm:presLayoutVars>
      </dgm:prSet>
      <dgm:spPr/>
    </dgm:pt>
    <dgm:pt modelId="{4EEAC542-0EF5-469D-9092-C541F922C589}" type="pres">
      <dgm:prSet presAssocID="{CE6468B0-A9FA-4ABF-8028-21CD31E2A986}" presName="rootComposite" presStyleCnt="0"/>
      <dgm:spPr/>
    </dgm:pt>
    <dgm:pt modelId="{5397DD02-67E3-4EF7-87AF-1B9CF9041150}" type="pres">
      <dgm:prSet presAssocID="{CE6468B0-A9FA-4ABF-8028-21CD31E2A986}" presName="rootText" presStyleLbl="node2" presStyleIdx="1" presStyleCnt="3">
        <dgm:presLayoutVars>
          <dgm:chPref val="3"/>
        </dgm:presLayoutVars>
      </dgm:prSet>
      <dgm:spPr/>
      <dgm:t>
        <a:bodyPr/>
        <a:lstStyle/>
        <a:p>
          <a:pPr rtl="1"/>
          <a:endParaRPr lang="ar-JO"/>
        </a:p>
      </dgm:t>
    </dgm:pt>
    <dgm:pt modelId="{14EBF70B-F8D5-44D1-88BB-E621C854CC97}" type="pres">
      <dgm:prSet presAssocID="{CE6468B0-A9FA-4ABF-8028-21CD31E2A986}" presName="rootConnector" presStyleLbl="node2" presStyleIdx="1" presStyleCnt="3"/>
      <dgm:spPr/>
      <dgm:t>
        <a:bodyPr/>
        <a:lstStyle/>
        <a:p>
          <a:pPr rtl="1"/>
          <a:endParaRPr lang="ar-JO"/>
        </a:p>
      </dgm:t>
    </dgm:pt>
    <dgm:pt modelId="{D7456B07-D091-4DC7-B31F-C7A5606D799F}" type="pres">
      <dgm:prSet presAssocID="{CE6468B0-A9FA-4ABF-8028-21CD31E2A986}" presName="hierChild4" presStyleCnt="0"/>
      <dgm:spPr/>
    </dgm:pt>
    <dgm:pt modelId="{1016E37D-FF0F-4772-B945-74C1BA8FCDBF}" type="pres">
      <dgm:prSet presAssocID="{CE6468B0-A9FA-4ABF-8028-21CD31E2A986}" presName="hierChild5" presStyleCnt="0"/>
      <dgm:spPr/>
    </dgm:pt>
    <dgm:pt modelId="{BC02B609-C361-4DB6-BE4B-2D72CB9A9582}" type="pres">
      <dgm:prSet presAssocID="{28DDF6AE-7769-4405-80C2-AF6AF301064F}" presName="Name111" presStyleLbl="parChTrans1D3" presStyleIdx="3" presStyleCnt="8"/>
      <dgm:spPr/>
      <dgm:t>
        <a:bodyPr/>
        <a:lstStyle/>
        <a:p>
          <a:pPr rtl="1"/>
          <a:endParaRPr lang="ar-JO"/>
        </a:p>
      </dgm:t>
    </dgm:pt>
    <dgm:pt modelId="{13A57360-8A13-430A-8E9C-BCDE7641806C}" type="pres">
      <dgm:prSet presAssocID="{7938C836-17F1-4E54-9D3D-8E04083A35CE}" presName="hierRoot3" presStyleCnt="0">
        <dgm:presLayoutVars>
          <dgm:hierBranch val="init"/>
        </dgm:presLayoutVars>
      </dgm:prSet>
      <dgm:spPr/>
    </dgm:pt>
    <dgm:pt modelId="{A63F1ACA-7143-403A-9F09-0C1C20B0BABD}" type="pres">
      <dgm:prSet presAssocID="{7938C836-17F1-4E54-9D3D-8E04083A35CE}" presName="rootComposite3" presStyleCnt="0"/>
      <dgm:spPr/>
    </dgm:pt>
    <dgm:pt modelId="{FF99A1FC-564E-4F80-BCCC-199AB0AC7602}" type="pres">
      <dgm:prSet presAssocID="{7938C836-17F1-4E54-9D3D-8E04083A35CE}" presName="rootText3" presStyleLbl="asst2" presStyleIdx="3" presStyleCnt="8">
        <dgm:presLayoutVars>
          <dgm:chPref val="3"/>
        </dgm:presLayoutVars>
      </dgm:prSet>
      <dgm:spPr/>
      <dgm:t>
        <a:bodyPr/>
        <a:lstStyle/>
        <a:p>
          <a:pPr rtl="1"/>
          <a:endParaRPr lang="ar-JO"/>
        </a:p>
      </dgm:t>
    </dgm:pt>
    <dgm:pt modelId="{8D77B68D-FDB1-441D-AEF3-3EF56581B6B5}" type="pres">
      <dgm:prSet presAssocID="{7938C836-17F1-4E54-9D3D-8E04083A35CE}" presName="rootConnector3" presStyleLbl="asst2" presStyleIdx="3" presStyleCnt="8"/>
      <dgm:spPr/>
      <dgm:t>
        <a:bodyPr/>
        <a:lstStyle/>
        <a:p>
          <a:pPr rtl="1"/>
          <a:endParaRPr lang="ar-JO"/>
        </a:p>
      </dgm:t>
    </dgm:pt>
    <dgm:pt modelId="{0D62BF7A-95C8-4034-8951-558747AB041E}" type="pres">
      <dgm:prSet presAssocID="{7938C836-17F1-4E54-9D3D-8E04083A35CE}" presName="hierChild6" presStyleCnt="0"/>
      <dgm:spPr/>
    </dgm:pt>
    <dgm:pt modelId="{C2B52D24-E3CA-44AA-90B4-A67DC6F5C1F3}" type="pres">
      <dgm:prSet presAssocID="{7938C836-17F1-4E54-9D3D-8E04083A35CE}" presName="hierChild7" presStyleCnt="0"/>
      <dgm:spPr/>
    </dgm:pt>
    <dgm:pt modelId="{93422128-A14E-4DAB-B9EC-C9FE303FF9E7}" type="pres">
      <dgm:prSet presAssocID="{ADDEB31B-2D03-4062-A7AF-8307BFDF311A}" presName="Name111" presStyleLbl="parChTrans1D3" presStyleIdx="4" presStyleCnt="8"/>
      <dgm:spPr/>
      <dgm:t>
        <a:bodyPr/>
        <a:lstStyle/>
        <a:p>
          <a:pPr rtl="1"/>
          <a:endParaRPr lang="ar-JO"/>
        </a:p>
      </dgm:t>
    </dgm:pt>
    <dgm:pt modelId="{DAE007ED-2C7C-465F-BEEE-A07AA97B3ECC}" type="pres">
      <dgm:prSet presAssocID="{C9F5D749-D09E-4F98-8F61-0675C122AD7F}" presName="hierRoot3" presStyleCnt="0">
        <dgm:presLayoutVars>
          <dgm:hierBranch val="init"/>
        </dgm:presLayoutVars>
      </dgm:prSet>
      <dgm:spPr/>
    </dgm:pt>
    <dgm:pt modelId="{CC14FD6B-00EF-457C-B828-EFDA93D39C01}" type="pres">
      <dgm:prSet presAssocID="{C9F5D749-D09E-4F98-8F61-0675C122AD7F}" presName="rootComposite3" presStyleCnt="0"/>
      <dgm:spPr/>
    </dgm:pt>
    <dgm:pt modelId="{2DC569C0-A558-47F6-9CDF-11336E882841}" type="pres">
      <dgm:prSet presAssocID="{C9F5D749-D09E-4F98-8F61-0675C122AD7F}" presName="rootText3" presStyleLbl="asst2" presStyleIdx="4" presStyleCnt="8">
        <dgm:presLayoutVars>
          <dgm:chPref val="3"/>
        </dgm:presLayoutVars>
      </dgm:prSet>
      <dgm:spPr/>
      <dgm:t>
        <a:bodyPr/>
        <a:lstStyle/>
        <a:p>
          <a:pPr rtl="1"/>
          <a:endParaRPr lang="ar-JO"/>
        </a:p>
      </dgm:t>
    </dgm:pt>
    <dgm:pt modelId="{89FF92CD-EA77-4928-9D7C-C47FA338B67B}" type="pres">
      <dgm:prSet presAssocID="{C9F5D749-D09E-4F98-8F61-0675C122AD7F}" presName="rootConnector3" presStyleLbl="asst2" presStyleIdx="4" presStyleCnt="8"/>
      <dgm:spPr/>
      <dgm:t>
        <a:bodyPr/>
        <a:lstStyle/>
        <a:p>
          <a:pPr rtl="1"/>
          <a:endParaRPr lang="ar-JO"/>
        </a:p>
      </dgm:t>
    </dgm:pt>
    <dgm:pt modelId="{03323413-458C-4412-B938-E295516E8777}" type="pres">
      <dgm:prSet presAssocID="{C9F5D749-D09E-4F98-8F61-0675C122AD7F}" presName="hierChild6" presStyleCnt="0"/>
      <dgm:spPr/>
    </dgm:pt>
    <dgm:pt modelId="{9687F359-CA40-43F9-8DE0-7DC4F66C8B01}" type="pres">
      <dgm:prSet presAssocID="{C9F5D749-D09E-4F98-8F61-0675C122AD7F}" presName="hierChild7" presStyleCnt="0"/>
      <dgm:spPr/>
    </dgm:pt>
    <dgm:pt modelId="{A2AE6303-F231-4DF6-B22F-4D2A38B5555C}" type="pres">
      <dgm:prSet presAssocID="{E26B9913-E095-4287-AF96-E11B578764FC}" presName="Name111" presStyleLbl="parChTrans1D3" presStyleIdx="5" presStyleCnt="8"/>
      <dgm:spPr/>
      <dgm:t>
        <a:bodyPr/>
        <a:lstStyle/>
        <a:p>
          <a:pPr rtl="1"/>
          <a:endParaRPr lang="ar-JO"/>
        </a:p>
      </dgm:t>
    </dgm:pt>
    <dgm:pt modelId="{CE9A2C40-C599-4AF7-9425-8ADAF873CC25}" type="pres">
      <dgm:prSet presAssocID="{9BBC4056-764B-4794-8DCA-F5B8FAAF6D63}" presName="hierRoot3" presStyleCnt="0">
        <dgm:presLayoutVars>
          <dgm:hierBranch val="init"/>
        </dgm:presLayoutVars>
      </dgm:prSet>
      <dgm:spPr/>
    </dgm:pt>
    <dgm:pt modelId="{710CCAEA-6BFF-4EC1-927F-E40C25798E81}" type="pres">
      <dgm:prSet presAssocID="{9BBC4056-764B-4794-8DCA-F5B8FAAF6D63}" presName="rootComposite3" presStyleCnt="0"/>
      <dgm:spPr/>
    </dgm:pt>
    <dgm:pt modelId="{3D31164F-B621-4625-A619-199ED01B530E}" type="pres">
      <dgm:prSet presAssocID="{9BBC4056-764B-4794-8DCA-F5B8FAAF6D63}" presName="rootText3" presStyleLbl="asst2" presStyleIdx="5" presStyleCnt="8">
        <dgm:presLayoutVars>
          <dgm:chPref val="3"/>
        </dgm:presLayoutVars>
      </dgm:prSet>
      <dgm:spPr/>
      <dgm:t>
        <a:bodyPr/>
        <a:lstStyle/>
        <a:p>
          <a:pPr rtl="1"/>
          <a:endParaRPr lang="ar-JO"/>
        </a:p>
      </dgm:t>
    </dgm:pt>
    <dgm:pt modelId="{41A26659-D07D-4044-976C-95A4441B642A}" type="pres">
      <dgm:prSet presAssocID="{9BBC4056-764B-4794-8DCA-F5B8FAAF6D63}" presName="rootConnector3" presStyleLbl="asst2" presStyleIdx="5" presStyleCnt="8"/>
      <dgm:spPr/>
      <dgm:t>
        <a:bodyPr/>
        <a:lstStyle/>
        <a:p>
          <a:pPr rtl="1"/>
          <a:endParaRPr lang="ar-JO"/>
        </a:p>
      </dgm:t>
    </dgm:pt>
    <dgm:pt modelId="{9AB920AF-177D-4BC4-8E2A-790C3D35772B}" type="pres">
      <dgm:prSet presAssocID="{9BBC4056-764B-4794-8DCA-F5B8FAAF6D63}" presName="hierChild6" presStyleCnt="0"/>
      <dgm:spPr/>
    </dgm:pt>
    <dgm:pt modelId="{B8049352-61A2-4725-AE08-47196737F9C6}" type="pres">
      <dgm:prSet presAssocID="{9BBC4056-764B-4794-8DCA-F5B8FAAF6D63}" presName="hierChild7" presStyleCnt="0"/>
      <dgm:spPr/>
    </dgm:pt>
    <dgm:pt modelId="{14C7FCBC-959A-4035-8F27-2B13A37EA6CC}" type="pres">
      <dgm:prSet presAssocID="{C21584BB-C8E1-4867-8B1A-3EF06359A483}" presName="Name37" presStyleLbl="parChTrans1D2" presStyleIdx="2" presStyleCnt="3"/>
      <dgm:spPr/>
      <dgm:t>
        <a:bodyPr/>
        <a:lstStyle/>
        <a:p>
          <a:pPr rtl="1"/>
          <a:endParaRPr lang="ar-JO"/>
        </a:p>
      </dgm:t>
    </dgm:pt>
    <dgm:pt modelId="{EA8E629E-8767-4974-B71D-156D14A6FA35}" type="pres">
      <dgm:prSet presAssocID="{695BE56A-BB01-42BC-9EA3-5C4948B8F008}" presName="hierRoot2" presStyleCnt="0">
        <dgm:presLayoutVars>
          <dgm:hierBranch val="init"/>
        </dgm:presLayoutVars>
      </dgm:prSet>
      <dgm:spPr/>
    </dgm:pt>
    <dgm:pt modelId="{73B2822B-6646-40D1-9D76-A1820B3EE49F}" type="pres">
      <dgm:prSet presAssocID="{695BE56A-BB01-42BC-9EA3-5C4948B8F008}" presName="rootComposite" presStyleCnt="0"/>
      <dgm:spPr/>
    </dgm:pt>
    <dgm:pt modelId="{F9EC7860-EB97-4A32-A632-B8985FF38E72}" type="pres">
      <dgm:prSet presAssocID="{695BE56A-BB01-42BC-9EA3-5C4948B8F008}" presName="rootText" presStyleLbl="node2" presStyleIdx="2" presStyleCnt="3">
        <dgm:presLayoutVars>
          <dgm:chPref val="3"/>
        </dgm:presLayoutVars>
      </dgm:prSet>
      <dgm:spPr/>
      <dgm:t>
        <a:bodyPr/>
        <a:lstStyle/>
        <a:p>
          <a:pPr rtl="1"/>
          <a:endParaRPr lang="ar-JO"/>
        </a:p>
      </dgm:t>
    </dgm:pt>
    <dgm:pt modelId="{56B70E9C-B845-4BF3-A1D0-644BEDBADB2D}" type="pres">
      <dgm:prSet presAssocID="{695BE56A-BB01-42BC-9EA3-5C4948B8F008}" presName="rootConnector" presStyleLbl="node2" presStyleIdx="2" presStyleCnt="3"/>
      <dgm:spPr/>
      <dgm:t>
        <a:bodyPr/>
        <a:lstStyle/>
        <a:p>
          <a:pPr rtl="1"/>
          <a:endParaRPr lang="ar-JO"/>
        </a:p>
      </dgm:t>
    </dgm:pt>
    <dgm:pt modelId="{40D0C56A-BC22-4ADE-877A-079DF1196E09}" type="pres">
      <dgm:prSet presAssocID="{695BE56A-BB01-42BC-9EA3-5C4948B8F008}" presName="hierChild4" presStyleCnt="0"/>
      <dgm:spPr/>
    </dgm:pt>
    <dgm:pt modelId="{C3B81F3D-49D7-40FE-BD7F-45FEF9FA51DF}" type="pres">
      <dgm:prSet presAssocID="{695BE56A-BB01-42BC-9EA3-5C4948B8F008}" presName="hierChild5" presStyleCnt="0"/>
      <dgm:spPr/>
    </dgm:pt>
    <dgm:pt modelId="{2163A9CE-A5D0-47F5-9B7C-CB9913EF36DD}" type="pres">
      <dgm:prSet presAssocID="{984EE2C2-A199-46F4-806D-2BA478DBA875}" presName="Name111" presStyleLbl="parChTrans1D3" presStyleIdx="6" presStyleCnt="8"/>
      <dgm:spPr/>
      <dgm:t>
        <a:bodyPr/>
        <a:lstStyle/>
        <a:p>
          <a:pPr rtl="1"/>
          <a:endParaRPr lang="ar-JO"/>
        </a:p>
      </dgm:t>
    </dgm:pt>
    <dgm:pt modelId="{1C7E59BE-44E7-4F77-B63A-9A59AC28D5FE}" type="pres">
      <dgm:prSet presAssocID="{EC0E3991-03A5-4D9E-8498-5C6710DC8BA0}" presName="hierRoot3" presStyleCnt="0">
        <dgm:presLayoutVars>
          <dgm:hierBranch val="init"/>
        </dgm:presLayoutVars>
      </dgm:prSet>
      <dgm:spPr/>
    </dgm:pt>
    <dgm:pt modelId="{28B22027-02A5-4FFA-BDF1-4A3707D96B55}" type="pres">
      <dgm:prSet presAssocID="{EC0E3991-03A5-4D9E-8498-5C6710DC8BA0}" presName="rootComposite3" presStyleCnt="0"/>
      <dgm:spPr/>
    </dgm:pt>
    <dgm:pt modelId="{35F9345B-D731-4028-AA60-EA1463D83111}" type="pres">
      <dgm:prSet presAssocID="{EC0E3991-03A5-4D9E-8498-5C6710DC8BA0}" presName="rootText3" presStyleLbl="asst2" presStyleIdx="6" presStyleCnt="8">
        <dgm:presLayoutVars>
          <dgm:chPref val="3"/>
        </dgm:presLayoutVars>
      </dgm:prSet>
      <dgm:spPr/>
      <dgm:t>
        <a:bodyPr/>
        <a:lstStyle/>
        <a:p>
          <a:pPr rtl="1"/>
          <a:endParaRPr lang="ar-JO"/>
        </a:p>
      </dgm:t>
    </dgm:pt>
    <dgm:pt modelId="{97B6C3BE-EE93-479B-9061-27FE408B2CDB}" type="pres">
      <dgm:prSet presAssocID="{EC0E3991-03A5-4D9E-8498-5C6710DC8BA0}" presName="rootConnector3" presStyleLbl="asst2" presStyleIdx="6" presStyleCnt="8"/>
      <dgm:spPr/>
      <dgm:t>
        <a:bodyPr/>
        <a:lstStyle/>
        <a:p>
          <a:pPr rtl="1"/>
          <a:endParaRPr lang="ar-JO"/>
        </a:p>
      </dgm:t>
    </dgm:pt>
    <dgm:pt modelId="{4FB010DF-DF56-486C-88DB-023BAF56BA34}" type="pres">
      <dgm:prSet presAssocID="{EC0E3991-03A5-4D9E-8498-5C6710DC8BA0}" presName="hierChild6" presStyleCnt="0"/>
      <dgm:spPr/>
    </dgm:pt>
    <dgm:pt modelId="{F618D6D9-46E3-417B-8F5F-A5DBED43CA20}" type="pres">
      <dgm:prSet presAssocID="{EC0E3991-03A5-4D9E-8498-5C6710DC8BA0}" presName="hierChild7" presStyleCnt="0"/>
      <dgm:spPr/>
    </dgm:pt>
    <dgm:pt modelId="{95F7940E-86B7-4805-BD5B-EAD966C09B96}" type="pres">
      <dgm:prSet presAssocID="{44A6F3E4-EC6C-4B61-8E6D-D34B8D008D9B}" presName="Name111" presStyleLbl="parChTrans1D3" presStyleIdx="7" presStyleCnt="8"/>
      <dgm:spPr/>
      <dgm:t>
        <a:bodyPr/>
        <a:lstStyle/>
        <a:p>
          <a:pPr rtl="1"/>
          <a:endParaRPr lang="ar-JO"/>
        </a:p>
      </dgm:t>
    </dgm:pt>
    <dgm:pt modelId="{22C6D9CA-CBC5-4D12-A4E5-81543CEB3556}" type="pres">
      <dgm:prSet presAssocID="{F21CA380-E844-4C54-A610-396A5E1DDDEC}" presName="hierRoot3" presStyleCnt="0">
        <dgm:presLayoutVars>
          <dgm:hierBranch val="init"/>
        </dgm:presLayoutVars>
      </dgm:prSet>
      <dgm:spPr/>
    </dgm:pt>
    <dgm:pt modelId="{E3A1DF42-EEF0-40EA-A661-CF1475D4814A}" type="pres">
      <dgm:prSet presAssocID="{F21CA380-E844-4C54-A610-396A5E1DDDEC}" presName="rootComposite3" presStyleCnt="0"/>
      <dgm:spPr/>
    </dgm:pt>
    <dgm:pt modelId="{56B2D1A0-C775-4528-B624-4D57C6B875DA}" type="pres">
      <dgm:prSet presAssocID="{F21CA380-E844-4C54-A610-396A5E1DDDEC}" presName="rootText3" presStyleLbl="asst2" presStyleIdx="7" presStyleCnt="8">
        <dgm:presLayoutVars>
          <dgm:chPref val="3"/>
        </dgm:presLayoutVars>
      </dgm:prSet>
      <dgm:spPr/>
      <dgm:t>
        <a:bodyPr/>
        <a:lstStyle/>
        <a:p>
          <a:pPr rtl="1"/>
          <a:endParaRPr lang="ar-JO"/>
        </a:p>
      </dgm:t>
    </dgm:pt>
    <dgm:pt modelId="{562D71E5-16FB-42F8-B323-5ED061AF511B}" type="pres">
      <dgm:prSet presAssocID="{F21CA380-E844-4C54-A610-396A5E1DDDEC}" presName="rootConnector3" presStyleLbl="asst2" presStyleIdx="7" presStyleCnt="8"/>
      <dgm:spPr/>
      <dgm:t>
        <a:bodyPr/>
        <a:lstStyle/>
        <a:p>
          <a:pPr rtl="1"/>
          <a:endParaRPr lang="ar-JO"/>
        </a:p>
      </dgm:t>
    </dgm:pt>
    <dgm:pt modelId="{700396A5-EA93-41B2-AAA2-39B9EBE5DE7E}" type="pres">
      <dgm:prSet presAssocID="{F21CA380-E844-4C54-A610-396A5E1DDDEC}" presName="hierChild6" presStyleCnt="0"/>
      <dgm:spPr/>
    </dgm:pt>
    <dgm:pt modelId="{B6AFDF20-856A-4C22-8E24-08274472C053}" type="pres">
      <dgm:prSet presAssocID="{F21CA380-E844-4C54-A610-396A5E1DDDEC}" presName="hierChild7" presStyleCnt="0"/>
      <dgm:spPr/>
    </dgm:pt>
    <dgm:pt modelId="{8B0F7690-BEC6-467D-B492-89F3A0AADB94}" type="pres">
      <dgm:prSet presAssocID="{8944128C-8AE8-4046-9FEA-7CC7404752AD}" presName="hierChild3" presStyleCnt="0"/>
      <dgm:spPr/>
    </dgm:pt>
  </dgm:ptLst>
  <dgm:cxnLst>
    <dgm:cxn modelId="{B6E2837F-A897-45B6-9732-DDE68E927D7C}" type="presOf" srcId="{F21CA380-E844-4C54-A610-396A5E1DDDEC}" destId="{56B2D1A0-C775-4528-B624-4D57C6B875DA}" srcOrd="0" destOrd="0" presId="urn:microsoft.com/office/officeart/2005/8/layout/orgChart1"/>
    <dgm:cxn modelId="{F02DA03E-4BF0-4803-B654-9967CE54AF9D}" type="presOf" srcId="{C21584BB-C8E1-4867-8B1A-3EF06359A483}" destId="{14C7FCBC-959A-4035-8F27-2B13A37EA6CC}" srcOrd="0" destOrd="0" presId="urn:microsoft.com/office/officeart/2005/8/layout/orgChart1"/>
    <dgm:cxn modelId="{405BC581-EB66-4673-8129-02E70F1B8C69}" type="presOf" srcId="{BB6085B6-35EA-4363-8AB9-C5076463F169}" destId="{A710E827-EAD8-4E09-B7D1-D3BAB7A04B49}" srcOrd="1" destOrd="0" presId="urn:microsoft.com/office/officeart/2005/8/layout/orgChart1"/>
    <dgm:cxn modelId="{49F7225F-692D-4184-BF90-72E28A996C2D}" srcId="{8944128C-8AE8-4046-9FEA-7CC7404752AD}" destId="{CE6468B0-A9FA-4ABF-8028-21CD31E2A986}" srcOrd="1" destOrd="0" parTransId="{774F8150-4BF2-4575-8A67-B7F10EF0AA08}" sibTransId="{851928C5-929F-43FB-BE4A-7F5A061D66AB}"/>
    <dgm:cxn modelId="{1EA4C35D-84E0-43EE-8DA2-97E9CF3B7C8E}" type="presOf" srcId="{C3907669-625F-4EDA-AC52-3F7697BBAC4C}" destId="{9933442E-D27C-49B6-9988-0FAE8DCEA4A1}" srcOrd="1" destOrd="0" presId="urn:microsoft.com/office/officeart/2005/8/layout/orgChart1"/>
    <dgm:cxn modelId="{890D6F23-75B2-48CF-8EF7-0C24155EAB72}" srcId="{18B62A9F-26D0-4A71-A219-98C673181A31}" destId="{BB6085B6-35EA-4363-8AB9-C5076463F169}" srcOrd="1" destOrd="0" parTransId="{5C69A243-AF02-4489-BC1B-306A4579B141}" sibTransId="{61B02799-657B-4CC1-9767-8B255ADFFAF6}"/>
    <dgm:cxn modelId="{30AF8979-08EE-4362-BF92-B1BFF22A9D97}" type="presOf" srcId="{EC0E3991-03A5-4D9E-8498-5C6710DC8BA0}" destId="{35F9345B-D731-4028-AA60-EA1463D83111}" srcOrd="0" destOrd="0" presId="urn:microsoft.com/office/officeart/2005/8/layout/orgChart1"/>
    <dgm:cxn modelId="{7A4ED243-7E45-4DAC-9E56-29396D5EA319}" type="presOf" srcId="{F21CA380-E844-4C54-A610-396A5E1DDDEC}" destId="{562D71E5-16FB-42F8-B323-5ED061AF511B}" srcOrd="1" destOrd="0" presId="urn:microsoft.com/office/officeart/2005/8/layout/orgChart1"/>
    <dgm:cxn modelId="{1DCE9BCC-A49E-47A5-904B-197449B1AB9F}" type="presOf" srcId="{C9F5D749-D09E-4F98-8F61-0675C122AD7F}" destId="{2DC569C0-A558-47F6-9CDF-11336E882841}" srcOrd="0" destOrd="0" presId="urn:microsoft.com/office/officeart/2005/8/layout/orgChart1"/>
    <dgm:cxn modelId="{DF79C2EF-1891-4934-BCEF-C60778544BAA}" srcId="{90507435-4A22-432C-B740-5402AAAD0264}" destId="{8944128C-8AE8-4046-9FEA-7CC7404752AD}" srcOrd="0" destOrd="0" parTransId="{B7E0E8BE-C4CF-441A-86CB-D146C0364D18}" sibTransId="{D803C579-02CC-4060-B3A6-1EF115EA60DB}"/>
    <dgm:cxn modelId="{D040FDB2-2D74-4EA2-9207-FA6E6D3A7ACB}" type="presOf" srcId="{C9F5D749-D09E-4F98-8F61-0675C122AD7F}" destId="{89FF92CD-EA77-4928-9D7C-C47FA338B67B}" srcOrd="1" destOrd="0" presId="urn:microsoft.com/office/officeart/2005/8/layout/orgChart1"/>
    <dgm:cxn modelId="{DCA8CC1D-F790-46E2-94C8-9AC2031B2B96}" srcId="{18B62A9F-26D0-4A71-A219-98C673181A31}" destId="{88098E37-9683-4F03-A86B-8648E02EB972}" srcOrd="2" destOrd="0" parTransId="{29772C5D-C27A-4093-9E71-317952E86BA2}" sibTransId="{CE8D67B2-01A2-49A8-AB4C-270C1A6755AB}"/>
    <dgm:cxn modelId="{CDF7A935-2A4F-4E8A-B9EB-3A18F43561FB}" type="presOf" srcId="{29772C5D-C27A-4093-9E71-317952E86BA2}" destId="{457D984F-E34B-4AF0-ADF2-650187814761}" srcOrd="0" destOrd="0" presId="urn:microsoft.com/office/officeart/2005/8/layout/orgChart1"/>
    <dgm:cxn modelId="{CAB2C338-0015-46C9-9D92-233A2A6C753F}" srcId="{8944128C-8AE8-4046-9FEA-7CC7404752AD}" destId="{695BE56A-BB01-42BC-9EA3-5C4948B8F008}" srcOrd="2" destOrd="0" parTransId="{C21584BB-C8E1-4867-8B1A-3EF06359A483}" sibTransId="{B06F1B59-96F9-4FA2-9425-AEDF6CD78639}"/>
    <dgm:cxn modelId="{6F75FF0B-77E2-4597-88F9-A9E249AE1484}" type="presOf" srcId="{EC0E3991-03A5-4D9E-8498-5C6710DC8BA0}" destId="{97B6C3BE-EE93-479B-9061-27FE408B2CDB}" srcOrd="1" destOrd="0" presId="urn:microsoft.com/office/officeart/2005/8/layout/orgChart1"/>
    <dgm:cxn modelId="{A89CC55F-F669-431B-81AB-57C3F8D97692}" type="presOf" srcId="{8944128C-8AE8-4046-9FEA-7CC7404752AD}" destId="{4D314D29-E14E-4F3D-99E2-939025F60776}" srcOrd="1" destOrd="0" presId="urn:microsoft.com/office/officeart/2005/8/layout/orgChart1"/>
    <dgm:cxn modelId="{47596A6D-B1E1-42D2-AA0A-7AD7D458E20F}" srcId="{CE6468B0-A9FA-4ABF-8028-21CD31E2A986}" destId="{7938C836-17F1-4E54-9D3D-8E04083A35CE}" srcOrd="0" destOrd="0" parTransId="{28DDF6AE-7769-4405-80C2-AF6AF301064F}" sibTransId="{E28BFF33-7C6E-4152-8431-DA9F61F9278D}"/>
    <dgm:cxn modelId="{A18B0220-0E10-446B-8477-FCC4FD0ED4E4}" type="presOf" srcId="{7938C836-17F1-4E54-9D3D-8E04083A35CE}" destId="{FF99A1FC-564E-4F80-BCCC-199AB0AC7602}" srcOrd="0" destOrd="0" presId="urn:microsoft.com/office/officeart/2005/8/layout/orgChart1"/>
    <dgm:cxn modelId="{524984F0-3420-47A1-810C-59963FD9E831}" type="presOf" srcId="{9BBC4056-764B-4794-8DCA-F5B8FAAF6D63}" destId="{41A26659-D07D-4044-976C-95A4441B642A}" srcOrd="1" destOrd="0" presId="urn:microsoft.com/office/officeart/2005/8/layout/orgChart1"/>
    <dgm:cxn modelId="{B86181E3-4C3C-4CD0-834F-53E262A3C347}" type="presOf" srcId="{44A6F3E4-EC6C-4B61-8E6D-D34B8D008D9B}" destId="{95F7940E-86B7-4805-BD5B-EAD966C09B96}" srcOrd="0" destOrd="0" presId="urn:microsoft.com/office/officeart/2005/8/layout/orgChart1"/>
    <dgm:cxn modelId="{B9C238F1-1D3E-4484-9FF1-D1E2BF1C82AC}" type="presOf" srcId="{28DDF6AE-7769-4405-80C2-AF6AF301064F}" destId="{BC02B609-C361-4DB6-BE4B-2D72CB9A9582}" srcOrd="0" destOrd="0" presId="urn:microsoft.com/office/officeart/2005/8/layout/orgChart1"/>
    <dgm:cxn modelId="{43F5D876-5721-493A-A1E6-CE0E748DB62C}" type="presOf" srcId="{21225629-80C9-484A-8FD5-E268670095CB}" destId="{4C7760D3-0F1A-4C94-B742-B3BEFF045D39}" srcOrd="0" destOrd="0" presId="urn:microsoft.com/office/officeart/2005/8/layout/orgChart1"/>
    <dgm:cxn modelId="{90DECFC4-020F-4FF3-9A97-35635AD4555D}" type="presOf" srcId="{88098E37-9683-4F03-A86B-8648E02EB972}" destId="{C7BE225B-D712-48FD-B027-D02BAC059A18}" srcOrd="1" destOrd="0" presId="urn:microsoft.com/office/officeart/2005/8/layout/orgChart1"/>
    <dgm:cxn modelId="{E71BFD8C-0429-4437-8662-881320BC8A55}" type="presOf" srcId="{18B62A9F-26D0-4A71-A219-98C673181A31}" destId="{71375171-F04D-40ED-8472-9D90791C30E2}" srcOrd="0" destOrd="0" presId="urn:microsoft.com/office/officeart/2005/8/layout/orgChart1"/>
    <dgm:cxn modelId="{FD181867-D11B-492B-BB8F-6DE84EDE489E}" type="presOf" srcId="{774F8150-4BF2-4575-8A67-B7F10EF0AA08}" destId="{11642382-91A1-4278-9B3E-8AEDF8D95818}" srcOrd="0" destOrd="0" presId="urn:microsoft.com/office/officeart/2005/8/layout/orgChart1"/>
    <dgm:cxn modelId="{5CD87539-4E46-4EE5-B71A-F853A1DBFB24}" type="presOf" srcId="{695BE56A-BB01-42BC-9EA3-5C4948B8F008}" destId="{56B70E9C-B845-4BF3-A1D0-644BEDBADB2D}" srcOrd="1" destOrd="0" presId="urn:microsoft.com/office/officeart/2005/8/layout/orgChart1"/>
    <dgm:cxn modelId="{E3BB60F6-2E65-4862-AF7B-3696D7C73963}" type="presOf" srcId="{E26B9913-E095-4287-AF96-E11B578764FC}" destId="{A2AE6303-F231-4DF6-B22F-4D2A38B5555C}" srcOrd="0" destOrd="0" presId="urn:microsoft.com/office/officeart/2005/8/layout/orgChart1"/>
    <dgm:cxn modelId="{C1F6458D-DE0A-4CBF-BCEF-614E50F83ABC}" srcId="{695BE56A-BB01-42BC-9EA3-5C4948B8F008}" destId="{F21CA380-E844-4C54-A610-396A5E1DDDEC}" srcOrd="1" destOrd="0" parTransId="{44A6F3E4-EC6C-4B61-8E6D-D34B8D008D9B}" sibTransId="{7D24F810-3243-48E7-BF1D-7956614AC5F6}"/>
    <dgm:cxn modelId="{7DAFB8DF-BB17-4423-B31A-FD97A9CBA9F0}" type="presOf" srcId="{5C69A243-AF02-4489-BC1B-306A4579B141}" destId="{C4104B1D-B4FE-416D-B796-BA9EDAD85088}" srcOrd="0" destOrd="0" presId="urn:microsoft.com/office/officeart/2005/8/layout/orgChart1"/>
    <dgm:cxn modelId="{A9C2D162-EAE7-45FE-908E-242A1747D7A7}" type="presOf" srcId="{984EE2C2-A199-46F4-806D-2BA478DBA875}" destId="{2163A9CE-A5D0-47F5-9B7C-CB9913EF36DD}" srcOrd="0" destOrd="0" presId="urn:microsoft.com/office/officeart/2005/8/layout/orgChart1"/>
    <dgm:cxn modelId="{CDE2619D-588E-4FBE-ADE4-499987E46C4C}" type="presOf" srcId="{88098E37-9683-4F03-A86B-8648E02EB972}" destId="{11F4DA0F-9BF2-4660-9F94-641F5EFB73B0}" srcOrd="0" destOrd="0" presId="urn:microsoft.com/office/officeart/2005/8/layout/orgChart1"/>
    <dgm:cxn modelId="{03C43F9D-B98B-484E-9975-6EE8B38FF635}" srcId="{8944128C-8AE8-4046-9FEA-7CC7404752AD}" destId="{18B62A9F-26D0-4A71-A219-98C673181A31}" srcOrd="0" destOrd="0" parTransId="{21225629-80C9-484A-8FD5-E268670095CB}" sibTransId="{7D51420D-969A-475E-8DDE-A41B43589F0B}"/>
    <dgm:cxn modelId="{D2774E71-B2B0-40E3-9BCF-A538BEC26F98}" srcId="{CE6468B0-A9FA-4ABF-8028-21CD31E2A986}" destId="{C9F5D749-D09E-4F98-8F61-0675C122AD7F}" srcOrd="1" destOrd="0" parTransId="{ADDEB31B-2D03-4062-A7AF-8307BFDF311A}" sibTransId="{E376ADFF-8A81-4741-8472-50C8B597EAE4}"/>
    <dgm:cxn modelId="{4F1F1314-BE32-4327-8BC0-B32D82793C31}" type="presOf" srcId="{9BBC4056-764B-4794-8DCA-F5B8FAAF6D63}" destId="{3D31164F-B621-4625-A619-199ED01B530E}" srcOrd="0" destOrd="0" presId="urn:microsoft.com/office/officeart/2005/8/layout/orgChart1"/>
    <dgm:cxn modelId="{06177855-7F1A-4E2D-82C7-753476DE1545}" type="presOf" srcId="{18B62A9F-26D0-4A71-A219-98C673181A31}" destId="{4864122F-6ED2-41F1-B1C2-C65C6DDBB492}" srcOrd="1" destOrd="0" presId="urn:microsoft.com/office/officeart/2005/8/layout/orgChart1"/>
    <dgm:cxn modelId="{C17C0F1F-9335-4127-B17E-2FBD7FDF6641}" type="presOf" srcId="{ADDEB31B-2D03-4062-A7AF-8307BFDF311A}" destId="{93422128-A14E-4DAB-B9EC-C9FE303FF9E7}" srcOrd="0" destOrd="0" presId="urn:microsoft.com/office/officeart/2005/8/layout/orgChart1"/>
    <dgm:cxn modelId="{F65B8586-6E25-489C-ACE7-69B4D046F810}" type="presOf" srcId="{CE6468B0-A9FA-4ABF-8028-21CD31E2A986}" destId="{14EBF70B-F8D5-44D1-88BB-E621C854CC97}" srcOrd="1" destOrd="0" presId="urn:microsoft.com/office/officeart/2005/8/layout/orgChart1"/>
    <dgm:cxn modelId="{FF15D1DD-8424-460D-9BF2-FD81E68E22B6}" type="presOf" srcId="{7938C836-17F1-4E54-9D3D-8E04083A35CE}" destId="{8D77B68D-FDB1-441D-AEF3-3EF56581B6B5}" srcOrd="1" destOrd="0" presId="urn:microsoft.com/office/officeart/2005/8/layout/orgChart1"/>
    <dgm:cxn modelId="{3F1850B2-97F5-4C7F-A447-5D64CCDC9BE8}" type="presOf" srcId="{C3907669-625F-4EDA-AC52-3F7697BBAC4C}" destId="{AE2761CC-F051-4CEA-B72F-296F811FD46E}" srcOrd="0" destOrd="0" presId="urn:microsoft.com/office/officeart/2005/8/layout/orgChart1"/>
    <dgm:cxn modelId="{E54C25E8-2EC9-4560-B279-D87F5567AAFD}" srcId="{CE6468B0-A9FA-4ABF-8028-21CD31E2A986}" destId="{9BBC4056-764B-4794-8DCA-F5B8FAAF6D63}" srcOrd="2" destOrd="0" parTransId="{E26B9913-E095-4287-AF96-E11B578764FC}" sibTransId="{E83802C9-4875-4B3C-A618-A6E4186471E9}"/>
    <dgm:cxn modelId="{46054962-8F52-44E3-89CB-4AA60A56F1E9}" srcId="{695BE56A-BB01-42BC-9EA3-5C4948B8F008}" destId="{EC0E3991-03A5-4D9E-8498-5C6710DC8BA0}" srcOrd="0" destOrd="0" parTransId="{984EE2C2-A199-46F4-806D-2BA478DBA875}" sibTransId="{3DE68D32-EE42-4466-A9A4-49C67D31544A}"/>
    <dgm:cxn modelId="{DE578D88-9E2E-4195-B63E-E4319F128D69}" type="presOf" srcId="{BB6085B6-35EA-4363-8AB9-C5076463F169}" destId="{71CE9EC9-4994-4EB7-ACC1-A506D9468D96}" srcOrd="0" destOrd="0" presId="urn:microsoft.com/office/officeart/2005/8/layout/orgChart1"/>
    <dgm:cxn modelId="{DE995E70-CEE9-4798-9141-32ED1FC6715D}" srcId="{18B62A9F-26D0-4A71-A219-98C673181A31}" destId="{C3907669-625F-4EDA-AC52-3F7697BBAC4C}" srcOrd="0" destOrd="0" parTransId="{CDCB4802-1F04-43EE-BC33-699DA7D3E128}" sibTransId="{41602973-5DBF-4FF6-AE59-35525D87D38A}"/>
    <dgm:cxn modelId="{79A099A6-D829-4F60-B30F-65FB7BDA4CC4}" type="presOf" srcId="{695BE56A-BB01-42BC-9EA3-5C4948B8F008}" destId="{F9EC7860-EB97-4A32-A632-B8985FF38E72}" srcOrd="0" destOrd="0" presId="urn:microsoft.com/office/officeart/2005/8/layout/orgChart1"/>
    <dgm:cxn modelId="{3E6B031B-43A8-4154-BE7A-BA70978A6094}" type="presOf" srcId="{90507435-4A22-432C-B740-5402AAAD0264}" destId="{42ADB1F7-C27B-40B7-B958-89D030FC89BF}" srcOrd="0" destOrd="0" presId="urn:microsoft.com/office/officeart/2005/8/layout/orgChart1"/>
    <dgm:cxn modelId="{A57ED4CF-78A9-4EC6-90D4-E89514E78CFB}" type="presOf" srcId="{CDCB4802-1F04-43EE-BC33-699DA7D3E128}" destId="{25A30554-4615-4F99-81BF-7268739695F7}" srcOrd="0" destOrd="0" presId="urn:microsoft.com/office/officeart/2005/8/layout/orgChart1"/>
    <dgm:cxn modelId="{0F725A93-8C03-4FA6-9287-1319240BEB1C}" type="presOf" srcId="{CE6468B0-A9FA-4ABF-8028-21CD31E2A986}" destId="{5397DD02-67E3-4EF7-87AF-1B9CF9041150}" srcOrd="0" destOrd="0" presId="urn:microsoft.com/office/officeart/2005/8/layout/orgChart1"/>
    <dgm:cxn modelId="{E5761E0E-BA24-4121-86B4-F2C607BB2EFB}" type="presOf" srcId="{8944128C-8AE8-4046-9FEA-7CC7404752AD}" destId="{DB77B3F4-2BD7-4BA4-B2DE-B574E81CEE49}" srcOrd="0" destOrd="0" presId="urn:microsoft.com/office/officeart/2005/8/layout/orgChart1"/>
    <dgm:cxn modelId="{D6FC7BE9-700A-4B27-9C4F-B95CC12C60F5}" type="presParOf" srcId="{42ADB1F7-C27B-40B7-B958-89D030FC89BF}" destId="{FAB72A4E-F83E-42BD-9CED-C2C4E6DE8D68}" srcOrd="0" destOrd="0" presId="urn:microsoft.com/office/officeart/2005/8/layout/orgChart1"/>
    <dgm:cxn modelId="{0F4613DB-A8B2-4D7C-A7F5-E532CA6E5F40}" type="presParOf" srcId="{FAB72A4E-F83E-42BD-9CED-C2C4E6DE8D68}" destId="{964E280C-132B-4600-A740-B79BB393F31F}" srcOrd="0" destOrd="0" presId="urn:microsoft.com/office/officeart/2005/8/layout/orgChart1"/>
    <dgm:cxn modelId="{8D72661A-F2C2-4BE0-9DAA-F87F0716AFA9}" type="presParOf" srcId="{964E280C-132B-4600-A740-B79BB393F31F}" destId="{DB77B3F4-2BD7-4BA4-B2DE-B574E81CEE49}" srcOrd="0" destOrd="0" presId="urn:microsoft.com/office/officeart/2005/8/layout/orgChart1"/>
    <dgm:cxn modelId="{B16985F4-D229-48D3-9058-8921C86FFCF7}" type="presParOf" srcId="{964E280C-132B-4600-A740-B79BB393F31F}" destId="{4D314D29-E14E-4F3D-99E2-939025F60776}" srcOrd="1" destOrd="0" presId="urn:microsoft.com/office/officeart/2005/8/layout/orgChart1"/>
    <dgm:cxn modelId="{6AC5F8B3-8987-4D3F-9AC1-86AABD3CCB55}" type="presParOf" srcId="{FAB72A4E-F83E-42BD-9CED-C2C4E6DE8D68}" destId="{894BC264-5356-49BA-8056-8D398A270C9F}" srcOrd="1" destOrd="0" presId="urn:microsoft.com/office/officeart/2005/8/layout/orgChart1"/>
    <dgm:cxn modelId="{482B3986-1078-415A-99E4-47A22EC845FC}" type="presParOf" srcId="{894BC264-5356-49BA-8056-8D398A270C9F}" destId="{4C7760D3-0F1A-4C94-B742-B3BEFF045D39}" srcOrd="0" destOrd="0" presId="urn:microsoft.com/office/officeart/2005/8/layout/orgChart1"/>
    <dgm:cxn modelId="{D26C23E7-E656-43CB-B7EE-9F6E6FB193EA}" type="presParOf" srcId="{894BC264-5356-49BA-8056-8D398A270C9F}" destId="{E80CCE64-5551-47C4-BAB7-005BB2DCB9C3}" srcOrd="1" destOrd="0" presId="urn:microsoft.com/office/officeart/2005/8/layout/orgChart1"/>
    <dgm:cxn modelId="{02AFA4E2-55EB-48EA-A261-8BF1C5521E40}" type="presParOf" srcId="{E80CCE64-5551-47C4-BAB7-005BB2DCB9C3}" destId="{F7CDB42F-CE71-4FA5-BCFE-D81FFC27B3D8}" srcOrd="0" destOrd="0" presId="urn:microsoft.com/office/officeart/2005/8/layout/orgChart1"/>
    <dgm:cxn modelId="{4AC18E75-2874-4E69-8571-3D3E9CFE34C0}" type="presParOf" srcId="{F7CDB42F-CE71-4FA5-BCFE-D81FFC27B3D8}" destId="{71375171-F04D-40ED-8472-9D90791C30E2}" srcOrd="0" destOrd="0" presId="urn:microsoft.com/office/officeart/2005/8/layout/orgChart1"/>
    <dgm:cxn modelId="{B9147EF1-E191-44B7-9382-B1609D2C7DC1}" type="presParOf" srcId="{F7CDB42F-CE71-4FA5-BCFE-D81FFC27B3D8}" destId="{4864122F-6ED2-41F1-B1C2-C65C6DDBB492}" srcOrd="1" destOrd="0" presId="urn:microsoft.com/office/officeart/2005/8/layout/orgChart1"/>
    <dgm:cxn modelId="{4F3AA0DD-D6C0-411B-82B9-2F0DEDA835CD}" type="presParOf" srcId="{E80CCE64-5551-47C4-BAB7-005BB2DCB9C3}" destId="{E9A79E71-CB3A-4438-A201-E990D9C5A035}" srcOrd="1" destOrd="0" presId="urn:microsoft.com/office/officeart/2005/8/layout/orgChart1"/>
    <dgm:cxn modelId="{A63782F3-B073-4349-968D-D10F491881D1}" type="presParOf" srcId="{E80CCE64-5551-47C4-BAB7-005BB2DCB9C3}" destId="{13336F73-DE18-4EF2-9A46-25272EEFE047}" srcOrd="2" destOrd="0" presId="urn:microsoft.com/office/officeart/2005/8/layout/orgChart1"/>
    <dgm:cxn modelId="{1460B870-14C7-4946-A3E9-011EB10631EE}" type="presParOf" srcId="{13336F73-DE18-4EF2-9A46-25272EEFE047}" destId="{25A30554-4615-4F99-81BF-7268739695F7}" srcOrd="0" destOrd="0" presId="urn:microsoft.com/office/officeart/2005/8/layout/orgChart1"/>
    <dgm:cxn modelId="{32E0773D-8EC7-4502-8AC0-FE7BCE3C7CA2}" type="presParOf" srcId="{13336F73-DE18-4EF2-9A46-25272EEFE047}" destId="{EC1643AB-0FE7-4B0C-9DCD-CE234F808A03}" srcOrd="1" destOrd="0" presId="urn:microsoft.com/office/officeart/2005/8/layout/orgChart1"/>
    <dgm:cxn modelId="{C9E1539F-3196-4BF4-8308-5A4167B89C9A}" type="presParOf" srcId="{EC1643AB-0FE7-4B0C-9DCD-CE234F808A03}" destId="{AB06CAF4-BBE1-47CA-A649-089E14728DE2}" srcOrd="0" destOrd="0" presId="urn:microsoft.com/office/officeart/2005/8/layout/orgChart1"/>
    <dgm:cxn modelId="{BC1E8954-ED65-4D35-877E-05733FDD49F4}" type="presParOf" srcId="{AB06CAF4-BBE1-47CA-A649-089E14728DE2}" destId="{AE2761CC-F051-4CEA-B72F-296F811FD46E}" srcOrd="0" destOrd="0" presId="urn:microsoft.com/office/officeart/2005/8/layout/orgChart1"/>
    <dgm:cxn modelId="{BFD91805-38F7-473B-B72F-9E43AEFA130C}" type="presParOf" srcId="{AB06CAF4-BBE1-47CA-A649-089E14728DE2}" destId="{9933442E-D27C-49B6-9988-0FAE8DCEA4A1}" srcOrd="1" destOrd="0" presId="urn:microsoft.com/office/officeart/2005/8/layout/orgChart1"/>
    <dgm:cxn modelId="{0B5E4DF3-E1B4-4EB7-ABCC-DA2FB4CED0DC}" type="presParOf" srcId="{EC1643AB-0FE7-4B0C-9DCD-CE234F808A03}" destId="{D20F4F3B-8F06-4EC9-959A-6C847E1B1408}" srcOrd="1" destOrd="0" presId="urn:microsoft.com/office/officeart/2005/8/layout/orgChart1"/>
    <dgm:cxn modelId="{5CB3354C-ACDB-4502-A186-835BF9D2EB84}" type="presParOf" srcId="{EC1643AB-0FE7-4B0C-9DCD-CE234F808A03}" destId="{5F3F7F01-1D80-43EB-AAA0-ED85AD6120DA}" srcOrd="2" destOrd="0" presId="urn:microsoft.com/office/officeart/2005/8/layout/orgChart1"/>
    <dgm:cxn modelId="{9EB7AE92-CFEB-4334-B7AC-C06EF7A19011}" type="presParOf" srcId="{13336F73-DE18-4EF2-9A46-25272EEFE047}" destId="{C4104B1D-B4FE-416D-B796-BA9EDAD85088}" srcOrd="2" destOrd="0" presId="urn:microsoft.com/office/officeart/2005/8/layout/orgChart1"/>
    <dgm:cxn modelId="{5062DC49-C287-406E-AEF2-558E96D85F15}" type="presParOf" srcId="{13336F73-DE18-4EF2-9A46-25272EEFE047}" destId="{06BEC0E3-292F-421D-BF03-E547C920652F}" srcOrd="3" destOrd="0" presId="urn:microsoft.com/office/officeart/2005/8/layout/orgChart1"/>
    <dgm:cxn modelId="{1317E3B5-A4CA-4AB7-860A-A0FBF42974AD}" type="presParOf" srcId="{06BEC0E3-292F-421D-BF03-E547C920652F}" destId="{1B47DF5D-97E7-481E-B3A3-0885ED8FFD21}" srcOrd="0" destOrd="0" presId="urn:microsoft.com/office/officeart/2005/8/layout/orgChart1"/>
    <dgm:cxn modelId="{166D633A-F824-4293-B9E5-265277640CFD}" type="presParOf" srcId="{1B47DF5D-97E7-481E-B3A3-0885ED8FFD21}" destId="{71CE9EC9-4994-4EB7-ACC1-A506D9468D96}" srcOrd="0" destOrd="0" presId="urn:microsoft.com/office/officeart/2005/8/layout/orgChart1"/>
    <dgm:cxn modelId="{B27E5D01-1FAA-4503-882A-BE5BBC0A24C3}" type="presParOf" srcId="{1B47DF5D-97E7-481E-B3A3-0885ED8FFD21}" destId="{A710E827-EAD8-4E09-B7D1-D3BAB7A04B49}" srcOrd="1" destOrd="0" presId="urn:microsoft.com/office/officeart/2005/8/layout/orgChart1"/>
    <dgm:cxn modelId="{C4139EB4-8693-48F0-A519-87D1469F5B7A}" type="presParOf" srcId="{06BEC0E3-292F-421D-BF03-E547C920652F}" destId="{C9319B3D-3FDD-439A-8A44-9A68EEC1D6F7}" srcOrd="1" destOrd="0" presId="urn:microsoft.com/office/officeart/2005/8/layout/orgChart1"/>
    <dgm:cxn modelId="{CAD13333-5592-4651-81E2-32198AF02780}" type="presParOf" srcId="{06BEC0E3-292F-421D-BF03-E547C920652F}" destId="{8D4C71A4-16A7-4F5E-95FF-D1E282C74B24}" srcOrd="2" destOrd="0" presId="urn:microsoft.com/office/officeart/2005/8/layout/orgChart1"/>
    <dgm:cxn modelId="{CCDD87DB-9F22-453C-BCED-4FE57BE9750C}" type="presParOf" srcId="{13336F73-DE18-4EF2-9A46-25272EEFE047}" destId="{457D984F-E34B-4AF0-ADF2-650187814761}" srcOrd="4" destOrd="0" presId="urn:microsoft.com/office/officeart/2005/8/layout/orgChart1"/>
    <dgm:cxn modelId="{65F1CFEC-98EB-4404-ACBE-8972E93A0F0E}" type="presParOf" srcId="{13336F73-DE18-4EF2-9A46-25272EEFE047}" destId="{9731AED1-4B55-47BB-954A-B3E538572305}" srcOrd="5" destOrd="0" presId="urn:microsoft.com/office/officeart/2005/8/layout/orgChart1"/>
    <dgm:cxn modelId="{B396CA7A-6404-40B0-9A2C-E36A103F5847}" type="presParOf" srcId="{9731AED1-4B55-47BB-954A-B3E538572305}" destId="{87FD8C20-8D4E-4A28-9927-1F0E17972F94}" srcOrd="0" destOrd="0" presId="urn:microsoft.com/office/officeart/2005/8/layout/orgChart1"/>
    <dgm:cxn modelId="{10BD679F-7D7C-4DD1-A435-858DACB66183}" type="presParOf" srcId="{87FD8C20-8D4E-4A28-9927-1F0E17972F94}" destId="{11F4DA0F-9BF2-4660-9F94-641F5EFB73B0}" srcOrd="0" destOrd="0" presId="urn:microsoft.com/office/officeart/2005/8/layout/orgChart1"/>
    <dgm:cxn modelId="{9D8276CA-6695-44C7-AE1D-D71FFE3CF39A}" type="presParOf" srcId="{87FD8C20-8D4E-4A28-9927-1F0E17972F94}" destId="{C7BE225B-D712-48FD-B027-D02BAC059A18}" srcOrd="1" destOrd="0" presId="urn:microsoft.com/office/officeart/2005/8/layout/orgChart1"/>
    <dgm:cxn modelId="{D492866A-1759-42AF-AA64-BAF3E7CC1229}" type="presParOf" srcId="{9731AED1-4B55-47BB-954A-B3E538572305}" destId="{8C639F73-C882-411C-B751-8CB384FD8851}" srcOrd="1" destOrd="0" presId="urn:microsoft.com/office/officeart/2005/8/layout/orgChart1"/>
    <dgm:cxn modelId="{F0AA9344-E3F4-4FA3-BC06-309050DC43C0}" type="presParOf" srcId="{9731AED1-4B55-47BB-954A-B3E538572305}" destId="{51E18123-64C1-4326-98E7-624A5095BEF1}" srcOrd="2" destOrd="0" presId="urn:microsoft.com/office/officeart/2005/8/layout/orgChart1"/>
    <dgm:cxn modelId="{7E0E1710-0CAA-43CD-AF47-0F64E4337399}" type="presParOf" srcId="{894BC264-5356-49BA-8056-8D398A270C9F}" destId="{11642382-91A1-4278-9B3E-8AEDF8D95818}" srcOrd="2" destOrd="0" presId="urn:microsoft.com/office/officeart/2005/8/layout/orgChart1"/>
    <dgm:cxn modelId="{8CB07195-AA52-41B9-B957-69FBEFC0CCF9}" type="presParOf" srcId="{894BC264-5356-49BA-8056-8D398A270C9F}" destId="{CA8F4C62-9E19-41A6-80A4-80E8190CBB7E}" srcOrd="3" destOrd="0" presId="urn:microsoft.com/office/officeart/2005/8/layout/orgChart1"/>
    <dgm:cxn modelId="{5CBB58EA-6D1E-4443-950B-2CEBAC47CE6D}" type="presParOf" srcId="{CA8F4C62-9E19-41A6-80A4-80E8190CBB7E}" destId="{4EEAC542-0EF5-469D-9092-C541F922C589}" srcOrd="0" destOrd="0" presId="urn:microsoft.com/office/officeart/2005/8/layout/orgChart1"/>
    <dgm:cxn modelId="{D28CB950-CB22-4351-A033-9F17853BE8AE}" type="presParOf" srcId="{4EEAC542-0EF5-469D-9092-C541F922C589}" destId="{5397DD02-67E3-4EF7-87AF-1B9CF9041150}" srcOrd="0" destOrd="0" presId="urn:microsoft.com/office/officeart/2005/8/layout/orgChart1"/>
    <dgm:cxn modelId="{44747950-B9DF-4A32-A7A6-5FD1A384CBD4}" type="presParOf" srcId="{4EEAC542-0EF5-469D-9092-C541F922C589}" destId="{14EBF70B-F8D5-44D1-88BB-E621C854CC97}" srcOrd="1" destOrd="0" presId="urn:microsoft.com/office/officeart/2005/8/layout/orgChart1"/>
    <dgm:cxn modelId="{F6766F82-02A1-4562-B948-304A5A1C5D6E}" type="presParOf" srcId="{CA8F4C62-9E19-41A6-80A4-80E8190CBB7E}" destId="{D7456B07-D091-4DC7-B31F-C7A5606D799F}" srcOrd="1" destOrd="0" presId="urn:microsoft.com/office/officeart/2005/8/layout/orgChart1"/>
    <dgm:cxn modelId="{A315A864-5EB2-4E0A-A3DD-6DF7E9F3BE28}" type="presParOf" srcId="{CA8F4C62-9E19-41A6-80A4-80E8190CBB7E}" destId="{1016E37D-FF0F-4772-B945-74C1BA8FCDBF}" srcOrd="2" destOrd="0" presId="urn:microsoft.com/office/officeart/2005/8/layout/orgChart1"/>
    <dgm:cxn modelId="{8D4A9F6E-1302-4EA6-91F7-E5C17B139B01}" type="presParOf" srcId="{1016E37D-FF0F-4772-B945-74C1BA8FCDBF}" destId="{BC02B609-C361-4DB6-BE4B-2D72CB9A9582}" srcOrd="0" destOrd="0" presId="urn:microsoft.com/office/officeart/2005/8/layout/orgChart1"/>
    <dgm:cxn modelId="{F73720E8-CE1E-49A2-8740-A24BBB08C018}" type="presParOf" srcId="{1016E37D-FF0F-4772-B945-74C1BA8FCDBF}" destId="{13A57360-8A13-430A-8E9C-BCDE7641806C}" srcOrd="1" destOrd="0" presId="urn:microsoft.com/office/officeart/2005/8/layout/orgChart1"/>
    <dgm:cxn modelId="{745C2E03-DC6F-42CB-AF3F-75B8BD31255A}" type="presParOf" srcId="{13A57360-8A13-430A-8E9C-BCDE7641806C}" destId="{A63F1ACA-7143-403A-9F09-0C1C20B0BABD}" srcOrd="0" destOrd="0" presId="urn:microsoft.com/office/officeart/2005/8/layout/orgChart1"/>
    <dgm:cxn modelId="{76BEF3A8-E423-452E-A99E-7C73B61FF028}" type="presParOf" srcId="{A63F1ACA-7143-403A-9F09-0C1C20B0BABD}" destId="{FF99A1FC-564E-4F80-BCCC-199AB0AC7602}" srcOrd="0" destOrd="0" presId="urn:microsoft.com/office/officeart/2005/8/layout/orgChart1"/>
    <dgm:cxn modelId="{4A630D22-BA8B-447C-BCC4-49A770BC53B1}" type="presParOf" srcId="{A63F1ACA-7143-403A-9F09-0C1C20B0BABD}" destId="{8D77B68D-FDB1-441D-AEF3-3EF56581B6B5}" srcOrd="1" destOrd="0" presId="urn:microsoft.com/office/officeart/2005/8/layout/orgChart1"/>
    <dgm:cxn modelId="{31755D85-D41F-4BCB-864A-DCC4E7C3BABF}" type="presParOf" srcId="{13A57360-8A13-430A-8E9C-BCDE7641806C}" destId="{0D62BF7A-95C8-4034-8951-558747AB041E}" srcOrd="1" destOrd="0" presId="urn:microsoft.com/office/officeart/2005/8/layout/orgChart1"/>
    <dgm:cxn modelId="{0D406364-8C70-414A-88C5-3C929C22511A}" type="presParOf" srcId="{13A57360-8A13-430A-8E9C-BCDE7641806C}" destId="{C2B52D24-E3CA-44AA-90B4-A67DC6F5C1F3}" srcOrd="2" destOrd="0" presId="urn:microsoft.com/office/officeart/2005/8/layout/orgChart1"/>
    <dgm:cxn modelId="{07E77090-8697-47FC-9779-EA0919595B13}" type="presParOf" srcId="{1016E37D-FF0F-4772-B945-74C1BA8FCDBF}" destId="{93422128-A14E-4DAB-B9EC-C9FE303FF9E7}" srcOrd="2" destOrd="0" presId="urn:microsoft.com/office/officeart/2005/8/layout/orgChart1"/>
    <dgm:cxn modelId="{221AB482-C9AE-4B81-B90C-66CD3E885027}" type="presParOf" srcId="{1016E37D-FF0F-4772-B945-74C1BA8FCDBF}" destId="{DAE007ED-2C7C-465F-BEEE-A07AA97B3ECC}" srcOrd="3" destOrd="0" presId="urn:microsoft.com/office/officeart/2005/8/layout/orgChart1"/>
    <dgm:cxn modelId="{6A244042-53B2-4F3C-9B72-1F0CF344E98B}" type="presParOf" srcId="{DAE007ED-2C7C-465F-BEEE-A07AA97B3ECC}" destId="{CC14FD6B-00EF-457C-B828-EFDA93D39C01}" srcOrd="0" destOrd="0" presId="urn:microsoft.com/office/officeart/2005/8/layout/orgChart1"/>
    <dgm:cxn modelId="{F0E9DB86-D624-4613-A52B-4C4A40ED8228}" type="presParOf" srcId="{CC14FD6B-00EF-457C-B828-EFDA93D39C01}" destId="{2DC569C0-A558-47F6-9CDF-11336E882841}" srcOrd="0" destOrd="0" presId="urn:microsoft.com/office/officeart/2005/8/layout/orgChart1"/>
    <dgm:cxn modelId="{2F72CE06-D824-4A38-B7A3-69B704EAF7BD}" type="presParOf" srcId="{CC14FD6B-00EF-457C-B828-EFDA93D39C01}" destId="{89FF92CD-EA77-4928-9D7C-C47FA338B67B}" srcOrd="1" destOrd="0" presId="urn:microsoft.com/office/officeart/2005/8/layout/orgChart1"/>
    <dgm:cxn modelId="{52852C6E-6C4F-41D8-87B7-4B1911A8AB89}" type="presParOf" srcId="{DAE007ED-2C7C-465F-BEEE-A07AA97B3ECC}" destId="{03323413-458C-4412-B938-E295516E8777}" srcOrd="1" destOrd="0" presId="urn:microsoft.com/office/officeart/2005/8/layout/orgChart1"/>
    <dgm:cxn modelId="{B3976B6D-FBEE-459B-9B72-25C861883E01}" type="presParOf" srcId="{DAE007ED-2C7C-465F-BEEE-A07AA97B3ECC}" destId="{9687F359-CA40-43F9-8DE0-7DC4F66C8B01}" srcOrd="2" destOrd="0" presId="urn:microsoft.com/office/officeart/2005/8/layout/orgChart1"/>
    <dgm:cxn modelId="{47CBD274-A375-4557-990F-C1F5E5D302EC}" type="presParOf" srcId="{1016E37D-FF0F-4772-B945-74C1BA8FCDBF}" destId="{A2AE6303-F231-4DF6-B22F-4D2A38B5555C}" srcOrd="4" destOrd="0" presId="urn:microsoft.com/office/officeart/2005/8/layout/orgChart1"/>
    <dgm:cxn modelId="{994DBEEA-94D2-46EA-AE5D-199C096FFFFA}" type="presParOf" srcId="{1016E37D-FF0F-4772-B945-74C1BA8FCDBF}" destId="{CE9A2C40-C599-4AF7-9425-8ADAF873CC25}" srcOrd="5" destOrd="0" presId="urn:microsoft.com/office/officeart/2005/8/layout/orgChart1"/>
    <dgm:cxn modelId="{D50F2D58-DA8F-4282-BACF-79F747CEE6EA}" type="presParOf" srcId="{CE9A2C40-C599-4AF7-9425-8ADAF873CC25}" destId="{710CCAEA-6BFF-4EC1-927F-E40C25798E81}" srcOrd="0" destOrd="0" presId="urn:microsoft.com/office/officeart/2005/8/layout/orgChart1"/>
    <dgm:cxn modelId="{A0954694-CAAE-4DE2-BB60-38CE4A6E1CE4}" type="presParOf" srcId="{710CCAEA-6BFF-4EC1-927F-E40C25798E81}" destId="{3D31164F-B621-4625-A619-199ED01B530E}" srcOrd="0" destOrd="0" presId="urn:microsoft.com/office/officeart/2005/8/layout/orgChart1"/>
    <dgm:cxn modelId="{C6BBA03B-F7AB-4878-8B34-BE195847AD27}" type="presParOf" srcId="{710CCAEA-6BFF-4EC1-927F-E40C25798E81}" destId="{41A26659-D07D-4044-976C-95A4441B642A}" srcOrd="1" destOrd="0" presId="urn:microsoft.com/office/officeart/2005/8/layout/orgChart1"/>
    <dgm:cxn modelId="{E3390CDD-C022-4818-8021-BA0D29280A1B}" type="presParOf" srcId="{CE9A2C40-C599-4AF7-9425-8ADAF873CC25}" destId="{9AB920AF-177D-4BC4-8E2A-790C3D35772B}" srcOrd="1" destOrd="0" presId="urn:microsoft.com/office/officeart/2005/8/layout/orgChart1"/>
    <dgm:cxn modelId="{D616C282-66DD-41E7-81CB-10B32B2E66B4}" type="presParOf" srcId="{CE9A2C40-C599-4AF7-9425-8ADAF873CC25}" destId="{B8049352-61A2-4725-AE08-47196737F9C6}" srcOrd="2" destOrd="0" presId="urn:microsoft.com/office/officeart/2005/8/layout/orgChart1"/>
    <dgm:cxn modelId="{0395A8A6-2A1B-49E6-BD4F-6DCF5AA084AE}" type="presParOf" srcId="{894BC264-5356-49BA-8056-8D398A270C9F}" destId="{14C7FCBC-959A-4035-8F27-2B13A37EA6CC}" srcOrd="4" destOrd="0" presId="urn:microsoft.com/office/officeart/2005/8/layout/orgChart1"/>
    <dgm:cxn modelId="{790F1A10-F574-4E17-AAA0-90EB78CE901D}" type="presParOf" srcId="{894BC264-5356-49BA-8056-8D398A270C9F}" destId="{EA8E629E-8767-4974-B71D-156D14A6FA35}" srcOrd="5" destOrd="0" presId="urn:microsoft.com/office/officeart/2005/8/layout/orgChart1"/>
    <dgm:cxn modelId="{A79C903A-EA4B-47AA-A1A2-C01B98B9EA84}" type="presParOf" srcId="{EA8E629E-8767-4974-B71D-156D14A6FA35}" destId="{73B2822B-6646-40D1-9D76-A1820B3EE49F}" srcOrd="0" destOrd="0" presId="urn:microsoft.com/office/officeart/2005/8/layout/orgChart1"/>
    <dgm:cxn modelId="{94971E4B-8EBB-4CCC-BA34-5876EB19216C}" type="presParOf" srcId="{73B2822B-6646-40D1-9D76-A1820B3EE49F}" destId="{F9EC7860-EB97-4A32-A632-B8985FF38E72}" srcOrd="0" destOrd="0" presId="urn:microsoft.com/office/officeart/2005/8/layout/orgChart1"/>
    <dgm:cxn modelId="{A4CE4E74-55A0-4916-A479-1931BAC2AC4B}" type="presParOf" srcId="{73B2822B-6646-40D1-9D76-A1820B3EE49F}" destId="{56B70E9C-B845-4BF3-A1D0-644BEDBADB2D}" srcOrd="1" destOrd="0" presId="urn:microsoft.com/office/officeart/2005/8/layout/orgChart1"/>
    <dgm:cxn modelId="{3100407D-6BF3-4B99-AE2B-AAAF0563DD4E}" type="presParOf" srcId="{EA8E629E-8767-4974-B71D-156D14A6FA35}" destId="{40D0C56A-BC22-4ADE-877A-079DF1196E09}" srcOrd="1" destOrd="0" presId="urn:microsoft.com/office/officeart/2005/8/layout/orgChart1"/>
    <dgm:cxn modelId="{D9174081-77E4-4A8A-8FF3-BE2C2E35153F}" type="presParOf" srcId="{EA8E629E-8767-4974-B71D-156D14A6FA35}" destId="{C3B81F3D-49D7-40FE-BD7F-45FEF9FA51DF}" srcOrd="2" destOrd="0" presId="urn:microsoft.com/office/officeart/2005/8/layout/orgChart1"/>
    <dgm:cxn modelId="{23964D15-A366-4989-BF43-141C51955D97}" type="presParOf" srcId="{C3B81F3D-49D7-40FE-BD7F-45FEF9FA51DF}" destId="{2163A9CE-A5D0-47F5-9B7C-CB9913EF36DD}" srcOrd="0" destOrd="0" presId="urn:microsoft.com/office/officeart/2005/8/layout/orgChart1"/>
    <dgm:cxn modelId="{88056087-2A1E-4399-8121-53D071E3B985}" type="presParOf" srcId="{C3B81F3D-49D7-40FE-BD7F-45FEF9FA51DF}" destId="{1C7E59BE-44E7-4F77-B63A-9A59AC28D5FE}" srcOrd="1" destOrd="0" presId="urn:microsoft.com/office/officeart/2005/8/layout/orgChart1"/>
    <dgm:cxn modelId="{F2149D2E-FAD1-4AF7-A417-2FE67BE5628F}" type="presParOf" srcId="{1C7E59BE-44E7-4F77-B63A-9A59AC28D5FE}" destId="{28B22027-02A5-4FFA-BDF1-4A3707D96B55}" srcOrd="0" destOrd="0" presId="urn:microsoft.com/office/officeart/2005/8/layout/orgChart1"/>
    <dgm:cxn modelId="{C9EF5C6B-9F1E-4962-9F35-42DBCA74AF33}" type="presParOf" srcId="{28B22027-02A5-4FFA-BDF1-4A3707D96B55}" destId="{35F9345B-D731-4028-AA60-EA1463D83111}" srcOrd="0" destOrd="0" presId="urn:microsoft.com/office/officeart/2005/8/layout/orgChart1"/>
    <dgm:cxn modelId="{F7D66812-0A1A-4104-BAD6-868DD27D3A25}" type="presParOf" srcId="{28B22027-02A5-4FFA-BDF1-4A3707D96B55}" destId="{97B6C3BE-EE93-479B-9061-27FE408B2CDB}" srcOrd="1" destOrd="0" presId="urn:microsoft.com/office/officeart/2005/8/layout/orgChart1"/>
    <dgm:cxn modelId="{6440703C-898E-478C-8E5A-C61EE3BFC55C}" type="presParOf" srcId="{1C7E59BE-44E7-4F77-B63A-9A59AC28D5FE}" destId="{4FB010DF-DF56-486C-88DB-023BAF56BA34}" srcOrd="1" destOrd="0" presId="urn:microsoft.com/office/officeart/2005/8/layout/orgChart1"/>
    <dgm:cxn modelId="{5562B544-C32E-4D77-ACA5-09E1A593AA07}" type="presParOf" srcId="{1C7E59BE-44E7-4F77-B63A-9A59AC28D5FE}" destId="{F618D6D9-46E3-417B-8F5F-A5DBED43CA20}" srcOrd="2" destOrd="0" presId="urn:microsoft.com/office/officeart/2005/8/layout/orgChart1"/>
    <dgm:cxn modelId="{240E3011-96A8-4142-A58D-8C0B9E170C93}" type="presParOf" srcId="{C3B81F3D-49D7-40FE-BD7F-45FEF9FA51DF}" destId="{95F7940E-86B7-4805-BD5B-EAD966C09B96}" srcOrd="2" destOrd="0" presId="urn:microsoft.com/office/officeart/2005/8/layout/orgChart1"/>
    <dgm:cxn modelId="{41E7A4F1-AC26-47D9-A664-B69DCBD8391A}" type="presParOf" srcId="{C3B81F3D-49D7-40FE-BD7F-45FEF9FA51DF}" destId="{22C6D9CA-CBC5-4D12-A4E5-81543CEB3556}" srcOrd="3" destOrd="0" presId="urn:microsoft.com/office/officeart/2005/8/layout/orgChart1"/>
    <dgm:cxn modelId="{F561C2A3-31C8-4F2A-8CEF-F0B602FFF8C5}" type="presParOf" srcId="{22C6D9CA-CBC5-4D12-A4E5-81543CEB3556}" destId="{E3A1DF42-EEF0-40EA-A661-CF1475D4814A}" srcOrd="0" destOrd="0" presId="urn:microsoft.com/office/officeart/2005/8/layout/orgChart1"/>
    <dgm:cxn modelId="{D346287A-F530-4E8D-B494-D896CC588710}" type="presParOf" srcId="{E3A1DF42-EEF0-40EA-A661-CF1475D4814A}" destId="{56B2D1A0-C775-4528-B624-4D57C6B875DA}" srcOrd="0" destOrd="0" presId="urn:microsoft.com/office/officeart/2005/8/layout/orgChart1"/>
    <dgm:cxn modelId="{2B794A79-1F84-41C9-AFD3-461697D3B365}" type="presParOf" srcId="{E3A1DF42-EEF0-40EA-A661-CF1475D4814A}" destId="{562D71E5-16FB-42F8-B323-5ED061AF511B}" srcOrd="1" destOrd="0" presId="urn:microsoft.com/office/officeart/2005/8/layout/orgChart1"/>
    <dgm:cxn modelId="{21697102-C72B-42CC-A098-AC4955986FAA}" type="presParOf" srcId="{22C6D9CA-CBC5-4D12-A4E5-81543CEB3556}" destId="{700396A5-EA93-41B2-AAA2-39B9EBE5DE7E}" srcOrd="1" destOrd="0" presId="urn:microsoft.com/office/officeart/2005/8/layout/orgChart1"/>
    <dgm:cxn modelId="{A780D73F-BBD6-4053-821E-8A2C1FC171A7}" type="presParOf" srcId="{22C6D9CA-CBC5-4D12-A4E5-81543CEB3556}" destId="{B6AFDF20-856A-4C22-8E24-08274472C053}" srcOrd="2" destOrd="0" presId="urn:microsoft.com/office/officeart/2005/8/layout/orgChart1"/>
    <dgm:cxn modelId="{C5C67DE9-A1B3-47E6-888E-F848BED4F67D}" type="presParOf" srcId="{FAB72A4E-F83E-42BD-9CED-C2C4E6DE8D68}" destId="{8B0F7690-BEC6-467D-B492-89F3A0AADB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57C5B7E-EAAD-4E31-A5BB-44EA3C0BD112}" type="doc">
      <dgm:prSet loTypeId="urn:microsoft.com/office/officeart/2005/8/layout/process1" loCatId="process" qsTypeId="urn:microsoft.com/office/officeart/2005/8/quickstyle/simple1" qsCatId="simple" csTypeId="urn:microsoft.com/office/officeart/2005/8/colors/accent1_2" csCatId="accent1" phldr="1"/>
      <dgm:spPr/>
    </dgm:pt>
    <dgm:pt modelId="{333FC7F9-19E3-415B-8393-9D84768F2B32}">
      <dgm:prSet phldrT="[Text]"/>
      <dgm:spPr/>
      <dgm:t>
        <a:bodyPr/>
        <a:lstStyle/>
        <a:p>
          <a:r>
            <a:rPr lang="en-US" dirty="0">
              <a:solidFill>
                <a:schemeClr val="tx1"/>
              </a:solidFill>
            </a:rPr>
            <a:t>Unregulated</a:t>
          </a:r>
        </a:p>
      </dgm:t>
    </dgm:pt>
    <dgm:pt modelId="{5A298698-5DB9-4AA0-910C-F91178B3987B}" type="parTrans" cxnId="{29D840A2-EF66-4E2A-8D18-924A1C415BC1}">
      <dgm:prSet/>
      <dgm:spPr/>
      <dgm:t>
        <a:bodyPr/>
        <a:lstStyle/>
        <a:p>
          <a:endParaRPr lang="en-US">
            <a:solidFill>
              <a:schemeClr val="tx1"/>
            </a:solidFill>
          </a:endParaRPr>
        </a:p>
      </dgm:t>
    </dgm:pt>
    <dgm:pt modelId="{5A514019-F863-4942-B145-75FD0DA828AE}" type="sibTrans" cxnId="{29D840A2-EF66-4E2A-8D18-924A1C415BC1}">
      <dgm:prSet/>
      <dgm:spPr/>
      <dgm:t>
        <a:bodyPr/>
        <a:lstStyle/>
        <a:p>
          <a:endParaRPr lang="en-US">
            <a:solidFill>
              <a:schemeClr val="tx1"/>
            </a:solidFill>
          </a:endParaRPr>
        </a:p>
      </dgm:t>
    </dgm:pt>
    <dgm:pt modelId="{59082A39-B699-4C14-B72D-870516E23CC6}">
      <dgm:prSet phldrT="[Text]"/>
      <dgm:spPr/>
      <dgm:t>
        <a:bodyPr/>
        <a:lstStyle/>
        <a:p>
          <a:r>
            <a:rPr lang="en-US" dirty="0">
              <a:solidFill>
                <a:schemeClr val="tx1"/>
              </a:solidFill>
            </a:rPr>
            <a:t>Regulated</a:t>
          </a:r>
        </a:p>
        <a:p>
          <a:r>
            <a:rPr lang="en-US" dirty="0">
              <a:solidFill>
                <a:schemeClr val="tx1"/>
              </a:solidFill>
            </a:rPr>
            <a:t>No systems approach</a:t>
          </a:r>
        </a:p>
      </dgm:t>
    </dgm:pt>
    <dgm:pt modelId="{BD13C8AC-7DAE-404E-8FC3-2710F33D37D9}" type="parTrans" cxnId="{C95A90E0-73BA-4162-B6A2-2D8235A5DFC9}">
      <dgm:prSet/>
      <dgm:spPr/>
      <dgm:t>
        <a:bodyPr/>
        <a:lstStyle/>
        <a:p>
          <a:endParaRPr lang="en-US">
            <a:solidFill>
              <a:schemeClr val="tx1"/>
            </a:solidFill>
          </a:endParaRPr>
        </a:p>
      </dgm:t>
    </dgm:pt>
    <dgm:pt modelId="{AC6C8D8F-23D1-4AC8-B899-E4039B0104DC}" type="sibTrans" cxnId="{C95A90E0-73BA-4162-B6A2-2D8235A5DFC9}">
      <dgm:prSet/>
      <dgm:spPr/>
      <dgm:t>
        <a:bodyPr/>
        <a:lstStyle/>
        <a:p>
          <a:endParaRPr lang="en-US">
            <a:solidFill>
              <a:schemeClr val="tx1"/>
            </a:solidFill>
          </a:endParaRPr>
        </a:p>
      </dgm:t>
    </dgm:pt>
    <dgm:pt modelId="{48A313B1-9779-4441-B602-24E76A2C7103}">
      <dgm:prSet phldrT="[Text]"/>
      <dgm:spPr/>
      <dgm:t>
        <a:bodyPr/>
        <a:lstStyle/>
        <a:p>
          <a:r>
            <a:rPr lang="en-US" dirty="0">
              <a:solidFill>
                <a:schemeClr val="tx1"/>
              </a:solidFill>
            </a:rPr>
            <a:t>Regulated</a:t>
          </a:r>
        </a:p>
        <a:p>
          <a:r>
            <a:rPr lang="en-US" dirty="0">
              <a:solidFill>
                <a:schemeClr val="tx1"/>
              </a:solidFill>
            </a:rPr>
            <a:t>System Approach</a:t>
          </a:r>
        </a:p>
      </dgm:t>
    </dgm:pt>
    <dgm:pt modelId="{8DFAD1F2-536D-4559-AB5F-1090CF025694}" type="parTrans" cxnId="{B5EE9F89-7A6F-444A-ADAE-7AD9E8AED842}">
      <dgm:prSet/>
      <dgm:spPr/>
      <dgm:t>
        <a:bodyPr/>
        <a:lstStyle/>
        <a:p>
          <a:endParaRPr lang="en-US">
            <a:solidFill>
              <a:schemeClr val="tx1"/>
            </a:solidFill>
          </a:endParaRPr>
        </a:p>
      </dgm:t>
    </dgm:pt>
    <dgm:pt modelId="{10E59635-CC52-47CB-8FFF-983263E208BA}" type="sibTrans" cxnId="{B5EE9F89-7A6F-444A-ADAE-7AD9E8AED842}">
      <dgm:prSet/>
      <dgm:spPr/>
      <dgm:t>
        <a:bodyPr/>
        <a:lstStyle/>
        <a:p>
          <a:endParaRPr lang="en-US">
            <a:solidFill>
              <a:schemeClr val="tx1"/>
            </a:solidFill>
          </a:endParaRPr>
        </a:p>
      </dgm:t>
    </dgm:pt>
    <dgm:pt modelId="{55A05695-5BD6-4C61-B36C-BD06FA65B898}" type="pres">
      <dgm:prSet presAssocID="{057C5B7E-EAAD-4E31-A5BB-44EA3C0BD112}" presName="Name0" presStyleCnt="0">
        <dgm:presLayoutVars>
          <dgm:dir/>
          <dgm:resizeHandles val="exact"/>
        </dgm:presLayoutVars>
      </dgm:prSet>
      <dgm:spPr/>
    </dgm:pt>
    <dgm:pt modelId="{E7759BF6-BF1F-41D2-9A01-ABF1956DE5A3}" type="pres">
      <dgm:prSet presAssocID="{333FC7F9-19E3-415B-8393-9D84768F2B32}" presName="node" presStyleLbl="node1" presStyleIdx="0" presStyleCnt="3">
        <dgm:presLayoutVars>
          <dgm:bulletEnabled val="1"/>
        </dgm:presLayoutVars>
      </dgm:prSet>
      <dgm:spPr/>
      <dgm:t>
        <a:bodyPr/>
        <a:lstStyle/>
        <a:p>
          <a:pPr rtl="1"/>
          <a:endParaRPr lang="ar-JO"/>
        </a:p>
      </dgm:t>
    </dgm:pt>
    <dgm:pt modelId="{C0F4F8FB-1619-4E89-85D5-C9ABEA797217}" type="pres">
      <dgm:prSet presAssocID="{5A514019-F863-4942-B145-75FD0DA828AE}" presName="sibTrans" presStyleLbl="sibTrans2D1" presStyleIdx="0" presStyleCnt="2"/>
      <dgm:spPr/>
      <dgm:t>
        <a:bodyPr/>
        <a:lstStyle/>
        <a:p>
          <a:pPr rtl="1"/>
          <a:endParaRPr lang="ar-JO"/>
        </a:p>
      </dgm:t>
    </dgm:pt>
    <dgm:pt modelId="{484A679E-DE7C-44DB-B8C3-BE22E0855671}" type="pres">
      <dgm:prSet presAssocID="{5A514019-F863-4942-B145-75FD0DA828AE}" presName="connectorText" presStyleLbl="sibTrans2D1" presStyleIdx="0" presStyleCnt="2"/>
      <dgm:spPr/>
      <dgm:t>
        <a:bodyPr/>
        <a:lstStyle/>
        <a:p>
          <a:pPr rtl="1"/>
          <a:endParaRPr lang="ar-JO"/>
        </a:p>
      </dgm:t>
    </dgm:pt>
    <dgm:pt modelId="{60AF5AC2-5C1E-4384-8130-8190F472C007}" type="pres">
      <dgm:prSet presAssocID="{59082A39-B699-4C14-B72D-870516E23CC6}" presName="node" presStyleLbl="node1" presStyleIdx="1" presStyleCnt="3">
        <dgm:presLayoutVars>
          <dgm:bulletEnabled val="1"/>
        </dgm:presLayoutVars>
      </dgm:prSet>
      <dgm:spPr/>
      <dgm:t>
        <a:bodyPr/>
        <a:lstStyle/>
        <a:p>
          <a:pPr rtl="1"/>
          <a:endParaRPr lang="ar-JO"/>
        </a:p>
      </dgm:t>
    </dgm:pt>
    <dgm:pt modelId="{0F497FCF-779C-42F5-BB60-783621AE7745}" type="pres">
      <dgm:prSet presAssocID="{AC6C8D8F-23D1-4AC8-B899-E4039B0104DC}" presName="sibTrans" presStyleLbl="sibTrans2D1" presStyleIdx="1" presStyleCnt="2"/>
      <dgm:spPr/>
      <dgm:t>
        <a:bodyPr/>
        <a:lstStyle/>
        <a:p>
          <a:pPr rtl="1"/>
          <a:endParaRPr lang="ar-JO"/>
        </a:p>
      </dgm:t>
    </dgm:pt>
    <dgm:pt modelId="{B2BD84D4-EDA2-46D3-9BB5-A8D985070FF5}" type="pres">
      <dgm:prSet presAssocID="{AC6C8D8F-23D1-4AC8-B899-E4039B0104DC}" presName="connectorText" presStyleLbl="sibTrans2D1" presStyleIdx="1" presStyleCnt="2"/>
      <dgm:spPr/>
      <dgm:t>
        <a:bodyPr/>
        <a:lstStyle/>
        <a:p>
          <a:pPr rtl="1"/>
          <a:endParaRPr lang="ar-JO"/>
        </a:p>
      </dgm:t>
    </dgm:pt>
    <dgm:pt modelId="{B8383EA2-8332-435B-B054-581A3AAE8BDA}" type="pres">
      <dgm:prSet presAssocID="{48A313B1-9779-4441-B602-24E76A2C7103}" presName="node" presStyleLbl="node1" presStyleIdx="2" presStyleCnt="3">
        <dgm:presLayoutVars>
          <dgm:bulletEnabled val="1"/>
        </dgm:presLayoutVars>
      </dgm:prSet>
      <dgm:spPr/>
      <dgm:t>
        <a:bodyPr/>
        <a:lstStyle/>
        <a:p>
          <a:pPr rtl="1"/>
          <a:endParaRPr lang="ar-JO"/>
        </a:p>
      </dgm:t>
    </dgm:pt>
  </dgm:ptLst>
  <dgm:cxnLst>
    <dgm:cxn modelId="{CFEF1C70-D526-4B16-AF72-AA05F72D4F01}" type="presOf" srcId="{AC6C8D8F-23D1-4AC8-B899-E4039B0104DC}" destId="{B2BD84D4-EDA2-46D3-9BB5-A8D985070FF5}" srcOrd="1" destOrd="0" presId="urn:microsoft.com/office/officeart/2005/8/layout/process1"/>
    <dgm:cxn modelId="{7F54B288-751D-4EC6-8179-B6CAFC2F192A}" type="presOf" srcId="{AC6C8D8F-23D1-4AC8-B899-E4039B0104DC}" destId="{0F497FCF-779C-42F5-BB60-783621AE7745}" srcOrd="0" destOrd="0" presId="urn:microsoft.com/office/officeart/2005/8/layout/process1"/>
    <dgm:cxn modelId="{29D840A2-EF66-4E2A-8D18-924A1C415BC1}" srcId="{057C5B7E-EAAD-4E31-A5BB-44EA3C0BD112}" destId="{333FC7F9-19E3-415B-8393-9D84768F2B32}" srcOrd="0" destOrd="0" parTransId="{5A298698-5DB9-4AA0-910C-F91178B3987B}" sibTransId="{5A514019-F863-4942-B145-75FD0DA828AE}"/>
    <dgm:cxn modelId="{B5EE9F89-7A6F-444A-ADAE-7AD9E8AED842}" srcId="{057C5B7E-EAAD-4E31-A5BB-44EA3C0BD112}" destId="{48A313B1-9779-4441-B602-24E76A2C7103}" srcOrd="2" destOrd="0" parTransId="{8DFAD1F2-536D-4559-AB5F-1090CF025694}" sibTransId="{10E59635-CC52-47CB-8FFF-983263E208BA}"/>
    <dgm:cxn modelId="{5D33919C-EF8B-4424-9E52-26CBB9243ED3}" type="presOf" srcId="{333FC7F9-19E3-415B-8393-9D84768F2B32}" destId="{E7759BF6-BF1F-41D2-9A01-ABF1956DE5A3}" srcOrd="0" destOrd="0" presId="urn:microsoft.com/office/officeart/2005/8/layout/process1"/>
    <dgm:cxn modelId="{E67B3967-3A23-4719-8C16-5A52340DB451}" type="presOf" srcId="{5A514019-F863-4942-B145-75FD0DA828AE}" destId="{484A679E-DE7C-44DB-B8C3-BE22E0855671}" srcOrd="1" destOrd="0" presId="urn:microsoft.com/office/officeart/2005/8/layout/process1"/>
    <dgm:cxn modelId="{9045FB3F-5498-4986-BFED-6E24CCFE2F6B}" type="presOf" srcId="{5A514019-F863-4942-B145-75FD0DA828AE}" destId="{C0F4F8FB-1619-4E89-85D5-C9ABEA797217}" srcOrd="0" destOrd="0" presId="urn:microsoft.com/office/officeart/2005/8/layout/process1"/>
    <dgm:cxn modelId="{C95A90E0-73BA-4162-B6A2-2D8235A5DFC9}" srcId="{057C5B7E-EAAD-4E31-A5BB-44EA3C0BD112}" destId="{59082A39-B699-4C14-B72D-870516E23CC6}" srcOrd="1" destOrd="0" parTransId="{BD13C8AC-7DAE-404E-8FC3-2710F33D37D9}" sibTransId="{AC6C8D8F-23D1-4AC8-B899-E4039B0104DC}"/>
    <dgm:cxn modelId="{06C33E11-E7FD-49C1-B338-5197FD8BD8E9}" type="presOf" srcId="{48A313B1-9779-4441-B602-24E76A2C7103}" destId="{B8383EA2-8332-435B-B054-581A3AAE8BDA}" srcOrd="0" destOrd="0" presId="urn:microsoft.com/office/officeart/2005/8/layout/process1"/>
    <dgm:cxn modelId="{CB631A8E-F9D0-4074-B2B6-0862F1DAC100}" type="presOf" srcId="{59082A39-B699-4C14-B72D-870516E23CC6}" destId="{60AF5AC2-5C1E-4384-8130-8190F472C007}" srcOrd="0" destOrd="0" presId="urn:microsoft.com/office/officeart/2005/8/layout/process1"/>
    <dgm:cxn modelId="{37CBDA94-7A09-4AFF-A79A-6952584F1000}" type="presOf" srcId="{057C5B7E-EAAD-4E31-A5BB-44EA3C0BD112}" destId="{55A05695-5BD6-4C61-B36C-BD06FA65B898}" srcOrd="0" destOrd="0" presId="urn:microsoft.com/office/officeart/2005/8/layout/process1"/>
    <dgm:cxn modelId="{A4D1CCDA-F110-4F04-9138-3B4AC3C6762A}" type="presParOf" srcId="{55A05695-5BD6-4C61-B36C-BD06FA65B898}" destId="{E7759BF6-BF1F-41D2-9A01-ABF1956DE5A3}" srcOrd="0" destOrd="0" presId="urn:microsoft.com/office/officeart/2005/8/layout/process1"/>
    <dgm:cxn modelId="{70936FC9-EECF-4B82-8383-D9AF9A9DFD46}" type="presParOf" srcId="{55A05695-5BD6-4C61-B36C-BD06FA65B898}" destId="{C0F4F8FB-1619-4E89-85D5-C9ABEA797217}" srcOrd="1" destOrd="0" presId="urn:microsoft.com/office/officeart/2005/8/layout/process1"/>
    <dgm:cxn modelId="{D1054AB5-8A80-45D8-94FE-418257356EDE}" type="presParOf" srcId="{C0F4F8FB-1619-4E89-85D5-C9ABEA797217}" destId="{484A679E-DE7C-44DB-B8C3-BE22E0855671}" srcOrd="0" destOrd="0" presId="urn:microsoft.com/office/officeart/2005/8/layout/process1"/>
    <dgm:cxn modelId="{03A724CF-FA0A-4C1D-AB71-6594D67F8F8D}" type="presParOf" srcId="{55A05695-5BD6-4C61-B36C-BD06FA65B898}" destId="{60AF5AC2-5C1E-4384-8130-8190F472C007}" srcOrd="2" destOrd="0" presId="urn:microsoft.com/office/officeart/2005/8/layout/process1"/>
    <dgm:cxn modelId="{8269904D-0A0E-4AA5-93D3-A8A31AEC6022}" type="presParOf" srcId="{55A05695-5BD6-4C61-B36C-BD06FA65B898}" destId="{0F497FCF-779C-42F5-BB60-783621AE7745}" srcOrd="3" destOrd="0" presId="urn:microsoft.com/office/officeart/2005/8/layout/process1"/>
    <dgm:cxn modelId="{CE2C23F4-C500-417B-BC0B-474F3C9EEE9B}" type="presParOf" srcId="{0F497FCF-779C-42F5-BB60-783621AE7745}" destId="{B2BD84D4-EDA2-46D3-9BB5-A8D985070FF5}" srcOrd="0" destOrd="0" presId="urn:microsoft.com/office/officeart/2005/8/layout/process1"/>
    <dgm:cxn modelId="{FEB40DE5-466D-4820-AD39-64D3676607DD}" type="presParOf" srcId="{55A05695-5BD6-4C61-B36C-BD06FA65B898}" destId="{B8383EA2-8332-435B-B054-581A3AAE8BD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8F446C-C21E-4AE9-BD35-0E96B397DE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78F6F5B-787B-449A-AAE3-AAEE234A3116}">
      <dgm:prSet phldrT="[Text]"/>
      <dgm:spPr/>
      <dgm:t>
        <a:bodyPr/>
        <a:lstStyle/>
        <a:p>
          <a:r>
            <a:rPr lang="en-US" dirty="0"/>
            <a:t> </a:t>
          </a:r>
        </a:p>
      </dgm:t>
    </dgm:pt>
    <dgm:pt modelId="{A9D56612-1BBC-48C1-B4F5-2AC7FBF8C43C}" type="parTrans" cxnId="{27FCA4B6-1121-44F1-BC9F-A84748BCE596}">
      <dgm:prSet/>
      <dgm:spPr/>
      <dgm:t>
        <a:bodyPr/>
        <a:lstStyle/>
        <a:p>
          <a:endParaRPr lang="en-US"/>
        </a:p>
      </dgm:t>
    </dgm:pt>
    <dgm:pt modelId="{448718A7-15BD-41AC-BB79-520FA6009115}" type="sibTrans" cxnId="{27FCA4B6-1121-44F1-BC9F-A84748BCE596}">
      <dgm:prSet/>
      <dgm:spPr/>
      <dgm:t>
        <a:bodyPr/>
        <a:lstStyle/>
        <a:p>
          <a:endParaRPr lang="en-US"/>
        </a:p>
      </dgm:t>
    </dgm:pt>
    <dgm:pt modelId="{437ED209-E78E-4EFC-923F-471C3AF2CEA7}">
      <dgm:prSet phldrT="[Text]"/>
      <dgm:spPr/>
      <dgm:t>
        <a:bodyPr/>
        <a:lstStyle/>
        <a:p>
          <a:r>
            <a:rPr lang="en-US" dirty="0"/>
            <a:t>a</a:t>
          </a:r>
        </a:p>
      </dgm:t>
    </dgm:pt>
    <dgm:pt modelId="{4A69FA2C-04C3-4C07-8C0A-BF1C9CE07236}" type="parTrans" cxnId="{951B27EC-242B-43C0-B1C9-B3038F092731}">
      <dgm:prSet/>
      <dgm:spPr/>
      <dgm:t>
        <a:bodyPr/>
        <a:lstStyle/>
        <a:p>
          <a:endParaRPr lang="en-US"/>
        </a:p>
      </dgm:t>
    </dgm:pt>
    <dgm:pt modelId="{49E36861-D698-4832-8D9B-097372FCCCF0}" type="sibTrans" cxnId="{951B27EC-242B-43C0-B1C9-B3038F092731}">
      <dgm:prSet/>
      <dgm:spPr/>
      <dgm:t>
        <a:bodyPr/>
        <a:lstStyle/>
        <a:p>
          <a:endParaRPr lang="en-US"/>
        </a:p>
      </dgm:t>
    </dgm:pt>
    <dgm:pt modelId="{D74766FB-93E4-458C-A0A8-8809FA5BC345}">
      <dgm:prSet phldrT="[Text]"/>
      <dgm:spPr/>
      <dgm:t>
        <a:bodyPr/>
        <a:lstStyle/>
        <a:p>
          <a:r>
            <a:rPr lang="en-US" dirty="0"/>
            <a:t>c</a:t>
          </a:r>
        </a:p>
      </dgm:t>
    </dgm:pt>
    <dgm:pt modelId="{2500D13A-1B59-4BA1-B157-C18E50313B66}" type="parTrans" cxnId="{733173D3-2D1D-4ACE-A143-7FCB33273D44}">
      <dgm:prSet/>
      <dgm:spPr/>
      <dgm:t>
        <a:bodyPr/>
        <a:lstStyle/>
        <a:p>
          <a:endParaRPr lang="en-US"/>
        </a:p>
      </dgm:t>
    </dgm:pt>
    <dgm:pt modelId="{D9955DF6-74FC-4E61-9232-DE7D35D7581E}" type="sibTrans" cxnId="{733173D3-2D1D-4ACE-A143-7FCB33273D44}">
      <dgm:prSet/>
      <dgm:spPr/>
      <dgm:t>
        <a:bodyPr/>
        <a:lstStyle/>
        <a:p>
          <a:endParaRPr lang="en-US"/>
        </a:p>
      </dgm:t>
    </dgm:pt>
    <dgm:pt modelId="{387D62DF-10B2-4B38-8373-9FEB6FB8C87D}">
      <dgm:prSet phldrT="[Text]"/>
      <dgm:spPr/>
      <dgm:t>
        <a:bodyPr/>
        <a:lstStyle/>
        <a:p>
          <a:r>
            <a:rPr lang="en-US" dirty="0"/>
            <a:t>d</a:t>
          </a:r>
        </a:p>
      </dgm:t>
    </dgm:pt>
    <dgm:pt modelId="{47A9C719-D5C4-47D0-A545-428DE0B923C8}" type="parTrans" cxnId="{B3E2F729-9A95-46E5-BCAC-EE9A096737D0}">
      <dgm:prSet/>
      <dgm:spPr/>
      <dgm:t>
        <a:bodyPr/>
        <a:lstStyle/>
        <a:p>
          <a:endParaRPr lang="en-US"/>
        </a:p>
      </dgm:t>
    </dgm:pt>
    <dgm:pt modelId="{F3357733-9FCF-4DD7-95FC-B0DF92A3B3C8}" type="sibTrans" cxnId="{B3E2F729-9A95-46E5-BCAC-EE9A096737D0}">
      <dgm:prSet/>
      <dgm:spPr/>
      <dgm:t>
        <a:bodyPr/>
        <a:lstStyle/>
        <a:p>
          <a:endParaRPr lang="en-US"/>
        </a:p>
      </dgm:t>
    </dgm:pt>
    <dgm:pt modelId="{EE629031-0775-402B-921C-9F312A1DBAEC}">
      <dgm:prSet phldrT="[Text]"/>
      <dgm:spPr/>
      <dgm:t>
        <a:bodyPr/>
        <a:lstStyle/>
        <a:p>
          <a:r>
            <a:rPr lang="en-US" dirty="0"/>
            <a:t>b</a:t>
          </a:r>
        </a:p>
      </dgm:t>
    </dgm:pt>
    <dgm:pt modelId="{0AF4BFA1-8305-4A20-BEF0-8CFA86CA604A}" type="parTrans" cxnId="{E374323A-3B77-47B4-BE95-5CEA4AC73D83}">
      <dgm:prSet/>
      <dgm:spPr/>
      <dgm:t>
        <a:bodyPr/>
        <a:lstStyle/>
        <a:p>
          <a:endParaRPr lang="en-US"/>
        </a:p>
      </dgm:t>
    </dgm:pt>
    <dgm:pt modelId="{F8551AC0-525B-44E9-81C3-2638AFD7C1CB}" type="sibTrans" cxnId="{E374323A-3B77-47B4-BE95-5CEA4AC73D83}">
      <dgm:prSet/>
      <dgm:spPr/>
      <dgm:t>
        <a:bodyPr/>
        <a:lstStyle/>
        <a:p>
          <a:endParaRPr lang="en-US"/>
        </a:p>
      </dgm:t>
    </dgm:pt>
    <dgm:pt modelId="{20AE2616-FFCF-49A8-BD06-4AF79D3BEEAA}">
      <dgm:prSet phldrT="[Text]"/>
      <dgm:spPr/>
      <dgm:t>
        <a:bodyPr/>
        <a:lstStyle/>
        <a:p>
          <a:r>
            <a:rPr lang="en-US" dirty="0"/>
            <a:t>e</a:t>
          </a:r>
        </a:p>
      </dgm:t>
    </dgm:pt>
    <dgm:pt modelId="{D497B9F0-D4A7-43CB-B195-A0736B4897E8}" type="parTrans" cxnId="{E1CDE1C0-381F-401C-A3A3-8B58AF7BBCCD}">
      <dgm:prSet/>
      <dgm:spPr/>
      <dgm:t>
        <a:bodyPr/>
        <a:lstStyle/>
        <a:p>
          <a:endParaRPr lang="en-US"/>
        </a:p>
      </dgm:t>
    </dgm:pt>
    <dgm:pt modelId="{F3A14AD4-CEE1-4B25-A1BF-7370207C51EF}" type="sibTrans" cxnId="{E1CDE1C0-381F-401C-A3A3-8B58AF7BBCCD}">
      <dgm:prSet/>
      <dgm:spPr/>
      <dgm:t>
        <a:bodyPr/>
        <a:lstStyle/>
        <a:p>
          <a:endParaRPr lang="en-US"/>
        </a:p>
      </dgm:t>
    </dgm:pt>
    <dgm:pt modelId="{84836E7F-2BE5-4796-ACF5-4B7D80830D7E}">
      <dgm:prSet/>
      <dgm:spPr/>
      <dgm:t>
        <a:bodyPr/>
        <a:lstStyle/>
        <a:p>
          <a:r>
            <a:rPr lang="en-US" dirty="0"/>
            <a:t>f</a:t>
          </a:r>
        </a:p>
      </dgm:t>
    </dgm:pt>
    <dgm:pt modelId="{AEF5B386-25F2-475F-8E4C-C2B69137F24F}" type="parTrans" cxnId="{08F17709-DA7B-479A-8021-C32C10B2E2EF}">
      <dgm:prSet/>
      <dgm:spPr/>
      <dgm:t>
        <a:bodyPr/>
        <a:lstStyle/>
        <a:p>
          <a:endParaRPr lang="en-US"/>
        </a:p>
      </dgm:t>
    </dgm:pt>
    <dgm:pt modelId="{8B6AE9C4-C66A-4B95-9CFA-FD3F1A139E3C}" type="sibTrans" cxnId="{08F17709-DA7B-479A-8021-C32C10B2E2EF}">
      <dgm:prSet/>
      <dgm:spPr/>
      <dgm:t>
        <a:bodyPr/>
        <a:lstStyle/>
        <a:p>
          <a:endParaRPr lang="en-US"/>
        </a:p>
      </dgm:t>
    </dgm:pt>
    <dgm:pt modelId="{D311830D-0D14-4716-8DBB-94BE873C0F82}">
      <dgm:prSet/>
      <dgm:spPr/>
      <dgm:t>
        <a:bodyPr/>
        <a:lstStyle/>
        <a:p>
          <a:r>
            <a:rPr lang="en-US" dirty="0"/>
            <a:t>h</a:t>
          </a:r>
        </a:p>
      </dgm:t>
    </dgm:pt>
    <dgm:pt modelId="{706A27A9-32E6-486A-93EA-E7EC7BA632D0}" type="parTrans" cxnId="{0C36DA69-810A-4F12-96A0-9AC91769A450}">
      <dgm:prSet/>
      <dgm:spPr/>
      <dgm:t>
        <a:bodyPr/>
        <a:lstStyle/>
        <a:p>
          <a:endParaRPr lang="en-US"/>
        </a:p>
      </dgm:t>
    </dgm:pt>
    <dgm:pt modelId="{A41863A0-EF1F-4FC6-8822-0710F50EDC3D}" type="sibTrans" cxnId="{0C36DA69-810A-4F12-96A0-9AC91769A450}">
      <dgm:prSet/>
      <dgm:spPr/>
      <dgm:t>
        <a:bodyPr/>
        <a:lstStyle/>
        <a:p>
          <a:endParaRPr lang="en-US"/>
        </a:p>
      </dgm:t>
    </dgm:pt>
    <dgm:pt modelId="{34FFCB27-8DF1-4379-AF1F-8238D9D06B88}">
      <dgm:prSet/>
      <dgm:spPr/>
      <dgm:t>
        <a:bodyPr/>
        <a:lstStyle/>
        <a:p>
          <a:r>
            <a:rPr lang="en-US" dirty="0" err="1"/>
            <a:t>i</a:t>
          </a:r>
          <a:endParaRPr lang="en-US" dirty="0"/>
        </a:p>
      </dgm:t>
    </dgm:pt>
    <dgm:pt modelId="{A6435035-3AF6-40E5-9171-54DEC8BD5AF6}" type="parTrans" cxnId="{CEE53FE8-8D56-4C86-8CEE-EF52BF174EAA}">
      <dgm:prSet/>
      <dgm:spPr/>
      <dgm:t>
        <a:bodyPr/>
        <a:lstStyle/>
        <a:p>
          <a:endParaRPr lang="en-US"/>
        </a:p>
      </dgm:t>
    </dgm:pt>
    <dgm:pt modelId="{7B07CF9E-30FE-40B6-9E78-A00619089E3D}" type="sibTrans" cxnId="{CEE53FE8-8D56-4C86-8CEE-EF52BF174EAA}">
      <dgm:prSet/>
      <dgm:spPr/>
      <dgm:t>
        <a:bodyPr/>
        <a:lstStyle/>
        <a:p>
          <a:endParaRPr lang="en-US"/>
        </a:p>
      </dgm:t>
    </dgm:pt>
    <dgm:pt modelId="{E9C7432C-5730-4049-8BEB-E611D87FD64A}">
      <dgm:prSet/>
      <dgm:spPr/>
      <dgm:t>
        <a:bodyPr/>
        <a:lstStyle/>
        <a:p>
          <a:r>
            <a:rPr lang="en-US" dirty="0"/>
            <a:t>j</a:t>
          </a:r>
        </a:p>
      </dgm:t>
    </dgm:pt>
    <dgm:pt modelId="{1CDEEEC4-624D-46B4-B9FB-D7CAAEA54301}" type="parTrans" cxnId="{6D290480-90C6-4504-ADA9-C80C4E8B8E18}">
      <dgm:prSet/>
      <dgm:spPr/>
      <dgm:t>
        <a:bodyPr/>
        <a:lstStyle/>
        <a:p>
          <a:endParaRPr lang="en-US"/>
        </a:p>
      </dgm:t>
    </dgm:pt>
    <dgm:pt modelId="{73E0225E-B1B3-4E0D-848E-B86656F52E9C}" type="sibTrans" cxnId="{6D290480-90C6-4504-ADA9-C80C4E8B8E18}">
      <dgm:prSet/>
      <dgm:spPr/>
      <dgm:t>
        <a:bodyPr/>
        <a:lstStyle/>
        <a:p>
          <a:endParaRPr lang="en-US"/>
        </a:p>
      </dgm:t>
    </dgm:pt>
    <dgm:pt modelId="{5067CB2F-CC5F-4737-91D5-38D153807EB7}">
      <dgm:prSet/>
      <dgm:spPr/>
      <dgm:t>
        <a:bodyPr/>
        <a:lstStyle/>
        <a:p>
          <a:r>
            <a:rPr lang="en-US" dirty="0"/>
            <a:t>k</a:t>
          </a:r>
        </a:p>
      </dgm:t>
    </dgm:pt>
    <dgm:pt modelId="{7CFBF122-E90B-4A08-96D7-856BA62594EE}" type="parTrans" cxnId="{A5E17A74-DCED-476F-9951-4B9B3D5BC881}">
      <dgm:prSet/>
      <dgm:spPr/>
      <dgm:t>
        <a:bodyPr/>
        <a:lstStyle/>
        <a:p>
          <a:endParaRPr lang="en-US"/>
        </a:p>
      </dgm:t>
    </dgm:pt>
    <dgm:pt modelId="{1EE060A1-3F29-497F-A007-02501C8B0278}" type="sibTrans" cxnId="{A5E17A74-DCED-476F-9951-4B9B3D5BC881}">
      <dgm:prSet/>
      <dgm:spPr/>
      <dgm:t>
        <a:bodyPr/>
        <a:lstStyle/>
        <a:p>
          <a:endParaRPr lang="en-US"/>
        </a:p>
      </dgm:t>
    </dgm:pt>
    <dgm:pt modelId="{A621F28E-041A-4717-A432-24D87DCE1B76}">
      <dgm:prSet/>
      <dgm:spPr/>
      <dgm:t>
        <a:bodyPr/>
        <a:lstStyle/>
        <a:p>
          <a:r>
            <a:rPr lang="en-US" dirty="0"/>
            <a:t>l</a:t>
          </a:r>
        </a:p>
      </dgm:t>
    </dgm:pt>
    <dgm:pt modelId="{0B63E21A-72F8-46F4-AA08-A562013C4378}" type="parTrans" cxnId="{369ED16B-59B9-4210-AF93-B4ADC1B9300D}">
      <dgm:prSet/>
      <dgm:spPr/>
      <dgm:t>
        <a:bodyPr/>
        <a:lstStyle/>
        <a:p>
          <a:endParaRPr lang="en-US"/>
        </a:p>
      </dgm:t>
    </dgm:pt>
    <dgm:pt modelId="{F00C0620-870F-4B80-A375-CA03041E0929}" type="sibTrans" cxnId="{369ED16B-59B9-4210-AF93-B4ADC1B9300D}">
      <dgm:prSet/>
      <dgm:spPr/>
      <dgm:t>
        <a:bodyPr/>
        <a:lstStyle/>
        <a:p>
          <a:endParaRPr lang="en-US"/>
        </a:p>
      </dgm:t>
    </dgm:pt>
    <dgm:pt modelId="{94C9AFFA-F610-433C-9AD5-EC4206AA8695}">
      <dgm:prSet/>
      <dgm:spPr/>
      <dgm:t>
        <a:bodyPr/>
        <a:lstStyle/>
        <a:p>
          <a:r>
            <a:rPr lang="en-US" dirty="0"/>
            <a:t>m</a:t>
          </a:r>
        </a:p>
      </dgm:t>
    </dgm:pt>
    <dgm:pt modelId="{67D5D946-E85D-403A-BEB2-1BE08BBFFCFF}" type="parTrans" cxnId="{D16CF22B-DFF1-4372-80C2-E760FC5AC369}">
      <dgm:prSet/>
      <dgm:spPr/>
      <dgm:t>
        <a:bodyPr/>
        <a:lstStyle/>
        <a:p>
          <a:endParaRPr lang="en-US"/>
        </a:p>
      </dgm:t>
    </dgm:pt>
    <dgm:pt modelId="{36B4A5CE-DCD3-4553-B251-5DBCCCD8C1EF}" type="sibTrans" cxnId="{D16CF22B-DFF1-4372-80C2-E760FC5AC369}">
      <dgm:prSet/>
      <dgm:spPr/>
      <dgm:t>
        <a:bodyPr/>
        <a:lstStyle/>
        <a:p>
          <a:endParaRPr lang="en-US"/>
        </a:p>
      </dgm:t>
    </dgm:pt>
    <dgm:pt modelId="{32F226CC-F2C0-42E2-A3A6-A821FE7467E2}">
      <dgm:prSet/>
      <dgm:spPr/>
      <dgm:t>
        <a:bodyPr/>
        <a:lstStyle/>
        <a:p>
          <a:r>
            <a:rPr lang="en-US" dirty="0"/>
            <a:t>n</a:t>
          </a:r>
        </a:p>
      </dgm:t>
    </dgm:pt>
    <dgm:pt modelId="{DD38CE90-2358-420F-BB6E-0117D8F4F6B6}" type="parTrans" cxnId="{99C0D3A6-7AB4-4DCF-8D1E-8122D107EA17}">
      <dgm:prSet/>
      <dgm:spPr/>
      <dgm:t>
        <a:bodyPr/>
        <a:lstStyle/>
        <a:p>
          <a:endParaRPr lang="en-US"/>
        </a:p>
      </dgm:t>
    </dgm:pt>
    <dgm:pt modelId="{44D2AABC-6315-44F7-A613-2F9038121550}" type="sibTrans" cxnId="{99C0D3A6-7AB4-4DCF-8D1E-8122D107EA17}">
      <dgm:prSet/>
      <dgm:spPr/>
      <dgm:t>
        <a:bodyPr/>
        <a:lstStyle/>
        <a:p>
          <a:endParaRPr lang="en-US"/>
        </a:p>
      </dgm:t>
    </dgm:pt>
    <dgm:pt modelId="{CD7DD780-155E-48E8-B182-ECD8164CE42E}">
      <dgm:prSet/>
      <dgm:spPr/>
      <dgm:t>
        <a:bodyPr/>
        <a:lstStyle/>
        <a:p>
          <a:r>
            <a:rPr lang="en-US" dirty="0"/>
            <a:t>o</a:t>
          </a:r>
        </a:p>
      </dgm:t>
    </dgm:pt>
    <dgm:pt modelId="{32454A1B-13E9-4828-AE36-3CDE4D90F8FB}" type="parTrans" cxnId="{4EAA5145-DF34-4515-8EA8-01238A6EEC63}">
      <dgm:prSet/>
      <dgm:spPr/>
      <dgm:t>
        <a:bodyPr/>
        <a:lstStyle/>
        <a:p>
          <a:endParaRPr lang="en-US"/>
        </a:p>
      </dgm:t>
    </dgm:pt>
    <dgm:pt modelId="{5A3E4F2D-F7E8-4E71-8161-F7DD7C7DBE02}" type="sibTrans" cxnId="{4EAA5145-DF34-4515-8EA8-01238A6EEC63}">
      <dgm:prSet/>
      <dgm:spPr/>
      <dgm:t>
        <a:bodyPr/>
        <a:lstStyle/>
        <a:p>
          <a:endParaRPr lang="en-US"/>
        </a:p>
      </dgm:t>
    </dgm:pt>
    <dgm:pt modelId="{F0C4CAF9-D377-4C8F-87B4-FA6D84868BF1}">
      <dgm:prSet/>
      <dgm:spPr/>
      <dgm:t>
        <a:bodyPr/>
        <a:lstStyle/>
        <a:p>
          <a:r>
            <a:rPr lang="en-US" dirty="0"/>
            <a:t>g</a:t>
          </a:r>
        </a:p>
      </dgm:t>
    </dgm:pt>
    <dgm:pt modelId="{A7A7EC97-A2B4-4524-99AE-EBD7C4471EEB}" type="parTrans" cxnId="{EAC684A5-2015-4EEC-8C50-499FA6F9C239}">
      <dgm:prSet/>
      <dgm:spPr/>
      <dgm:t>
        <a:bodyPr/>
        <a:lstStyle/>
        <a:p>
          <a:endParaRPr lang="en-US"/>
        </a:p>
      </dgm:t>
    </dgm:pt>
    <dgm:pt modelId="{C32F4BB5-1489-47BA-A882-455257D6C503}" type="sibTrans" cxnId="{EAC684A5-2015-4EEC-8C50-499FA6F9C239}">
      <dgm:prSet/>
      <dgm:spPr/>
      <dgm:t>
        <a:bodyPr/>
        <a:lstStyle/>
        <a:p>
          <a:endParaRPr lang="en-US"/>
        </a:p>
      </dgm:t>
    </dgm:pt>
    <dgm:pt modelId="{4EFA1B98-845E-48FB-B06B-CD5ED5E4229D}">
      <dgm:prSet/>
      <dgm:spPr/>
      <dgm:t>
        <a:bodyPr/>
        <a:lstStyle/>
        <a:p>
          <a:r>
            <a:rPr lang="en-US" dirty="0"/>
            <a:t>p</a:t>
          </a:r>
        </a:p>
      </dgm:t>
    </dgm:pt>
    <dgm:pt modelId="{40D07A53-A514-456E-B774-9F3A7D3F924F}" type="parTrans" cxnId="{E92D44E0-A087-4E75-A1ED-53CB61071029}">
      <dgm:prSet/>
      <dgm:spPr/>
      <dgm:t>
        <a:bodyPr/>
        <a:lstStyle/>
        <a:p>
          <a:endParaRPr lang="en-US"/>
        </a:p>
      </dgm:t>
    </dgm:pt>
    <dgm:pt modelId="{2872B0F1-D310-4C7B-8EEF-DDC4F829B2A9}" type="sibTrans" cxnId="{E92D44E0-A087-4E75-A1ED-53CB61071029}">
      <dgm:prSet/>
      <dgm:spPr/>
      <dgm:t>
        <a:bodyPr/>
        <a:lstStyle/>
        <a:p>
          <a:endParaRPr lang="en-US"/>
        </a:p>
      </dgm:t>
    </dgm:pt>
    <dgm:pt modelId="{2D84224E-9252-4886-BDD5-3466DAFF8D44}">
      <dgm:prSet/>
      <dgm:spPr/>
      <dgm:t>
        <a:bodyPr/>
        <a:lstStyle/>
        <a:p>
          <a:r>
            <a:rPr lang="en-US" dirty="0"/>
            <a:t>q</a:t>
          </a:r>
        </a:p>
      </dgm:t>
    </dgm:pt>
    <dgm:pt modelId="{73B3499E-ABE9-4236-A553-DC5D59C36BD4}" type="parTrans" cxnId="{B977DDE5-0477-4658-BB24-79A8F20977CB}">
      <dgm:prSet/>
      <dgm:spPr/>
      <dgm:t>
        <a:bodyPr/>
        <a:lstStyle/>
        <a:p>
          <a:endParaRPr lang="en-US"/>
        </a:p>
      </dgm:t>
    </dgm:pt>
    <dgm:pt modelId="{F3656342-9F1A-4A8B-BF6E-35FB492E4016}" type="sibTrans" cxnId="{B977DDE5-0477-4658-BB24-79A8F20977CB}">
      <dgm:prSet/>
      <dgm:spPr/>
      <dgm:t>
        <a:bodyPr/>
        <a:lstStyle/>
        <a:p>
          <a:endParaRPr lang="en-US"/>
        </a:p>
      </dgm:t>
    </dgm:pt>
    <dgm:pt modelId="{89D7F1B5-60FC-4ADD-B706-98041BDD707A}">
      <dgm:prSet/>
      <dgm:spPr/>
      <dgm:t>
        <a:bodyPr/>
        <a:lstStyle/>
        <a:p>
          <a:r>
            <a:rPr lang="en-US" dirty="0"/>
            <a:t>r</a:t>
          </a:r>
        </a:p>
      </dgm:t>
    </dgm:pt>
    <dgm:pt modelId="{D88E219B-8B1F-4F8F-8CC7-AD687A971388}" type="parTrans" cxnId="{47B520CB-2781-41B9-A8AC-5266B5A7FA3C}">
      <dgm:prSet/>
      <dgm:spPr/>
      <dgm:t>
        <a:bodyPr/>
        <a:lstStyle/>
        <a:p>
          <a:endParaRPr lang="en-US"/>
        </a:p>
      </dgm:t>
    </dgm:pt>
    <dgm:pt modelId="{907B5E38-C96E-403C-86AB-C721EEEB0E64}" type="sibTrans" cxnId="{47B520CB-2781-41B9-A8AC-5266B5A7FA3C}">
      <dgm:prSet/>
      <dgm:spPr/>
      <dgm:t>
        <a:bodyPr/>
        <a:lstStyle/>
        <a:p>
          <a:endParaRPr lang="en-US"/>
        </a:p>
      </dgm:t>
    </dgm:pt>
    <dgm:pt modelId="{DF720E91-144C-484F-AC71-98EBFAB65B2A}" type="pres">
      <dgm:prSet presAssocID="{1B8F446C-C21E-4AE9-BD35-0E96B397DEAA}" presName="diagram" presStyleCnt="0">
        <dgm:presLayoutVars>
          <dgm:chPref val="1"/>
          <dgm:dir/>
          <dgm:animOne val="branch"/>
          <dgm:animLvl val="lvl"/>
          <dgm:resizeHandles val="exact"/>
        </dgm:presLayoutVars>
      </dgm:prSet>
      <dgm:spPr/>
      <dgm:t>
        <a:bodyPr/>
        <a:lstStyle/>
        <a:p>
          <a:pPr rtl="1"/>
          <a:endParaRPr lang="ar-JO"/>
        </a:p>
      </dgm:t>
    </dgm:pt>
    <dgm:pt modelId="{A83E6DFB-9C74-4B6A-9FB0-0515D58B5873}" type="pres">
      <dgm:prSet presAssocID="{C78F6F5B-787B-449A-AAE3-AAEE234A3116}" presName="root1" presStyleCnt="0"/>
      <dgm:spPr/>
    </dgm:pt>
    <dgm:pt modelId="{1C8E7A88-D48E-4EC7-904D-D9EF4A65B40B}" type="pres">
      <dgm:prSet presAssocID="{C78F6F5B-787B-449A-AAE3-AAEE234A3116}" presName="LevelOneTextNode" presStyleLbl="node0" presStyleIdx="0" presStyleCnt="1">
        <dgm:presLayoutVars>
          <dgm:chPref val="3"/>
        </dgm:presLayoutVars>
      </dgm:prSet>
      <dgm:spPr/>
      <dgm:t>
        <a:bodyPr/>
        <a:lstStyle/>
        <a:p>
          <a:pPr rtl="1"/>
          <a:endParaRPr lang="ar-JO"/>
        </a:p>
      </dgm:t>
    </dgm:pt>
    <dgm:pt modelId="{B357443E-A007-44EC-A5B0-6992D7E5E4CC}" type="pres">
      <dgm:prSet presAssocID="{C78F6F5B-787B-449A-AAE3-AAEE234A3116}" presName="level2hierChild" presStyleCnt="0"/>
      <dgm:spPr/>
    </dgm:pt>
    <dgm:pt modelId="{BCB0E7A4-A2D1-4074-8F6A-9AE2F57BB611}" type="pres">
      <dgm:prSet presAssocID="{4A69FA2C-04C3-4C07-8C0A-BF1C9CE07236}" presName="conn2-1" presStyleLbl="parChTrans1D2" presStyleIdx="0" presStyleCnt="2"/>
      <dgm:spPr/>
      <dgm:t>
        <a:bodyPr/>
        <a:lstStyle/>
        <a:p>
          <a:pPr rtl="1"/>
          <a:endParaRPr lang="ar-JO"/>
        </a:p>
      </dgm:t>
    </dgm:pt>
    <dgm:pt modelId="{E0C973D5-BDA7-4EA3-8F3E-A9BEFF52BF6F}" type="pres">
      <dgm:prSet presAssocID="{4A69FA2C-04C3-4C07-8C0A-BF1C9CE07236}" presName="connTx" presStyleLbl="parChTrans1D2" presStyleIdx="0" presStyleCnt="2"/>
      <dgm:spPr/>
      <dgm:t>
        <a:bodyPr/>
        <a:lstStyle/>
        <a:p>
          <a:pPr rtl="1"/>
          <a:endParaRPr lang="ar-JO"/>
        </a:p>
      </dgm:t>
    </dgm:pt>
    <dgm:pt modelId="{E57E4A79-5678-44F7-A57E-C3A75866FE22}" type="pres">
      <dgm:prSet presAssocID="{437ED209-E78E-4EFC-923F-471C3AF2CEA7}" presName="root2" presStyleCnt="0"/>
      <dgm:spPr/>
    </dgm:pt>
    <dgm:pt modelId="{9C980639-7BCB-476A-B736-8332A2E83C80}" type="pres">
      <dgm:prSet presAssocID="{437ED209-E78E-4EFC-923F-471C3AF2CEA7}" presName="LevelTwoTextNode" presStyleLbl="node2" presStyleIdx="0" presStyleCnt="2">
        <dgm:presLayoutVars>
          <dgm:chPref val="3"/>
        </dgm:presLayoutVars>
      </dgm:prSet>
      <dgm:spPr/>
      <dgm:t>
        <a:bodyPr/>
        <a:lstStyle/>
        <a:p>
          <a:pPr rtl="1"/>
          <a:endParaRPr lang="ar-JO"/>
        </a:p>
      </dgm:t>
    </dgm:pt>
    <dgm:pt modelId="{C5D82A80-8D6B-4162-9EEB-E0DE3C91592F}" type="pres">
      <dgm:prSet presAssocID="{437ED209-E78E-4EFC-923F-471C3AF2CEA7}" presName="level3hierChild" presStyleCnt="0"/>
      <dgm:spPr/>
    </dgm:pt>
    <dgm:pt modelId="{08BBD067-80E8-404A-A8BF-FFE71E873259}" type="pres">
      <dgm:prSet presAssocID="{2500D13A-1B59-4BA1-B157-C18E50313B66}" presName="conn2-1" presStyleLbl="parChTrans1D3" presStyleIdx="0" presStyleCnt="5"/>
      <dgm:spPr/>
      <dgm:t>
        <a:bodyPr/>
        <a:lstStyle/>
        <a:p>
          <a:pPr rtl="1"/>
          <a:endParaRPr lang="ar-JO"/>
        </a:p>
      </dgm:t>
    </dgm:pt>
    <dgm:pt modelId="{14A50F9E-3FFF-490E-98E8-0A79A7CBE93C}" type="pres">
      <dgm:prSet presAssocID="{2500D13A-1B59-4BA1-B157-C18E50313B66}" presName="connTx" presStyleLbl="parChTrans1D3" presStyleIdx="0" presStyleCnt="5"/>
      <dgm:spPr/>
      <dgm:t>
        <a:bodyPr/>
        <a:lstStyle/>
        <a:p>
          <a:pPr rtl="1"/>
          <a:endParaRPr lang="ar-JO"/>
        </a:p>
      </dgm:t>
    </dgm:pt>
    <dgm:pt modelId="{580C51EB-ED7E-49EC-9D1D-F6935559CCA4}" type="pres">
      <dgm:prSet presAssocID="{D74766FB-93E4-458C-A0A8-8809FA5BC345}" presName="root2" presStyleCnt="0"/>
      <dgm:spPr/>
    </dgm:pt>
    <dgm:pt modelId="{18AADEC8-83F4-498F-BE0B-9F66B126F5D3}" type="pres">
      <dgm:prSet presAssocID="{D74766FB-93E4-458C-A0A8-8809FA5BC345}" presName="LevelTwoTextNode" presStyleLbl="node3" presStyleIdx="0" presStyleCnt="5">
        <dgm:presLayoutVars>
          <dgm:chPref val="3"/>
        </dgm:presLayoutVars>
      </dgm:prSet>
      <dgm:spPr/>
      <dgm:t>
        <a:bodyPr/>
        <a:lstStyle/>
        <a:p>
          <a:pPr rtl="1"/>
          <a:endParaRPr lang="ar-JO"/>
        </a:p>
      </dgm:t>
    </dgm:pt>
    <dgm:pt modelId="{378A7FDF-18EE-49BC-B615-E26B0624AAE7}" type="pres">
      <dgm:prSet presAssocID="{D74766FB-93E4-458C-A0A8-8809FA5BC345}" presName="level3hierChild" presStyleCnt="0"/>
      <dgm:spPr/>
    </dgm:pt>
    <dgm:pt modelId="{97C56EFB-27A0-48AB-BD3B-4C99C19C406B}" type="pres">
      <dgm:prSet presAssocID="{706A27A9-32E6-486A-93EA-E7EC7BA632D0}" presName="conn2-1" presStyleLbl="parChTrans1D4" presStyleIdx="0" presStyleCnt="11"/>
      <dgm:spPr/>
      <dgm:t>
        <a:bodyPr/>
        <a:lstStyle/>
        <a:p>
          <a:pPr rtl="1"/>
          <a:endParaRPr lang="ar-JO"/>
        </a:p>
      </dgm:t>
    </dgm:pt>
    <dgm:pt modelId="{34864E93-F775-4484-AB4C-E7E93EFA0224}" type="pres">
      <dgm:prSet presAssocID="{706A27A9-32E6-486A-93EA-E7EC7BA632D0}" presName="connTx" presStyleLbl="parChTrans1D4" presStyleIdx="0" presStyleCnt="11"/>
      <dgm:spPr/>
      <dgm:t>
        <a:bodyPr/>
        <a:lstStyle/>
        <a:p>
          <a:pPr rtl="1"/>
          <a:endParaRPr lang="ar-JO"/>
        </a:p>
      </dgm:t>
    </dgm:pt>
    <dgm:pt modelId="{6D0D3348-D313-4896-9EA1-A2E402292CB8}" type="pres">
      <dgm:prSet presAssocID="{D311830D-0D14-4716-8DBB-94BE873C0F82}" presName="root2" presStyleCnt="0"/>
      <dgm:spPr/>
    </dgm:pt>
    <dgm:pt modelId="{42C1A917-2F1E-48A3-AC72-113462792967}" type="pres">
      <dgm:prSet presAssocID="{D311830D-0D14-4716-8DBB-94BE873C0F82}" presName="LevelTwoTextNode" presStyleLbl="node4" presStyleIdx="0" presStyleCnt="11">
        <dgm:presLayoutVars>
          <dgm:chPref val="3"/>
        </dgm:presLayoutVars>
      </dgm:prSet>
      <dgm:spPr/>
      <dgm:t>
        <a:bodyPr/>
        <a:lstStyle/>
        <a:p>
          <a:pPr rtl="1"/>
          <a:endParaRPr lang="ar-JO"/>
        </a:p>
      </dgm:t>
    </dgm:pt>
    <dgm:pt modelId="{4845EB2A-115D-4CC4-BB5A-957ED1D87BE9}" type="pres">
      <dgm:prSet presAssocID="{D311830D-0D14-4716-8DBB-94BE873C0F82}" presName="level3hierChild" presStyleCnt="0"/>
      <dgm:spPr/>
    </dgm:pt>
    <dgm:pt modelId="{D797A1F5-371C-4F01-9C43-4D11DA497BD2}" type="pres">
      <dgm:prSet presAssocID="{A6435035-3AF6-40E5-9171-54DEC8BD5AF6}" presName="conn2-1" presStyleLbl="parChTrans1D4" presStyleIdx="1" presStyleCnt="11"/>
      <dgm:spPr/>
      <dgm:t>
        <a:bodyPr/>
        <a:lstStyle/>
        <a:p>
          <a:pPr rtl="1"/>
          <a:endParaRPr lang="ar-JO"/>
        </a:p>
      </dgm:t>
    </dgm:pt>
    <dgm:pt modelId="{6647161E-28BC-4CD6-A382-7A887FE99D36}" type="pres">
      <dgm:prSet presAssocID="{A6435035-3AF6-40E5-9171-54DEC8BD5AF6}" presName="connTx" presStyleLbl="parChTrans1D4" presStyleIdx="1" presStyleCnt="11"/>
      <dgm:spPr/>
      <dgm:t>
        <a:bodyPr/>
        <a:lstStyle/>
        <a:p>
          <a:pPr rtl="1"/>
          <a:endParaRPr lang="ar-JO"/>
        </a:p>
      </dgm:t>
    </dgm:pt>
    <dgm:pt modelId="{7A6CB3BA-0A55-4448-917D-211B774FB6CC}" type="pres">
      <dgm:prSet presAssocID="{34FFCB27-8DF1-4379-AF1F-8238D9D06B88}" presName="root2" presStyleCnt="0"/>
      <dgm:spPr/>
    </dgm:pt>
    <dgm:pt modelId="{C6C02921-1F88-4C7D-BA35-3E62469DBA39}" type="pres">
      <dgm:prSet presAssocID="{34FFCB27-8DF1-4379-AF1F-8238D9D06B88}" presName="LevelTwoTextNode" presStyleLbl="node4" presStyleIdx="1" presStyleCnt="11">
        <dgm:presLayoutVars>
          <dgm:chPref val="3"/>
        </dgm:presLayoutVars>
      </dgm:prSet>
      <dgm:spPr/>
      <dgm:t>
        <a:bodyPr/>
        <a:lstStyle/>
        <a:p>
          <a:pPr rtl="1"/>
          <a:endParaRPr lang="ar-JO"/>
        </a:p>
      </dgm:t>
    </dgm:pt>
    <dgm:pt modelId="{F2E23B43-6E11-4AB0-9BEB-3BA51E5EC959}" type="pres">
      <dgm:prSet presAssocID="{34FFCB27-8DF1-4379-AF1F-8238D9D06B88}" presName="level3hierChild" presStyleCnt="0"/>
      <dgm:spPr/>
    </dgm:pt>
    <dgm:pt modelId="{15FA4087-822C-4D69-97F4-BDA020D4B587}" type="pres">
      <dgm:prSet presAssocID="{1CDEEEC4-624D-46B4-B9FB-D7CAAEA54301}" presName="conn2-1" presStyleLbl="parChTrans1D4" presStyleIdx="2" presStyleCnt="11"/>
      <dgm:spPr/>
      <dgm:t>
        <a:bodyPr/>
        <a:lstStyle/>
        <a:p>
          <a:pPr rtl="1"/>
          <a:endParaRPr lang="ar-JO"/>
        </a:p>
      </dgm:t>
    </dgm:pt>
    <dgm:pt modelId="{AD41C8E6-FB05-47B0-AC4C-C1DC3D041C20}" type="pres">
      <dgm:prSet presAssocID="{1CDEEEC4-624D-46B4-B9FB-D7CAAEA54301}" presName="connTx" presStyleLbl="parChTrans1D4" presStyleIdx="2" presStyleCnt="11"/>
      <dgm:spPr/>
      <dgm:t>
        <a:bodyPr/>
        <a:lstStyle/>
        <a:p>
          <a:pPr rtl="1"/>
          <a:endParaRPr lang="ar-JO"/>
        </a:p>
      </dgm:t>
    </dgm:pt>
    <dgm:pt modelId="{8FD4B585-3F11-400D-BAA3-5CFE669DA2B2}" type="pres">
      <dgm:prSet presAssocID="{E9C7432C-5730-4049-8BEB-E611D87FD64A}" presName="root2" presStyleCnt="0"/>
      <dgm:spPr/>
    </dgm:pt>
    <dgm:pt modelId="{46CCD4FF-11CB-4B42-9AB6-94B651B008B4}" type="pres">
      <dgm:prSet presAssocID="{E9C7432C-5730-4049-8BEB-E611D87FD64A}" presName="LevelTwoTextNode" presStyleLbl="node4" presStyleIdx="2" presStyleCnt="11">
        <dgm:presLayoutVars>
          <dgm:chPref val="3"/>
        </dgm:presLayoutVars>
      </dgm:prSet>
      <dgm:spPr/>
      <dgm:t>
        <a:bodyPr/>
        <a:lstStyle/>
        <a:p>
          <a:pPr rtl="1"/>
          <a:endParaRPr lang="ar-JO"/>
        </a:p>
      </dgm:t>
    </dgm:pt>
    <dgm:pt modelId="{31A0AA60-AC40-4513-AB9B-CB3324361C67}" type="pres">
      <dgm:prSet presAssocID="{E9C7432C-5730-4049-8BEB-E611D87FD64A}" presName="level3hierChild" presStyleCnt="0"/>
      <dgm:spPr/>
    </dgm:pt>
    <dgm:pt modelId="{B37133B3-EEEC-4F42-862A-DEE0FBA9BF21}" type="pres">
      <dgm:prSet presAssocID="{47A9C719-D5C4-47D0-A545-428DE0B923C8}" presName="conn2-1" presStyleLbl="parChTrans1D3" presStyleIdx="1" presStyleCnt="5"/>
      <dgm:spPr/>
      <dgm:t>
        <a:bodyPr/>
        <a:lstStyle/>
        <a:p>
          <a:pPr rtl="1"/>
          <a:endParaRPr lang="ar-JO"/>
        </a:p>
      </dgm:t>
    </dgm:pt>
    <dgm:pt modelId="{C0629D9F-BF1A-4A73-BF90-46FC982DDF9B}" type="pres">
      <dgm:prSet presAssocID="{47A9C719-D5C4-47D0-A545-428DE0B923C8}" presName="connTx" presStyleLbl="parChTrans1D3" presStyleIdx="1" presStyleCnt="5"/>
      <dgm:spPr/>
      <dgm:t>
        <a:bodyPr/>
        <a:lstStyle/>
        <a:p>
          <a:pPr rtl="1"/>
          <a:endParaRPr lang="ar-JO"/>
        </a:p>
      </dgm:t>
    </dgm:pt>
    <dgm:pt modelId="{1184BD91-6050-463D-AC7D-CD17F8ECC43C}" type="pres">
      <dgm:prSet presAssocID="{387D62DF-10B2-4B38-8373-9FEB6FB8C87D}" presName="root2" presStyleCnt="0"/>
      <dgm:spPr/>
    </dgm:pt>
    <dgm:pt modelId="{B9DCE26D-185B-4055-ADFA-1EA19DECCDE8}" type="pres">
      <dgm:prSet presAssocID="{387D62DF-10B2-4B38-8373-9FEB6FB8C87D}" presName="LevelTwoTextNode" presStyleLbl="node3" presStyleIdx="1" presStyleCnt="5">
        <dgm:presLayoutVars>
          <dgm:chPref val="3"/>
        </dgm:presLayoutVars>
      </dgm:prSet>
      <dgm:spPr/>
      <dgm:t>
        <a:bodyPr/>
        <a:lstStyle/>
        <a:p>
          <a:pPr rtl="1"/>
          <a:endParaRPr lang="ar-JO"/>
        </a:p>
      </dgm:t>
    </dgm:pt>
    <dgm:pt modelId="{CF3AD3F3-9502-4F06-8345-E276E95B7619}" type="pres">
      <dgm:prSet presAssocID="{387D62DF-10B2-4B38-8373-9FEB6FB8C87D}" presName="level3hierChild" presStyleCnt="0"/>
      <dgm:spPr/>
    </dgm:pt>
    <dgm:pt modelId="{E4748734-1827-4E98-BA8D-14D04592CD3B}" type="pres">
      <dgm:prSet presAssocID="{7CFBF122-E90B-4A08-96D7-856BA62594EE}" presName="conn2-1" presStyleLbl="parChTrans1D4" presStyleIdx="3" presStyleCnt="11"/>
      <dgm:spPr/>
      <dgm:t>
        <a:bodyPr/>
        <a:lstStyle/>
        <a:p>
          <a:pPr rtl="1"/>
          <a:endParaRPr lang="ar-JO"/>
        </a:p>
      </dgm:t>
    </dgm:pt>
    <dgm:pt modelId="{8189F89B-E65A-4266-96D2-894C503A9519}" type="pres">
      <dgm:prSet presAssocID="{7CFBF122-E90B-4A08-96D7-856BA62594EE}" presName="connTx" presStyleLbl="parChTrans1D4" presStyleIdx="3" presStyleCnt="11"/>
      <dgm:spPr/>
      <dgm:t>
        <a:bodyPr/>
        <a:lstStyle/>
        <a:p>
          <a:pPr rtl="1"/>
          <a:endParaRPr lang="ar-JO"/>
        </a:p>
      </dgm:t>
    </dgm:pt>
    <dgm:pt modelId="{3FB4EBA7-86EE-4D41-BB80-DD6ADA46E0BB}" type="pres">
      <dgm:prSet presAssocID="{5067CB2F-CC5F-4737-91D5-38D153807EB7}" presName="root2" presStyleCnt="0"/>
      <dgm:spPr/>
    </dgm:pt>
    <dgm:pt modelId="{E0ADB183-D374-4E03-B841-62B72346E2F4}" type="pres">
      <dgm:prSet presAssocID="{5067CB2F-CC5F-4737-91D5-38D153807EB7}" presName="LevelTwoTextNode" presStyleLbl="node4" presStyleIdx="3" presStyleCnt="11">
        <dgm:presLayoutVars>
          <dgm:chPref val="3"/>
        </dgm:presLayoutVars>
      </dgm:prSet>
      <dgm:spPr/>
      <dgm:t>
        <a:bodyPr/>
        <a:lstStyle/>
        <a:p>
          <a:pPr rtl="1"/>
          <a:endParaRPr lang="ar-JO"/>
        </a:p>
      </dgm:t>
    </dgm:pt>
    <dgm:pt modelId="{8085A9F4-650D-403C-B362-8377929AB2F4}" type="pres">
      <dgm:prSet presAssocID="{5067CB2F-CC5F-4737-91D5-38D153807EB7}" presName="level3hierChild" presStyleCnt="0"/>
      <dgm:spPr/>
    </dgm:pt>
    <dgm:pt modelId="{C946EA36-CF6D-48FB-8044-2D1EEA380428}" type="pres">
      <dgm:prSet presAssocID="{0B63E21A-72F8-46F4-AA08-A562013C4378}" presName="conn2-1" presStyleLbl="parChTrans1D4" presStyleIdx="4" presStyleCnt="11"/>
      <dgm:spPr/>
      <dgm:t>
        <a:bodyPr/>
        <a:lstStyle/>
        <a:p>
          <a:pPr rtl="1"/>
          <a:endParaRPr lang="ar-JO"/>
        </a:p>
      </dgm:t>
    </dgm:pt>
    <dgm:pt modelId="{7752D155-85C2-4F48-8F89-9C3E0F11C6C9}" type="pres">
      <dgm:prSet presAssocID="{0B63E21A-72F8-46F4-AA08-A562013C4378}" presName="connTx" presStyleLbl="parChTrans1D4" presStyleIdx="4" presStyleCnt="11"/>
      <dgm:spPr/>
      <dgm:t>
        <a:bodyPr/>
        <a:lstStyle/>
        <a:p>
          <a:pPr rtl="1"/>
          <a:endParaRPr lang="ar-JO"/>
        </a:p>
      </dgm:t>
    </dgm:pt>
    <dgm:pt modelId="{B04739B0-DC42-4C53-969A-035539A38F53}" type="pres">
      <dgm:prSet presAssocID="{A621F28E-041A-4717-A432-24D87DCE1B76}" presName="root2" presStyleCnt="0"/>
      <dgm:spPr/>
    </dgm:pt>
    <dgm:pt modelId="{299F1854-23A4-4A26-918D-03198BF3F557}" type="pres">
      <dgm:prSet presAssocID="{A621F28E-041A-4717-A432-24D87DCE1B76}" presName="LevelTwoTextNode" presStyleLbl="node4" presStyleIdx="4" presStyleCnt="11">
        <dgm:presLayoutVars>
          <dgm:chPref val="3"/>
        </dgm:presLayoutVars>
      </dgm:prSet>
      <dgm:spPr/>
      <dgm:t>
        <a:bodyPr/>
        <a:lstStyle/>
        <a:p>
          <a:pPr rtl="1"/>
          <a:endParaRPr lang="ar-JO"/>
        </a:p>
      </dgm:t>
    </dgm:pt>
    <dgm:pt modelId="{942D39EE-205F-4959-AEAC-D8C69E772015}" type="pres">
      <dgm:prSet presAssocID="{A621F28E-041A-4717-A432-24D87DCE1B76}" presName="level3hierChild" presStyleCnt="0"/>
      <dgm:spPr/>
    </dgm:pt>
    <dgm:pt modelId="{03C3B6B5-6207-449D-859D-F4A170AE73A8}" type="pres">
      <dgm:prSet presAssocID="{0AF4BFA1-8305-4A20-BEF0-8CFA86CA604A}" presName="conn2-1" presStyleLbl="parChTrans1D2" presStyleIdx="1" presStyleCnt="2"/>
      <dgm:spPr/>
      <dgm:t>
        <a:bodyPr/>
        <a:lstStyle/>
        <a:p>
          <a:pPr rtl="1"/>
          <a:endParaRPr lang="ar-JO"/>
        </a:p>
      </dgm:t>
    </dgm:pt>
    <dgm:pt modelId="{5D68EC78-5934-4678-894E-D48178BCE069}" type="pres">
      <dgm:prSet presAssocID="{0AF4BFA1-8305-4A20-BEF0-8CFA86CA604A}" presName="connTx" presStyleLbl="parChTrans1D2" presStyleIdx="1" presStyleCnt="2"/>
      <dgm:spPr/>
      <dgm:t>
        <a:bodyPr/>
        <a:lstStyle/>
        <a:p>
          <a:pPr rtl="1"/>
          <a:endParaRPr lang="ar-JO"/>
        </a:p>
      </dgm:t>
    </dgm:pt>
    <dgm:pt modelId="{CF86B1C7-DA45-400F-85C8-E41E696DB2A4}" type="pres">
      <dgm:prSet presAssocID="{EE629031-0775-402B-921C-9F312A1DBAEC}" presName="root2" presStyleCnt="0"/>
      <dgm:spPr/>
    </dgm:pt>
    <dgm:pt modelId="{97C6B234-9CDD-457E-9D8A-D8EFAC584697}" type="pres">
      <dgm:prSet presAssocID="{EE629031-0775-402B-921C-9F312A1DBAEC}" presName="LevelTwoTextNode" presStyleLbl="node2" presStyleIdx="1" presStyleCnt="2">
        <dgm:presLayoutVars>
          <dgm:chPref val="3"/>
        </dgm:presLayoutVars>
      </dgm:prSet>
      <dgm:spPr/>
      <dgm:t>
        <a:bodyPr/>
        <a:lstStyle/>
        <a:p>
          <a:pPr rtl="1"/>
          <a:endParaRPr lang="ar-JO"/>
        </a:p>
      </dgm:t>
    </dgm:pt>
    <dgm:pt modelId="{077FD1A4-63B6-47F8-B597-55859A4942D1}" type="pres">
      <dgm:prSet presAssocID="{EE629031-0775-402B-921C-9F312A1DBAEC}" presName="level3hierChild" presStyleCnt="0"/>
      <dgm:spPr/>
    </dgm:pt>
    <dgm:pt modelId="{D642FAB1-BCCF-49F2-B090-91E786CB5296}" type="pres">
      <dgm:prSet presAssocID="{D497B9F0-D4A7-43CB-B195-A0736B4897E8}" presName="conn2-1" presStyleLbl="parChTrans1D3" presStyleIdx="2" presStyleCnt="5"/>
      <dgm:spPr/>
      <dgm:t>
        <a:bodyPr/>
        <a:lstStyle/>
        <a:p>
          <a:pPr rtl="1"/>
          <a:endParaRPr lang="ar-JO"/>
        </a:p>
      </dgm:t>
    </dgm:pt>
    <dgm:pt modelId="{4BDFAFFE-C7CE-429D-8A96-DF09A808592E}" type="pres">
      <dgm:prSet presAssocID="{D497B9F0-D4A7-43CB-B195-A0736B4897E8}" presName="connTx" presStyleLbl="parChTrans1D3" presStyleIdx="2" presStyleCnt="5"/>
      <dgm:spPr/>
      <dgm:t>
        <a:bodyPr/>
        <a:lstStyle/>
        <a:p>
          <a:pPr rtl="1"/>
          <a:endParaRPr lang="ar-JO"/>
        </a:p>
      </dgm:t>
    </dgm:pt>
    <dgm:pt modelId="{422E0F50-C811-4802-9C2C-29B33A2AB091}" type="pres">
      <dgm:prSet presAssocID="{20AE2616-FFCF-49A8-BD06-4AF79D3BEEAA}" presName="root2" presStyleCnt="0"/>
      <dgm:spPr/>
    </dgm:pt>
    <dgm:pt modelId="{C88D30F4-EB83-417D-BF9B-9C257F012966}" type="pres">
      <dgm:prSet presAssocID="{20AE2616-FFCF-49A8-BD06-4AF79D3BEEAA}" presName="LevelTwoTextNode" presStyleLbl="node3" presStyleIdx="2" presStyleCnt="5">
        <dgm:presLayoutVars>
          <dgm:chPref val="3"/>
        </dgm:presLayoutVars>
      </dgm:prSet>
      <dgm:spPr/>
      <dgm:t>
        <a:bodyPr/>
        <a:lstStyle/>
        <a:p>
          <a:pPr rtl="1"/>
          <a:endParaRPr lang="ar-JO"/>
        </a:p>
      </dgm:t>
    </dgm:pt>
    <dgm:pt modelId="{577A92CB-7A27-44FE-AEDA-6B5C3B6EF1FE}" type="pres">
      <dgm:prSet presAssocID="{20AE2616-FFCF-49A8-BD06-4AF79D3BEEAA}" presName="level3hierChild" presStyleCnt="0"/>
      <dgm:spPr/>
    </dgm:pt>
    <dgm:pt modelId="{FFC297E6-BD9F-40C1-A526-4D07FE0F1CDF}" type="pres">
      <dgm:prSet presAssocID="{67D5D946-E85D-403A-BEB2-1BE08BBFFCFF}" presName="conn2-1" presStyleLbl="parChTrans1D4" presStyleIdx="5" presStyleCnt="11"/>
      <dgm:spPr/>
      <dgm:t>
        <a:bodyPr/>
        <a:lstStyle/>
        <a:p>
          <a:pPr rtl="1"/>
          <a:endParaRPr lang="ar-JO"/>
        </a:p>
      </dgm:t>
    </dgm:pt>
    <dgm:pt modelId="{D33EC638-836C-409B-BAAA-F328BF4B30A1}" type="pres">
      <dgm:prSet presAssocID="{67D5D946-E85D-403A-BEB2-1BE08BBFFCFF}" presName="connTx" presStyleLbl="parChTrans1D4" presStyleIdx="5" presStyleCnt="11"/>
      <dgm:spPr/>
      <dgm:t>
        <a:bodyPr/>
        <a:lstStyle/>
        <a:p>
          <a:pPr rtl="1"/>
          <a:endParaRPr lang="ar-JO"/>
        </a:p>
      </dgm:t>
    </dgm:pt>
    <dgm:pt modelId="{FD3210E4-BC46-4448-A592-7337A308E43B}" type="pres">
      <dgm:prSet presAssocID="{94C9AFFA-F610-433C-9AD5-EC4206AA8695}" presName="root2" presStyleCnt="0"/>
      <dgm:spPr/>
    </dgm:pt>
    <dgm:pt modelId="{6EAB6F68-FEDE-413A-B66A-EB86952C92A3}" type="pres">
      <dgm:prSet presAssocID="{94C9AFFA-F610-433C-9AD5-EC4206AA8695}" presName="LevelTwoTextNode" presStyleLbl="node4" presStyleIdx="5" presStyleCnt="11">
        <dgm:presLayoutVars>
          <dgm:chPref val="3"/>
        </dgm:presLayoutVars>
      </dgm:prSet>
      <dgm:spPr/>
      <dgm:t>
        <a:bodyPr/>
        <a:lstStyle/>
        <a:p>
          <a:pPr rtl="1"/>
          <a:endParaRPr lang="ar-JO"/>
        </a:p>
      </dgm:t>
    </dgm:pt>
    <dgm:pt modelId="{876D8667-FA94-4F3D-97CB-A4D24CB01D42}" type="pres">
      <dgm:prSet presAssocID="{94C9AFFA-F610-433C-9AD5-EC4206AA8695}" presName="level3hierChild" presStyleCnt="0"/>
      <dgm:spPr/>
    </dgm:pt>
    <dgm:pt modelId="{B081666B-C57A-4C8C-953F-DF3E5D660D0D}" type="pres">
      <dgm:prSet presAssocID="{DD38CE90-2358-420F-BB6E-0117D8F4F6B6}" presName="conn2-1" presStyleLbl="parChTrans1D4" presStyleIdx="6" presStyleCnt="11"/>
      <dgm:spPr/>
      <dgm:t>
        <a:bodyPr/>
        <a:lstStyle/>
        <a:p>
          <a:pPr rtl="1"/>
          <a:endParaRPr lang="ar-JO"/>
        </a:p>
      </dgm:t>
    </dgm:pt>
    <dgm:pt modelId="{15EFEDF4-81DE-49B0-83BF-677204219D4F}" type="pres">
      <dgm:prSet presAssocID="{DD38CE90-2358-420F-BB6E-0117D8F4F6B6}" presName="connTx" presStyleLbl="parChTrans1D4" presStyleIdx="6" presStyleCnt="11"/>
      <dgm:spPr/>
      <dgm:t>
        <a:bodyPr/>
        <a:lstStyle/>
        <a:p>
          <a:pPr rtl="1"/>
          <a:endParaRPr lang="ar-JO"/>
        </a:p>
      </dgm:t>
    </dgm:pt>
    <dgm:pt modelId="{A7E89F1D-4664-4F0B-9D6C-0BAD94C8C8F3}" type="pres">
      <dgm:prSet presAssocID="{32F226CC-F2C0-42E2-A3A6-A821FE7467E2}" presName="root2" presStyleCnt="0"/>
      <dgm:spPr/>
    </dgm:pt>
    <dgm:pt modelId="{8F8C0189-E3A9-4251-A602-FEB2C3882017}" type="pres">
      <dgm:prSet presAssocID="{32F226CC-F2C0-42E2-A3A6-A821FE7467E2}" presName="LevelTwoTextNode" presStyleLbl="node4" presStyleIdx="6" presStyleCnt="11">
        <dgm:presLayoutVars>
          <dgm:chPref val="3"/>
        </dgm:presLayoutVars>
      </dgm:prSet>
      <dgm:spPr/>
      <dgm:t>
        <a:bodyPr/>
        <a:lstStyle/>
        <a:p>
          <a:pPr rtl="1"/>
          <a:endParaRPr lang="ar-JO"/>
        </a:p>
      </dgm:t>
    </dgm:pt>
    <dgm:pt modelId="{E8D79CF9-CF42-437B-935B-E5F07617F5C6}" type="pres">
      <dgm:prSet presAssocID="{32F226CC-F2C0-42E2-A3A6-A821FE7467E2}" presName="level3hierChild" presStyleCnt="0"/>
      <dgm:spPr/>
    </dgm:pt>
    <dgm:pt modelId="{11C009F3-D4AB-4A8D-A3A5-C255F786AB80}" type="pres">
      <dgm:prSet presAssocID="{AEF5B386-25F2-475F-8E4C-C2B69137F24F}" presName="conn2-1" presStyleLbl="parChTrans1D3" presStyleIdx="3" presStyleCnt="5"/>
      <dgm:spPr/>
      <dgm:t>
        <a:bodyPr/>
        <a:lstStyle/>
        <a:p>
          <a:pPr rtl="1"/>
          <a:endParaRPr lang="ar-JO"/>
        </a:p>
      </dgm:t>
    </dgm:pt>
    <dgm:pt modelId="{F8B00C9E-3A4C-4CB9-A15E-AF7AFD05B382}" type="pres">
      <dgm:prSet presAssocID="{AEF5B386-25F2-475F-8E4C-C2B69137F24F}" presName="connTx" presStyleLbl="parChTrans1D3" presStyleIdx="3" presStyleCnt="5"/>
      <dgm:spPr/>
      <dgm:t>
        <a:bodyPr/>
        <a:lstStyle/>
        <a:p>
          <a:pPr rtl="1"/>
          <a:endParaRPr lang="ar-JO"/>
        </a:p>
      </dgm:t>
    </dgm:pt>
    <dgm:pt modelId="{BE6BB55D-BABA-4C50-98E7-8BFD095E52C7}" type="pres">
      <dgm:prSet presAssocID="{84836E7F-2BE5-4796-ACF5-4B7D80830D7E}" presName="root2" presStyleCnt="0"/>
      <dgm:spPr/>
    </dgm:pt>
    <dgm:pt modelId="{AED405E2-4592-45EA-842D-883548419183}" type="pres">
      <dgm:prSet presAssocID="{84836E7F-2BE5-4796-ACF5-4B7D80830D7E}" presName="LevelTwoTextNode" presStyleLbl="node3" presStyleIdx="3" presStyleCnt="5">
        <dgm:presLayoutVars>
          <dgm:chPref val="3"/>
        </dgm:presLayoutVars>
      </dgm:prSet>
      <dgm:spPr/>
      <dgm:t>
        <a:bodyPr/>
        <a:lstStyle/>
        <a:p>
          <a:pPr rtl="1"/>
          <a:endParaRPr lang="ar-JO"/>
        </a:p>
      </dgm:t>
    </dgm:pt>
    <dgm:pt modelId="{DF0744A7-F176-48A2-B7B3-69FBC061FFF8}" type="pres">
      <dgm:prSet presAssocID="{84836E7F-2BE5-4796-ACF5-4B7D80830D7E}" presName="level3hierChild" presStyleCnt="0"/>
      <dgm:spPr/>
    </dgm:pt>
    <dgm:pt modelId="{5FE9FA6D-80E3-41CD-803B-3B48CA3B1903}" type="pres">
      <dgm:prSet presAssocID="{32454A1B-13E9-4828-AE36-3CDE4D90F8FB}" presName="conn2-1" presStyleLbl="parChTrans1D4" presStyleIdx="7" presStyleCnt="11"/>
      <dgm:spPr/>
      <dgm:t>
        <a:bodyPr/>
        <a:lstStyle/>
        <a:p>
          <a:pPr rtl="1"/>
          <a:endParaRPr lang="ar-JO"/>
        </a:p>
      </dgm:t>
    </dgm:pt>
    <dgm:pt modelId="{A7F9D66F-CB22-4A31-B266-F024C0C35C7B}" type="pres">
      <dgm:prSet presAssocID="{32454A1B-13E9-4828-AE36-3CDE4D90F8FB}" presName="connTx" presStyleLbl="parChTrans1D4" presStyleIdx="7" presStyleCnt="11"/>
      <dgm:spPr/>
      <dgm:t>
        <a:bodyPr/>
        <a:lstStyle/>
        <a:p>
          <a:pPr rtl="1"/>
          <a:endParaRPr lang="ar-JO"/>
        </a:p>
      </dgm:t>
    </dgm:pt>
    <dgm:pt modelId="{18FF4B36-D5F4-4AC1-B057-0954948BB448}" type="pres">
      <dgm:prSet presAssocID="{CD7DD780-155E-48E8-B182-ECD8164CE42E}" presName="root2" presStyleCnt="0"/>
      <dgm:spPr/>
    </dgm:pt>
    <dgm:pt modelId="{A81591E8-F351-4779-AC0D-D0461CB1C088}" type="pres">
      <dgm:prSet presAssocID="{CD7DD780-155E-48E8-B182-ECD8164CE42E}" presName="LevelTwoTextNode" presStyleLbl="node4" presStyleIdx="7" presStyleCnt="11">
        <dgm:presLayoutVars>
          <dgm:chPref val="3"/>
        </dgm:presLayoutVars>
      </dgm:prSet>
      <dgm:spPr/>
      <dgm:t>
        <a:bodyPr/>
        <a:lstStyle/>
        <a:p>
          <a:pPr rtl="1"/>
          <a:endParaRPr lang="ar-JO"/>
        </a:p>
      </dgm:t>
    </dgm:pt>
    <dgm:pt modelId="{64936217-B5C6-4168-9728-D503ED3E665D}" type="pres">
      <dgm:prSet presAssocID="{CD7DD780-155E-48E8-B182-ECD8164CE42E}" presName="level3hierChild" presStyleCnt="0"/>
      <dgm:spPr/>
    </dgm:pt>
    <dgm:pt modelId="{7F4AE4CB-C843-4D8E-A9B2-3FB86C61A7A9}" type="pres">
      <dgm:prSet presAssocID="{A7A7EC97-A2B4-4524-99AE-EBD7C4471EEB}" presName="conn2-1" presStyleLbl="parChTrans1D3" presStyleIdx="4" presStyleCnt="5"/>
      <dgm:spPr/>
      <dgm:t>
        <a:bodyPr/>
        <a:lstStyle/>
        <a:p>
          <a:pPr rtl="1"/>
          <a:endParaRPr lang="ar-JO"/>
        </a:p>
      </dgm:t>
    </dgm:pt>
    <dgm:pt modelId="{5E1591E4-AA82-481E-8BD7-1A6B8849F347}" type="pres">
      <dgm:prSet presAssocID="{A7A7EC97-A2B4-4524-99AE-EBD7C4471EEB}" presName="connTx" presStyleLbl="parChTrans1D3" presStyleIdx="4" presStyleCnt="5"/>
      <dgm:spPr/>
      <dgm:t>
        <a:bodyPr/>
        <a:lstStyle/>
        <a:p>
          <a:pPr rtl="1"/>
          <a:endParaRPr lang="ar-JO"/>
        </a:p>
      </dgm:t>
    </dgm:pt>
    <dgm:pt modelId="{B2CEBADC-EC63-4342-9BD3-816ACB9F5664}" type="pres">
      <dgm:prSet presAssocID="{F0C4CAF9-D377-4C8F-87B4-FA6D84868BF1}" presName="root2" presStyleCnt="0"/>
      <dgm:spPr/>
    </dgm:pt>
    <dgm:pt modelId="{FFA80308-4FDF-4017-A5E3-78D5261FE394}" type="pres">
      <dgm:prSet presAssocID="{F0C4CAF9-D377-4C8F-87B4-FA6D84868BF1}" presName="LevelTwoTextNode" presStyleLbl="node3" presStyleIdx="4" presStyleCnt="5">
        <dgm:presLayoutVars>
          <dgm:chPref val="3"/>
        </dgm:presLayoutVars>
      </dgm:prSet>
      <dgm:spPr/>
      <dgm:t>
        <a:bodyPr/>
        <a:lstStyle/>
        <a:p>
          <a:pPr rtl="1"/>
          <a:endParaRPr lang="ar-JO"/>
        </a:p>
      </dgm:t>
    </dgm:pt>
    <dgm:pt modelId="{2B5290FD-27B3-422E-BC08-4D3AACCD0013}" type="pres">
      <dgm:prSet presAssocID="{F0C4CAF9-D377-4C8F-87B4-FA6D84868BF1}" presName="level3hierChild" presStyleCnt="0"/>
      <dgm:spPr/>
    </dgm:pt>
    <dgm:pt modelId="{3C4F17F4-B1D5-445C-A05F-E5F98A47B307}" type="pres">
      <dgm:prSet presAssocID="{40D07A53-A514-456E-B774-9F3A7D3F924F}" presName="conn2-1" presStyleLbl="parChTrans1D4" presStyleIdx="8" presStyleCnt="11"/>
      <dgm:spPr/>
      <dgm:t>
        <a:bodyPr/>
        <a:lstStyle/>
        <a:p>
          <a:pPr rtl="1"/>
          <a:endParaRPr lang="ar-JO"/>
        </a:p>
      </dgm:t>
    </dgm:pt>
    <dgm:pt modelId="{1DDF42B9-8892-4E68-8D42-821875D91BC2}" type="pres">
      <dgm:prSet presAssocID="{40D07A53-A514-456E-B774-9F3A7D3F924F}" presName="connTx" presStyleLbl="parChTrans1D4" presStyleIdx="8" presStyleCnt="11"/>
      <dgm:spPr/>
      <dgm:t>
        <a:bodyPr/>
        <a:lstStyle/>
        <a:p>
          <a:pPr rtl="1"/>
          <a:endParaRPr lang="ar-JO"/>
        </a:p>
      </dgm:t>
    </dgm:pt>
    <dgm:pt modelId="{1D5BD02C-D837-47F0-BAB6-35B95CA6CFAD}" type="pres">
      <dgm:prSet presAssocID="{4EFA1B98-845E-48FB-B06B-CD5ED5E4229D}" presName="root2" presStyleCnt="0"/>
      <dgm:spPr/>
    </dgm:pt>
    <dgm:pt modelId="{A1A43A9D-BC3E-4FE9-9E95-9AAC3E6498C6}" type="pres">
      <dgm:prSet presAssocID="{4EFA1B98-845E-48FB-B06B-CD5ED5E4229D}" presName="LevelTwoTextNode" presStyleLbl="node4" presStyleIdx="8" presStyleCnt="11">
        <dgm:presLayoutVars>
          <dgm:chPref val="3"/>
        </dgm:presLayoutVars>
      </dgm:prSet>
      <dgm:spPr/>
      <dgm:t>
        <a:bodyPr/>
        <a:lstStyle/>
        <a:p>
          <a:pPr rtl="1"/>
          <a:endParaRPr lang="ar-JO"/>
        </a:p>
      </dgm:t>
    </dgm:pt>
    <dgm:pt modelId="{FD1BD644-26C7-47AD-A13D-DCE00E38668B}" type="pres">
      <dgm:prSet presAssocID="{4EFA1B98-845E-48FB-B06B-CD5ED5E4229D}" presName="level3hierChild" presStyleCnt="0"/>
      <dgm:spPr/>
    </dgm:pt>
    <dgm:pt modelId="{400D5D1A-E58D-4B6A-A3E6-AD81467C887C}" type="pres">
      <dgm:prSet presAssocID="{73B3499E-ABE9-4236-A553-DC5D59C36BD4}" presName="conn2-1" presStyleLbl="parChTrans1D4" presStyleIdx="9" presStyleCnt="11"/>
      <dgm:spPr/>
      <dgm:t>
        <a:bodyPr/>
        <a:lstStyle/>
        <a:p>
          <a:pPr rtl="1"/>
          <a:endParaRPr lang="ar-JO"/>
        </a:p>
      </dgm:t>
    </dgm:pt>
    <dgm:pt modelId="{7AF3AADF-CF0D-44C2-916A-02680E2DA2A9}" type="pres">
      <dgm:prSet presAssocID="{73B3499E-ABE9-4236-A553-DC5D59C36BD4}" presName="connTx" presStyleLbl="parChTrans1D4" presStyleIdx="9" presStyleCnt="11"/>
      <dgm:spPr/>
      <dgm:t>
        <a:bodyPr/>
        <a:lstStyle/>
        <a:p>
          <a:pPr rtl="1"/>
          <a:endParaRPr lang="ar-JO"/>
        </a:p>
      </dgm:t>
    </dgm:pt>
    <dgm:pt modelId="{E16579FC-1B8A-4FA9-BA63-CF7F5E115EB7}" type="pres">
      <dgm:prSet presAssocID="{2D84224E-9252-4886-BDD5-3466DAFF8D44}" presName="root2" presStyleCnt="0"/>
      <dgm:spPr/>
    </dgm:pt>
    <dgm:pt modelId="{6A85EC12-8B04-4F68-BA1E-96968FF4A86A}" type="pres">
      <dgm:prSet presAssocID="{2D84224E-9252-4886-BDD5-3466DAFF8D44}" presName="LevelTwoTextNode" presStyleLbl="node4" presStyleIdx="9" presStyleCnt="11">
        <dgm:presLayoutVars>
          <dgm:chPref val="3"/>
        </dgm:presLayoutVars>
      </dgm:prSet>
      <dgm:spPr/>
      <dgm:t>
        <a:bodyPr/>
        <a:lstStyle/>
        <a:p>
          <a:pPr rtl="1"/>
          <a:endParaRPr lang="ar-JO"/>
        </a:p>
      </dgm:t>
    </dgm:pt>
    <dgm:pt modelId="{48E3B21B-017C-406F-937D-1BD9E2B2575A}" type="pres">
      <dgm:prSet presAssocID="{2D84224E-9252-4886-BDD5-3466DAFF8D44}" presName="level3hierChild" presStyleCnt="0"/>
      <dgm:spPr/>
    </dgm:pt>
    <dgm:pt modelId="{74EADFBA-666A-4FA5-BF5B-A4CFDA9C8234}" type="pres">
      <dgm:prSet presAssocID="{D88E219B-8B1F-4F8F-8CC7-AD687A971388}" presName="conn2-1" presStyleLbl="parChTrans1D4" presStyleIdx="10" presStyleCnt="11"/>
      <dgm:spPr/>
      <dgm:t>
        <a:bodyPr/>
        <a:lstStyle/>
        <a:p>
          <a:pPr rtl="1"/>
          <a:endParaRPr lang="ar-JO"/>
        </a:p>
      </dgm:t>
    </dgm:pt>
    <dgm:pt modelId="{76C4AE0A-4BA3-4080-9104-B14C25AB5BFC}" type="pres">
      <dgm:prSet presAssocID="{D88E219B-8B1F-4F8F-8CC7-AD687A971388}" presName="connTx" presStyleLbl="parChTrans1D4" presStyleIdx="10" presStyleCnt="11"/>
      <dgm:spPr/>
      <dgm:t>
        <a:bodyPr/>
        <a:lstStyle/>
        <a:p>
          <a:pPr rtl="1"/>
          <a:endParaRPr lang="ar-JO"/>
        </a:p>
      </dgm:t>
    </dgm:pt>
    <dgm:pt modelId="{4768DF9D-1BA8-4C85-AD52-4B10162C3AA5}" type="pres">
      <dgm:prSet presAssocID="{89D7F1B5-60FC-4ADD-B706-98041BDD707A}" presName="root2" presStyleCnt="0"/>
      <dgm:spPr/>
    </dgm:pt>
    <dgm:pt modelId="{F1F829AE-AFA9-444D-B451-CBAA853D9667}" type="pres">
      <dgm:prSet presAssocID="{89D7F1B5-60FC-4ADD-B706-98041BDD707A}" presName="LevelTwoTextNode" presStyleLbl="node4" presStyleIdx="10" presStyleCnt="11">
        <dgm:presLayoutVars>
          <dgm:chPref val="3"/>
        </dgm:presLayoutVars>
      </dgm:prSet>
      <dgm:spPr/>
      <dgm:t>
        <a:bodyPr/>
        <a:lstStyle/>
        <a:p>
          <a:pPr rtl="1"/>
          <a:endParaRPr lang="ar-JO"/>
        </a:p>
      </dgm:t>
    </dgm:pt>
    <dgm:pt modelId="{5088A6EF-973A-4B10-B94E-9EABE5B4A65B}" type="pres">
      <dgm:prSet presAssocID="{89D7F1B5-60FC-4ADD-B706-98041BDD707A}" presName="level3hierChild" presStyleCnt="0"/>
      <dgm:spPr/>
    </dgm:pt>
  </dgm:ptLst>
  <dgm:cxnLst>
    <dgm:cxn modelId="{6D290480-90C6-4504-ADA9-C80C4E8B8E18}" srcId="{D74766FB-93E4-458C-A0A8-8809FA5BC345}" destId="{E9C7432C-5730-4049-8BEB-E611D87FD64A}" srcOrd="2" destOrd="0" parTransId="{1CDEEEC4-624D-46B4-B9FB-D7CAAEA54301}" sibTransId="{73E0225E-B1B3-4E0D-848E-B86656F52E9C}"/>
    <dgm:cxn modelId="{30B83ED8-E26C-4AA2-BAA7-EFF51DB58507}" type="presOf" srcId="{0B63E21A-72F8-46F4-AA08-A562013C4378}" destId="{7752D155-85C2-4F48-8F89-9C3E0F11C6C9}" srcOrd="1" destOrd="0" presId="urn:microsoft.com/office/officeart/2005/8/layout/hierarchy2"/>
    <dgm:cxn modelId="{2931EF1B-F6E5-480C-BB7C-E1D07BB865BF}" type="presOf" srcId="{706A27A9-32E6-486A-93EA-E7EC7BA632D0}" destId="{34864E93-F775-4484-AB4C-E7E93EFA0224}" srcOrd="1" destOrd="0" presId="urn:microsoft.com/office/officeart/2005/8/layout/hierarchy2"/>
    <dgm:cxn modelId="{B977DDE5-0477-4658-BB24-79A8F20977CB}" srcId="{F0C4CAF9-D377-4C8F-87B4-FA6D84868BF1}" destId="{2D84224E-9252-4886-BDD5-3466DAFF8D44}" srcOrd="1" destOrd="0" parTransId="{73B3499E-ABE9-4236-A553-DC5D59C36BD4}" sibTransId="{F3656342-9F1A-4A8B-BF6E-35FB492E4016}"/>
    <dgm:cxn modelId="{EEC2A0A0-48DB-42EB-9BEC-46736F63C42A}" type="presOf" srcId="{AEF5B386-25F2-475F-8E4C-C2B69137F24F}" destId="{11C009F3-D4AB-4A8D-A3A5-C255F786AB80}" srcOrd="0" destOrd="0" presId="urn:microsoft.com/office/officeart/2005/8/layout/hierarchy2"/>
    <dgm:cxn modelId="{CEE53FE8-8D56-4C86-8CEE-EF52BF174EAA}" srcId="{D74766FB-93E4-458C-A0A8-8809FA5BC345}" destId="{34FFCB27-8DF1-4379-AF1F-8238D9D06B88}" srcOrd="1" destOrd="0" parTransId="{A6435035-3AF6-40E5-9171-54DEC8BD5AF6}" sibTransId="{7B07CF9E-30FE-40B6-9E78-A00619089E3D}"/>
    <dgm:cxn modelId="{57C4D6DE-E1E0-4455-9A5F-E3C9E6B4E641}" type="presOf" srcId="{67D5D946-E85D-403A-BEB2-1BE08BBFFCFF}" destId="{FFC297E6-BD9F-40C1-A526-4D07FE0F1CDF}" srcOrd="0" destOrd="0" presId="urn:microsoft.com/office/officeart/2005/8/layout/hierarchy2"/>
    <dgm:cxn modelId="{AB9E5CB6-81F0-4F9F-A2D6-C9ABF86AA2CB}" type="presOf" srcId="{73B3499E-ABE9-4236-A553-DC5D59C36BD4}" destId="{400D5D1A-E58D-4B6A-A3E6-AD81467C887C}" srcOrd="0" destOrd="0" presId="urn:microsoft.com/office/officeart/2005/8/layout/hierarchy2"/>
    <dgm:cxn modelId="{650005D2-5D21-4608-8EF7-1912B19E3DB4}" type="presOf" srcId="{0AF4BFA1-8305-4A20-BEF0-8CFA86CA604A}" destId="{03C3B6B5-6207-449D-859D-F4A170AE73A8}" srcOrd="0" destOrd="0" presId="urn:microsoft.com/office/officeart/2005/8/layout/hierarchy2"/>
    <dgm:cxn modelId="{71FCFE96-5AB8-4EED-B293-91085558B5EE}" type="presOf" srcId="{DD38CE90-2358-420F-BB6E-0117D8F4F6B6}" destId="{B081666B-C57A-4C8C-953F-DF3E5D660D0D}" srcOrd="0" destOrd="0" presId="urn:microsoft.com/office/officeart/2005/8/layout/hierarchy2"/>
    <dgm:cxn modelId="{ACA15A4D-F087-4ADB-B525-57893A473BF8}" type="presOf" srcId="{706A27A9-32E6-486A-93EA-E7EC7BA632D0}" destId="{97C56EFB-27A0-48AB-BD3B-4C99C19C406B}" srcOrd="0" destOrd="0" presId="urn:microsoft.com/office/officeart/2005/8/layout/hierarchy2"/>
    <dgm:cxn modelId="{C1319470-CCE0-444F-9413-FEEB05932364}" type="presOf" srcId="{32F226CC-F2C0-42E2-A3A6-A821FE7467E2}" destId="{8F8C0189-E3A9-4251-A602-FEB2C3882017}" srcOrd="0" destOrd="0" presId="urn:microsoft.com/office/officeart/2005/8/layout/hierarchy2"/>
    <dgm:cxn modelId="{7148E8D5-BAC8-45B9-A6DB-EABC4EF37713}" type="presOf" srcId="{7CFBF122-E90B-4A08-96D7-856BA62594EE}" destId="{8189F89B-E65A-4266-96D2-894C503A9519}" srcOrd="1" destOrd="0" presId="urn:microsoft.com/office/officeart/2005/8/layout/hierarchy2"/>
    <dgm:cxn modelId="{18885A0E-0850-4959-8A7A-8B555D9D5688}" type="presOf" srcId="{40D07A53-A514-456E-B774-9F3A7D3F924F}" destId="{1DDF42B9-8892-4E68-8D42-821875D91BC2}" srcOrd="1" destOrd="0" presId="urn:microsoft.com/office/officeart/2005/8/layout/hierarchy2"/>
    <dgm:cxn modelId="{A709B261-04DF-4D43-A111-7C2DAC7381AB}" type="presOf" srcId="{CD7DD780-155E-48E8-B182-ECD8164CE42E}" destId="{A81591E8-F351-4779-AC0D-D0461CB1C088}" srcOrd="0" destOrd="0" presId="urn:microsoft.com/office/officeart/2005/8/layout/hierarchy2"/>
    <dgm:cxn modelId="{706458AD-FF14-43C2-AF46-261CC9ABB775}" type="presOf" srcId="{7CFBF122-E90B-4A08-96D7-856BA62594EE}" destId="{E4748734-1827-4E98-BA8D-14D04592CD3B}" srcOrd="0" destOrd="0" presId="urn:microsoft.com/office/officeart/2005/8/layout/hierarchy2"/>
    <dgm:cxn modelId="{369ED16B-59B9-4210-AF93-B4ADC1B9300D}" srcId="{387D62DF-10B2-4B38-8373-9FEB6FB8C87D}" destId="{A621F28E-041A-4717-A432-24D87DCE1B76}" srcOrd="1" destOrd="0" parTransId="{0B63E21A-72F8-46F4-AA08-A562013C4378}" sibTransId="{F00C0620-870F-4B80-A375-CA03041E0929}"/>
    <dgm:cxn modelId="{459C37A9-D5A9-47A7-83FA-7077402B19C8}" type="presOf" srcId="{1B8F446C-C21E-4AE9-BD35-0E96B397DEAA}" destId="{DF720E91-144C-484F-AC71-98EBFAB65B2A}" srcOrd="0" destOrd="0" presId="urn:microsoft.com/office/officeart/2005/8/layout/hierarchy2"/>
    <dgm:cxn modelId="{44E1DE39-DCF2-4ED8-9FB1-8DE48A10CE15}" type="presOf" srcId="{D74766FB-93E4-458C-A0A8-8809FA5BC345}" destId="{18AADEC8-83F4-498F-BE0B-9F66B126F5D3}" srcOrd="0" destOrd="0" presId="urn:microsoft.com/office/officeart/2005/8/layout/hierarchy2"/>
    <dgm:cxn modelId="{C981B4E0-A538-471A-95B6-A33C5CF031B8}" type="presOf" srcId="{A6435035-3AF6-40E5-9171-54DEC8BD5AF6}" destId="{6647161E-28BC-4CD6-A382-7A887FE99D36}" srcOrd="1" destOrd="0" presId="urn:microsoft.com/office/officeart/2005/8/layout/hierarchy2"/>
    <dgm:cxn modelId="{0C36DA69-810A-4F12-96A0-9AC91769A450}" srcId="{D74766FB-93E4-458C-A0A8-8809FA5BC345}" destId="{D311830D-0D14-4716-8DBB-94BE873C0F82}" srcOrd="0" destOrd="0" parTransId="{706A27A9-32E6-486A-93EA-E7EC7BA632D0}" sibTransId="{A41863A0-EF1F-4FC6-8822-0710F50EDC3D}"/>
    <dgm:cxn modelId="{D16CF22B-DFF1-4372-80C2-E760FC5AC369}" srcId="{20AE2616-FFCF-49A8-BD06-4AF79D3BEEAA}" destId="{94C9AFFA-F610-433C-9AD5-EC4206AA8695}" srcOrd="0" destOrd="0" parTransId="{67D5D946-E85D-403A-BEB2-1BE08BBFFCFF}" sibTransId="{36B4A5CE-DCD3-4553-B251-5DBCCCD8C1EF}"/>
    <dgm:cxn modelId="{D0228AF8-972F-46F2-930C-E6B812926FFD}" type="presOf" srcId="{2500D13A-1B59-4BA1-B157-C18E50313B66}" destId="{08BBD067-80E8-404A-A8BF-FFE71E873259}" srcOrd="0" destOrd="0" presId="urn:microsoft.com/office/officeart/2005/8/layout/hierarchy2"/>
    <dgm:cxn modelId="{7C248CC5-D7BE-4F8D-9060-2EE2C5D33B68}" type="presOf" srcId="{2500D13A-1B59-4BA1-B157-C18E50313B66}" destId="{14A50F9E-3FFF-490E-98E8-0A79A7CBE93C}" srcOrd="1" destOrd="0" presId="urn:microsoft.com/office/officeart/2005/8/layout/hierarchy2"/>
    <dgm:cxn modelId="{0BE739FF-DEC9-4CB4-AED9-95B21CF34330}" type="presOf" srcId="{437ED209-E78E-4EFC-923F-471C3AF2CEA7}" destId="{9C980639-7BCB-476A-B736-8332A2E83C80}" srcOrd="0" destOrd="0" presId="urn:microsoft.com/office/officeart/2005/8/layout/hierarchy2"/>
    <dgm:cxn modelId="{E92D44E0-A087-4E75-A1ED-53CB61071029}" srcId="{F0C4CAF9-D377-4C8F-87B4-FA6D84868BF1}" destId="{4EFA1B98-845E-48FB-B06B-CD5ED5E4229D}" srcOrd="0" destOrd="0" parTransId="{40D07A53-A514-456E-B774-9F3A7D3F924F}" sibTransId="{2872B0F1-D310-4C7B-8EEF-DDC4F829B2A9}"/>
    <dgm:cxn modelId="{8B732439-5B1A-4C1A-A2BB-B1CD9A546278}" type="presOf" srcId="{0B63E21A-72F8-46F4-AA08-A562013C4378}" destId="{C946EA36-CF6D-48FB-8044-2D1EEA380428}" srcOrd="0" destOrd="0" presId="urn:microsoft.com/office/officeart/2005/8/layout/hierarchy2"/>
    <dgm:cxn modelId="{47B520CB-2781-41B9-A8AC-5266B5A7FA3C}" srcId="{F0C4CAF9-D377-4C8F-87B4-FA6D84868BF1}" destId="{89D7F1B5-60FC-4ADD-B706-98041BDD707A}" srcOrd="2" destOrd="0" parTransId="{D88E219B-8B1F-4F8F-8CC7-AD687A971388}" sibTransId="{907B5E38-C96E-403C-86AB-C721EEEB0E64}"/>
    <dgm:cxn modelId="{4EAA5145-DF34-4515-8EA8-01238A6EEC63}" srcId="{84836E7F-2BE5-4796-ACF5-4B7D80830D7E}" destId="{CD7DD780-155E-48E8-B182-ECD8164CE42E}" srcOrd="0" destOrd="0" parTransId="{32454A1B-13E9-4828-AE36-3CDE4D90F8FB}" sibTransId="{5A3E4F2D-F7E8-4E71-8161-F7DD7C7DBE02}"/>
    <dgm:cxn modelId="{ADFD1B6F-9721-4878-BF89-E62E99A2F210}" type="presOf" srcId="{4A69FA2C-04C3-4C07-8C0A-BF1C9CE07236}" destId="{E0C973D5-BDA7-4EA3-8F3E-A9BEFF52BF6F}" srcOrd="1" destOrd="0" presId="urn:microsoft.com/office/officeart/2005/8/layout/hierarchy2"/>
    <dgm:cxn modelId="{951B27EC-242B-43C0-B1C9-B3038F092731}" srcId="{C78F6F5B-787B-449A-AAE3-AAEE234A3116}" destId="{437ED209-E78E-4EFC-923F-471C3AF2CEA7}" srcOrd="0" destOrd="0" parTransId="{4A69FA2C-04C3-4C07-8C0A-BF1C9CE07236}" sibTransId="{49E36861-D698-4832-8D9B-097372FCCCF0}"/>
    <dgm:cxn modelId="{E574A12A-9D4B-4B11-A15B-9F0528F34512}" type="presOf" srcId="{0AF4BFA1-8305-4A20-BEF0-8CFA86CA604A}" destId="{5D68EC78-5934-4678-894E-D48178BCE069}" srcOrd="1" destOrd="0" presId="urn:microsoft.com/office/officeart/2005/8/layout/hierarchy2"/>
    <dgm:cxn modelId="{172C9958-C559-45F4-B207-03CA693ED75C}" type="presOf" srcId="{A6435035-3AF6-40E5-9171-54DEC8BD5AF6}" destId="{D797A1F5-371C-4F01-9C43-4D11DA497BD2}" srcOrd="0" destOrd="0" presId="urn:microsoft.com/office/officeart/2005/8/layout/hierarchy2"/>
    <dgm:cxn modelId="{A2BB0690-78FD-4756-AADC-B3E090F86B35}" type="presOf" srcId="{C78F6F5B-787B-449A-AAE3-AAEE234A3116}" destId="{1C8E7A88-D48E-4EC7-904D-D9EF4A65B40B}" srcOrd="0" destOrd="0" presId="urn:microsoft.com/office/officeart/2005/8/layout/hierarchy2"/>
    <dgm:cxn modelId="{E1144DF5-8158-42DA-9607-37CE45F4645B}" type="presOf" srcId="{32454A1B-13E9-4828-AE36-3CDE4D90F8FB}" destId="{A7F9D66F-CB22-4A31-B266-F024C0C35C7B}" srcOrd="1" destOrd="0" presId="urn:microsoft.com/office/officeart/2005/8/layout/hierarchy2"/>
    <dgm:cxn modelId="{4600A9B2-9245-49D7-8800-40A60EB47A47}" type="presOf" srcId="{EE629031-0775-402B-921C-9F312A1DBAEC}" destId="{97C6B234-9CDD-457E-9D8A-D8EFAC584697}" srcOrd="0" destOrd="0" presId="urn:microsoft.com/office/officeart/2005/8/layout/hierarchy2"/>
    <dgm:cxn modelId="{4EBCF29C-C1BD-42EA-AD34-7FA45B07BA17}" type="presOf" srcId="{40D07A53-A514-456E-B774-9F3A7D3F924F}" destId="{3C4F17F4-B1D5-445C-A05F-E5F98A47B307}" srcOrd="0" destOrd="0" presId="urn:microsoft.com/office/officeart/2005/8/layout/hierarchy2"/>
    <dgm:cxn modelId="{BD207435-0011-4390-9200-D6B9B0EC1922}" type="presOf" srcId="{E9C7432C-5730-4049-8BEB-E611D87FD64A}" destId="{46CCD4FF-11CB-4B42-9AB6-94B651B008B4}" srcOrd="0" destOrd="0" presId="urn:microsoft.com/office/officeart/2005/8/layout/hierarchy2"/>
    <dgm:cxn modelId="{DF8F213E-0482-4639-81F4-C1578720904D}" type="presOf" srcId="{387D62DF-10B2-4B38-8373-9FEB6FB8C87D}" destId="{B9DCE26D-185B-4055-ADFA-1EA19DECCDE8}" srcOrd="0" destOrd="0" presId="urn:microsoft.com/office/officeart/2005/8/layout/hierarchy2"/>
    <dgm:cxn modelId="{A5E17A74-DCED-476F-9951-4B9B3D5BC881}" srcId="{387D62DF-10B2-4B38-8373-9FEB6FB8C87D}" destId="{5067CB2F-CC5F-4737-91D5-38D153807EB7}" srcOrd="0" destOrd="0" parTransId="{7CFBF122-E90B-4A08-96D7-856BA62594EE}" sibTransId="{1EE060A1-3F29-497F-A007-02501C8B0278}"/>
    <dgm:cxn modelId="{2216641A-086C-4D1F-AE0B-3C2DEFF28A70}" type="presOf" srcId="{32454A1B-13E9-4828-AE36-3CDE4D90F8FB}" destId="{5FE9FA6D-80E3-41CD-803B-3B48CA3B1903}" srcOrd="0" destOrd="0" presId="urn:microsoft.com/office/officeart/2005/8/layout/hierarchy2"/>
    <dgm:cxn modelId="{A6DB8EA7-EAD5-48F2-B721-BA4F075278A6}" type="presOf" srcId="{94C9AFFA-F610-433C-9AD5-EC4206AA8695}" destId="{6EAB6F68-FEDE-413A-B66A-EB86952C92A3}" srcOrd="0" destOrd="0" presId="urn:microsoft.com/office/officeart/2005/8/layout/hierarchy2"/>
    <dgm:cxn modelId="{B47F0C1D-C478-4EA4-9DCA-FE8FC89DBE04}" type="presOf" srcId="{F0C4CAF9-D377-4C8F-87B4-FA6D84868BF1}" destId="{FFA80308-4FDF-4017-A5E3-78D5261FE394}" srcOrd="0" destOrd="0" presId="urn:microsoft.com/office/officeart/2005/8/layout/hierarchy2"/>
    <dgm:cxn modelId="{10C76A8B-35A9-4486-A16E-2487338B3E6F}" type="presOf" srcId="{1CDEEEC4-624D-46B4-B9FB-D7CAAEA54301}" destId="{15FA4087-822C-4D69-97F4-BDA020D4B587}" srcOrd="0" destOrd="0" presId="urn:microsoft.com/office/officeart/2005/8/layout/hierarchy2"/>
    <dgm:cxn modelId="{E1CDE1C0-381F-401C-A3A3-8B58AF7BBCCD}" srcId="{EE629031-0775-402B-921C-9F312A1DBAEC}" destId="{20AE2616-FFCF-49A8-BD06-4AF79D3BEEAA}" srcOrd="0" destOrd="0" parTransId="{D497B9F0-D4A7-43CB-B195-A0736B4897E8}" sibTransId="{F3A14AD4-CEE1-4B25-A1BF-7370207C51EF}"/>
    <dgm:cxn modelId="{31F1267E-E2A3-4FFC-939D-3C790E3B3A2B}" type="presOf" srcId="{D311830D-0D14-4716-8DBB-94BE873C0F82}" destId="{42C1A917-2F1E-48A3-AC72-113462792967}" srcOrd="0" destOrd="0" presId="urn:microsoft.com/office/officeart/2005/8/layout/hierarchy2"/>
    <dgm:cxn modelId="{AF1E91D7-18BE-4645-B417-1450297EE293}" type="presOf" srcId="{84836E7F-2BE5-4796-ACF5-4B7D80830D7E}" destId="{AED405E2-4592-45EA-842D-883548419183}" srcOrd="0" destOrd="0" presId="urn:microsoft.com/office/officeart/2005/8/layout/hierarchy2"/>
    <dgm:cxn modelId="{C7E3E082-7B9E-4B54-950A-446B1A6DFF57}" type="presOf" srcId="{47A9C719-D5C4-47D0-A545-428DE0B923C8}" destId="{C0629D9F-BF1A-4A73-BF90-46FC982DDF9B}" srcOrd="1" destOrd="0" presId="urn:microsoft.com/office/officeart/2005/8/layout/hierarchy2"/>
    <dgm:cxn modelId="{ED42B0FB-4F36-4857-A7F0-4D2AED968DB8}" type="presOf" srcId="{4A69FA2C-04C3-4C07-8C0A-BF1C9CE07236}" destId="{BCB0E7A4-A2D1-4074-8F6A-9AE2F57BB611}" srcOrd="0" destOrd="0" presId="urn:microsoft.com/office/officeart/2005/8/layout/hierarchy2"/>
    <dgm:cxn modelId="{BC2AC758-9D95-49B0-B0B3-05E85483FD81}" type="presOf" srcId="{D88E219B-8B1F-4F8F-8CC7-AD687A971388}" destId="{76C4AE0A-4BA3-4080-9104-B14C25AB5BFC}" srcOrd="1" destOrd="0" presId="urn:microsoft.com/office/officeart/2005/8/layout/hierarchy2"/>
    <dgm:cxn modelId="{27FCA4B6-1121-44F1-BC9F-A84748BCE596}" srcId="{1B8F446C-C21E-4AE9-BD35-0E96B397DEAA}" destId="{C78F6F5B-787B-449A-AAE3-AAEE234A3116}" srcOrd="0" destOrd="0" parTransId="{A9D56612-1BBC-48C1-B4F5-2AC7FBF8C43C}" sibTransId="{448718A7-15BD-41AC-BB79-520FA6009115}"/>
    <dgm:cxn modelId="{B3E2F729-9A95-46E5-BCAC-EE9A096737D0}" srcId="{437ED209-E78E-4EFC-923F-471C3AF2CEA7}" destId="{387D62DF-10B2-4B38-8373-9FEB6FB8C87D}" srcOrd="1" destOrd="0" parTransId="{47A9C719-D5C4-47D0-A545-428DE0B923C8}" sibTransId="{F3357733-9FCF-4DD7-95FC-B0DF92A3B3C8}"/>
    <dgm:cxn modelId="{68ABFAAC-5463-4924-9F27-D45D961F65D7}" type="presOf" srcId="{2D84224E-9252-4886-BDD5-3466DAFF8D44}" destId="{6A85EC12-8B04-4F68-BA1E-96968FF4A86A}" srcOrd="0" destOrd="0" presId="urn:microsoft.com/office/officeart/2005/8/layout/hierarchy2"/>
    <dgm:cxn modelId="{E1CB0A81-E603-4233-AC12-315A7EE03AE1}" type="presOf" srcId="{47A9C719-D5C4-47D0-A545-428DE0B923C8}" destId="{B37133B3-EEEC-4F42-862A-DEE0FBA9BF21}" srcOrd="0" destOrd="0" presId="urn:microsoft.com/office/officeart/2005/8/layout/hierarchy2"/>
    <dgm:cxn modelId="{C2C011DF-C06E-452A-B83E-703D7B31CDB6}" type="presOf" srcId="{4EFA1B98-845E-48FB-B06B-CD5ED5E4229D}" destId="{A1A43A9D-BC3E-4FE9-9E95-9AAC3E6498C6}" srcOrd="0" destOrd="0" presId="urn:microsoft.com/office/officeart/2005/8/layout/hierarchy2"/>
    <dgm:cxn modelId="{196CF377-80A8-46DA-B369-7687615E6CD8}" type="presOf" srcId="{73B3499E-ABE9-4236-A553-DC5D59C36BD4}" destId="{7AF3AADF-CF0D-44C2-916A-02680E2DA2A9}" srcOrd="1" destOrd="0" presId="urn:microsoft.com/office/officeart/2005/8/layout/hierarchy2"/>
    <dgm:cxn modelId="{E374323A-3B77-47B4-BE95-5CEA4AC73D83}" srcId="{C78F6F5B-787B-449A-AAE3-AAEE234A3116}" destId="{EE629031-0775-402B-921C-9F312A1DBAEC}" srcOrd="1" destOrd="0" parTransId="{0AF4BFA1-8305-4A20-BEF0-8CFA86CA604A}" sibTransId="{F8551AC0-525B-44E9-81C3-2638AFD7C1CB}"/>
    <dgm:cxn modelId="{1E0EF817-ADCB-42AD-A045-DD466E77773C}" type="presOf" srcId="{DD38CE90-2358-420F-BB6E-0117D8F4F6B6}" destId="{15EFEDF4-81DE-49B0-83BF-677204219D4F}" srcOrd="1" destOrd="0" presId="urn:microsoft.com/office/officeart/2005/8/layout/hierarchy2"/>
    <dgm:cxn modelId="{08F17709-DA7B-479A-8021-C32C10B2E2EF}" srcId="{EE629031-0775-402B-921C-9F312A1DBAEC}" destId="{84836E7F-2BE5-4796-ACF5-4B7D80830D7E}" srcOrd="1" destOrd="0" parTransId="{AEF5B386-25F2-475F-8E4C-C2B69137F24F}" sibTransId="{8B6AE9C4-C66A-4B95-9CFA-FD3F1A139E3C}"/>
    <dgm:cxn modelId="{733173D3-2D1D-4ACE-A143-7FCB33273D44}" srcId="{437ED209-E78E-4EFC-923F-471C3AF2CEA7}" destId="{D74766FB-93E4-458C-A0A8-8809FA5BC345}" srcOrd="0" destOrd="0" parTransId="{2500D13A-1B59-4BA1-B157-C18E50313B66}" sibTransId="{D9955DF6-74FC-4E61-9232-DE7D35D7581E}"/>
    <dgm:cxn modelId="{B381EC8A-6C71-4D28-8579-3CC3AA565A87}" type="presOf" srcId="{67D5D946-E85D-403A-BEB2-1BE08BBFFCFF}" destId="{D33EC638-836C-409B-BAAA-F328BF4B30A1}" srcOrd="1" destOrd="0" presId="urn:microsoft.com/office/officeart/2005/8/layout/hierarchy2"/>
    <dgm:cxn modelId="{65296C2E-0BBC-4AD7-B368-F100E89232F9}" type="presOf" srcId="{D497B9F0-D4A7-43CB-B195-A0736B4897E8}" destId="{4BDFAFFE-C7CE-429D-8A96-DF09A808592E}" srcOrd="1" destOrd="0" presId="urn:microsoft.com/office/officeart/2005/8/layout/hierarchy2"/>
    <dgm:cxn modelId="{A8F0C6C3-E035-4872-84CC-D4936AA59173}" type="presOf" srcId="{5067CB2F-CC5F-4737-91D5-38D153807EB7}" destId="{E0ADB183-D374-4E03-B841-62B72346E2F4}" srcOrd="0" destOrd="0" presId="urn:microsoft.com/office/officeart/2005/8/layout/hierarchy2"/>
    <dgm:cxn modelId="{670E9916-4744-4E14-B0CA-185CFF212BC2}" type="presOf" srcId="{A7A7EC97-A2B4-4524-99AE-EBD7C4471EEB}" destId="{5E1591E4-AA82-481E-8BD7-1A6B8849F347}" srcOrd="1" destOrd="0" presId="urn:microsoft.com/office/officeart/2005/8/layout/hierarchy2"/>
    <dgm:cxn modelId="{3B155D71-2481-403B-BD9E-F367DE7E06BF}" type="presOf" srcId="{A7A7EC97-A2B4-4524-99AE-EBD7C4471EEB}" destId="{7F4AE4CB-C843-4D8E-A9B2-3FB86C61A7A9}" srcOrd="0" destOrd="0" presId="urn:microsoft.com/office/officeart/2005/8/layout/hierarchy2"/>
    <dgm:cxn modelId="{5F8746A9-C48D-4927-8A03-0A7276D6774B}" type="presOf" srcId="{34FFCB27-8DF1-4379-AF1F-8238D9D06B88}" destId="{C6C02921-1F88-4C7D-BA35-3E62469DBA39}" srcOrd="0" destOrd="0" presId="urn:microsoft.com/office/officeart/2005/8/layout/hierarchy2"/>
    <dgm:cxn modelId="{EAC684A5-2015-4EEC-8C50-499FA6F9C239}" srcId="{EE629031-0775-402B-921C-9F312A1DBAEC}" destId="{F0C4CAF9-D377-4C8F-87B4-FA6D84868BF1}" srcOrd="2" destOrd="0" parTransId="{A7A7EC97-A2B4-4524-99AE-EBD7C4471EEB}" sibTransId="{C32F4BB5-1489-47BA-A882-455257D6C503}"/>
    <dgm:cxn modelId="{BC4ACC92-F74F-4155-B709-D52FAA4232E2}" type="presOf" srcId="{89D7F1B5-60FC-4ADD-B706-98041BDD707A}" destId="{F1F829AE-AFA9-444D-B451-CBAA853D9667}" srcOrd="0" destOrd="0" presId="urn:microsoft.com/office/officeart/2005/8/layout/hierarchy2"/>
    <dgm:cxn modelId="{78956E99-F8A0-40DB-8F9C-356155BE016D}" type="presOf" srcId="{A621F28E-041A-4717-A432-24D87DCE1B76}" destId="{299F1854-23A4-4A26-918D-03198BF3F557}" srcOrd="0" destOrd="0" presId="urn:microsoft.com/office/officeart/2005/8/layout/hierarchy2"/>
    <dgm:cxn modelId="{C841F75E-0CE5-468E-8136-7D1E6924D5F6}" type="presOf" srcId="{1CDEEEC4-624D-46B4-B9FB-D7CAAEA54301}" destId="{AD41C8E6-FB05-47B0-AC4C-C1DC3D041C20}" srcOrd="1" destOrd="0" presId="urn:microsoft.com/office/officeart/2005/8/layout/hierarchy2"/>
    <dgm:cxn modelId="{99C0D3A6-7AB4-4DCF-8D1E-8122D107EA17}" srcId="{20AE2616-FFCF-49A8-BD06-4AF79D3BEEAA}" destId="{32F226CC-F2C0-42E2-A3A6-A821FE7467E2}" srcOrd="1" destOrd="0" parTransId="{DD38CE90-2358-420F-BB6E-0117D8F4F6B6}" sibTransId="{44D2AABC-6315-44F7-A613-2F9038121550}"/>
    <dgm:cxn modelId="{678377C3-B425-4EA1-A981-2CCCD4C418C1}" type="presOf" srcId="{20AE2616-FFCF-49A8-BD06-4AF79D3BEEAA}" destId="{C88D30F4-EB83-417D-BF9B-9C257F012966}" srcOrd="0" destOrd="0" presId="urn:microsoft.com/office/officeart/2005/8/layout/hierarchy2"/>
    <dgm:cxn modelId="{E303A45A-2DA9-4E1E-9E21-E992F0DC45C3}" type="presOf" srcId="{D497B9F0-D4A7-43CB-B195-A0736B4897E8}" destId="{D642FAB1-BCCF-49F2-B090-91E786CB5296}" srcOrd="0" destOrd="0" presId="urn:microsoft.com/office/officeart/2005/8/layout/hierarchy2"/>
    <dgm:cxn modelId="{33B639D7-0C18-4E08-9DB5-1FDDFCCFAB21}" type="presOf" srcId="{D88E219B-8B1F-4F8F-8CC7-AD687A971388}" destId="{74EADFBA-666A-4FA5-BF5B-A4CFDA9C8234}" srcOrd="0" destOrd="0" presId="urn:microsoft.com/office/officeart/2005/8/layout/hierarchy2"/>
    <dgm:cxn modelId="{D8AE2BD6-18CA-474D-B9C7-D0BD501A9775}" type="presOf" srcId="{AEF5B386-25F2-475F-8E4C-C2B69137F24F}" destId="{F8B00C9E-3A4C-4CB9-A15E-AF7AFD05B382}" srcOrd="1" destOrd="0" presId="urn:microsoft.com/office/officeart/2005/8/layout/hierarchy2"/>
    <dgm:cxn modelId="{CE6FCF37-7412-426E-A0D0-47F36BCFDDCC}" type="presParOf" srcId="{DF720E91-144C-484F-AC71-98EBFAB65B2A}" destId="{A83E6DFB-9C74-4B6A-9FB0-0515D58B5873}" srcOrd="0" destOrd="0" presId="urn:microsoft.com/office/officeart/2005/8/layout/hierarchy2"/>
    <dgm:cxn modelId="{C71141FB-F190-4D76-9364-EEE3029E2DF4}" type="presParOf" srcId="{A83E6DFB-9C74-4B6A-9FB0-0515D58B5873}" destId="{1C8E7A88-D48E-4EC7-904D-D9EF4A65B40B}" srcOrd="0" destOrd="0" presId="urn:microsoft.com/office/officeart/2005/8/layout/hierarchy2"/>
    <dgm:cxn modelId="{74B743D9-71F8-48B4-BDEF-75AC8EE46AE6}" type="presParOf" srcId="{A83E6DFB-9C74-4B6A-9FB0-0515D58B5873}" destId="{B357443E-A007-44EC-A5B0-6992D7E5E4CC}" srcOrd="1" destOrd="0" presId="urn:microsoft.com/office/officeart/2005/8/layout/hierarchy2"/>
    <dgm:cxn modelId="{A1CF14C5-DAD5-4F67-B42C-D399B94A58FF}" type="presParOf" srcId="{B357443E-A007-44EC-A5B0-6992D7E5E4CC}" destId="{BCB0E7A4-A2D1-4074-8F6A-9AE2F57BB611}" srcOrd="0" destOrd="0" presId="urn:microsoft.com/office/officeart/2005/8/layout/hierarchy2"/>
    <dgm:cxn modelId="{7589E26F-B80C-489B-AE0C-F04BACE61E5A}" type="presParOf" srcId="{BCB0E7A4-A2D1-4074-8F6A-9AE2F57BB611}" destId="{E0C973D5-BDA7-4EA3-8F3E-A9BEFF52BF6F}" srcOrd="0" destOrd="0" presId="urn:microsoft.com/office/officeart/2005/8/layout/hierarchy2"/>
    <dgm:cxn modelId="{68DD7089-061F-4C4D-B397-50F4BC276BDB}" type="presParOf" srcId="{B357443E-A007-44EC-A5B0-6992D7E5E4CC}" destId="{E57E4A79-5678-44F7-A57E-C3A75866FE22}" srcOrd="1" destOrd="0" presId="urn:microsoft.com/office/officeart/2005/8/layout/hierarchy2"/>
    <dgm:cxn modelId="{173F5603-37D0-4E43-A077-AEB9043E0E6E}" type="presParOf" srcId="{E57E4A79-5678-44F7-A57E-C3A75866FE22}" destId="{9C980639-7BCB-476A-B736-8332A2E83C80}" srcOrd="0" destOrd="0" presId="urn:microsoft.com/office/officeart/2005/8/layout/hierarchy2"/>
    <dgm:cxn modelId="{0782608E-C6DB-4D5E-BA6C-BB5A2115B1B4}" type="presParOf" srcId="{E57E4A79-5678-44F7-A57E-C3A75866FE22}" destId="{C5D82A80-8D6B-4162-9EEB-E0DE3C91592F}" srcOrd="1" destOrd="0" presId="urn:microsoft.com/office/officeart/2005/8/layout/hierarchy2"/>
    <dgm:cxn modelId="{1D8256CE-2EAE-4336-809C-CF864C9BDB6D}" type="presParOf" srcId="{C5D82A80-8D6B-4162-9EEB-E0DE3C91592F}" destId="{08BBD067-80E8-404A-A8BF-FFE71E873259}" srcOrd="0" destOrd="0" presId="urn:microsoft.com/office/officeart/2005/8/layout/hierarchy2"/>
    <dgm:cxn modelId="{38D47640-3030-4ED0-9C3B-80C4DD460A42}" type="presParOf" srcId="{08BBD067-80E8-404A-A8BF-FFE71E873259}" destId="{14A50F9E-3FFF-490E-98E8-0A79A7CBE93C}" srcOrd="0" destOrd="0" presId="urn:microsoft.com/office/officeart/2005/8/layout/hierarchy2"/>
    <dgm:cxn modelId="{A09B43C3-B950-4118-A587-D0F6B854CAFE}" type="presParOf" srcId="{C5D82A80-8D6B-4162-9EEB-E0DE3C91592F}" destId="{580C51EB-ED7E-49EC-9D1D-F6935559CCA4}" srcOrd="1" destOrd="0" presId="urn:microsoft.com/office/officeart/2005/8/layout/hierarchy2"/>
    <dgm:cxn modelId="{58438745-AAC2-46BB-B8D0-AC12FD45FD5C}" type="presParOf" srcId="{580C51EB-ED7E-49EC-9D1D-F6935559CCA4}" destId="{18AADEC8-83F4-498F-BE0B-9F66B126F5D3}" srcOrd="0" destOrd="0" presId="urn:microsoft.com/office/officeart/2005/8/layout/hierarchy2"/>
    <dgm:cxn modelId="{D5BE00BB-1221-46BF-A6A1-C7DEF84BA223}" type="presParOf" srcId="{580C51EB-ED7E-49EC-9D1D-F6935559CCA4}" destId="{378A7FDF-18EE-49BC-B615-E26B0624AAE7}" srcOrd="1" destOrd="0" presId="urn:microsoft.com/office/officeart/2005/8/layout/hierarchy2"/>
    <dgm:cxn modelId="{857C3360-6FDD-46C3-8EF1-5B1C22C687D9}" type="presParOf" srcId="{378A7FDF-18EE-49BC-B615-E26B0624AAE7}" destId="{97C56EFB-27A0-48AB-BD3B-4C99C19C406B}" srcOrd="0" destOrd="0" presId="urn:microsoft.com/office/officeart/2005/8/layout/hierarchy2"/>
    <dgm:cxn modelId="{9B486EF1-39B1-4F98-92BB-DD3D336BB9C4}" type="presParOf" srcId="{97C56EFB-27A0-48AB-BD3B-4C99C19C406B}" destId="{34864E93-F775-4484-AB4C-E7E93EFA0224}" srcOrd="0" destOrd="0" presId="urn:microsoft.com/office/officeart/2005/8/layout/hierarchy2"/>
    <dgm:cxn modelId="{CB26409D-6035-42E0-A08F-59117E4B68C9}" type="presParOf" srcId="{378A7FDF-18EE-49BC-B615-E26B0624AAE7}" destId="{6D0D3348-D313-4896-9EA1-A2E402292CB8}" srcOrd="1" destOrd="0" presId="urn:microsoft.com/office/officeart/2005/8/layout/hierarchy2"/>
    <dgm:cxn modelId="{9727EED6-0765-4F45-B691-20A698F6EB5B}" type="presParOf" srcId="{6D0D3348-D313-4896-9EA1-A2E402292CB8}" destId="{42C1A917-2F1E-48A3-AC72-113462792967}" srcOrd="0" destOrd="0" presId="urn:microsoft.com/office/officeart/2005/8/layout/hierarchy2"/>
    <dgm:cxn modelId="{B9918299-8EB0-460B-A2E8-CC84FEE0D745}" type="presParOf" srcId="{6D0D3348-D313-4896-9EA1-A2E402292CB8}" destId="{4845EB2A-115D-4CC4-BB5A-957ED1D87BE9}" srcOrd="1" destOrd="0" presId="urn:microsoft.com/office/officeart/2005/8/layout/hierarchy2"/>
    <dgm:cxn modelId="{81D3E3C0-C8A4-4CB0-BFDE-A89512B6A672}" type="presParOf" srcId="{378A7FDF-18EE-49BC-B615-E26B0624AAE7}" destId="{D797A1F5-371C-4F01-9C43-4D11DA497BD2}" srcOrd="2" destOrd="0" presId="urn:microsoft.com/office/officeart/2005/8/layout/hierarchy2"/>
    <dgm:cxn modelId="{E0FC7DF7-549C-4A40-B07C-D5E83B94441F}" type="presParOf" srcId="{D797A1F5-371C-4F01-9C43-4D11DA497BD2}" destId="{6647161E-28BC-4CD6-A382-7A887FE99D36}" srcOrd="0" destOrd="0" presId="urn:microsoft.com/office/officeart/2005/8/layout/hierarchy2"/>
    <dgm:cxn modelId="{A81EE187-977D-4C55-9E93-F88D11497F4D}" type="presParOf" srcId="{378A7FDF-18EE-49BC-B615-E26B0624AAE7}" destId="{7A6CB3BA-0A55-4448-917D-211B774FB6CC}" srcOrd="3" destOrd="0" presId="urn:microsoft.com/office/officeart/2005/8/layout/hierarchy2"/>
    <dgm:cxn modelId="{AF27D04F-D741-456D-B9DA-B4E3081B07A9}" type="presParOf" srcId="{7A6CB3BA-0A55-4448-917D-211B774FB6CC}" destId="{C6C02921-1F88-4C7D-BA35-3E62469DBA39}" srcOrd="0" destOrd="0" presId="urn:microsoft.com/office/officeart/2005/8/layout/hierarchy2"/>
    <dgm:cxn modelId="{1B80F9A0-F822-46A4-AF25-D929C9C76BD0}" type="presParOf" srcId="{7A6CB3BA-0A55-4448-917D-211B774FB6CC}" destId="{F2E23B43-6E11-4AB0-9BEB-3BA51E5EC959}" srcOrd="1" destOrd="0" presId="urn:microsoft.com/office/officeart/2005/8/layout/hierarchy2"/>
    <dgm:cxn modelId="{EA713A4F-4A55-4F3F-BE44-EF1AD2D5A67E}" type="presParOf" srcId="{378A7FDF-18EE-49BC-B615-E26B0624AAE7}" destId="{15FA4087-822C-4D69-97F4-BDA020D4B587}" srcOrd="4" destOrd="0" presId="urn:microsoft.com/office/officeart/2005/8/layout/hierarchy2"/>
    <dgm:cxn modelId="{7F024DC5-3842-4DCF-8855-9B8F4EEFA8D7}" type="presParOf" srcId="{15FA4087-822C-4D69-97F4-BDA020D4B587}" destId="{AD41C8E6-FB05-47B0-AC4C-C1DC3D041C20}" srcOrd="0" destOrd="0" presId="urn:microsoft.com/office/officeart/2005/8/layout/hierarchy2"/>
    <dgm:cxn modelId="{927A66D4-F46E-4B30-A6CE-C47F93C6DBF1}" type="presParOf" srcId="{378A7FDF-18EE-49BC-B615-E26B0624AAE7}" destId="{8FD4B585-3F11-400D-BAA3-5CFE669DA2B2}" srcOrd="5" destOrd="0" presId="urn:microsoft.com/office/officeart/2005/8/layout/hierarchy2"/>
    <dgm:cxn modelId="{129E4A78-23BC-476B-B9F4-6220C8A6BC48}" type="presParOf" srcId="{8FD4B585-3F11-400D-BAA3-5CFE669DA2B2}" destId="{46CCD4FF-11CB-4B42-9AB6-94B651B008B4}" srcOrd="0" destOrd="0" presId="urn:microsoft.com/office/officeart/2005/8/layout/hierarchy2"/>
    <dgm:cxn modelId="{C770E2B4-664C-4AB9-9225-CFC09B278C41}" type="presParOf" srcId="{8FD4B585-3F11-400D-BAA3-5CFE669DA2B2}" destId="{31A0AA60-AC40-4513-AB9B-CB3324361C67}" srcOrd="1" destOrd="0" presId="urn:microsoft.com/office/officeart/2005/8/layout/hierarchy2"/>
    <dgm:cxn modelId="{B0340450-BECF-407E-99C6-C196FA37970A}" type="presParOf" srcId="{C5D82A80-8D6B-4162-9EEB-E0DE3C91592F}" destId="{B37133B3-EEEC-4F42-862A-DEE0FBA9BF21}" srcOrd="2" destOrd="0" presId="urn:microsoft.com/office/officeart/2005/8/layout/hierarchy2"/>
    <dgm:cxn modelId="{B1FAC7FD-9F59-49ED-B38F-673311B6F339}" type="presParOf" srcId="{B37133B3-EEEC-4F42-862A-DEE0FBA9BF21}" destId="{C0629D9F-BF1A-4A73-BF90-46FC982DDF9B}" srcOrd="0" destOrd="0" presId="urn:microsoft.com/office/officeart/2005/8/layout/hierarchy2"/>
    <dgm:cxn modelId="{3AC26FBC-262D-4A9D-89BE-EADC9EAA4600}" type="presParOf" srcId="{C5D82A80-8D6B-4162-9EEB-E0DE3C91592F}" destId="{1184BD91-6050-463D-AC7D-CD17F8ECC43C}" srcOrd="3" destOrd="0" presId="urn:microsoft.com/office/officeart/2005/8/layout/hierarchy2"/>
    <dgm:cxn modelId="{F0073634-D384-4C15-BF9E-13DC6FAACA47}" type="presParOf" srcId="{1184BD91-6050-463D-AC7D-CD17F8ECC43C}" destId="{B9DCE26D-185B-4055-ADFA-1EA19DECCDE8}" srcOrd="0" destOrd="0" presId="urn:microsoft.com/office/officeart/2005/8/layout/hierarchy2"/>
    <dgm:cxn modelId="{A0940A08-7954-44E0-9CA1-9479BD83350D}" type="presParOf" srcId="{1184BD91-6050-463D-AC7D-CD17F8ECC43C}" destId="{CF3AD3F3-9502-4F06-8345-E276E95B7619}" srcOrd="1" destOrd="0" presId="urn:microsoft.com/office/officeart/2005/8/layout/hierarchy2"/>
    <dgm:cxn modelId="{CC635E7D-6EED-4324-94A6-70864CFC9E6C}" type="presParOf" srcId="{CF3AD3F3-9502-4F06-8345-E276E95B7619}" destId="{E4748734-1827-4E98-BA8D-14D04592CD3B}" srcOrd="0" destOrd="0" presId="urn:microsoft.com/office/officeart/2005/8/layout/hierarchy2"/>
    <dgm:cxn modelId="{A2B604C2-9F25-4136-ACA5-9E4FB4F14016}" type="presParOf" srcId="{E4748734-1827-4E98-BA8D-14D04592CD3B}" destId="{8189F89B-E65A-4266-96D2-894C503A9519}" srcOrd="0" destOrd="0" presId="urn:microsoft.com/office/officeart/2005/8/layout/hierarchy2"/>
    <dgm:cxn modelId="{888D26DC-B4A0-45DD-9387-2E7836C9A295}" type="presParOf" srcId="{CF3AD3F3-9502-4F06-8345-E276E95B7619}" destId="{3FB4EBA7-86EE-4D41-BB80-DD6ADA46E0BB}" srcOrd="1" destOrd="0" presId="urn:microsoft.com/office/officeart/2005/8/layout/hierarchy2"/>
    <dgm:cxn modelId="{AAE91AC1-24AC-45A3-B915-5B8829599DAC}" type="presParOf" srcId="{3FB4EBA7-86EE-4D41-BB80-DD6ADA46E0BB}" destId="{E0ADB183-D374-4E03-B841-62B72346E2F4}" srcOrd="0" destOrd="0" presId="urn:microsoft.com/office/officeart/2005/8/layout/hierarchy2"/>
    <dgm:cxn modelId="{6BAA5166-8C3E-4459-9F54-40E782787290}" type="presParOf" srcId="{3FB4EBA7-86EE-4D41-BB80-DD6ADA46E0BB}" destId="{8085A9F4-650D-403C-B362-8377929AB2F4}" srcOrd="1" destOrd="0" presId="urn:microsoft.com/office/officeart/2005/8/layout/hierarchy2"/>
    <dgm:cxn modelId="{0701E48D-51E0-4386-8185-7A54A5A48EC6}" type="presParOf" srcId="{CF3AD3F3-9502-4F06-8345-E276E95B7619}" destId="{C946EA36-CF6D-48FB-8044-2D1EEA380428}" srcOrd="2" destOrd="0" presId="urn:microsoft.com/office/officeart/2005/8/layout/hierarchy2"/>
    <dgm:cxn modelId="{44E9A6B5-43CA-449C-8B7A-85EF85073DE7}" type="presParOf" srcId="{C946EA36-CF6D-48FB-8044-2D1EEA380428}" destId="{7752D155-85C2-4F48-8F89-9C3E0F11C6C9}" srcOrd="0" destOrd="0" presId="urn:microsoft.com/office/officeart/2005/8/layout/hierarchy2"/>
    <dgm:cxn modelId="{057C4F9B-80FA-429A-8696-389F0B5C5F89}" type="presParOf" srcId="{CF3AD3F3-9502-4F06-8345-E276E95B7619}" destId="{B04739B0-DC42-4C53-969A-035539A38F53}" srcOrd="3" destOrd="0" presId="urn:microsoft.com/office/officeart/2005/8/layout/hierarchy2"/>
    <dgm:cxn modelId="{59C9AE05-FC74-427A-A111-DCE350D8B415}" type="presParOf" srcId="{B04739B0-DC42-4C53-969A-035539A38F53}" destId="{299F1854-23A4-4A26-918D-03198BF3F557}" srcOrd="0" destOrd="0" presId="urn:microsoft.com/office/officeart/2005/8/layout/hierarchy2"/>
    <dgm:cxn modelId="{4C743785-92EA-483B-9A22-EB8AF5233E95}" type="presParOf" srcId="{B04739B0-DC42-4C53-969A-035539A38F53}" destId="{942D39EE-205F-4959-AEAC-D8C69E772015}" srcOrd="1" destOrd="0" presId="urn:microsoft.com/office/officeart/2005/8/layout/hierarchy2"/>
    <dgm:cxn modelId="{62CBA73A-D919-413F-ACBE-01E32DEA6F55}" type="presParOf" srcId="{B357443E-A007-44EC-A5B0-6992D7E5E4CC}" destId="{03C3B6B5-6207-449D-859D-F4A170AE73A8}" srcOrd="2" destOrd="0" presId="urn:microsoft.com/office/officeart/2005/8/layout/hierarchy2"/>
    <dgm:cxn modelId="{E8931305-3A1F-4EFA-ACFE-85D5782B5BF9}" type="presParOf" srcId="{03C3B6B5-6207-449D-859D-F4A170AE73A8}" destId="{5D68EC78-5934-4678-894E-D48178BCE069}" srcOrd="0" destOrd="0" presId="urn:microsoft.com/office/officeart/2005/8/layout/hierarchy2"/>
    <dgm:cxn modelId="{91C967D7-4881-4679-9BDE-C7602BEE35E5}" type="presParOf" srcId="{B357443E-A007-44EC-A5B0-6992D7E5E4CC}" destId="{CF86B1C7-DA45-400F-85C8-E41E696DB2A4}" srcOrd="3" destOrd="0" presId="urn:microsoft.com/office/officeart/2005/8/layout/hierarchy2"/>
    <dgm:cxn modelId="{274ACDBF-C542-47B2-870B-FE4A41FC458A}" type="presParOf" srcId="{CF86B1C7-DA45-400F-85C8-E41E696DB2A4}" destId="{97C6B234-9CDD-457E-9D8A-D8EFAC584697}" srcOrd="0" destOrd="0" presId="urn:microsoft.com/office/officeart/2005/8/layout/hierarchy2"/>
    <dgm:cxn modelId="{D16AAA25-9867-44C5-9527-44FE7C203F3C}" type="presParOf" srcId="{CF86B1C7-DA45-400F-85C8-E41E696DB2A4}" destId="{077FD1A4-63B6-47F8-B597-55859A4942D1}" srcOrd="1" destOrd="0" presId="urn:microsoft.com/office/officeart/2005/8/layout/hierarchy2"/>
    <dgm:cxn modelId="{41C9BA3F-7D17-40FC-8FD7-286E3E14A299}" type="presParOf" srcId="{077FD1A4-63B6-47F8-B597-55859A4942D1}" destId="{D642FAB1-BCCF-49F2-B090-91E786CB5296}" srcOrd="0" destOrd="0" presId="urn:microsoft.com/office/officeart/2005/8/layout/hierarchy2"/>
    <dgm:cxn modelId="{0AE948F9-A2EA-4223-88C7-714EEC379950}" type="presParOf" srcId="{D642FAB1-BCCF-49F2-B090-91E786CB5296}" destId="{4BDFAFFE-C7CE-429D-8A96-DF09A808592E}" srcOrd="0" destOrd="0" presId="urn:microsoft.com/office/officeart/2005/8/layout/hierarchy2"/>
    <dgm:cxn modelId="{A0EB0064-DA81-4B2A-8A1B-090569731AEE}" type="presParOf" srcId="{077FD1A4-63B6-47F8-B597-55859A4942D1}" destId="{422E0F50-C811-4802-9C2C-29B33A2AB091}" srcOrd="1" destOrd="0" presId="urn:microsoft.com/office/officeart/2005/8/layout/hierarchy2"/>
    <dgm:cxn modelId="{DEE697FB-CA72-49A5-B7EA-A2C6DBAC6F8A}" type="presParOf" srcId="{422E0F50-C811-4802-9C2C-29B33A2AB091}" destId="{C88D30F4-EB83-417D-BF9B-9C257F012966}" srcOrd="0" destOrd="0" presId="urn:microsoft.com/office/officeart/2005/8/layout/hierarchy2"/>
    <dgm:cxn modelId="{31D13698-D32F-42BB-BC3C-ECD55C154FE0}" type="presParOf" srcId="{422E0F50-C811-4802-9C2C-29B33A2AB091}" destId="{577A92CB-7A27-44FE-AEDA-6B5C3B6EF1FE}" srcOrd="1" destOrd="0" presId="urn:microsoft.com/office/officeart/2005/8/layout/hierarchy2"/>
    <dgm:cxn modelId="{1BADA8A9-1B2B-4AFA-A2CC-4D83C7917E29}" type="presParOf" srcId="{577A92CB-7A27-44FE-AEDA-6B5C3B6EF1FE}" destId="{FFC297E6-BD9F-40C1-A526-4D07FE0F1CDF}" srcOrd="0" destOrd="0" presId="urn:microsoft.com/office/officeart/2005/8/layout/hierarchy2"/>
    <dgm:cxn modelId="{5C1999EC-60E1-42B0-A5D1-22972FED3560}" type="presParOf" srcId="{FFC297E6-BD9F-40C1-A526-4D07FE0F1CDF}" destId="{D33EC638-836C-409B-BAAA-F328BF4B30A1}" srcOrd="0" destOrd="0" presId="urn:microsoft.com/office/officeart/2005/8/layout/hierarchy2"/>
    <dgm:cxn modelId="{757344CD-3A96-43C1-BCB9-ED38022EC274}" type="presParOf" srcId="{577A92CB-7A27-44FE-AEDA-6B5C3B6EF1FE}" destId="{FD3210E4-BC46-4448-A592-7337A308E43B}" srcOrd="1" destOrd="0" presId="urn:microsoft.com/office/officeart/2005/8/layout/hierarchy2"/>
    <dgm:cxn modelId="{C464A08E-074C-4589-97F6-44DC70D4D5A3}" type="presParOf" srcId="{FD3210E4-BC46-4448-A592-7337A308E43B}" destId="{6EAB6F68-FEDE-413A-B66A-EB86952C92A3}" srcOrd="0" destOrd="0" presId="urn:microsoft.com/office/officeart/2005/8/layout/hierarchy2"/>
    <dgm:cxn modelId="{0736B528-6F9C-477B-8784-1A20447553E3}" type="presParOf" srcId="{FD3210E4-BC46-4448-A592-7337A308E43B}" destId="{876D8667-FA94-4F3D-97CB-A4D24CB01D42}" srcOrd="1" destOrd="0" presId="urn:microsoft.com/office/officeart/2005/8/layout/hierarchy2"/>
    <dgm:cxn modelId="{6796E812-4305-4F38-AA7E-E456D67BDC13}" type="presParOf" srcId="{577A92CB-7A27-44FE-AEDA-6B5C3B6EF1FE}" destId="{B081666B-C57A-4C8C-953F-DF3E5D660D0D}" srcOrd="2" destOrd="0" presId="urn:microsoft.com/office/officeart/2005/8/layout/hierarchy2"/>
    <dgm:cxn modelId="{4B172C59-E662-4DE5-A77B-C3A499E9DE43}" type="presParOf" srcId="{B081666B-C57A-4C8C-953F-DF3E5D660D0D}" destId="{15EFEDF4-81DE-49B0-83BF-677204219D4F}" srcOrd="0" destOrd="0" presId="urn:microsoft.com/office/officeart/2005/8/layout/hierarchy2"/>
    <dgm:cxn modelId="{372F2405-685E-4F76-A1C3-949B1140580D}" type="presParOf" srcId="{577A92CB-7A27-44FE-AEDA-6B5C3B6EF1FE}" destId="{A7E89F1D-4664-4F0B-9D6C-0BAD94C8C8F3}" srcOrd="3" destOrd="0" presId="urn:microsoft.com/office/officeart/2005/8/layout/hierarchy2"/>
    <dgm:cxn modelId="{C48658AE-CD75-4B8C-983C-BD7E60ECF774}" type="presParOf" srcId="{A7E89F1D-4664-4F0B-9D6C-0BAD94C8C8F3}" destId="{8F8C0189-E3A9-4251-A602-FEB2C3882017}" srcOrd="0" destOrd="0" presId="urn:microsoft.com/office/officeart/2005/8/layout/hierarchy2"/>
    <dgm:cxn modelId="{36FFC286-D88A-42BE-873D-5E7F616F5A03}" type="presParOf" srcId="{A7E89F1D-4664-4F0B-9D6C-0BAD94C8C8F3}" destId="{E8D79CF9-CF42-437B-935B-E5F07617F5C6}" srcOrd="1" destOrd="0" presId="urn:microsoft.com/office/officeart/2005/8/layout/hierarchy2"/>
    <dgm:cxn modelId="{44B2C2BB-C66F-4BBD-8143-1EF875B0D3D2}" type="presParOf" srcId="{077FD1A4-63B6-47F8-B597-55859A4942D1}" destId="{11C009F3-D4AB-4A8D-A3A5-C255F786AB80}" srcOrd="2" destOrd="0" presId="urn:microsoft.com/office/officeart/2005/8/layout/hierarchy2"/>
    <dgm:cxn modelId="{DF3399AD-3ABE-4E37-8031-7F6D1B1DDDF1}" type="presParOf" srcId="{11C009F3-D4AB-4A8D-A3A5-C255F786AB80}" destId="{F8B00C9E-3A4C-4CB9-A15E-AF7AFD05B382}" srcOrd="0" destOrd="0" presId="urn:microsoft.com/office/officeart/2005/8/layout/hierarchy2"/>
    <dgm:cxn modelId="{19D0E162-856D-4845-A05A-6E535F3866B0}" type="presParOf" srcId="{077FD1A4-63B6-47F8-B597-55859A4942D1}" destId="{BE6BB55D-BABA-4C50-98E7-8BFD095E52C7}" srcOrd="3" destOrd="0" presId="urn:microsoft.com/office/officeart/2005/8/layout/hierarchy2"/>
    <dgm:cxn modelId="{49DA5ADD-396E-43C4-A77E-C6A40715493F}" type="presParOf" srcId="{BE6BB55D-BABA-4C50-98E7-8BFD095E52C7}" destId="{AED405E2-4592-45EA-842D-883548419183}" srcOrd="0" destOrd="0" presId="urn:microsoft.com/office/officeart/2005/8/layout/hierarchy2"/>
    <dgm:cxn modelId="{05008865-5601-4711-9CB1-5D23D7ED154E}" type="presParOf" srcId="{BE6BB55D-BABA-4C50-98E7-8BFD095E52C7}" destId="{DF0744A7-F176-48A2-B7B3-69FBC061FFF8}" srcOrd="1" destOrd="0" presId="urn:microsoft.com/office/officeart/2005/8/layout/hierarchy2"/>
    <dgm:cxn modelId="{8ADB9769-6D28-486A-B4B9-43216FB0D9D1}" type="presParOf" srcId="{DF0744A7-F176-48A2-B7B3-69FBC061FFF8}" destId="{5FE9FA6D-80E3-41CD-803B-3B48CA3B1903}" srcOrd="0" destOrd="0" presId="urn:microsoft.com/office/officeart/2005/8/layout/hierarchy2"/>
    <dgm:cxn modelId="{43E2CB1B-8EB5-4F8E-8118-5B642A346DB0}" type="presParOf" srcId="{5FE9FA6D-80E3-41CD-803B-3B48CA3B1903}" destId="{A7F9D66F-CB22-4A31-B266-F024C0C35C7B}" srcOrd="0" destOrd="0" presId="urn:microsoft.com/office/officeart/2005/8/layout/hierarchy2"/>
    <dgm:cxn modelId="{43C7E38B-5BF3-4DFB-9BF2-EF082608238C}" type="presParOf" srcId="{DF0744A7-F176-48A2-B7B3-69FBC061FFF8}" destId="{18FF4B36-D5F4-4AC1-B057-0954948BB448}" srcOrd="1" destOrd="0" presId="urn:microsoft.com/office/officeart/2005/8/layout/hierarchy2"/>
    <dgm:cxn modelId="{62765BD5-4E33-4188-80B9-772530C6072E}" type="presParOf" srcId="{18FF4B36-D5F4-4AC1-B057-0954948BB448}" destId="{A81591E8-F351-4779-AC0D-D0461CB1C088}" srcOrd="0" destOrd="0" presId="urn:microsoft.com/office/officeart/2005/8/layout/hierarchy2"/>
    <dgm:cxn modelId="{D1A99DC0-431A-49FA-A3FC-34CC2529009F}" type="presParOf" srcId="{18FF4B36-D5F4-4AC1-B057-0954948BB448}" destId="{64936217-B5C6-4168-9728-D503ED3E665D}" srcOrd="1" destOrd="0" presId="urn:microsoft.com/office/officeart/2005/8/layout/hierarchy2"/>
    <dgm:cxn modelId="{5696C910-ABB1-4C14-8B49-2C97E4B584B9}" type="presParOf" srcId="{077FD1A4-63B6-47F8-B597-55859A4942D1}" destId="{7F4AE4CB-C843-4D8E-A9B2-3FB86C61A7A9}" srcOrd="4" destOrd="0" presId="urn:microsoft.com/office/officeart/2005/8/layout/hierarchy2"/>
    <dgm:cxn modelId="{8B22B42F-BD13-452E-A68E-A10A94AD7E8C}" type="presParOf" srcId="{7F4AE4CB-C843-4D8E-A9B2-3FB86C61A7A9}" destId="{5E1591E4-AA82-481E-8BD7-1A6B8849F347}" srcOrd="0" destOrd="0" presId="urn:microsoft.com/office/officeart/2005/8/layout/hierarchy2"/>
    <dgm:cxn modelId="{DE93ACFF-59AC-441A-B689-8D696484B0C2}" type="presParOf" srcId="{077FD1A4-63B6-47F8-B597-55859A4942D1}" destId="{B2CEBADC-EC63-4342-9BD3-816ACB9F5664}" srcOrd="5" destOrd="0" presId="urn:microsoft.com/office/officeart/2005/8/layout/hierarchy2"/>
    <dgm:cxn modelId="{8E9CCCE7-BDD0-475C-B8F4-3AE22A31830A}" type="presParOf" srcId="{B2CEBADC-EC63-4342-9BD3-816ACB9F5664}" destId="{FFA80308-4FDF-4017-A5E3-78D5261FE394}" srcOrd="0" destOrd="0" presId="urn:microsoft.com/office/officeart/2005/8/layout/hierarchy2"/>
    <dgm:cxn modelId="{7AF7297E-32CC-440D-9175-062960BAA81C}" type="presParOf" srcId="{B2CEBADC-EC63-4342-9BD3-816ACB9F5664}" destId="{2B5290FD-27B3-422E-BC08-4D3AACCD0013}" srcOrd="1" destOrd="0" presId="urn:microsoft.com/office/officeart/2005/8/layout/hierarchy2"/>
    <dgm:cxn modelId="{21360B29-041C-4405-8EC7-BFED34D86FBF}" type="presParOf" srcId="{2B5290FD-27B3-422E-BC08-4D3AACCD0013}" destId="{3C4F17F4-B1D5-445C-A05F-E5F98A47B307}" srcOrd="0" destOrd="0" presId="urn:microsoft.com/office/officeart/2005/8/layout/hierarchy2"/>
    <dgm:cxn modelId="{BC5C3EC4-5627-4012-BA84-DA79DE25F48A}" type="presParOf" srcId="{3C4F17F4-B1D5-445C-A05F-E5F98A47B307}" destId="{1DDF42B9-8892-4E68-8D42-821875D91BC2}" srcOrd="0" destOrd="0" presId="urn:microsoft.com/office/officeart/2005/8/layout/hierarchy2"/>
    <dgm:cxn modelId="{A011059D-090B-4279-B116-E85D65E25D49}" type="presParOf" srcId="{2B5290FD-27B3-422E-BC08-4D3AACCD0013}" destId="{1D5BD02C-D837-47F0-BAB6-35B95CA6CFAD}" srcOrd="1" destOrd="0" presId="urn:microsoft.com/office/officeart/2005/8/layout/hierarchy2"/>
    <dgm:cxn modelId="{082DD850-9D8D-4EEF-99E4-8DD5DB0900F9}" type="presParOf" srcId="{1D5BD02C-D837-47F0-BAB6-35B95CA6CFAD}" destId="{A1A43A9D-BC3E-4FE9-9E95-9AAC3E6498C6}" srcOrd="0" destOrd="0" presId="urn:microsoft.com/office/officeart/2005/8/layout/hierarchy2"/>
    <dgm:cxn modelId="{C6CB6ED5-D60B-4C39-B0B0-9C1F5514A383}" type="presParOf" srcId="{1D5BD02C-D837-47F0-BAB6-35B95CA6CFAD}" destId="{FD1BD644-26C7-47AD-A13D-DCE00E38668B}" srcOrd="1" destOrd="0" presId="urn:microsoft.com/office/officeart/2005/8/layout/hierarchy2"/>
    <dgm:cxn modelId="{E1715FF2-D05D-4164-A56F-8DE7349D4784}" type="presParOf" srcId="{2B5290FD-27B3-422E-BC08-4D3AACCD0013}" destId="{400D5D1A-E58D-4B6A-A3E6-AD81467C887C}" srcOrd="2" destOrd="0" presId="urn:microsoft.com/office/officeart/2005/8/layout/hierarchy2"/>
    <dgm:cxn modelId="{78F06B6E-C7DC-4A54-A6B4-3546EE751741}" type="presParOf" srcId="{400D5D1A-E58D-4B6A-A3E6-AD81467C887C}" destId="{7AF3AADF-CF0D-44C2-916A-02680E2DA2A9}" srcOrd="0" destOrd="0" presId="urn:microsoft.com/office/officeart/2005/8/layout/hierarchy2"/>
    <dgm:cxn modelId="{4EC4D117-A741-4DF4-913B-3D9CCA585AFA}" type="presParOf" srcId="{2B5290FD-27B3-422E-BC08-4D3AACCD0013}" destId="{E16579FC-1B8A-4FA9-BA63-CF7F5E115EB7}" srcOrd="3" destOrd="0" presId="urn:microsoft.com/office/officeart/2005/8/layout/hierarchy2"/>
    <dgm:cxn modelId="{6F0F0335-36F9-4D4F-8C54-3D25CC6891C9}" type="presParOf" srcId="{E16579FC-1B8A-4FA9-BA63-CF7F5E115EB7}" destId="{6A85EC12-8B04-4F68-BA1E-96968FF4A86A}" srcOrd="0" destOrd="0" presId="urn:microsoft.com/office/officeart/2005/8/layout/hierarchy2"/>
    <dgm:cxn modelId="{933792B8-212E-409E-838B-E6D02A4CA51A}" type="presParOf" srcId="{E16579FC-1B8A-4FA9-BA63-CF7F5E115EB7}" destId="{48E3B21B-017C-406F-937D-1BD9E2B2575A}" srcOrd="1" destOrd="0" presId="urn:microsoft.com/office/officeart/2005/8/layout/hierarchy2"/>
    <dgm:cxn modelId="{83CC0DA8-F954-4D8A-9FD5-17B1B64ED927}" type="presParOf" srcId="{2B5290FD-27B3-422E-BC08-4D3AACCD0013}" destId="{74EADFBA-666A-4FA5-BF5B-A4CFDA9C8234}" srcOrd="4" destOrd="0" presId="urn:microsoft.com/office/officeart/2005/8/layout/hierarchy2"/>
    <dgm:cxn modelId="{8017FF0C-45CB-467E-8653-30B62236F5D1}" type="presParOf" srcId="{74EADFBA-666A-4FA5-BF5B-A4CFDA9C8234}" destId="{76C4AE0A-4BA3-4080-9104-B14C25AB5BFC}" srcOrd="0" destOrd="0" presId="urn:microsoft.com/office/officeart/2005/8/layout/hierarchy2"/>
    <dgm:cxn modelId="{CF35B77F-EF72-4A87-85BE-A3088A84BE76}" type="presParOf" srcId="{2B5290FD-27B3-422E-BC08-4D3AACCD0013}" destId="{4768DF9D-1BA8-4C85-AD52-4B10162C3AA5}" srcOrd="5" destOrd="0" presId="urn:microsoft.com/office/officeart/2005/8/layout/hierarchy2"/>
    <dgm:cxn modelId="{4F8F2E20-A10C-4C2A-8E6E-8A61FA2E6007}" type="presParOf" srcId="{4768DF9D-1BA8-4C85-AD52-4B10162C3AA5}" destId="{F1F829AE-AFA9-444D-B451-CBAA853D9667}" srcOrd="0" destOrd="0" presId="urn:microsoft.com/office/officeart/2005/8/layout/hierarchy2"/>
    <dgm:cxn modelId="{CA68947C-26F6-43BA-A2AB-28EDB566E332}" type="presParOf" srcId="{4768DF9D-1BA8-4C85-AD52-4B10162C3AA5}" destId="{5088A6EF-973A-4B10-B94E-9EABE5B4A65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6704-83B2-4CB9-82A5-3BE1B479E2C7}">
      <dsp:nvSpPr>
        <dsp:cNvPr id="0" name=""/>
        <dsp:cNvSpPr/>
      </dsp:nvSpPr>
      <dsp:spPr>
        <a:xfrm>
          <a:off x="1309" y="636476"/>
          <a:ext cx="1276945" cy="350656"/>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lumMod val="75000"/>
                  <a:lumOff val="25000"/>
                </a:schemeClr>
              </a:solidFill>
              <a:latin typeface="Times New Roman" panose="02020603050405020304" pitchFamily="18" charset="0"/>
              <a:cs typeface="Times New Roman" panose="02020603050405020304" pitchFamily="18" charset="0"/>
            </a:rPr>
            <a:t>Performance </a:t>
          </a:r>
          <a:endParaRPr lang="ar-JO" sz="10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309" y="636476"/>
        <a:ext cx="1276945" cy="350656"/>
      </dsp:txXfrm>
    </dsp:sp>
    <dsp:sp modelId="{ED7D08B3-BDEE-486A-BE64-6EABD9C72467}">
      <dsp:nvSpPr>
        <dsp:cNvPr id="0" name=""/>
        <dsp:cNvSpPr/>
      </dsp:nvSpPr>
      <dsp:spPr>
        <a:xfrm>
          <a:off x="1309" y="987132"/>
          <a:ext cx="1276945" cy="119579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Input/output (I/O):</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Loads </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Transients</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Stresses</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Effect of interfaces </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309" y="987132"/>
        <a:ext cx="1276945" cy="1195790"/>
      </dsp:txXfrm>
    </dsp:sp>
    <dsp:sp modelId="{33D1C85F-497E-4CF6-B707-91B3534EF546}">
      <dsp:nvSpPr>
        <dsp:cNvPr id="0" name=""/>
        <dsp:cNvSpPr/>
      </dsp:nvSpPr>
      <dsp:spPr>
        <a:xfrm>
          <a:off x="1457027" y="636476"/>
          <a:ext cx="1276945" cy="350656"/>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lumMod val="75000"/>
                  <a:lumOff val="25000"/>
                </a:schemeClr>
              </a:solidFill>
              <a:latin typeface="Times New Roman" panose="02020603050405020304" pitchFamily="18" charset="0"/>
              <a:cs typeface="Times New Roman" panose="02020603050405020304" pitchFamily="18" charset="0"/>
            </a:rPr>
            <a:t>Local constraint/interfaces</a:t>
          </a:r>
          <a:endParaRPr lang="ar-JO" sz="10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457027" y="636476"/>
        <a:ext cx="1276945" cy="350656"/>
      </dsp:txXfrm>
    </dsp:sp>
    <dsp:sp modelId="{3AC32F94-2B5C-4AE5-BBD8-55A0C07AE139}">
      <dsp:nvSpPr>
        <dsp:cNvPr id="0" name=""/>
        <dsp:cNvSpPr/>
      </dsp:nvSpPr>
      <dsp:spPr>
        <a:xfrm>
          <a:off x="1457027" y="987132"/>
          <a:ext cx="1276945" cy="119579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Imposed by surrounding environment , such as harmonization with adjacent component </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457027" y="987132"/>
        <a:ext cx="1276945" cy="1195790"/>
      </dsp:txXfrm>
    </dsp:sp>
    <dsp:sp modelId="{E9996DC5-9D5D-4825-93DE-FF4FBFF9F8DC}">
      <dsp:nvSpPr>
        <dsp:cNvPr id="0" name=""/>
        <dsp:cNvSpPr/>
      </dsp:nvSpPr>
      <dsp:spPr>
        <a:xfrm>
          <a:off x="2912745" y="636476"/>
          <a:ext cx="1276945" cy="350656"/>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lumMod val="75000"/>
                  <a:lumOff val="25000"/>
                </a:schemeClr>
              </a:solidFill>
              <a:latin typeface="Times New Roman" panose="02020603050405020304" pitchFamily="18" charset="0"/>
              <a:cs typeface="Times New Roman" panose="02020603050405020304" pitchFamily="18" charset="0"/>
            </a:rPr>
            <a:t>Environment </a:t>
          </a:r>
          <a:endParaRPr lang="ar-JO" sz="10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2912745" y="636476"/>
        <a:ext cx="1276945" cy="350656"/>
      </dsp:txXfrm>
    </dsp:sp>
    <dsp:sp modelId="{C7C6FC59-92BA-4AAB-96FB-6EC5FDB3E70D}">
      <dsp:nvSpPr>
        <dsp:cNvPr id="0" name=""/>
        <dsp:cNvSpPr/>
      </dsp:nvSpPr>
      <dsp:spPr>
        <a:xfrm>
          <a:off x="2912745" y="987132"/>
          <a:ext cx="1276945" cy="119579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Temperature </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Humidity</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Corrosion</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Shock</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Vibration</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lang="en-US" sz="1000" kern="1200" dirty="0">
              <a:solidFill>
                <a:schemeClr val="tx1">
                  <a:lumMod val="75000"/>
                  <a:lumOff val="25000"/>
                </a:schemeClr>
              </a:solidFill>
              <a:latin typeface="Times New Roman" panose="02020603050405020304" pitchFamily="18" charset="0"/>
              <a:cs typeface="Times New Roman" panose="02020603050405020304" pitchFamily="18" charset="0"/>
            </a:rPr>
            <a:t>Pressure</a:t>
          </a: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44500" rtl="0">
            <a:lnSpc>
              <a:spcPct val="90000"/>
            </a:lnSpc>
            <a:spcBef>
              <a:spcPct val="0"/>
            </a:spcBef>
            <a:spcAft>
              <a:spcPct val="15000"/>
            </a:spcAft>
            <a:buChar char="••"/>
          </a:pP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2912745" y="987132"/>
        <a:ext cx="1276945" cy="11957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7AA3C-D4C5-41DC-AC93-E9A19F34208D}">
      <dsp:nvSpPr>
        <dsp:cNvPr id="0" name=""/>
        <dsp:cNvSpPr/>
      </dsp:nvSpPr>
      <dsp:spPr>
        <a:xfrm>
          <a:off x="2570717" y="1072750"/>
          <a:ext cx="1818801" cy="315659"/>
        </a:xfrm>
        <a:custGeom>
          <a:avLst/>
          <a:gdLst/>
          <a:ahLst/>
          <a:cxnLst/>
          <a:rect l="0" t="0" r="0" b="0"/>
          <a:pathLst>
            <a:path>
              <a:moveTo>
                <a:pt x="0" y="0"/>
              </a:moveTo>
              <a:lnTo>
                <a:pt x="0" y="157829"/>
              </a:lnTo>
              <a:lnTo>
                <a:pt x="1818801" y="157829"/>
              </a:lnTo>
              <a:lnTo>
                <a:pt x="1818801" y="3156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0791A7-F90E-40E0-A18A-84BAACFA56FE}">
      <dsp:nvSpPr>
        <dsp:cNvPr id="0" name=""/>
        <dsp:cNvSpPr/>
      </dsp:nvSpPr>
      <dsp:spPr>
        <a:xfrm>
          <a:off x="2570717" y="2139981"/>
          <a:ext cx="157829" cy="691445"/>
        </a:xfrm>
        <a:custGeom>
          <a:avLst/>
          <a:gdLst/>
          <a:ahLst/>
          <a:cxnLst/>
          <a:rect l="0" t="0" r="0" b="0"/>
          <a:pathLst>
            <a:path>
              <a:moveTo>
                <a:pt x="0" y="0"/>
              </a:moveTo>
              <a:lnTo>
                <a:pt x="0" y="691445"/>
              </a:lnTo>
              <a:lnTo>
                <a:pt x="157829" y="691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8DDAB-4F94-4D71-9645-AAD1CCB149B2}">
      <dsp:nvSpPr>
        <dsp:cNvPr id="0" name=""/>
        <dsp:cNvSpPr/>
      </dsp:nvSpPr>
      <dsp:spPr>
        <a:xfrm>
          <a:off x="2412887" y="2139981"/>
          <a:ext cx="157829" cy="691445"/>
        </a:xfrm>
        <a:custGeom>
          <a:avLst/>
          <a:gdLst/>
          <a:ahLst/>
          <a:cxnLst/>
          <a:rect l="0" t="0" r="0" b="0"/>
          <a:pathLst>
            <a:path>
              <a:moveTo>
                <a:pt x="157829" y="0"/>
              </a:moveTo>
              <a:lnTo>
                <a:pt x="157829" y="691445"/>
              </a:lnTo>
              <a:lnTo>
                <a:pt x="0" y="691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8106A-B9E9-4AF7-812A-B5415BCC9A55}">
      <dsp:nvSpPr>
        <dsp:cNvPr id="0" name=""/>
        <dsp:cNvSpPr/>
      </dsp:nvSpPr>
      <dsp:spPr>
        <a:xfrm>
          <a:off x="2524997" y="1072750"/>
          <a:ext cx="91440" cy="315659"/>
        </a:xfrm>
        <a:custGeom>
          <a:avLst/>
          <a:gdLst/>
          <a:ahLst/>
          <a:cxnLst/>
          <a:rect l="0" t="0" r="0" b="0"/>
          <a:pathLst>
            <a:path>
              <a:moveTo>
                <a:pt x="45720" y="0"/>
              </a:moveTo>
              <a:lnTo>
                <a:pt x="45720" y="3156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4BD4D-501F-436F-9888-229D1D383B23}">
      <dsp:nvSpPr>
        <dsp:cNvPr id="0" name=""/>
        <dsp:cNvSpPr/>
      </dsp:nvSpPr>
      <dsp:spPr>
        <a:xfrm>
          <a:off x="751916" y="1072750"/>
          <a:ext cx="1818801" cy="315659"/>
        </a:xfrm>
        <a:custGeom>
          <a:avLst/>
          <a:gdLst/>
          <a:ahLst/>
          <a:cxnLst/>
          <a:rect l="0" t="0" r="0" b="0"/>
          <a:pathLst>
            <a:path>
              <a:moveTo>
                <a:pt x="1818801" y="0"/>
              </a:moveTo>
              <a:lnTo>
                <a:pt x="1818801" y="157829"/>
              </a:lnTo>
              <a:lnTo>
                <a:pt x="0" y="157829"/>
              </a:lnTo>
              <a:lnTo>
                <a:pt x="0" y="3156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B2E39-9660-473F-B2FF-F86A18B9E02E}">
      <dsp:nvSpPr>
        <dsp:cNvPr id="0" name=""/>
        <dsp:cNvSpPr/>
      </dsp:nvSpPr>
      <dsp:spPr>
        <a:xfrm>
          <a:off x="1819146" y="321179"/>
          <a:ext cx="1503141" cy="7515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a:t>
          </a:r>
        </a:p>
      </dsp:txBody>
      <dsp:txXfrm>
        <a:off x="1819146" y="321179"/>
        <a:ext cx="1503141" cy="751570"/>
      </dsp:txXfrm>
    </dsp:sp>
    <dsp:sp modelId="{146418A8-E586-41AE-A5F3-96BE1FE7D022}">
      <dsp:nvSpPr>
        <dsp:cNvPr id="0" name=""/>
        <dsp:cNvSpPr/>
      </dsp:nvSpPr>
      <dsp:spPr>
        <a:xfrm>
          <a:off x="345" y="1388410"/>
          <a:ext cx="1503141" cy="7515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II  a</a:t>
          </a:r>
        </a:p>
      </dsp:txBody>
      <dsp:txXfrm>
        <a:off x="345" y="1388410"/>
        <a:ext cx="1503141" cy="751570"/>
      </dsp:txXfrm>
    </dsp:sp>
    <dsp:sp modelId="{21E0DA3E-ACAF-4021-8784-A5AECAF2DEA2}">
      <dsp:nvSpPr>
        <dsp:cNvPr id="0" name=""/>
        <dsp:cNvSpPr/>
      </dsp:nvSpPr>
      <dsp:spPr>
        <a:xfrm>
          <a:off x="1819146" y="1388410"/>
          <a:ext cx="1503141" cy="7515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II  b</a:t>
          </a:r>
        </a:p>
      </dsp:txBody>
      <dsp:txXfrm>
        <a:off x="1819146" y="1388410"/>
        <a:ext cx="1503141" cy="751570"/>
      </dsp:txXfrm>
    </dsp:sp>
    <dsp:sp modelId="{70D4CF89-EF91-42AA-8AF1-FD7F247462CD}">
      <dsp:nvSpPr>
        <dsp:cNvPr id="0" name=""/>
        <dsp:cNvSpPr/>
      </dsp:nvSpPr>
      <dsp:spPr>
        <a:xfrm>
          <a:off x="909745" y="2455641"/>
          <a:ext cx="1503141" cy="7515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III  </a:t>
          </a:r>
          <a:r>
            <a:rPr lang="en-US" sz="2800" kern="1200" dirty="0" err="1"/>
            <a:t>ba</a:t>
          </a:r>
          <a:endParaRPr lang="en-US" sz="2800" kern="1200" dirty="0"/>
        </a:p>
      </dsp:txBody>
      <dsp:txXfrm>
        <a:off x="909745" y="2455641"/>
        <a:ext cx="1503141" cy="751570"/>
      </dsp:txXfrm>
    </dsp:sp>
    <dsp:sp modelId="{F69E270E-BADC-4ABF-A0E8-45CE990D761F}">
      <dsp:nvSpPr>
        <dsp:cNvPr id="0" name=""/>
        <dsp:cNvSpPr/>
      </dsp:nvSpPr>
      <dsp:spPr>
        <a:xfrm>
          <a:off x="2728547" y="2455641"/>
          <a:ext cx="1503141" cy="7515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III  bb</a:t>
          </a:r>
        </a:p>
      </dsp:txBody>
      <dsp:txXfrm>
        <a:off x="2728547" y="2455641"/>
        <a:ext cx="1503141" cy="751570"/>
      </dsp:txXfrm>
    </dsp:sp>
    <dsp:sp modelId="{60441641-73FC-4F30-AA37-A3B546F9F5C2}">
      <dsp:nvSpPr>
        <dsp:cNvPr id="0" name=""/>
        <dsp:cNvSpPr/>
      </dsp:nvSpPr>
      <dsp:spPr>
        <a:xfrm>
          <a:off x="3637948" y="1388410"/>
          <a:ext cx="1503141" cy="7515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II  c</a:t>
          </a:r>
        </a:p>
      </dsp:txBody>
      <dsp:txXfrm>
        <a:off x="3637948" y="1388410"/>
        <a:ext cx="1503141" cy="751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9895-F453-4361-924A-135BD1ABE712}">
      <dsp:nvSpPr>
        <dsp:cNvPr id="0" name=""/>
        <dsp:cNvSpPr/>
      </dsp:nvSpPr>
      <dsp:spPr>
        <a:xfrm>
          <a:off x="6689660" y="2243527"/>
          <a:ext cx="882031" cy="560528"/>
        </a:xfrm>
        <a:custGeom>
          <a:avLst/>
          <a:gdLst/>
          <a:ahLst/>
          <a:cxnLst/>
          <a:rect l="0" t="0" r="0" b="0"/>
          <a:pathLst>
            <a:path>
              <a:moveTo>
                <a:pt x="0" y="0"/>
              </a:moveTo>
              <a:lnTo>
                <a:pt x="0" y="430464"/>
              </a:lnTo>
              <a:lnTo>
                <a:pt x="882031" y="430464"/>
              </a:lnTo>
              <a:lnTo>
                <a:pt x="882031" y="5605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6926D-0725-464F-92A7-57FB313DA719}">
      <dsp:nvSpPr>
        <dsp:cNvPr id="0" name=""/>
        <dsp:cNvSpPr/>
      </dsp:nvSpPr>
      <dsp:spPr>
        <a:xfrm>
          <a:off x="5852826" y="2243527"/>
          <a:ext cx="836833" cy="572448"/>
        </a:xfrm>
        <a:custGeom>
          <a:avLst/>
          <a:gdLst/>
          <a:ahLst/>
          <a:cxnLst/>
          <a:rect l="0" t="0" r="0" b="0"/>
          <a:pathLst>
            <a:path>
              <a:moveTo>
                <a:pt x="836833" y="0"/>
              </a:moveTo>
              <a:lnTo>
                <a:pt x="836833" y="442384"/>
              </a:lnTo>
              <a:lnTo>
                <a:pt x="0" y="442384"/>
              </a:lnTo>
              <a:lnTo>
                <a:pt x="0" y="57244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83973-8ED9-4939-A8F6-3FEEA7C3A039}">
      <dsp:nvSpPr>
        <dsp:cNvPr id="0" name=""/>
        <dsp:cNvSpPr/>
      </dsp:nvSpPr>
      <dsp:spPr>
        <a:xfrm>
          <a:off x="4189331" y="814771"/>
          <a:ext cx="2500329" cy="537223"/>
        </a:xfrm>
        <a:custGeom>
          <a:avLst/>
          <a:gdLst/>
          <a:ahLst/>
          <a:cxnLst/>
          <a:rect l="0" t="0" r="0" b="0"/>
          <a:pathLst>
            <a:path>
              <a:moveTo>
                <a:pt x="0" y="0"/>
              </a:moveTo>
              <a:lnTo>
                <a:pt x="0" y="407160"/>
              </a:lnTo>
              <a:lnTo>
                <a:pt x="2500329" y="407160"/>
              </a:lnTo>
              <a:lnTo>
                <a:pt x="2500329" y="5372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14D41-69E6-4D74-855F-D607257E5A2A}">
      <dsp:nvSpPr>
        <dsp:cNvPr id="0" name=""/>
        <dsp:cNvSpPr/>
      </dsp:nvSpPr>
      <dsp:spPr>
        <a:xfrm>
          <a:off x="2331944" y="2243527"/>
          <a:ext cx="1585918" cy="560528"/>
        </a:xfrm>
        <a:custGeom>
          <a:avLst/>
          <a:gdLst/>
          <a:ahLst/>
          <a:cxnLst/>
          <a:rect l="0" t="0" r="0" b="0"/>
          <a:pathLst>
            <a:path>
              <a:moveTo>
                <a:pt x="0" y="0"/>
              </a:moveTo>
              <a:lnTo>
                <a:pt x="0" y="430464"/>
              </a:lnTo>
              <a:lnTo>
                <a:pt x="1585918" y="430464"/>
              </a:lnTo>
              <a:lnTo>
                <a:pt x="1585918" y="5605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CFAFF-5710-413F-A46F-AD6ABA477A81}">
      <dsp:nvSpPr>
        <dsp:cNvPr id="0" name=""/>
        <dsp:cNvSpPr/>
      </dsp:nvSpPr>
      <dsp:spPr>
        <a:xfrm>
          <a:off x="2231938" y="2243527"/>
          <a:ext cx="100005" cy="560528"/>
        </a:xfrm>
        <a:custGeom>
          <a:avLst/>
          <a:gdLst/>
          <a:ahLst/>
          <a:cxnLst/>
          <a:rect l="0" t="0" r="0" b="0"/>
          <a:pathLst>
            <a:path>
              <a:moveTo>
                <a:pt x="100005" y="0"/>
              </a:moveTo>
              <a:lnTo>
                <a:pt x="100005" y="430464"/>
              </a:lnTo>
              <a:lnTo>
                <a:pt x="0" y="430464"/>
              </a:lnTo>
              <a:lnTo>
                <a:pt x="0" y="5605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CCA05-84D7-4CC4-9137-6236664BB5E5}">
      <dsp:nvSpPr>
        <dsp:cNvPr id="0" name=""/>
        <dsp:cNvSpPr/>
      </dsp:nvSpPr>
      <dsp:spPr>
        <a:xfrm>
          <a:off x="545994" y="2243527"/>
          <a:ext cx="1785949" cy="560528"/>
        </a:xfrm>
        <a:custGeom>
          <a:avLst/>
          <a:gdLst/>
          <a:ahLst/>
          <a:cxnLst/>
          <a:rect l="0" t="0" r="0" b="0"/>
          <a:pathLst>
            <a:path>
              <a:moveTo>
                <a:pt x="1785949" y="0"/>
              </a:moveTo>
              <a:lnTo>
                <a:pt x="1785949" y="430464"/>
              </a:lnTo>
              <a:lnTo>
                <a:pt x="0" y="430464"/>
              </a:lnTo>
              <a:lnTo>
                <a:pt x="0" y="5605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FE398-9BAA-4CFF-B43C-8A0116EC2421}">
      <dsp:nvSpPr>
        <dsp:cNvPr id="0" name=""/>
        <dsp:cNvSpPr/>
      </dsp:nvSpPr>
      <dsp:spPr>
        <a:xfrm>
          <a:off x="2331944" y="814771"/>
          <a:ext cx="1857387" cy="537223"/>
        </a:xfrm>
        <a:custGeom>
          <a:avLst/>
          <a:gdLst/>
          <a:ahLst/>
          <a:cxnLst/>
          <a:rect l="0" t="0" r="0" b="0"/>
          <a:pathLst>
            <a:path>
              <a:moveTo>
                <a:pt x="1857387" y="0"/>
              </a:moveTo>
              <a:lnTo>
                <a:pt x="1857387" y="407160"/>
              </a:lnTo>
              <a:lnTo>
                <a:pt x="0" y="407160"/>
              </a:lnTo>
              <a:lnTo>
                <a:pt x="0" y="5372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22545-20AB-47CC-9874-6DEFE57A9155}">
      <dsp:nvSpPr>
        <dsp:cNvPr id="0" name=""/>
        <dsp:cNvSpPr/>
      </dsp:nvSpPr>
      <dsp:spPr>
        <a:xfrm>
          <a:off x="3487338" y="-76759"/>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9E46F-D2EF-41BC-B44E-1D97C7648F7C}">
      <dsp:nvSpPr>
        <dsp:cNvPr id="0" name=""/>
        <dsp:cNvSpPr/>
      </dsp:nvSpPr>
      <dsp:spPr>
        <a:xfrm>
          <a:off x="3643336" y="71438"/>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a:latin typeface="Times New Roman" pitchFamily="18" charset="0"/>
              <a:cs typeface="Times New Roman" pitchFamily="18" charset="0"/>
            </a:rPr>
            <a:t>Redundancy</a:t>
          </a:r>
          <a:endParaRPr lang="ar-JO" sz="1800" kern="1200" dirty="0">
            <a:latin typeface="Times New Roman" pitchFamily="18" charset="0"/>
            <a:cs typeface="Times New Roman" pitchFamily="18" charset="0"/>
          </a:endParaRPr>
        </a:p>
        <a:p>
          <a:pPr lvl="0" algn="ctr" defTabSz="800100" rtl="1">
            <a:lnSpc>
              <a:spcPct val="90000"/>
            </a:lnSpc>
            <a:spcBef>
              <a:spcPct val="0"/>
            </a:spcBef>
            <a:spcAft>
              <a:spcPct val="35000"/>
            </a:spcAft>
          </a:pPr>
          <a:endParaRPr lang="ar-JO" sz="1800" kern="1200" dirty="0"/>
        </a:p>
      </dsp:txBody>
      <dsp:txXfrm>
        <a:off x="3669448" y="97550"/>
        <a:ext cx="1351762" cy="839307"/>
      </dsp:txXfrm>
    </dsp:sp>
    <dsp:sp modelId="{90E4E98F-67D4-44C9-B4C7-1F147B9E933C}">
      <dsp:nvSpPr>
        <dsp:cNvPr id="0" name=""/>
        <dsp:cNvSpPr/>
      </dsp:nvSpPr>
      <dsp:spPr>
        <a:xfrm>
          <a:off x="1629950" y="135199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BE28D-2C17-409B-B104-AB9937710CFF}">
      <dsp:nvSpPr>
        <dsp:cNvPr id="0" name=""/>
        <dsp:cNvSpPr/>
      </dsp:nvSpPr>
      <dsp:spPr>
        <a:xfrm>
          <a:off x="1785949" y="150019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Active</a:t>
          </a:r>
          <a:endParaRPr lang="ar-JO" sz="2000" kern="1200" dirty="0">
            <a:latin typeface="Times New Roman" pitchFamily="18" charset="0"/>
            <a:cs typeface="Times New Roman" pitchFamily="18" charset="0"/>
          </a:endParaRPr>
        </a:p>
      </dsp:txBody>
      <dsp:txXfrm>
        <a:off x="1812061" y="1526306"/>
        <a:ext cx="1351762" cy="839307"/>
      </dsp:txXfrm>
    </dsp:sp>
    <dsp:sp modelId="{931AACF2-72BA-4AC1-81F8-E5533FAE8249}">
      <dsp:nvSpPr>
        <dsp:cNvPr id="0" name=""/>
        <dsp:cNvSpPr/>
      </dsp:nvSpPr>
      <dsp:spPr>
        <a:xfrm>
          <a:off x="-155998" y="280405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93375-5D1C-4443-B58C-ACE8ADC0BF7C}">
      <dsp:nvSpPr>
        <dsp:cNvPr id="0" name=""/>
        <dsp:cNvSpPr/>
      </dsp:nvSpPr>
      <dsp:spPr>
        <a:xfrm>
          <a:off x="0" y="295225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cs typeface="+mj-cs"/>
            </a:rPr>
            <a:t>Full</a:t>
          </a:r>
          <a:endParaRPr lang="ar-JO" sz="2000" kern="1200" dirty="0">
            <a:cs typeface="+mj-cs"/>
          </a:endParaRPr>
        </a:p>
      </dsp:txBody>
      <dsp:txXfrm>
        <a:off x="26112" y="2978366"/>
        <a:ext cx="1351762" cy="839307"/>
      </dsp:txXfrm>
    </dsp:sp>
    <dsp:sp modelId="{FF94D797-00F7-4519-97C5-F8ADE2B3B953}">
      <dsp:nvSpPr>
        <dsp:cNvPr id="0" name=""/>
        <dsp:cNvSpPr/>
      </dsp:nvSpPr>
      <dsp:spPr>
        <a:xfrm>
          <a:off x="1529944" y="280405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B469C-E8E1-4BB9-A839-B1CA9D29F8D2}">
      <dsp:nvSpPr>
        <dsp:cNvPr id="0" name=""/>
        <dsp:cNvSpPr/>
      </dsp:nvSpPr>
      <dsp:spPr>
        <a:xfrm>
          <a:off x="1685943" y="295225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Partial</a:t>
          </a:r>
          <a:endParaRPr lang="ar-JO" sz="2000" kern="1200" dirty="0">
            <a:latin typeface="Times New Roman" pitchFamily="18" charset="0"/>
            <a:cs typeface="Times New Roman" pitchFamily="18" charset="0"/>
          </a:endParaRPr>
        </a:p>
      </dsp:txBody>
      <dsp:txXfrm>
        <a:off x="1712055" y="2978366"/>
        <a:ext cx="1351762" cy="839307"/>
      </dsp:txXfrm>
    </dsp:sp>
    <dsp:sp modelId="{280F5B1D-9FF8-408B-9B53-56A4F6CF06F3}">
      <dsp:nvSpPr>
        <dsp:cNvPr id="0" name=""/>
        <dsp:cNvSpPr/>
      </dsp:nvSpPr>
      <dsp:spPr>
        <a:xfrm>
          <a:off x="3215869" y="280405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F5457-FC75-4A4E-BF96-6F7A7BCE24C6}">
      <dsp:nvSpPr>
        <dsp:cNvPr id="0" name=""/>
        <dsp:cNvSpPr/>
      </dsp:nvSpPr>
      <dsp:spPr>
        <a:xfrm>
          <a:off x="3371867" y="295225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cs typeface="+mj-cs"/>
            </a:rPr>
            <a:t>Conditional</a:t>
          </a:r>
          <a:endParaRPr lang="ar-JO" sz="2000" kern="1200" dirty="0">
            <a:cs typeface="+mj-cs"/>
          </a:endParaRPr>
        </a:p>
      </dsp:txBody>
      <dsp:txXfrm>
        <a:off x="3397979" y="2978366"/>
        <a:ext cx="1351762" cy="839307"/>
      </dsp:txXfrm>
    </dsp:sp>
    <dsp:sp modelId="{8C905B2D-18B8-4D20-9A3C-00953EF805A8}">
      <dsp:nvSpPr>
        <dsp:cNvPr id="0" name=""/>
        <dsp:cNvSpPr/>
      </dsp:nvSpPr>
      <dsp:spPr>
        <a:xfrm>
          <a:off x="5987667" y="135199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91879-51B7-49EA-B0A8-D3027C75A312}">
      <dsp:nvSpPr>
        <dsp:cNvPr id="0" name=""/>
        <dsp:cNvSpPr/>
      </dsp:nvSpPr>
      <dsp:spPr>
        <a:xfrm>
          <a:off x="6143665" y="150019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Standby</a:t>
          </a:r>
          <a:endParaRPr lang="ar-JO" sz="2000" kern="1200" dirty="0">
            <a:latin typeface="Times New Roman" pitchFamily="18" charset="0"/>
            <a:cs typeface="Times New Roman" pitchFamily="18" charset="0"/>
          </a:endParaRPr>
        </a:p>
      </dsp:txBody>
      <dsp:txXfrm>
        <a:off x="6169777" y="1526306"/>
        <a:ext cx="1351762" cy="839307"/>
      </dsp:txXfrm>
    </dsp:sp>
    <dsp:sp modelId="{63BE9BD7-7D57-45A9-A61F-C81DEEA7F9ED}">
      <dsp:nvSpPr>
        <dsp:cNvPr id="0" name=""/>
        <dsp:cNvSpPr/>
      </dsp:nvSpPr>
      <dsp:spPr>
        <a:xfrm>
          <a:off x="5150833" y="281597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73A67-5808-4CAF-A680-4D5FE2743025}">
      <dsp:nvSpPr>
        <dsp:cNvPr id="0" name=""/>
        <dsp:cNvSpPr/>
      </dsp:nvSpPr>
      <dsp:spPr>
        <a:xfrm>
          <a:off x="5306831" y="296417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Identical</a:t>
          </a:r>
        </a:p>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units</a:t>
          </a:r>
          <a:endParaRPr lang="ar-JO" sz="2000" kern="1200" dirty="0">
            <a:latin typeface="Times New Roman" pitchFamily="18" charset="0"/>
            <a:cs typeface="Times New Roman" pitchFamily="18" charset="0"/>
          </a:endParaRPr>
        </a:p>
      </dsp:txBody>
      <dsp:txXfrm>
        <a:off x="5332943" y="2990286"/>
        <a:ext cx="1351762" cy="839307"/>
      </dsp:txXfrm>
    </dsp:sp>
    <dsp:sp modelId="{188BAE05-7803-4208-B5DA-FFB33BEF8865}">
      <dsp:nvSpPr>
        <dsp:cNvPr id="0" name=""/>
        <dsp:cNvSpPr/>
      </dsp:nvSpPr>
      <dsp:spPr>
        <a:xfrm>
          <a:off x="6869698" y="2804055"/>
          <a:ext cx="1403986" cy="8915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2A685-9165-4E86-A3B0-0DD5EDF1E4E4}">
      <dsp:nvSpPr>
        <dsp:cNvPr id="0" name=""/>
        <dsp:cNvSpPr/>
      </dsp:nvSpPr>
      <dsp:spPr>
        <a:xfrm>
          <a:off x="7025697" y="2952254"/>
          <a:ext cx="1403986" cy="8915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Different</a:t>
          </a:r>
        </a:p>
        <a:p>
          <a:pPr lvl="0" algn="ctr" defTabSz="889000" rtl="1">
            <a:lnSpc>
              <a:spcPct val="90000"/>
            </a:lnSpc>
            <a:spcBef>
              <a:spcPct val="0"/>
            </a:spcBef>
            <a:spcAft>
              <a:spcPct val="35000"/>
            </a:spcAft>
          </a:pPr>
          <a:r>
            <a:rPr lang="en-US" sz="2000" kern="1200" dirty="0">
              <a:latin typeface="Times New Roman" pitchFamily="18" charset="0"/>
              <a:cs typeface="Times New Roman" pitchFamily="18" charset="0"/>
            </a:rPr>
            <a:t>units</a:t>
          </a:r>
          <a:endParaRPr lang="ar-JO" sz="2000" kern="1200" dirty="0">
            <a:latin typeface="Times New Roman" pitchFamily="18" charset="0"/>
            <a:cs typeface="Times New Roman" pitchFamily="18" charset="0"/>
          </a:endParaRPr>
        </a:p>
      </dsp:txBody>
      <dsp:txXfrm>
        <a:off x="7051809" y="2978366"/>
        <a:ext cx="1351762" cy="8393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CA156-EE20-455E-807F-167053328215}">
      <dsp:nvSpPr>
        <dsp:cNvPr id="0" name=""/>
        <dsp:cNvSpPr/>
      </dsp:nvSpPr>
      <dsp:spPr>
        <a:xfrm>
          <a:off x="8008195" y="2002676"/>
          <a:ext cx="997185" cy="338120"/>
        </a:xfrm>
        <a:custGeom>
          <a:avLst/>
          <a:gdLst/>
          <a:ahLst/>
          <a:cxnLst/>
          <a:rect l="0" t="0" r="0" b="0"/>
          <a:pathLst>
            <a:path>
              <a:moveTo>
                <a:pt x="0" y="0"/>
              </a:moveTo>
              <a:lnTo>
                <a:pt x="0" y="165054"/>
              </a:lnTo>
              <a:lnTo>
                <a:pt x="997185" y="165054"/>
              </a:lnTo>
              <a:lnTo>
                <a:pt x="997185" y="3381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F9C5E-367D-49E3-960E-F50D44DD8C14}">
      <dsp:nvSpPr>
        <dsp:cNvPr id="0" name=""/>
        <dsp:cNvSpPr/>
      </dsp:nvSpPr>
      <dsp:spPr>
        <a:xfrm>
          <a:off x="6965290" y="3164916"/>
          <a:ext cx="91440" cy="346130"/>
        </a:xfrm>
        <a:custGeom>
          <a:avLst/>
          <a:gdLst/>
          <a:ahLst/>
          <a:cxnLst/>
          <a:rect l="0" t="0" r="0" b="0"/>
          <a:pathLst>
            <a:path>
              <a:moveTo>
                <a:pt x="45720" y="0"/>
              </a:moveTo>
              <a:lnTo>
                <a:pt x="45720" y="34613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B6FC9-07B6-4701-8053-62E735D0B1FF}">
      <dsp:nvSpPr>
        <dsp:cNvPr id="0" name=""/>
        <dsp:cNvSpPr/>
      </dsp:nvSpPr>
      <dsp:spPr>
        <a:xfrm>
          <a:off x="7011010" y="2002676"/>
          <a:ext cx="997185" cy="338120"/>
        </a:xfrm>
        <a:custGeom>
          <a:avLst/>
          <a:gdLst/>
          <a:ahLst/>
          <a:cxnLst/>
          <a:rect l="0" t="0" r="0" b="0"/>
          <a:pathLst>
            <a:path>
              <a:moveTo>
                <a:pt x="997185" y="0"/>
              </a:moveTo>
              <a:lnTo>
                <a:pt x="997185" y="165054"/>
              </a:lnTo>
              <a:lnTo>
                <a:pt x="0" y="165054"/>
              </a:lnTo>
              <a:lnTo>
                <a:pt x="0" y="3381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77BFA-23F3-49DE-9F01-DC264ED09B0E}">
      <dsp:nvSpPr>
        <dsp:cNvPr id="0" name=""/>
        <dsp:cNvSpPr/>
      </dsp:nvSpPr>
      <dsp:spPr>
        <a:xfrm>
          <a:off x="5895723" y="824415"/>
          <a:ext cx="2112471" cy="354140"/>
        </a:xfrm>
        <a:custGeom>
          <a:avLst/>
          <a:gdLst/>
          <a:ahLst/>
          <a:cxnLst/>
          <a:rect l="0" t="0" r="0" b="0"/>
          <a:pathLst>
            <a:path>
              <a:moveTo>
                <a:pt x="0" y="0"/>
              </a:moveTo>
              <a:lnTo>
                <a:pt x="0" y="181075"/>
              </a:lnTo>
              <a:lnTo>
                <a:pt x="2112471" y="181075"/>
              </a:lnTo>
              <a:lnTo>
                <a:pt x="2112471" y="35414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D1026-651F-406E-A643-824CEE959853}">
      <dsp:nvSpPr>
        <dsp:cNvPr id="0" name=""/>
        <dsp:cNvSpPr/>
      </dsp:nvSpPr>
      <dsp:spPr>
        <a:xfrm>
          <a:off x="4000029" y="1994666"/>
          <a:ext cx="928297" cy="355822"/>
        </a:xfrm>
        <a:custGeom>
          <a:avLst/>
          <a:gdLst/>
          <a:ahLst/>
          <a:cxnLst/>
          <a:rect l="0" t="0" r="0" b="0"/>
          <a:pathLst>
            <a:path>
              <a:moveTo>
                <a:pt x="0" y="0"/>
              </a:moveTo>
              <a:lnTo>
                <a:pt x="0" y="182756"/>
              </a:lnTo>
              <a:lnTo>
                <a:pt x="928297" y="182756"/>
              </a:lnTo>
              <a:lnTo>
                <a:pt x="928297" y="35582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AD925-1CD0-40B3-B081-740DF8E82D78}">
      <dsp:nvSpPr>
        <dsp:cNvPr id="0" name=""/>
        <dsp:cNvSpPr/>
      </dsp:nvSpPr>
      <dsp:spPr>
        <a:xfrm>
          <a:off x="3064125" y="1994666"/>
          <a:ext cx="935903" cy="365151"/>
        </a:xfrm>
        <a:custGeom>
          <a:avLst/>
          <a:gdLst/>
          <a:ahLst/>
          <a:cxnLst/>
          <a:rect l="0" t="0" r="0" b="0"/>
          <a:pathLst>
            <a:path>
              <a:moveTo>
                <a:pt x="935903" y="0"/>
              </a:moveTo>
              <a:lnTo>
                <a:pt x="935903" y="192085"/>
              </a:lnTo>
              <a:lnTo>
                <a:pt x="0" y="192085"/>
              </a:lnTo>
              <a:lnTo>
                <a:pt x="0" y="36515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331A9-D54C-490E-A99C-A61C3607F585}">
      <dsp:nvSpPr>
        <dsp:cNvPr id="0" name=""/>
        <dsp:cNvSpPr/>
      </dsp:nvSpPr>
      <dsp:spPr>
        <a:xfrm>
          <a:off x="4000029" y="824415"/>
          <a:ext cx="1895694" cy="346130"/>
        </a:xfrm>
        <a:custGeom>
          <a:avLst/>
          <a:gdLst/>
          <a:ahLst/>
          <a:cxnLst/>
          <a:rect l="0" t="0" r="0" b="0"/>
          <a:pathLst>
            <a:path>
              <a:moveTo>
                <a:pt x="1895694" y="0"/>
              </a:moveTo>
              <a:lnTo>
                <a:pt x="1895694" y="173065"/>
              </a:lnTo>
              <a:lnTo>
                <a:pt x="0" y="173065"/>
              </a:lnTo>
              <a:lnTo>
                <a:pt x="0" y="3461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0BBD7-F522-4588-9FD1-665EC92D0A7D}">
      <dsp:nvSpPr>
        <dsp:cNvPr id="0" name=""/>
        <dsp:cNvSpPr/>
      </dsp:nvSpPr>
      <dsp:spPr>
        <a:xfrm>
          <a:off x="5071603" y="295"/>
          <a:ext cx="1648240" cy="82412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b="1" kern="1200" dirty="0"/>
            <a:t>Reliability </a:t>
          </a:r>
          <a:endParaRPr lang="ar-JO" sz="2800" b="1" kern="1200" dirty="0"/>
        </a:p>
      </dsp:txBody>
      <dsp:txXfrm>
        <a:off x="5071603" y="295"/>
        <a:ext cx="1648240" cy="824120"/>
      </dsp:txXfrm>
    </dsp:sp>
    <dsp:sp modelId="{C700EB71-095C-40CA-8552-C012191EEB84}">
      <dsp:nvSpPr>
        <dsp:cNvPr id="0" name=""/>
        <dsp:cNvSpPr/>
      </dsp:nvSpPr>
      <dsp:spPr>
        <a:xfrm>
          <a:off x="2959132" y="1170546"/>
          <a:ext cx="2081793" cy="82412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Deterministic</a:t>
          </a:r>
          <a:endParaRPr lang="ar-JO" sz="2800" kern="1200" dirty="0"/>
        </a:p>
      </dsp:txBody>
      <dsp:txXfrm>
        <a:off x="2959132" y="1170546"/>
        <a:ext cx="2081793" cy="824120"/>
      </dsp:txXfrm>
    </dsp:sp>
    <dsp:sp modelId="{CC4B5AD6-58B1-429D-B9F1-BB1D8F79EB5E}">
      <dsp:nvSpPr>
        <dsp:cNvPr id="0" name=""/>
        <dsp:cNvSpPr/>
      </dsp:nvSpPr>
      <dsp:spPr>
        <a:xfrm>
          <a:off x="2220580" y="2359817"/>
          <a:ext cx="1687089" cy="8445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US" sz="2300" kern="1200" dirty="0"/>
            <a:t>RBD</a:t>
          </a:r>
          <a:endParaRPr lang="ar-JO" sz="2300" kern="1200" dirty="0"/>
        </a:p>
      </dsp:txBody>
      <dsp:txXfrm>
        <a:off x="2220580" y="2359817"/>
        <a:ext cx="1687089" cy="844541"/>
      </dsp:txXfrm>
    </dsp:sp>
    <dsp:sp modelId="{F25BB0B8-20E0-4557-92CF-D52984F50C4D}">
      <dsp:nvSpPr>
        <dsp:cNvPr id="0" name=""/>
        <dsp:cNvSpPr/>
      </dsp:nvSpPr>
      <dsp:spPr>
        <a:xfrm>
          <a:off x="4104206" y="2350488"/>
          <a:ext cx="1648240" cy="8241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US" sz="2300" kern="1200" dirty="0"/>
            <a:t>FTA</a:t>
          </a:r>
          <a:endParaRPr lang="ar-JO" sz="2300" kern="1200" dirty="0"/>
        </a:p>
      </dsp:txBody>
      <dsp:txXfrm>
        <a:off x="4104206" y="2350488"/>
        <a:ext cx="1648240" cy="824120"/>
      </dsp:txXfrm>
    </dsp:sp>
    <dsp:sp modelId="{1CF5DA71-EA8C-48E0-A057-D252D4756345}">
      <dsp:nvSpPr>
        <dsp:cNvPr id="0" name=""/>
        <dsp:cNvSpPr/>
      </dsp:nvSpPr>
      <dsp:spPr>
        <a:xfrm>
          <a:off x="7184075" y="1178556"/>
          <a:ext cx="1648240" cy="82412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Stochastic </a:t>
          </a:r>
          <a:endParaRPr lang="ar-JO" sz="2800" kern="1200" dirty="0"/>
        </a:p>
      </dsp:txBody>
      <dsp:txXfrm>
        <a:off x="7184075" y="1178556"/>
        <a:ext cx="1648240" cy="824120"/>
      </dsp:txXfrm>
    </dsp:sp>
    <dsp:sp modelId="{09C47ABC-9239-4B5B-8DF7-4864338FF598}">
      <dsp:nvSpPr>
        <dsp:cNvPr id="0" name=""/>
        <dsp:cNvSpPr/>
      </dsp:nvSpPr>
      <dsp:spPr>
        <a:xfrm>
          <a:off x="6186889" y="2340796"/>
          <a:ext cx="1648240" cy="8241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US" sz="2300" kern="1200" dirty="0"/>
            <a:t>Montecarlo </a:t>
          </a:r>
        </a:p>
        <a:p>
          <a:pPr lvl="0" algn="ctr" defTabSz="1022350" rtl="1">
            <a:lnSpc>
              <a:spcPct val="90000"/>
            </a:lnSpc>
            <a:spcBef>
              <a:spcPct val="0"/>
            </a:spcBef>
            <a:spcAft>
              <a:spcPct val="35000"/>
            </a:spcAft>
          </a:pPr>
          <a:r>
            <a:rPr lang="en-US" sz="2300" kern="1200" dirty="0"/>
            <a:t>Simulation</a:t>
          </a:r>
          <a:endParaRPr lang="ar-JO" sz="2300" kern="1200" dirty="0"/>
        </a:p>
      </dsp:txBody>
      <dsp:txXfrm>
        <a:off x="6186889" y="2340796"/>
        <a:ext cx="1648240" cy="824120"/>
      </dsp:txXfrm>
    </dsp:sp>
    <dsp:sp modelId="{F12B47AF-69E0-40E7-A36D-8EAE70725909}">
      <dsp:nvSpPr>
        <dsp:cNvPr id="0" name=""/>
        <dsp:cNvSpPr/>
      </dsp:nvSpPr>
      <dsp:spPr>
        <a:xfrm>
          <a:off x="6186889" y="3511047"/>
          <a:ext cx="1648240" cy="8241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US" sz="2300" kern="1200" dirty="0"/>
            <a:t>Variable </a:t>
          </a:r>
          <a14:m xmlns:a14="http://schemas.microsoft.com/office/drawing/2010/main">
            <m:oMath xmlns:m="http://schemas.openxmlformats.org/officeDocument/2006/math">
              <m:r>
                <m:rPr>
                  <m:nor/>
                </m:rPr>
                <a:rPr lang="el-GR" sz="2300" kern="1200" smtClean="0"/>
                <m:t>λ</m:t>
              </m:r>
            </m:oMath>
          </a14:m>
          <a:r>
            <a:rPr lang="en-US" sz="2300" kern="1200" dirty="0"/>
            <a:t> </a:t>
          </a:r>
          <a:endParaRPr lang="ar-JO" sz="2300" kern="1200" dirty="0"/>
        </a:p>
      </dsp:txBody>
      <dsp:txXfrm>
        <a:off x="6186889" y="3511047"/>
        <a:ext cx="1648240" cy="824120"/>
      </dsp:txXfrm>
    </dsp:sp>
    <dsp:sp modelId="{353C2202-3B09-4EC0-9A55-1ABE1580687F}">
      <dsp:nvSpPr>
        <dsp:cNvPr id="0" name=""/>
        <dsp:cNvSpPr/>
      </dsp:nvSpPr>
      <dsp:spPr>
        <a:xfrm>
          <a:off x="8181260" y="2340796"/>
          <a:ext cx="1648240" cy="8241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US" sz="2300" kern="1200" dirty="0"/>
            <a:t>Genetic Algorithms</a:t>
          </a:r>
          <a:endParaRPr lang="ar-JO" sz="2300" kern="1200" dirty="0"/>
        </a:p>
      </dsp:txBody>
      <dsp:txXfrm>
        <a:off x="8181260" y="2340796"/>
        <a:ext cx="1648240" cy="824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6489-B78E-462A-9254-16D32433171A}">
      <dsp:nvSpPr>
        <dsp:cNvPr id="0" name=""/>
        <dsp:cNvSpPr/>
      </dsp:nvSpPr>
      <dsp:spPr>
        <a:xfrm>
          <a:off x="5316582" y="1311634"/>
          <a:ext cx="3474891" cy="603080"/>
        </a:xfrm>
        <a:custGeom>
          <a:avLst/>
          <a:gdLst/>
          <a:ahLst/>
          <a:cxnLst/>
          <a:rect l="0" t="0" r="0" b="0"/>
          <a:pathLst>
            <a:path>
              <a:moveTo>
                <a:pt x="0" y="0"/>
              </a:moveTo>
              <a:lnTo>
                <a:pt x="0" y="301540"/>
              </a:lnTo>
              <a:lnTo>
                <a:pt x="3474891" y="301540"/>
              </a:lnTo>
              <a:lnTo>
                <a:pt x="3474891" y="603080"/>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9D76D-45D8-466C-B2E2-3C560BA05500}">
      <dsp:nvSpPr>
        <dsp:cNvPr id="0" name=""/>
        <dsp:cNvSpPr/>
      </dsp:nvSpPr>
      <dsp:spPr>
        <a:xfrm>
          <a:off x="5270862" y="1311634"/>
          <a:ext cx="91440" cy="603080"/>
        </a:xfrm>
        <a:custGeom>
          <a:avLst/>
          <a:gdLst/>
          <a:ahLst/>
          <a:cxnLst/>
          <a:rect l="0" t="0" r="0" b="0"/>
          <a:pathLst>
            <a:path>
              <a:moveTo>
                <a:pt x="45720" y="0"/>
              </a:moveTo>
              <a:lnTo>
                <a:pt x="45720" y="603080"/>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54BFDA-7B7A-4DBD-A274-4B0DA9F880AE}">
      <dsp:nvSpPr>
        <dsp:cNvPr id="0" name=""/>
        <dsp:cNvSpPr/>
      </dsp:nvSpPr>
      <dsp:spPr>
        <a:xfrm>
          <a:off x="1841691" y="1311634"/>
          <a:ext cx="3474891" cy="603080"/>
        </a:xfrm>
        <a:custGeom>
          <a:avLst/>
          <a:gdLst/>
          <a:ahLst/>
          <a:cxnLst/>
          <a:rect l="0" t="0" r="0" b="0"/>
          <a:pathLst>
            <a:path>
              <a:moveTo>
                <a:pt x="3474891" y="0"/>
              </a:moveTo>
              <a:lnTo>
                <a:pt x="3474891" y="301540"/>
              </a:lnTo>
              <a:lnTo>
                <a:pt x="0" y="301540"/>
              </a:lnTo>
              <a:lnTo>
                <a:pt x="0" y="603080"/>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26856-0A04-4BD5-BBC8-497021BD9D87}">
      <dsp:nvSpPr>
        <dsp:cNvPr id="0" name=""/>
        <dsp:cNvSpPr/>
      </dsp:nvSpPr>
      <dsp:spPr>
        <a:xfrm>
          <a:off x="4560111" y="88414"/>
          <a:ext cx="1512942" cy="1223219"/>
        </a:xfrm>
        <a:prstGeom prst="arc">
          <a:avLst>
            <a:gd name="adj1" fmla="val 13200000"/>
            <a:gd name="adj2" fmla="val 192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1F19A0-9890-4483-AF47-BBF361E4101E}">
      <dsp:nvSpPr>
        <dsp:cNvPr id="0" name=""/>
        <dsp:cNvSpPr/>
      </dsp:nvSpPr>
      <dsp:spPr>
        <a:xfrm>
          <a:off x="4560111" y="88414"/>
          <a:ext cx="1512942" cy="1223219"/>
        </a:xfrm>
        <a:prstGeom prst="arc">
          <a:avLst>
            <a:gd name="adj1" fmla="val 2400000"/>
            <a:gd name="adj2" fmla="val 84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600F6-F775-46B5-A440-740EFFC727A2}">
      <dsp:nvSpPr>
        <dsp:cNvPr id="0" name=""/>
        <dsp:cNvSpPr/>
      </dsp:nvSpPr>
      <dsp:spPr>
        <a:xfrm>
          <a:off x="3803640" y="308594"/>
          <a:ext cx="3025884" cy="78286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r>
            <a:rPr lang="en-US" sz="5100" kern="1200" dirty="0"/>
            <a:t>Risk</a:t>
          </a:r>
          <a:endParaRPr lang="ar-JO" sz="5100" kern="1200" dirty="0"/>
        </a:p>
      </dsp:txBody>
      <dsp:txXfrm>
        <a:off x="3803640" y="308594"/>
        <a:ext cx="3025884" cy="782860"/>
      </dsp:txXfrm>
    </dsp:sp>
    <dsp:sp modelId="{98AA1628-E87B-400D-904C-3B6AD7EFF5FC}">
      <dsp:nvSpPr>
        <dsp:cNvPr id="0" name=""/>
        <dsp:cNvSpPr/>
      </dsp:nvSpPr>
      <dsp:spPr>
        <a:xfrm>
          <a:off x="1123738" y="1914714"/>
          <a:ext cx="1435905" cy="1435905"/>
        </a:xfrm>
        <a:prstGeom prst="arc">
          <a:avLst>
            <a:gd name="adj1" fmla="val 13200000"/>
            <a:gd name="adj2" fmla="val 192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1CF26-1E37-4FD9-A067-C7189CC49F48}">
      <dsp:nvSpPr>
        <dsp:cNvPr id="0" name=""/>
        <dsp:cNvSpPr/>
      </dsp:nvSpPr>
      <dsp:spPr>
        <a:xfrm>
          <a:off x="1123738" y="1914714"/>
          <a:ext cx="1435905" cy="1435905"/>
        </a:xfrm>
        <a:prstGeom prst="arc">
          <a:avLst>
            <a:gd name="adj1" fmla="val 2400000"/>
            <a:gd name="adj2" fmla="val 84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9B75E-90F6-4047-BE0D-1A39D8E9BBEC}">
      <dsp:nvSpPr>
        <dsp:cNvPr id="0" name=""/>
        <dsp:cNvSpPr/>
      </dsp:nvSpPr>
      <dsp:spPr>
        <a:xfrm>
          <a:off x="405785" y="2173177"/>
          <a:ext cx="2871811" cy="91897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b="1" kern="1200" dirty="0"/>
            <a:t>Acceptable</a:t>
          </a:r>
        </a:p>
        <a:p>
          <a:pPr lvl="0" algn="ctr" defTabSz="1244600" rtl="1">
            <a:lnSpc>
              <a:spcPct val="90000"/>
            </a:lnSpc>
            <a:spcBef>
              <a:spcPct val="0"/>
            </a:spcBef>
            <a:spcAft>
              <a:spcPct val="35000"/>
            </a:spcAft>
          </a:pPr>
          <a:r>
            <a:rPr lang="en-US" sz="1800" kern="1200" dirty="0"/>
            <a:t>No need to reduce risk</a:t>
          </a:r>
        </a:p>
        <a:p>
          <a:pPr lvl="0" algn="ctr" defTabSz="1244600" rtl="1">
            <a:lnSpc>
              <a:spcPct val="90000"/>
            </a:lnSpc>
            <a:spcBef>
              <a:spcPct val="0"/>
            </a:spcBef>
            <a:spcAft>
              <a:spcPct val="35000"/>
            </a:spcAft>
          </a:pPr>
          <a:r>
            <a:rPr lang="en-US" sz="1800" kern="1200" dirty="0"/>
            <a:t>(no additional cost)</a:t>
          </a:r>
          <a:endParaRPr lang="ar-JO" sz="1800" kern="1200" dirty="0"/>
        </a:p>
      </dsp:txBody>
      <dsp:txXfrm>
        <a:off x="405785" y="2173177"/>
        <a:ext cx="2871811" cy="918979"/>
      </dsp:txXfrm>
    </dsp:sp>
    <dsp:sp modelId="{96D94BA2-5ACC-4419-8E09-5571ED0F6B73}">
      <dsp:nvSpPr>
        <dsp:cNvPr id="0" name=""/>
        <dsp:cNvSpPr/>
      </dsp:nvSpPr>
      <dsp:spPr>
        <a:xfrm>
          <a:off x="4598630" y="1914714"/>
          <a:ext cx="1435905" cy="1435905"/>
        </a:xfrm>
        <a:prstGeom prst="arc">
          <a:avLst>
            <a:gd name="adj1" fmla="val 13200000"/>
            <a:gd name="adj2" fmla="val 192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D53A-734F-4AC7-AFBE-E876D3CB50A5}">
      <dsp:nvSpPr>
        <dsp:cNvPr id="0" name=""/>
        <dsp:cNvSpPr/>
      </dsp:nvSpPr>
      <dsp:spPr>
        <a:xfrm>
          <a:off x="4598630" y="1914714"/>
          <a:ext cx="1435905" cy="1435905"/>
        </a:xfrm>
        <a:prstGeom prst="arc">
          <a:avLst>
            <a:gd name="adj1" fmla="val 2400000"/>
            <a:gd name="adj2" fmla="val 84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C3053-216D-4E17-A674-8C0003CBB8EC}">
      <dsp:nvSpPr>
        <dsp:cNvPr id="0" name=""/>
        <dsp:cNvSpPr/>
      </dsp:nvSpPr>
      <dsp:spPr>
        <a:xfrm>
          <a:off x="3880677" y="2173177"/>
          <a:ext cx="2871811" cy="91897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b="1" kern="1200" dirty="0"/>
            <a:t>Unacceptable</a:t>
          </a:r>
        </a:p>
        <a:p>
          <a:pPr lvl="0" algn="ctr" defTabSz="1244600" rtl="1">
            <a:lnSpc>
              <a:spcPct val="90000"/>
            </a:lnSpc>
            <a:spcBef>
              <a:spcPct val="0"/>
            </a:spcBef>
            <a:spcAft>
              <a:spcPct val="35000"/>
            </a:spcAft>
          </a:pPr>
          <a:r>
            <a:rPr lang="en-US" sz="1800" kern="1200" dirty="0"/>
            <a:t>Activity is not allowed</a:t>
          </a:r>
          <a:endParaRPr lang="ar-JO" sz="1800" kern="1200" dirty="0"/>
        </a:p>
      </dsp:txBody>
      <dsp:txXfrm>
        <a:off x="3880677" y="2173177"/>
        <a:ext cx="2871811" cy="918979"/>
      </dsp:txXfrm>
    </dsp:sp>
    <dsp:sp modelId="{3E805BE1-0B30-4B6B-A075-14CFDDCB90D5}">
      <dsp:nvSpPr>
        <dsp:cNvPr id="0" name=""/>
        <dsp:cNvSpPr/>
      </dsp:nvSpPr>
      <dsp:spPr>
        <a:xfrm>
          <a:off x="8073522" y="1914714"/>
          <a:ext cx="1435905" cy="1435905"/>
        </a:xfrm>
        <a:prstGeom prst="arc">
          <a:avLst>
            <a:gd name="adj1" fmla="val 13200000"/>
            <a:gd name="adj2" fmla="val 192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92F79-0AF5-4C64-827C-180105EC9386}">
      <dsp:nvSpPr>
        <dsp:cNvPr id="0" name=""/>
        <dsp:cNvSpPr/>
      </dsp:nvSpPr>
      <dsp:spPr>
        <a:xfrm>
          <a:off x="8073522" y="1914714"/>
          <a:ext cx="1435905" cy="1435905"/>
        </a:xfrm>
        <a:prstGeom prst="arc">
          <a:avLst>
            <a:gd name="adj1" fmla="val 2400000"/>
            <a:gd name="adj2" fmla="val 8400000"/>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3A3B4-B5F3-4153-BF3C-24C1965C2567}">
      <dsp:nvSpPr>
        <dsp:cNvPr id="0" name=""/>
        <dsp:cNvSpPr/>
      </dsp:nvSpPr>
      <dsp:spPr>
        <a:xfrm>
          <a:off x="7355569" y="2173177"/>
          <a:ext cx="2871811" cy="91897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b="1" kern="1200" dirty="0"/>
            <a:t>Tolerable</a:t>
          </a:r>
        </a:p>
        <a:p>
          <a:pPr lvl="0" algn="ctr" defTabSz="1244600" rtl="1">
            <a:lnSpc>
              <a:spcPct val="90000"/>
            </a:lnSpc>
            <a:spcBef>
              <a:spcPct val="0"/>
            </a:spcBef>
            <a:spcAft>
              <a:spcPct val="35000"/>
            </a:spcAft>
          </a:pPr>
          <a:r>
            <a:rPr lang="en-US" sz="1800" kern="1200" dirty="0"/>
            <a:t> Need to reduce risk at a cost/benefit basis</a:t>
          </a:r>
          <a:endParaRPr lang="ar-JO" sz="1800" kern="1200" dirty="0"/>
        </a:p>
      </dsp:txBody>
      <dsp:txXfrm>
        <a:off x="7355569" y="2173177"/>
        <a:ext cx="2871811" cy="9189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441AD-7D03-4EF8-B268-A2E42BCBF256}">
      <dsp:nvSpPr>
        <dsp:cNvPr id="0" name=""/>
        <dsp:cNvSpPr/>
      </dsp:nvSpPr>
      <dsp:spPr>
        <a:xfrm rot="10800000">
          <a:off x="0" y="38171"/>
          <a:ext cx="7884668" cy="1566333"/>
        </a:xfrm>
        <a:prstGeom prst="trapezoid">
          <a:avLst>
            <a:gd name="adj" fmla="val 83897"/>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n-US" sz="4000" b="1" kern="1200" dirty="0"/>
            <a:t>Intolerable</a:t>
          </a:r>
        </a:p>
      </dsp:txBody>
      <dsp:txXfrm rot="-10800000">
        <a:off x="1379816" y="38171"/>
        <a:ext cx="5125034" cy="1566333"/>
      </dsp:txXfrm>
    </dsp:sp>
    <dsp:sp modelId="{662845E4-B766-4D2E-8F38-DC8667905CBD}">
      <dsp:nvSpPr>
        <dsp:cNvPr id="0" name=""/>
        <dsp:cNvSpPr/>
      </dsp:nvSpPr>
      <dsp:spPr>
        <a:xfrm rot="10800000">
          <a:off x="1314111" y="1566333"/>
          <a:ext cx="5256445" cy="1566333"/>
        </a:xfrm>
        <a:prstGeom prst="trapezoid">
          <a:avLst>
            <a:gd name="adj" fmla="val 83897"/>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en-US" sz="3200" b="1" kern="1200" dirty="0"/>
            <a:t>ALARP</a:t>
          </a:r>
          <a:endParaRPr lang="ar-JO" sz="3200" b="1" kern="1200" dirty="0"/>
        </a:p>
      </dsp:txBody>
      <dsp:txXfrm rot="-10800000">
        <a:off x="2233989" y="1566333"/>
        <a:ext cx="3416689" cy="1566333"/>
      </dsp:txXfrm>
    </dsp:sp>
    <dsp:sp modelId="{0A7EB5F3-4267-46F9-9361-C45F65203D7A}">
      <dsp:nvSpPr>
        <dsp:cNvPr id="0" name=""/>
        <dsp:cNvSpPr/>
      </dsp:nvSpPr>
      <dsp:spPr>
        <a:xfrm rot="10800000">
          <a:off x="2628222" y="3132667"/>
          <a:ext cx="2628222" cy="1566333"/>
        </a:xfrm>
        <a:prstGeom prst="trapezoid">
          <a:avLst>
            <a:gd name="adj" fmla="val 83897"/>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t>Negligible</a:t>
          </a:r>
          <a:endParaRPr lang="ar-JO" sz="2000" b="1" kern="1200" dirty="0"/>
        </a:p>
      </dsp:txBody>
      <dsp:txXfrm rot="-10800000">
        <a:off x="2628222" y="3132667"/>
        <a:ext cx="2628222" cy="1566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6704-83B2-4CB9-82A5-3BE1B479E2C7}">
      <dsp:nvSpPr>
        <dsp:cNvPr id="0" name=""/>
        <dsp:cNvSpPr/>
      </dsp:nvSpPr>
      <dsp:spPr>
        <a:xfrm>
          <a:off x="1309" y="701647"/>
          <a:ext cx="1276945" cy="617653"/>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lumMod val="75000"/>
                  <a:lumOff val="25000"/>
                </a:schemeClr>
              </a:solidFill>
              <a:latin typeface="Times New Roman" panose="02020603050405020304" pitchFamily="18" charset="0"/>
              <a:cs typeface="Times New Roman" panose="02020603050405020304" pitchFamily="18" charset="0"/>
            </a:rPr>
            <a:t>Testing of the component</a:t>
          </a:r>
          <a:endParaRPr lang="ar-JO" sz="14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309" y="701647"/>
        <a:ext cx="1276945" cy="617653"/>
      </dsp:txXfrm>
    </dsp:sp>
    <dsp:sp modelId="{ED7D08B3-BDEE-486A-BE64-6EABD9C72467}">
      <dsp:nvSpPr>
        <dsp:cNvPr id="0" name=""/>
        <dsp:cNvSpPr/>
      </dsp:nvSpPr>
      <dsp:spPr>
        <a:xfrm>
          <a:off x="1309" y="1252416"/>
          <a:ext cx="1276945" cy="941534"/>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1C85F-497E-4CF6-B707-91B3534EF546}">
      <dsp:nvSpPr>
        <dsp:cNvPr id="0" name=""/>
        <dsp:cNvSpPr/>
      </dsp:nvSpPr>
      <dsp:spPr>
        <a:xfrm>
          <a:off x="1457027" y="690027"/>
          <a:ext cx="1276945" cy="664135"/>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lumMod val="75000"/>
                  <a:lumOff val="25000"/>
                </a:schemeClr>
              </a:solidFill>
              <a:latin typeface="Times New Roman" panose="02020603050405020304" pitchFamily="18" charset="0"/>
              <a:cs typeface="Times New Roman" panose="02020603050405020304" pitchFamily="18" charset="0"/>
            </a:rPr>
            <a:t>Shelf life storage</a:t>
          </a:r>
          <a:endParaRPr lang="ar-JO" sz="14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457027" y="690027"/>
        <a:ext cx="1276945" cy="664135"/>
      </dsp:txXfrm>
    </dsp:sp>
    <dsp:sp modelId="{3AC32F94-2B5C-4AE5-BBD8-55A0C07AE139}">
      <dsp:nvSpPr>
        <dsp:cNvPr id="0" name=""/>
        <dsp:cNvSpPr/>
      </dsp:nvSpPr>
      <dsp:spPr>
        <a:xfrm>
          <a:off x="1457027" y="1264036"/>
          <a:ext cx="1276945" cy="941534"/>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chemeClr val="tx1">
                  <a:lumMod val="75000"/>
                  <a:lumOff val="25000"/>
                </a:schemeClr>
              </a:solidFill>
              <a:latin typeface="Times New Roman" panose="02020603050405020304" pitchFamily="18" charset="0"/>
              <a:cs typeface="Times New Roman" panose="02020603050405020304" pitchFamily="18" charset="0"/>
            </a:rPr>
            <a:t>Where to store spaces and for how long</a:t>
          </a:r>
          <a:endParaRPr lang="ar-JO" sz="14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457027" y="1264036"/>
        <a:ext cx="1276945" cy="941534"/>
      </dsp:txXfrm>
    </dsp:sp>
    <dsp:sp modelId="{E9996DC5-9D5D-4825-93DE-FF4FBFF9F8DC}">
      <dsp:nvSpPr>
        <dsp:cNvPr id="0" name=""/>
        <dsp:cNvSpPr/>
      </dsp:nvSpPr>
      <dsp:spPr>
        <a:xfrm>
          <a:off x="2912745" y="690027"/>
          <a:ext cx="1276945" cy="664135"/>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lumMod val="75000"/>
                  <a:lumOff val="25000"/>
                </a:schemeClr>
              </a:solidFill>
              <a:latin typeface="Times New Roman" panose="02020603050405020304" pitchFamily="18" charset="0"/>
              <a:cs typeface="Times New Roman" panose="02020603050405020304" pitchFamily="18" charset="0"/>
            </a:rPr>
            <a:t>Quality and reliability</a:t>
          </a:r>
          <a:endParaRPr lang="ar-JO" sz="14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2912745" y="690027"/>
        <a:ext cx="1276945" cy="664135"/>
      </dsp:txXfrm>
    </dsp:sp>
    <dsp:sp modelId="{C7C6FC59-92BA-4AAB-96FB-6EC5FDB3E70D}">
      <dsp:nvSpPr>
        <dsp:cNvPr id="0" name=""/>
        <dsp:cNvSpPr/>
      </dsp:nvSpPr>
      <dsp:spPr>
        <a:xfrm>
          <a:off x="2912745" y="1264036"/>
          <a:ext cx="1276945" cy="941534"/>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6704-83B2-4CB9-82A5-3BE1B479E2C7}">
      <dsp:nvSpPr>
        <dsp:cNvPr id="0" name=""/>
        <dsp:cNvSpPr/>
      </dsp:nvSpPr>
      <dsp:spPr>
        <a:xfrm>
          <a:off x="1309" y="496014"/>
          <a:ext cx="1276945" cy="399970"/>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lumMod val="75000"/>
                  <a:lumOff val="25000"/>
                </a:schemeClr>
              </a:solidFill>
              <a:cs typeface="+mj-cs"/>
            </a:rPr>
            <a:t>maintenance</a:t>
          </a:r>
          <a:endParaRPr lang="ar-JO" sz="1200" b="1" kern="1200" dirty="0">
            <a:solidFill>
              <a:schemeClr val="tx1">
                <a:lumMod val="75000"/>
                <a:lumOff val="25000"/>
              </a:schemeClr>
            </a:solidFill>
            <a:cs typeface="+mj-cs"/>
          </a:endParaRPr>
        </a:p>
      </dsp:txBody>
      <dsp:txXfrm>
        <a:off x="1309" y="496014"/>
        <a:ext cx="1276945" cy="399970"/>
      </dsp:txXfrm>
    </dsp:sp>
    <dsp:sp modelId="{ED7D08B3-BDEE-486A-BE64-6EABD9C72467}">
      <dsp:nvSpPr>
        <dsp:cNvPr id="0" name=""/>
        <dsp:cNvSpPr/>
      </dsp:nvSpPr>
      <dsp:spPr>
        <a:xfrm>
          <a:off x="1309" y="895984"/>
          <a:ext cx="1276945" cy="142740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rtl="0">
            <a:lnSpc>
              <a:spcPct val="90000"/>
            </a:lnSpc>
            <a:spcBef>
              <a:spcPct val="0"/>
            </a:spcBef>
            <a:spcAft>
              <a:spcPct val="15000"/>
            </a:spcAft>
            <a:buChar char="••"/>
          </a:pPr>
          <a:r>
            <a:rPr lang="en-US" sz="1050" kern="1200" dirty="0">
              <a:solidFill>
                <a:schemeClr val="tx1">
                  <a:lumMod val="75000"/>
                  <a:lumOff val="25000"/>
                </a:schemeClr>
              </a:solidFill>
              <a:cs typeface="+mj-cs"/>
            </a:rPr>
            <a:t>Reliability</a:t>
          </a:r>
          <a:endParaRPr lang="ar-JO" sz="1050" kern="1200" dirty="0">
            <a:solidFill>
              <a:schemeClr val="tx1">
                <a:lumMod val="75000"/>
                <a:lumOff val="25000"/>
              </a:schemeClr>
            </a:solidFill>
            <a:cs typeface="+mj-cs"/>
          </a:endParaRPr>
        </a:p>
        <a:p>
          <a:pPr marL="57150" lvl="1" indent="-57150" algn="l" defTabSz="466725" rtl="0">
            <a:lnSpc>
              <a:spcPct val="90000"/>
            </a:lnSpc>
            <a:spcBef>
              <a:spcPct val="0"/>
            </a:spcBef>
            <a:spcAft>
              <a:spcPct val="15000"/>
            </a:spcAft>
            <a:buChar char="••"/>
          </a:pPr>
          <a:r>
            <a:rPr lang="en-US" sz="1050" kern="1200" dirty="0">
              <a:solidFill>
                <a:schemeClr val="tx1">
                  <a:lumMod val="75000"/>
                  <a:lumOff val="25000"/>
                </a:schemeClr>
              </a:solidFill>
              <a:cs typeface="+mj-cs"/>
            </a:rPr>
            <a:t>Consumable : used only one time</a:t>
          </a:r>
          <a:endParaRPr lang="ar-JO" sz="1050" kern="1200" dirty="0">
            <a:solidFill>
              <a:schemeClr val="tx1">
                <a:lumMod val="75000"/>
                <a:lumOff val="25000"/>
              </a:schemeClr>
            </a:solidFill>
            <a:cs typeface="+mj-cs"/>
          </a:endParaRPr>
        </a:p>
        <a:p>
          <a:pPr marL="57150" lvl="1" indent="-57150" algn="l" defTabSz="466725" rtl="0">
            <a:lnSpc>
              <a:spcPct val="90000"/>
            </a:lnSpc>
            <a:spcBef>
              <a:spcPct val="0"/>
            </a:spcBef>
            <a:spcAft>
              <a:spcPct val="15000"/>
            </a:spcAft>
            <a:buChar char="••"/>
          </a:pPr>
          <a:r>
            <a:rPr lang="en-US" sz="1050" kern="1200" dirty="0">
              <a:solidFill>
                <a:schemeClr val="tx1">
                  <a:lumMod val="75000"/>
                  <a:lumOff val="25000"/>
                </a:schemeClr>
              </a:solidFill>
              <a:cs typeface="+mj-cs"/>
            </a:rPr>
            <a:t>Expendable : used until </a:t>
          </a:r>
          <a:r>
            <a:rPr lang="en-US" sz="1050" kern="1200" dirty="0">
              <a:solidFill>
                <a:schemeClr val="tx1">
                  <a:lumMod val="75000"/>
                  <a:lumOff val="25000"/>
                </a:schemeClr>
              </a:solidFill>
              <a:latin typeface="Times New Roman" panose="02020603050405020304" pitchFamily="18" charset="0"/>
              <a:cs typeface="Times New Roman" panose="02020603050405020304" pitchFamily="18" charset="0"/>
            </a:rPr>
            <a:t>unusable</a:t>
          </a:r>
          <a:r>
            <a:rPr lang="en-US" sz="1050" kern="1200" dirty="0">
              <a:solidFill>
                <a:schemeClr val="tx1">
                  <a:lumMod val="75000"/>
                  <a:lumOff val="25000"/>
                </a:schemeClr>
              </a:solidFill>
              <a:cs typeface="+mj-cs"/>
            </a:rPr>
            <a:t> that throw away</a:t>
          </a:r>
          <a:endParaRPr lang="ar-JO" sz="1050" kern="1200" dirty="0">
            <a:solidFill>
              <a:schemeClr val="tx1">
                <a:lumMod val="75000"/>
                <a:lumOff val="25000"/>
              </a:schemeClr>
            </a:solidFill>
            <a:cs typeface="+mj-cs"/>
          </a:endParaRPr>
        </a:p>
        <a:p>
          <a:pPr marL="57150" lvl="1" indent="-57150" algn="l" defTabSz="466725" rtl="0">
            <a:lnSpc>
              <a:spcPct val="90000"/>
            </a:lnSpc>
            <a:spcBef>
              <a:spcPct val="0"/>
            </a:spcBef>
            <a:spcAft>
              <a:spcPct val="15000"/>
            </a:spcAft>
            <a:buChar char="••"/>
          </a:pPr>
          <a:r>
            <a:rPr lang="en-US" sz="1050" kern="1200" dirty="0">
              <a:solidFill>
                <a:schemeClr val="tx1">
                  <a:lumMod val="75000"/>
                  <a:lumOff val="25000"/>
                </a:schemeClr>
              </a:solidFill>
              <a:cs typeface="+mj-cs"/>
            </a:rPr>
            <a:t>Repairable :remove and repair</a:t>
          </a:r>
          <a:endParaRPr lang="ar-JO" sz="1050" kern="1200" dirty="0">
            <a:solidFill>
              <a:schemeClr val="tx1">
                <a:lumMod val="75000"/>
                <a:lumOff val="25000"/>
              </a:schemeClr>
            </a:solidFill>
            <a:cs typeface="+mj-cs"/>
          </a:endParaRPr>
        </a:p>
      </dsp:txBody>
      <dsp:txXfrm>
        <a:off x="1309" y="895984"/>
        <a:ext cx="1276945" cy="1427400"/>
      </dsp:txXfrm>
    </dsp:sp>
    <dsp:sp modelId="{33D1C85F-497E-4CF6-B707-91B3534EF546}">
      <dsp:nvSpPr>
        <dsp:cNvPr id="0" name=""/>
        <dsp:cNvSpPr/>
      </dsp:nvSpPr>
      <dsp:spPr>
        <a:xfrm>
          <a:off x="1457027" y="496014"/>
          <a:ext cx="1276945" cy="399970"/>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en-US" sz="1100" b="1" kern="1200" dirty="0">
              <a:solidFill>
                <a:schemeClr val="tx1">
                  <a:lumMod val="75000"/>
                  <a:lumOff val="25000"/>
                </a:schemeClr>
              </a:solidFill>
              <a:cs typeface="+mj-cs"/>
            </a:rPr>
            <a:t>Weight considerations</a:t>
          </a:r>
          <a:endParaRPr lang="ar-JO" sz="1100" b="1" kern="1200" dirty="0">
            <a:solidFill>
              <a:schemeClr val="tx1">
                <a:lumMod val="75000"/>
                <a:lumOff val="25000"/>
              </a:schemeClr>
            </a:solidFill>
            <a:cs typeface="+mj-cs"/>
          </a:endParaRPr>
        </a:p>
      </dsp:txBody>
      <dsp:txXfrm>
        <a:off x="1457027" y="496014"/>
        <a:ext cx="1276945" cy="399970"/>
      </dsp:txXfrm>
    </dsp:sp>
    <dsp:sp modelId="{3AC32F94-2B5C-4AE5-BBD8-55A0C07AE139}">
      <dsp:nvSpPr>
        <dsp:cNvPr id="0" name=""/>
        <dsp:cNvSpPr/>
      </dsp:nvSpPr>
      <dsp:spPr>
        <a:xfrm>
          <a:off x="1457027" y="895984"/>
          <a:ext cx="1276945" cy="142740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1">
                  <a:lumMod val="75000"/>
                  <a:lumOff val="25000"/>
                </a:schemeClr>
              </a:solidFill>
              <a:latin typeface="Times New Roman" panose="02020603050405020304" pitchFamily="18" charset="0"/>
              <a:cs typeface="Times New Roman" panose="02020603050405020304" pitchFamily="18" charset="0"/>
            </a:rPr>
            <a:t>Usually lighter weight costs more</a:t>
          </a:r>
          <a:endParaRPr lang="ar-JO" sz="11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457027" y="895984"/>
        <a:ext cx="1276945" cy="1427400"/>
      </dsp:txXfrm>
    </dsp:sp>
    <dsp:sp modelId="{E9996DC5-9D5D-4825-93DE-FF4FBFF9F8DC}">
      <dsp:nvSpPr>
        <dsp:cNvPr id="0" name=""/>
        <dsp:cNvSpPr/>
      </dsp:nvSpPr>
      <dsp:spPr>
        <a:xfrm>
          <a:off x="2912745" y="496014"/>
          <a:ext cx="1276945" cy="399970"/>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en-US" sz="1300" b="1" kern="1200" dirty="0">
              <a:solidFill>
                <a:schemeClr val="tx1">
                  <a:lumMod val="75000"/>
                  <a:lumOff val="25000"/>
                </a:schemeClr>
              </a:solidFill>
              <a:cs typeface="+mj-cs"/>
            </a:rPr>
            <a:t>manufacturing</a:t>
          </a:r>
          <a:endParaRPr lang="ar-JO" sz="1300" b="1" kern="1200" dirty="0">
            <a:solidFill>
              <a:schemeClr val="tx1">
                <a:lumMod val="75000"/>
                <a:lumOff val="25000"/>
              </a:schemeClr>
            </a:solidFill>
            <a:cs typeface="+mj-cs"/>
          </a:endParaRPr>
        </a:p>
      </dsp:txBody>
      <dsp:txXfrm>
        <a:off x="2912745" y="496014"/>
        <a:ext cx="1276945" cy="399970"/>
      </dsp:txXfrm>
    </dsp:sp>
    <dsp:sp modelId="{C7C6FC59-92BA-4AAB-96FB-6EC5FDB3E70D}">
      <dsp:nvSpPr>
        <dsp:cNvPr id="0" name=""/>
        <dsp:cNvSpPr/>
      </dsp:nvSpPr>
      <dsp:spPr>
        <a:xfrm>
          <a:off x="2912745" y="895984"/>
          <a:ext cx="1276945" cy="142740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1">
                  <a:lumMod val="75000"/>
                  <a:lumOff val="25000"/>
                </a:schemeClr>
              </a:solidFill>
              <a:cs typeface="+mj-cs"/>
            </a:rPr>
            <a:t>Manufacturing facility </a:t>
          </a:r>
          <a:endParaRPr lang="ar-JO" sz="1300" kern="1200" dirty="0">
            <a:solidFill>
              <a:schemeClr val="tx1">
                <a:lumMod val="75000"/>
                <a:lumOff val="25000"/>
              </a:schemeClr>
            </a:solidFill>
            <a:cs typeface="+mj-cs"/>
          </a:endParaRPr>
        </a:p>
        <a:p>
          <a:pPr marL="57150" lvl="1" indent="-57150" algn="l" defTabSz="488950" rtl="0">
            <a:lnSpc>
              <a:spcPct val="90000"/>
            </a:lnSpc>
            <a:spcBef>
              <a:spcPct val="0"/>
            </a:spcBef>
            <a:spcAft>
              <a:spcPct val="15000"/>
            </a:spcAft>
            <a:buChar char="••"/>
          </a:pPr>
          <a:r>
            <a:rPr lang="en-US" sz="1100" kern="1200" dirty="0">
              <a:solidFill>
                <a:schemeClr val="tx1">
                  <a:lumMod val="75000"/>
                  <a:lumOff val="25000"/>
                </a:schemeClr>
              </a:solidFill>
              <a:latin typeface="Times New Roman" panose="02020603050405020304" pitchFamily="18" charset="0"/>
              <a:cs typeface="Times New Roman" panose="02020603050405020304" pitchFamily="18" charset="0"/>
            </a:rPr>
            <a:t>Manufacture</a:t>
          </a:r>
          <a:r>
            <a:rPr lang="en-US" sz="1100" kern="1200" dirty="0">
              <a:solidFill>
                <a:schemeClr val="tx1">
                  <a:lumMod val="75000"/>
                  <a:lumOff val="25000"/>
                </a:schemeClr>
              </a:solidFill>
              <a:cs typeface="+mj-cs"/>
            </a:rPr>
            <a:t> in-house or by out</a:t>
          </a:r>
          <a:endParaRPr lang="ar-JO" sz="1100" kern="1200" dirty="0">
            <a:solidFill>
              <a:schemeClr val="tx1">
                <a:lumMod val="75000"/>
                <a:lumOff val="25000"/>
              </a:schemeClr>
            </a:solidFill>
            <a:cs typeface="+mj-cs"/>
          </a:endParaRPr>
        </a:p>
      </dsp:txBody>
      <dsp:txXfrm>
        <a:off x="2912745" y="895984"/>
        <a:ext cx="1276945" cy="1427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6704-83B2-4CB9-82A5-3BE1B479E2C7}">
      <dsp:nvSpPr>
        <dsp:cNvPr id="0" name=""/>
        <dsp:cNvSpPr/>
      </dsp:nvSpPr>
      <dsp:spPr>
        <a:xfrm>
          <a:off x="1309" y="14252"/>
          <a:ext cx="1276945" cy="510778"/>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lumMod val="75000"/>
                  <a:lumOff val="25000"/>
                </a:schemeClr>
              </a:solidFill>
              <a:cs typeface="+mj-cs"/>
            </a:rPr>
            <a:t>Ergonomics</a:t>
          </a:r>
          <a:endParaRPr lang="ar-JO" sz="1200" b="1" kern="1200" dirty="0">
            <a:solidFill>
              <a:schemeClr val="tx1">
                <a:lumMod val="75000"/>
                <a:lumOff val="25000"/>
              </a:schemeClr>
            </a:solidFill>
            <a:cs typeface="+mj-cs"/>
          </a:endParaRPr>
        </a:p>
      </dsp:txBody>
      <dsp:txXfrm>
        <a:off x="1309" y="14252"/>
        <a:ext cx="1276945" cy="510778"/>
      </dsp:txXfrm>
    </dsp:sp>
    <dsp:sp modelId="{ED7D08B3-BDEE-486A-BE64-6EABD9C72467}">
      <dsp:nvSpPr>
        <dsp:cNvPr id="0" name=""/>
        <dsp:cNvSpPr/>
      </dsp:nvSpPr>
      <dsp:spPr>
        <a:xfrm>
          <a:off x="1309" y="525031"/>
          <a:ext cx="1276945" cy="127368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1">
                  <a:lumMod val="75000"/>
                  <a:lumOff val="25000"/>
                </a:schemeClr>
              </a:solidFill>
              <a:latin typeface="Times New Roman" panose="02020603050405020304" pitchFamily="18" charset="0"/>
              <a:cs typeface="Times New Roman" panose="02020603050405020304" pitchFamily="18" charset="0"/>
            </a:rPr>
            <a:t>How to handle the component within the system ?</a:t>
          </a:r>
          <a:endParaRPr lang="ar-JO" sz="11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US" sz="1100" kern="1200" dirty="0">
              <a:solidFill>
                <a:schemeClr val="tx1">
                  <a:lumMod val="75000"/>
                  <a:lumOff val="25000"/>
                </a:schemeClr>
              </a:solidFill>
              <a:latin typeface="Times New Roman" panose="02020603050405020304" pitchFamily="18" charset="0"/>
              <a:cs typeface="Times New Roman" panose="02020603050405020304" pitchFamily="18" charset="0"/>
            </a:rPr>
            <a:t>Components and accessibility</a:t>
          </a:r>
          <a:endParaRPr lang="ar-JO" sz="11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309" y="525031"/>
        <a:ext cx="1276945" cy="1273680"/>
      </dsp:txXfrm>
    </dsp:sp>
    <dsp:sp modelId="{33D1C85F-497E-4CF6-B707-91B3534EF546}">
      <dsp:nvSpPr>
        <dsp:cNvPr id="0" name=""/>
        <dsp:cNvSpPr/>
      </dsp:nvSpPr>
      <dsp:spPr>
        <a:xfrm>
          <a:off x="1457027" y="14252"/>
          <a:ext cx="1276945" cy="510778"/>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lumMod val="75000"/>
                  <a:lumOff val="25000"/>
                </a:schemeClr>
              </a:solidFill>
              <a:cs typeface="+mj-cs"/>
            </a:rPr>
            <a:t>safety</a:t>
          </a:r>
          <a:endParaRPr lang="ar-JO" sz="1200" b="1" kern="1200" dirty="0">
            <a:solidFill>
              <a:schemeClr val="tx1">
                <a:lumMod val="75000"/>
                <a:lumOff val="25000"/>
              </a:schemeClr>
            </a:solidFill>
            <a:cs typeface="+mj-cs"/>
          </a:endParaRPr>
        </a:p>
      </dsp:txBody>
      <dsp:txXfrm>
        <a:off x="1457027" y="14252"/>
        <a:ext cx="1276945" cy="510778"/>
      </dsp:txXfrm>
    </dsp:sp>
    <dsp:sp modelId="{3AC32F94-2B5C-4AE5-BBD8-55A0C07AE139}">
      <dsp:nvSpPr>
        <dsp:cNvPr id="0" name=""/>
        <dsp:cNvSpPr/>
      </dsp:nvSpPr>
      <dsp:spPr>
        <a:xfrm>
          <a:off x="1457027" y="525031"/>
          <a:ext cx="1276945" cy="127368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1">
                  <a:lumMod val="75000"/>
                  <a:lumOff val="25000"/>
                </a:schemeClr>
              </a:solidFill>
              <a:cs typeface="+mj-cs"/>
            </a:rPr>
            <a:t>Any</a:t>
          </a:r>
          <a:r>
            <a:rPr lang="en-US" sz="1100" kern="1200" baseline="0" dirty="0">
              <a:solidFill>
                <a:schemeClr val="tx1">
                  <a:lumMod val="75000"/>
                  <a:lumOff val="25000"/>
                </a:schemeClr>
              </a:solidFill>
              <a:cs typeface="+mj-cs"/>
            </a:rPr>
            <a:t> facilities or procedure required for safety</a:t>
          </a:r>
          <a:endParaRPr lang="ar-JO" sz="1100" kern="1200" dirty="0">
            <a:solidFill>
              <a:schemeClr val="tx1">
                <a:lumMod val="75000"/>
                <a:lumOff val="25000"/>
              </a:schemeClr>
            </a:solidFill>
            <a:cs typeface="+mj-cs"/>
          </a:endParaRPr>
        </a:p>
      </dsp:txBody>
      <dsp:txXfrm>
        <a:off x="1457027" y="525031"/>
        <a:ext cx="1276945" cy="1273680"/>
      </dsp:txXfrm>
    </dsp:sp>
    <dsp:sp modelId="{E9996DC5-9D5D-4825-93DE-FF4FBFF9F8DC}">
      <dsp:nvSpPr>
        <dsp:cNvPr id="0" name=""/>
        <dsp:cNvSpPr/>
      </dsp:nvSpPr>
      <dsp:spPr>
        <a:xfrm>
          <a:off x="2912745" y="14252"/>
          <a:ext cx="1276945" cy="510778"/>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kern="1200" dirty="0">
              <a:solidFill>
                <a:schemeClr val="tx1">
                  <a:lumMod val="75000"/>
                  <a:lumOff val="25000"/>
                </a:schemeClr>
              </a:solidFill>
              <a:cs typeface="+mj-cs"/>
            </a:rPr>
            <a:t>Aesthetics</a:t>
          </a:r>
          <a:endParaRPr lang="ar-JO" sz="1500" b="1" kern="1200" dirty="0">
            <a:solidFill>
              <a:schemeClr val="tx1">
                <a:lumMod val="75000"/>
                <a:lumOff val="25000"/>
              </a:schemeClr>
            </a:solidFill>
            <a:cs typeface="+mj-cs"/>
          </a:endParaRPr>
        </a:p>
      </dsp:txBody>
      <dsp:txXfrm>
        <a:off x="2912745" y="14252"/>
        <a:ext cx="1276945" cy="510778"/>
      </dsp:txXfrm>
    </dsp:sp>
    <dsp:sp modelId="{C7C6FC59-92BA-4AAB-96FB-6EC5FDB3E70D}">
      <dsp:nvSpPr>
        <dsp:cNvPr id="0" name=""/>
        <dsp:cNvSpPr/>
      </dsp:nvSpPr>
      <dsp:spPr>
        <a:xfrm>
          <a:off x="2912745" y="525031"/>
          <a:ext cx="1276945" cy="127368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solidFill>
                <a:schemeClr val="tx1">
                  <a:lumMod val="75000"/>
                  <a:lumOff val="25000"/>
                </a:schemeClr>
              </a:solidFill>
              <a:cs typeface="+mj-cs"/>
            </a:rPr>
            <a:t>Shape or form, is it important </a:t>
          </a:r>
          <a:r>
            <a:rPr lang="en-US" sz="1300" kern="1200" dirty="0">
              <a:solidFill>
                <a:schemeClr val="tx1">
                  <a:lumMod val="75000"/>
                  <a:lumOff val="25000"/>
                </a:schemeClr>
              </a:solidFill>
              <a:latin typeface="Times New Roman" panose="02020603050405020304" pitchFamily="18" charset="0"/>
              <a:cs typeface="Times New Roman" panose="02020603050405020304" pitchFamily="18" charset="0"/>
            </a:rPr>
            <a:t>for</a:t>
          </a:r>
          <a:r>
            <a:rPr lang="en-US" sz="1300" kern="1200" dirty="0">
              <a:solidFill>
                <a:schemeClr val="tx1">
                  <a:lumMod val="75000"/>
                  <a:lumOff val="25000"/>
                </a:schemeClr>
              </a:solidFill>
              <a:cs typeface="+mj-cs"/>
            </a:rPr>
            <a:t> this component ?</a:t>
          </a:r>
          <a:endParaRPr lang="ar-JO" sz="1300" kern="1200" dirty="0">
            <a:solidFill>
              <a:schemeClr val="tx1">
                <a:lumMod val="75000"/>
                <a:lumOff val="25000"/>
              </a:schemeClr>
            </a:solidFill>
            <a:cs typeface="+mj-cs"/>
          </a:endParaRPr>
        </a:p>
        <a:p>
          <a:pPr marL="114300" lvl="1" indent="-114300" algn="l" defTabSz="666750" rtl="0">
            <a:lnSpc>
              <a:spcPct val="90000"/>
            </a:lnSpc>
            <a:spcBef>
              <a:spcPct val="0"/>
            </a:spcBef>
            <a:spcAft>
              <a:spcPct val="15000"/>
            </a:spcAft>
            <a:buChar char="••"/>
          </a:pPr>
          <a:endParaRPr lang="ar-JO" sz="1500" kern="1200" dirty="0">
            <a:solidFill>
              <a:schemeClr val="tx1">
                <a:lumMod val="75000"/>
                <a:lumOff val="25000"/>
              </a:schemeClr>
            </a:solidFill>
            <a:cs typeface="+mj-cs"/>
          </a:endParaRPr>
        </a:p>
      </dsp:txBody>
      <dsp:txXfrm>
        <a:off x="2912745" y="525031"/>
        <a:ext cx="1276945" cy="127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6704-83B2-4CB9-82A5-3BE1B479E2C7}">
      <dsp:nvSpPr>
        <dsp:cNvPr id="0" name=""/>
        <dsp:cNvSpPr/>
      </dsp:nvSpPr>
      <dsp:spPr>
        <a:xfrm>
          <a:off x="13" y="0"/>
          <a:ext cx="1322551" cy="529020"/>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lumMod val="75000"/>
                  <a:lumOff val="25000"/>
                </a:schemeClr>
              </a:solidFill>
              <a:cs typeface="+mj-cs"/>
            </a:rPr>
            <a:t>M</a:t>
          </a:r>
          <a:r>
            <a:rPr lang="en-US" sz="1200" b="1" kern="1200" dirty="0">
              <a:solidFill>
                <a:schemeClr val="tx1">
                  <a:lumMod val="75000"/>
                  <a:lumOff val="25000"/>
                </a:schemeClr>
              </a:solidFill>
              <a:latin typeface="Times New Roman" panose="02020603050405020304" pitchFamily="18" charset="0"/>
              <a:cs typeface="+mj-cs"/>
            </a:rPr>
            <a:t>aterials</a:t>
          </a:r>
          <a:endParaRPr lang="ar-JO" sz="1200" b="1" kern="1200" dirty="0">
            <a:solidFill>
              <a:schemeClr val="tx1">
                <a:lumMod val="75000"/>
                <a:lumOff val="25000"/>
              </a:schemeClr>
            </a:solidFill>
            <a:latin typeface="Times New Roman" panose="02020603050405020304" pitchFamily="18" charset="0"/>
            <a:cs typeface="+mj-cs"/>
          </a:endParaRPr>
        </a:p>
      </dsp:txBody>
      <dsp:txXfrm>
        <a:off x="13" y="0"/>
        <a:ext cx="1322551" cy="529020"/>
      </dsp:txXfrm>
    </dsp:sp>
    <dsp:sp modelId="{ED7D08B3-BDEE-486A-BE64-6EABD9C72467}">
      <dsp:nvSpPr>
        <dsp:cNvPr id="0" name=""/>
        <dsp:cNvSpPr/>
      </dsp:nvSpPr>
      <dsp:spPr>
        <a:xfrm>
          <a:off x="13" y="542636"/>
          <a:ext cx="1322551" cy="114192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lumMod val="75000"/>
                  <a:lumOff val="25000"/>
                </a:schemeClr>
              </a:solidFill>
              <a:latin typeface="Times New Roman" panose="02020603050405020304" pitchFamily="18" charset="0"/>
              <a:cs typeface="Times New Roman" panose="02020603050405020304" pitchFamily="18" charset="0"/>
            </a:rPr>
            <a:t>Alternatives</a:t>
          </a:r>
          <a:r>
            <a:rPr lang="en-US" sz="1200" kern="1200" dirty="0">
              <a:solidFill>
                <a:schemeClr val="tx1">
                  <a:lumMod val="75000"/>
                  <a:lumOff val="25000"/>
                </a:schemeClr>
              </a:solidFill>
              <a:latin typeface="Times New Roman" panose="02020603050405020304" pitchFamily="18" charset="0"/>
              <a:cs typeface="+mj-cs"/>
            </a:rPr>
            <a:t> </a:t>
          </a:r>
          <a:endParaRPr lang="ar-JO" sz="1200" kern="1200" dirty="0">
            <a:solidFill>
              <a:schemeClr val="tx1">
                <a:lumMod val="75000"/>
                <a:lumOff val="25000"/>
              </a:schemeClr>
            </a:solidFill>
            <a:latin typeface="Times New Roman" panose="02020603050405020304" pitchFamily="18" charset="0"/>
            <a:cs typeface="+mj-cs"/>
          </a:endParaRPr>
        </a:p>
      </dsp:txBody>
      <dsp:txXfrm>
        <a:off x="13" y="542636"/>
        <a:ext cx="1322551" cy="1141920"/>
      </dsp:txXfrm>
    </dsp:sp>
    <dsp:sp modelId="{33D1C85F-497E-4CF6-B707-91B3534EF546}">
      <dsp:nvSpPr>
        <dsp:cNvPr id="0" name=""/>
        <dsp:cNvSpPr/>
      </dsp:nvSpPr>
      <dsp:spPr>
        <a:xfrm>
          <a:off x="1436463" y="1744"/>
          <a:ext cx="1322551" cy="529020"/>
        </a:xfrm>
        <a:prstGeom prst="rect">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lumMod val="75000"/>
                  <a:lumOff val="25000"/>
                </a:schemeClr>
              </a:solidFill>
              <a:cs typeface="+mj-cs"/>
            </a:rPr>
            <a:t>Other considerations</a:t>
          </a:r>
          <a:endParaRPr lang="ar-JO" sz="1200" b="1" kern="1200" dirty="0">
            <a:solidFill>
              <a:schemeClr val="tx1">
                <a:lumMod val="75000"/>
                <a:lumOff val="25000"/>
              </a:schemeClr>
            </a:solidFill>
            <a:cs typeface="+mj-cs"/>
          </a:endParaRPr>
        </a:p>
      </dsp:txBody>
      <dsp:txXfrm>
        <a:off x="1436463" y="1744"/>
        <a:ext cx="1322551" cy="529020"/>
      </dsp:txXfrm>
    </dsp:sp>
    <dsp:sp modelId="{3AC32F94-2B5C-4AE5-BBD8-55A0C07AE139}">
      <dsp:nvSpPr>
        <dsp:cNvPr id="0" name=""/>
        <dsp:cNvSpPr/>
      </dsp:nvSpPr>
      <dsp:spPr>
        <a:xfrm>
          <a:off x="1436476" y="542636"/>
          <a:ext cx="1322551" cy="1141920"/>
        </a:xfrm>
        <a:prstGeom prst="rect">
          <a:avLst/>
        </a:prstGeom>
        <a:solidFill>
          <a:schemeClr val="lt1">
            <a:alpha val="90000"/>
            <a:tint val="4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lumMod val="75000"/>
                  <a:lumOff val="25000"/>
                </a:schemeClr>
              </a:solidFill>
              <a:latin typeface="Times New Roman" panose="02020603050405020304" pitchFamily="18" charset="0"/>
              <a:cs typeface="Times New Roman" panose="02020603050405020304" pitchFamily="18" charset="0"/>
            </a:rPr>
            <a:t>Component</a:t>
          </a:r>
          <a:r>
            <a:rPr lang="en-US" sz="1200" kern="1200" baseline="0" dirty="0">
              <a:solidFill>
                <a:schemeClr val="tx1">
                  <a:lumMod val="75000"/>
                  <a:lumOff val="25000"/>
                </a:schemeClr>
              </a:solidFill>
              <a:latin typeface="Times New Roman" panose="02020603050405020304" pitchFamily="18" charset="0"/>
              <a:cs typeface="Times New Roman" panose="02020603050405020304" pitchFamily="18" charset="0"/>
            </a:rPr>
            <a:t> design</a:t>
          </a:r>
          <a:endParaRPr lang="ar-JO" sz="1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US" sz="1200" kern="1200" dirty="0">
              <a:solidFill>
                <a:schemeClr val="tx1">
                  <a:lumMod val="75000"/>
                  <a:lumOff val="25000"/>
                </a:schemeClr>
              </a:solidFill>
              <a:latin typeface="Times New Roman" panose="02020603050405020304" pitchFamily="18" charset="0"/>
              <a:cs typeface="Times New Roman" panose="02020603050405020304" pitchFamily="18" charset="0"/>
            </a:rPr>
            <a:t>Selection area</a:t>
          </a:r>
          <a:endParaRPr lang="ar-JO" sz="1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436476" y="542636"/>
        <a:ext cx="1322551" cy="114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3E9F-3F4A-40D8-AF26-32235CD6D3CF}">
      <dsp:nvSpPr>
        <dsp:cNvPr id="0" name=""/>
        <dsp:cNvSpPr/>
      </dsp:nvSpPr>
      <dsp:spPr>
        <a:xfrm rot="5400000">
          <a:off x="-69337" y="69937"/>
          <a:ext cx="462247" cy="32357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ar-JO" sz="900" kern="1200" dirty="0"/>
            <a:t>.</a:t>
          </a:r>
        </a:p>
      </dsp:txBody>
      <dsp:txXfrm rot="-5400000">
        <a:off x="1" y="162387"/>
        <a:ext cx="323573" cy="138674"/>
      </dsp:txXfrm>
    </dsp:sp>
    <dsp:sp modelId="{35179AD7-5B84-45F1-B3F3-AF8DC72A6864}">
      <dsp:nvSpPr>
        <dsp:cNvPr id="0" name=""/>
        <dsp:cNvSpPr/>
      </dsp:nvSpPr>
      <dsp:spPr>
        <a:xfrm rot="5400000">
          <a:off x="1192656" y="-868482"/>
          <a:ext cx="300461" cy="203862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Energy</a:t>
          </a:r>
          <a:endParaRPr lang="ar-JO" sz="1700" kern="1200" dirty="0"/>
        </a:p>
      </dsp:txBody>
      <dsp:txXfrm rot="-5400000">
        <a:off x="323574" y="15267"/>
        <a:ext cx="2023959" cy="271127"/>
      </dsp:txXfrm>
    </dsp:sp>
    <dsp:sp modelId="{20A204FF-E07C-4BF1-B172-E8F833B430AB}">
      <dsp:nvSpPr>
        <dsp:cNvPr id="0" name=""/>
        <dsp:cNvSpPr/>
      </dsp:nvSpPr>
      <dsp:spPr>
        <a:xfrm rot="5400000">
          <a:off x="-69337" y="435113"/>
          <a:ext cx="462247" cy="32357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ar-JO" sz="900" kern="1200" dirty="0"/>
            <a:t>.</a:t>
          </a:r>
        </a:p>
      </dsp:txBody>
      <dsp:txXfrm rot="-5400000">
        <a:off x="1" y="527563"/>
        <a:ext cx="323573" cy="138674"/>
      </dsp:txXfrm>
    </dsp:sp>
    <dsp:sp modelId="{D91CB489-BC00-4FD4-AAA9-3EE90201D10F}">
      <dsp:nvSpPr>
        <dsp:cNvPr id="0" name=""/>
        <dsp:cNvSpPr/>
      </dsp:nvSpPr>
      <dsp:spPr>
        <a:xfrm rot="5400000">
          <a:off x="1192656" y="-503306"/>
          <a:ext cx="300461" cy="203862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Material</a:t>
          </a:r>
          <a:endParaRPr lang="ar-JO" sz="1700" kern="1200" dirty="0"/>
        </a:p>
      </dsp:txBody>
      <dsp:txXfrm rot="-5400000">
        <a:off x="323574" y="380443"/>
        <a:ext cx="2023959" cy="271127"/>
      </dsp:txXfrm>
    </dsp:sp>
    <dsp:sp modelId="{B882EB43-5C07-4B4B-8951-AE156CECD707}">
      <dsp:nvSpPr>
        <dsp:cNvPr id="0" name=""/>
        <dsp:cNvSpPr/>
      </dsp:nvSpPr>
      <dsp:spPr>
        <a:xfrm rot="5400000">
          <a:off x="-69337" y="800289"/>
          <a:ext cx="462247" cy="32357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ar-JO" sz="900" kern="1200" dirty="0"/>
            <a:t>.</a:t>
          </a:r>
        </a:p>
      </dsp:txBody>
      <dsp:txXfrm rot="-5400000">
        <a:off x="1" y="892739"/>
        <a:ext cx="323573" cy="138674"/>
      </dsp:txXfrm>
    </dsp:sp>
    <dsp:sp modelId="{AE30301C-E307-4C79-8DAF-016557463883}">
      <dsp:nvSpPr>
        <dsp:cNvPr id="0" name=""/>
        <dsp:cNvSpPr/>
      </dsp:nvSpPr>
      <dsp:spPr>
        <a:xfrm rot="5400000">
          <a:off x="1192656" y="-138130"/>
          <a:ext cx="300461" cy="203862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Signals </a:t>
          </a:r>
          <a:endParaRPr lang="ar-JO" sz="1700" kern="1200" dirty="0"/>
        </a:p>
      </dsp:txBody>
      <dsp:txXfrm rot="-5400000">
        <a:off x="323574" y="745619"/>
        <a:ext cx="2023959" cy="271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7940E-86B7-4805-BD5B-EAD966C09B96}">
      <dsp:nvSpPr>
        <dsp:cNvPr id="0" name=""/>
        <dsp:cNvSpPr/>
      </dsp:nvSpPr>
      <dsp:spPr>
        <a:xfrm>
          <a:off x="8290201" y="1556745"/>
          <a:ext cx="134946" cy="591192"/>
        </a:xfrm>
        <a:custGeom>
          <a:avLst/>
          <a:gdLst/>
          <a:ahLst/>
          <a:cxnLst/>
          <a:rect l="0" t="0" r="0" b="0"/>
          <a:pathLst>
            <a:path>
              <a:moveTo>
                <a:pt x="0" y="0"/>
              </a:moveTo>
              <a:lnTo>
                <a:pt x="0" y="591192"/>
              </a:lnTo>
              <a:lnTo>
                <a:pt x="134946" y="5911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3A9CE-A5D0-47F5-9B7C-CB9913EF36DD}">
      <dsp:nvSpPr>
        <dsp:cNvPr id="0" name=""/>
        <dsp:cNvSpPr/>
      </dsp:nvSpPr>
      <dsp:spPr>
        <a:xfrm>
          <a:off x="8155255" y="1556745"/>
          <a:ext cx="134946" cy="591192"/>
        </a:xfrm>
        <a:custGeom>
          <a:avLst/>
          <a:gdLst/>
          <a:ahLst/>
          <a:cxnLst/>
          <a:rect l="0" t="0" r="0" b="0"/>
          <a:pathLst>
            <a:path>
              <a:moveTo>
                <a:pt x="134946" y="0"/>
              </a:moveTo>
              <a:lnTo>
                <a:pt x="134946" y="591192"/>
              </a:lnTo>
              <a:lnTo>
                <a:pt x="0" y="5911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7FCBC-959A-4035-8F27-2B13A37EA6CC}">
      <dsp:nvSpPr>
        <dsp:cNvPr id="0" name=""/>
        <dsp:cNvSpPr/>
      </dsp:nvSpPr>
      <dsp:spPr>
        <a:xfrm>
          <a:off x="5157778" y="719089"/>
          <a:ext cx="3132423" cy="195055"/>
        </a:xfrm>
        <a:custGeom>
          <a:avLst/>
          <a:gdLst/>
          <a:ahLst/>
          <a:cxnLst/>
          <a:rect l="0" t="0" r="0" b="0"/>
          <a:pathLst>
            <a:path>
              <a:moveTo>
                <a:pt x="0" y="0"/>
              </a:moveTo>
              <a:lnTo>
                <a:pt x="0" y="60108"/>
              </a:lnTo>
              <a:lnTo>
                <a:pt x="3132423" y="60108"/>
              </a:lnTo>
              <a:lnTo>
                <a:pt x="3132423" y="1950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E6303-F231-4DF6-B22F-4D2A38B5555C}">
      <dsp:nvSpPr>
        <dsp:cNvPr id="0" name=""/>
        <dsp:cNvSpPr/>
      </dsp:nvSpPr>
      <dsp:spPr>
        <a:xfrm>
          <a:off x="5045066" y="1556745"/>
          <a:ext cx="134946" cy="1503686"/>
        </a:xfrm>
        <a:custGeom>
          <a:avLst/>
          <a:gdLst/>
          <a:ahLst/>
          <a:cxnLst/>
          <a:rect l="0" t="0" r="0" b="0"/>
          <a:pathLst>
            <a:path>
              <a:moveTo>
                <a:pt x="134946" y="0"/>
              </a:moveTo>
              <a:lnTo>
                <a:pt x="134946" y="1503686"/>
              </a:lnTo>
              <a:lnTo>
                <a:pt x="0" y="15036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22128-A14E-4DAB-B9EC-C9FE303FF9E7}">
      <dsp:nvSpPr>
        <dsp:cNvPr id="0" name=""/>
        <dsp:cNvSpPr/>
      </dsp:nvSpPr>
      <dsp:spPr>
        <a:xfrm>
          <a:off x="5180012" y="1556745"/>
          <a:ext cx="134946" cy="591192"/>
        </a:xfrm>
        <a:custGeom>
          <a:avLst/>
          <a:gdLst/>
          <a:ahLst/>
          <a:cxnLst/>
          <a:rect l="0" t="0" r="0" b="0"/>
          <a:pathLst>
            <a:path>
              <a:moveTo>
                <a:pt x="0" y="0"/>
              </a:moveTo>
              <a:lnTo>
                <a:pt x="0" y="591192"/>
              </a:lnTo>
              <a:lnTo>
                <a:pt x="134946" y="5911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2B609-C361-4DB6-BE4B-2D72CB9A9582}">
      <dsp:nvSpPr>
        <dsp:cNvPr id="0" name=""/>
        <dsp:cNvSpPr/>
      </dsp:nvSpPr>
      <dsp:spPr>
        <a:xfrm>
          <a:off x="5045066" y="1556745"/>
          <a:ext cx="134946" cy="591192"/>
        </a:xfrm>
        <a:custGeom>
          <a:avLst/>
          <a:gdLst/>
          <a:ahLst/>
          <a:cxnLst/>
          <a:rect l="0" t="0" r="0" b="0"/>
          <a:pathLst>
            <a:path>
              <a:moveTo>
                <a:pt x="134946" y="0"/>
              </a:moveTo>
              <a:lnTo>
                <a:pt x="134946" y="591192"/>
              </a:lnTo>
              <a:lnTo>
                <a:pt x="0" y="5911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42382-91A1-4278-9B3E-8AEDF8D95818}">
      <dsp:nvSpPr>
        <dsp:cNvPr id="0" name=""/>
        <dsp:cNvSpPr/>
      </dsp:nvSpPr>
      <dsp:spPr>
        <a:xfrm>
          <a:off x="5112058" y="719089"/>
          <a:ext cx="91440" cy="195055"/>
        </a:xfrm>
        <a:custGeom>
          <a:avLst/>
          <a:gdLst/>
          <a:ahLst/>
          <a:cxnLst/>
          <a:rect l="0" t="0" r="0" b="0"/>
          <a:pathLst>
            <a:path>
              <a:moveTo>
                <a:pt x="45720" y="0"/>
              </a:moveTo>
              <a:lnTo>
                <a:pt x="45720" y="60108"/>
              </a:lnTo>
              <a:lnTo>
                <a:pt x="67953" y="60108"/>
              </a:lnTo>
              <a:lnTo>
                <a:pt x="67953" y="1950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D984F-E34B-4AF0-ADF2-650187814761}">
      <dsp:nvSpPr>
        <dsp:cNvPr id="0" name=""/>
        <dsp:cNvSpPr/>
      </dsp:nvSpPr>
      <dsp:spPr>
        <a:xfrm>
          <a:off x="1934877" y="1556745"/>
          <a:ext cx="134946" cy="1503686"/>
        </a:xfrm>
        <a:custGeom>
          <a:avLst/>
          <a:gdLst/>
          <a:ahLst/>
          <a:cxnLst/>
          <a:rect l="0" t="0" r="0" b="0"/>
          <a:pathLst>
            <a:path>
              <a:moveTo>
                <a:pt x="134946" y="0"/>
              </a:moveTo>
              <a:lnTo>
                <a:pt x="134946" y="1503686"/>
              </a:lnTo>
              <a:lnTo>
                <a:pt x="0" y="15036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04B1D-B4FE-416D-B796-BA9EDAD85088}">
      <dsp:nvSpPr>
        <dsp:cNvPr id="0" name=""/>
        <dsp:cNvSpPr/>
      </dsp:nvSpPr>
      <dsp:spPr>
        <a:xfrm>
          <a:off x="2069823" y="1556745"/>
          <a:ext cx="134946" cy="591192"/>
        </a:xfrm>
        <a:custGeom>
          <a:avLst/>
          <a:gdLst/>
          <a:ahLst/>
          <a:cxnLst/>
          <a:rect l="0" t="0" r="0" b="0"/>
          <a:pathLst>
            <a:path>
              <a:moveTo>
                <a:pt x="0" y="0"/>
              </a:moveTo>
              <a:lnTo>
                <a:pt x="0" y="591192"/>
              </a:lnTo>
              <a:lnTo>
                <a:pt x="134946" y="5911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A30554-4615-4F99-81BF-7268739695F7}">
      <dsp:nvSpPr>
        <dsp:cNvPr id="0" name=""/>
        <dsp:cNvSpPr/>
      </dsp:nvSpPr>
      <dsp:spPr>
        <a:xfrm>
          <a:off x="1934877" y="1556745"/>
          <a:ext cx="134946" cy="591192"/>
        </a:xfrm>
        <a:custGeom>
          <a:avLst/>
          <a:gdLst/>
          <a:ahLst/>
          <a:cxnLst/>
          <a:rect l="0" t="0" r="0" b="0"/>
          <a:pathLst>
            <a:path>
              <a:moveTo>
                <a:pt x="134946" y="0"/>
              </a:moveTo>
              <a:lnTo>
                <a:pt x="134946" y="591192"/>
              </a:lnTo>
              <a:lnTo>
                <a:pt x="0" y="5911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760D3-0F1A-4C94-B742-B3BEFF045D39}">
      <dsp:nvSpPr>
        <dsp:cNvPr id="0" name=""/>
        <dsp:cNvSpPr/>
      </dsp:nvSpPr>
      <dsp:spPr>
        <a:xfrm>
          <a:off x="2069823" y="719089"/>
          <a:ext cx="3087955" cy="195055"/>
        </a:xfrm>
        <a:custGeom>
          <a:avLst/>
          <a:gdLst/>
          <a:ahLst/>
          <a:cxnLst/>
          <a:rect l="0" t="0" r="0" b="0"/>
          <a:pathLst>
            <a:path>
              <a:moveTo>
                <a:pt x="3087955" y="0"/>
              </a:moveTo>
              <a:lnTo>
                <a:pt x="3087955" y="60108"/>
              </a:lnTo>
              <a:lnTo>
                <a:pt x="0" y="60108"/>
              </a:lnTo>
              <a:lnTo>
                <a:pt x="0" y="1950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7B3F4-2BD7-4BA4-B2DE-B574E81CEE49}">
      <dsp:nvSpPr>
        <dsp:cNvPr id="0" name=""/>
        <dsp:cNvSpPr/>
      </dsp:nvSpPr>
      <dsp:spPr>
        <a:xfrm>
          <a:off x="4515177" y="76488"/>
          <a:ext cx="1285202" cy="642601"/>
        </a:xfrm>
        <a:prstGeom prst="rect">
          <a:avLst/>
        </a:prstGeom>
        <a:solidFill>
          <a:schemeClr val="accent3">
            <a:lumMod val="75000"/>
          </a:schemeClr>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Good life</a:t>
          </a:r>
        </a:p>
      </dsp:txBody>
      <dsp:txXfrm>
        <a:off x="4515177" y="76488"/>
        <a:ext cx="1285202" cy="642601"/>
      </dsp:txXfrm>
    </dsp:sp>
    <dsp:sp modelId="{71375171-F04D-40ED-8472-9D90791C30E2}">
      <dsp:nvSpPr>
        <dsp:cNvPr id="0" name=""/>
        <dsp:cNvSpPr/>
      </dsp:nvSpPr>
      <dsp:spPr>
        <a:xfrm>
          <a:off x="1427222" y="914144"/>
          <a:ext cx="1285202" cy="642601"/>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convenience</a:t>
          </a:r>
        </a:p>
      </dsp:txBody>
      <dsp:txXfrm>
        <a:off x="1427222" y="914144"/>
        <a:ext cx="1285202" cy="642601"/>
      </dsp:txXfrm>
    </dsp:sp>
    <dsp:sp modelId="{AE2761CC-F051-4CEA-B72F-296F811FD46E}">
      <dsp:nvSpPr>
        <dsp:cNvPr id="0" name=""/>
        <dsp:cNvSpPr/>
      </dsp:nvSpPr>
      <dsp:spPr>
        <a:xfrm>
          <a:off x="649675" y="1826637"/>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Travel times</a:t>
          </a:r>
        </a:p>
      </dsp:txBody>
      <dsp:txXfrm>
        <a:off x="649675" y="1826637"/>
        <a:ext cx="1285202" cy="642601"/>
      </dsp:txXfrm>
    </dsp:sp>
    <dsp:sp modelId="{71CE9EC9-4994-4EB7-ACC1-A506D9468D96}">
      <dsp:nvSpPr>
        <dsp:cNvPr id="0" name=""/>
        <dsp:cNvSpPr/>
      </dsp:nvSpPr>
      <dsp:spPr>
        <a:xfrm>
          <a:off x="2204769" y="1826637"/>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Probability of delay</a:t>
          </a:r>
        </a:p>
      </dsp:txBody>
      <dsp:txXfrm>
        <a:off x="2204769" y="1826637"/>
        <a:ext cx="1285202" cy="642601"/>
      </dsp:txXfrm>
    </dsp:sp>
    <dsp:sp modelId="{11F4DA0F-9BF2-4660-9F94-641F5EFB73B0}">
      <dsp:nvSpPr>
        <dsp:cNvPr id="0" name=""/>
        <dsp:cNvSpPr/>
      </dsp:nvSpPr>
      <dsp:spPr>
        <a:xfrm>
          <a:off x="649675" y="2739131"/>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Out of pocket cost</a:t>
          </a:r>
        </a:p>
      </dsp:txBody>
      <dsp:txXfrm>
        <a:off x="649675" y="2739131"/>
        <a:ext cx="1285202" cy="642601"/>
      </dsp:txXfrm>
    </dsp:sp>
    <dsp:sp modelId="{5397DD02-67E3-4EF7-87AF-1B9CF9041150}">
      <dsp:nvSpPr>
        <dsp:cNvPr id="0" name=""/>
        <dsp:cNvSpPr/>
      </dsp:nvSpPr>
      <dsp:spPr>
        <a:xfrm>
          <a:off x="4537411" y="914144"/>
          <a:ext cx="1285202" cy="642601"/>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safety</a:t>
          </a:r>
        </a:p>
      </dsp:txBody>
      <dsp:txXfrm>
        <a:off x="4537411" y="914144"/>
        <a:ext cx="1285202" cy="642601"/>
      </dsp:txXfrm>
    </dsp:sp>
    <dsp:sp modelId="{FF99A1FC-564E-4F80-BCCC-199AB0AC7602}">
      <dsp:nvSpPr>
        <dsp:cNvPr id="0" name=""/>
        <dsp:cNvSpPr/>
      </dsp:nvSpPr>
      <dsp:spPr>
        <a:xfrm>
          <a:off x="3759864" y="1826637"/>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Decrease fatalities</a:t>
          </a:r>
        </a:p>
      </dsp:txBody>
      <dsp:txXfrm>
        <a:off x="3759864" y="1826637"/>
        <a:ext cx="1285202" cy="642601"/>
      </dsp:txXfrm>
    </dsp:sp>
    <dsp:sp modelId="{2DC569C0-A558-47F6-9CDF-11336E882841}">
      <dsp:nvSpPr>
        <dsp:cNvPr id="0" name=""/>
        <dsp:cNvSpPr/>
      </dsp:nvSpPr>
      <dsp:spPr>
        <a:xfrm>
          <a:off x="5314958" y="1826637"/>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Decrease injuries</a:t>
          </a:r>
        </a:p>
      </dsp:txBody>
      <dsp:txXfrm>
        <a:off x="5314958" y="1826637"/>
        <a:ext cx="1285202" cy="642601"/>
      </dsp:txXfrm>
    </dsp:sp>
    <dsp:sp modelId="{3D31164F-B621-4625-A619-199ED01B530E}">
      <dsp:nvSpPr>
        <dsp:cNvPr id="0" name=""/>
        <dsp:cNvSpPr/>
      </dsp:nvSpPr>
      <dsp:spPr>
        <a:xfrm>
          <a:off x="3759864" y="2739131"/>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Decrease property damage</a:t>
          </a:r>
        </a:p>
      </dsp:txBody>
      <dsp:txXfrm>
        <a:off x="3759864" y="2739131"/>
        <a:ext cx="1285202" cy="642601"/>
      </dsp:txXfrm>
    </dsp:sp>
    <dsp:sp modelId="{F9EC7860-EB97-4A32-A632-B8985FF38E72}">
      <dsp:nvSpPr>
        <dsp:cNvPr id="0" name=""/>
        <dsp:cNvSpPr/>
      </dsp:nvSpPr>
      <dsp:spPr>
        <a:xfrm>
          <a:off x="7647600" y="914144"/>
          <a:ext cx="1285202" cy="642601"/>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Aesthetics</a:t>
          </a:r>
        </a:p>
      </dsp:txBody>
      <dsp:txXfrm>
        <a:off x="7647600" y="914144"/>
        <a:ext cx="1285202" cy="642601"/>
      </dsp:txXfrm>
    </dsp:sp>
    <dsp:sp modelId="{35F9345B-D731-4028-AA60-EA1463D83111}">
      <dsp:nvSpPr>
        <dsp:cNvPr id="0" name=""/>
        <dsp:cNvSpPr/>
      </dsp:nvSpPr>
      <dsp:spPr>
        <a:xfrm>
          <a:off x="6870053" y="1826637"/>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User</a:t>
          </a:r>
        </a:p>
      </dsp:txBody>
      <dsp:txXfrm>
        <a:off x="6870053" y="1826637"/>
        <a:ext cx="1285202" cy="642601"/>
      </dsp:txXfrm>
    </dsp:sp>
    <dsp:sp modelId="{56B2D1A0-C775-4528-B624-4D57C6B875DA}">
      <dsp:nvSpPr>
        <dsp:cNvPr id="0" name=""/>
        <dsp:cNvSpPr/>
      </dsp:nvSpPr>
      <dsp:spPr>
        <a:xfrm>
          <a:off x="8425147" y="1826637"/>
          <a:ext cx="1285202" cy="642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Nonuser</a:t>
          </a:r>
        </a:p>
      </dsp:txBody>
      <dsp:txXfrm>
        <a:off x="8425147" y="1826637"/>
        <a:ext cx="1285202" cy="642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59BF6-BF1F-41D2-9A01-ABF1956DE5A3}">
      <dsp:nvSpPr>
        <dsp:cNvPr id="0" name=""/>
        <dsp:cNvSpPr/>
      </dsp:nvSpPr>
      <dsp:spPr>
        <a:xfrm>
          <a:off x="9105" y="1235769"/>
          <a:ext cx="2721530" cy="16329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Unregulated</a:t>
          </a:r>
        </a:p>
      </dsp:txBody>
      <dsp:txXfrm>
        <a:off x="56932" y="1283596"/>
        <a:ext cx="2625876" cy="1537264"/>
      </dsp:txXfrm>
    </dsp:sp>
    <dsp:sp modelId="{C0F4F8FB-1619-4E89-85D5-C9ABEA797217}">
      <dsp:nvSpPr>
        <dsp:cNvPr id="0" name=""/>
        <dsp:cNvSpPr/>
      </dsp:nvSpPr>
      <dsp:spPr>
        <a:xfrm>
          <a:off x="3002788" y="1714758"/>
          <a:ext cx="576964" cy="674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endParaRPr>
        </a:p>
      </dsp:txBody>
      <dsp:txXfrm>
        <a:off x="3002788" y="1849746"/>
        <a:ext cx="403875" cy="404963"/>
      </dsp:txXfrm>
    </dsp:sp>
    <dsp:sp modelId="{60AF5AC2-5C1E-4384-8130-8190F472C007}">
      <dsp:nvSpPr>
        <dsp:cNvPr id="0" name=""/>
        <dsp:cNvSpPr/>
      </dsp:nvSpPr>
      <dsp:spPr>
        <a:xfrm>
          <a:off x="3819247" y="1235769"/>
          <a:ext cx="2721530" cy="16329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Regulated</a:t>
          </a:r>
        </a:p>
        <a:p>
          <a:pPr lvl="0" algn="ctr" defTabSz="1200150">
            <a:lnSpc>
              <a:spcPct val="90000"/>
            </a:lnSpc>
            <a:spcBef>
              <a:spcPct val="0"/>
            </a:spcBef>
            <a:spcAft>
              <a:spcPct val="35000"/>
            </a:spcAft>
          </a:pPr>
          <a:r>
            <a:rPr lang="en-US" sz="2700" kern="1200" dirty="0">
              <a:solidFill>
                <a:schemeClr val="tx1"/>
              </a:solidFill>
            </a:rPr>
            <a:t>No systems approach</a:t>
          </a:r>
        </a:p>
      </dsp:txBody>
      <dsp:txXfrm>
        <a:off x="3867074" y="1283596"/>
        <a:ext cx="2625876" cy="1537264"/>
      </dsp:txXfrm>
    </dsp:sp>
    <dsp:sp modelId="{0F497FCF-779C-42F5-BB60-783621AE7745}">
      <dsp:nvSpPr>
        <dsp:cNvPr id="0" name=""/>
        <dsp:cNvSpPr/>
      </dsp:nvSpPr>
      <dsp:spPr>
        <a:xfrm>
          <a:off x="6812930" y="1714758"/>
          <a:ext cx="576964" cy="674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endParaRPr>
        </a:p>
      </dsp:txBody>
      <dsp:txXfrm>
        <a:off x="6812930" y="1849746"/>
        <a:ext cx="403875" cy="404963"/>
      </dsp:txXfrm>
    </dsp:sp>
    <dsp:sp modelId="{B8383EA2-8332-435B-B054-581A3AAE8BDA}">
      <dsp:nvSpPr>
        <dsp:cNvPr id="0" name=""/>
        <dsp:cNvSpPr/>
      </dsp:nvSpPr>
      <dsp:spPr>
        <a:xfrm>
          <a:off x="7629389" y="1235769"/>
          <a:ext cx="2721530" cy="16329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Regulated</a:t>
          </a:r>
        </a:p>
        <a:p>
          <a:pPr lvl="0" algn="ctr" defTabSz="1200150">
            <a:lnSpc>
              <a:spcPct val="90000"/>
            </a:lnSpc>
            <a:spcBef>
              <a:spcPct val="0"/>
            </a:spcBef>
            <a:spcAft>
              <a:spcPct val="35000"/>
            </a:spcAft>
          </a:pPr>
          <a:r>
            <a:rPr lang="en-US" sz="2700" kern="1200" dirty="0">
              <a:solidFill>
                <a:schemeClr val="tx1"/>
              </a:solidFill>
            </a:rPr>
            <a:t>System Approach</a:t>
          </a:r>
        </a:p>
      </dsp:txBody>
      <dsp:txXfrm>
        <a:off x="7677216" y="1283596"/>
        <a:ext cx="2625876" cy="1537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E7A88-D48E-4EC7-904D-D9EF4A65B40B}">
      <dsp:nvSpPr>
        <dsp:cNvPr id="0" name=""/>
        <dsp:cNvSpPr/>
      </dsp:nvSpPr>
      <dsp:spPr>
        <a:xfrm>
          <a:off x="1064003" y="1476390"/>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 </a:t>
          </a:r>
        </a:p>
      </dsp:txBody>
      <dsp:txXfrm>
        <a:off x="1071914" y="1484301"/>
        <a:ext cx="524393" cy="254285"/>
      </dsp:txXfrm>
    </dsp:sp>
    <dsp:sp modelId="{BCB0E7A4-A2D1-4074-8F6A-9AE2F57BB611}">
      <dsp:nvSpPr>
        <dsp:cNvPr id="0" name=""/>
        <dsp:cNvSpPr/>
      </dsp:nvSpPr>
      <dsp:spPr>
        <a:xfrm rot="17132988">
          <a:off x="1309229" y="1215968"/>
          <a:ext cx="806062" cy="14392"/>
        </a:xfrm>
        <a:custGeom>
          <a:avLst/>
          <a:gdLst/>
          <a:ahLst/>
          <a:cxnLst/>
          <a:rect l="0" t="0" r="0" b="0"/>
          <a:pathLst>
            <a:path>
              <a:moveTo>
                <a:pt x="0" y="7196"/>
              </a:moveTo>
              <a:lnTo>
                <a:pt x="806062" y="71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2109" y="1203012"/>
        <a:ext cx="40303" cy="40303"/>
      </dsp:txXfrm>
    </dsp:sp>
    <dsp:sp modelId="{9C980639-7BCB-476A-B736-8332A2E83C80}">
      <dsp:nvSpPr>
        <dsp:cNvPr id="0" name=""/>
        <dsp:cNvSpPr/>
      </dsp:nvSpPr>
      <dsp:spPr>
        <a:xfrm>
          <a:off x="1820304" y="699831"/>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a:t>
          </a:r>
        </a:p>
      </dsp:txBody>
      <dsp:txXfrm>
        <a:off x="1828215" y="707742"/>
        <a:ext cx="524393" cy="254285"/>
      </dsp:txXfrm>
    </dsp:sp>
    <dsp:sp modelId="{08BBD067-80E8-404A-A8BF-FFE71E873259}">
      <dsp:nvSpPr>
        <dsp:cNvPr id="0" name=""/>
        <dsp:cNvSpPr/>
      </dsp:nvSpPr>
      <dsp:spPr>
        <a:xfrm rot="17945813">
          <a:off x="2246383" y="633549"/>
          <a:ext cx="444358" cy="14392"/>
        </a:xfrm>
        <a:custGeom>
          <a:avLst/>
          <a:gdLst/>
          <a:ahLst/>
          <a:cxnLst/>
          <a:rect l="0" t="0" r="0" b="0"/>
          <a:pathLst>
            <a:path>
              <a:moveTo>
                <a:pt x="0" y="7196"/>
              </a:moveTo>
              <a:lnTo>
                <a:pt x="444358"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7453" y="629636"/>
        <a:ext cx="22217" cy="22217"/>
      </dsp:txXfrm>
    </dsp:sp>
    <dsp:sp modelId="{18AADEC8-83F4-498F-BE0B-9F66B126F5D3}">
      <dsp:nvSpPr>
        <dsp:cNvPr id="0" name=""/>
        <dsp:cNvSpPr/>
      </dsp:nvSpPr>
      <dsp:spPr>
        <a:xfrm>
          <a:off x="2576605" y="311551"/>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a:t>
          </a:r>
        </a:p>
      </dsp:txBody>
      <dsp:txXfrm>
        <a:off x="2584516" y="319462"/>
        <a:ext cx="524393" cy="254285"/>
      </dsp:txXfrm>
    </dsp:sp>
    <dsp:sp modelId="{97C56EFB-27A0-48AB-BD3B-4C99C19C406B}">
      <dsp:nvSpPr>
        <dsp:cNvPr id="0" name=""/>
        <dsp:cNvSpPr/>
      </dsp:nvSpPr>
      <dsp:spPr>
        <a:xfrm rot="18289469">
          <a:off x="3035667" y="284097"/>
          <a:ext cx="378391" cy="14392"/>
        </a:xfrm>
        <a:custGeom>
          <a:avLst/>
          <a:gdLst/>
          <a:ahLst/>
          <a:cxnLst/>
          <a:rect l="0" t="0" r="0" b="0"/>
          <a:pathLst>
            <a:path>
              <a:moveTo>
                <a:pt x="0" y="7196"/>
              </a:moveTo>
              <a:lnTo>
                <a:pt x="378391"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5403" y="281833"/>
        <a:ext cx="18919" cy="18919"/>
      </dsp:txXfrm>
    </dsp:sp>
    <dsp:sp modelId="{42C1A917-2F1E-48A3-AC72-113462792967}">
      <dsp:nvSpPr>
        <dsp:cNvPr id="0" name=""/>
        <dsp:cNvSpPr/>
      </dsp:nvSpPr>
      <dsp:spPr>
        <a:xfrm>
          <a:off x="3332906" y="927"/>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h</a:t>
          </a:r>
        </a:p>
      </dsp:txBody>
      <dsp:txXfrm>
        <a:off x="3340817" y="8838"/>
        <a:ext cx="524393" cy="254285"/>
      </dsp:txXfrm>
    </dsp:sp>
    <dsp:sp modelId="{D797A1F5-371C-4F01-9C43-4D11DA497BD2}">
      <dsp:nvSpPr>
        <dsp:cNvPr id="0" name=""/>
        <dsp:cNvSpPr/>
      </dsp:nvSpPr>
      <dsp:spPr>
        <a:xfrm>
          <a:off x="3116820" y="439409"/>
          <a:ext cx="216086" cy="14392"/>
        </a:xfrm>
        <a:custGeom>
          <a:avLst/>
          <a:gdLst/>
          <a:ahLst/>
          <a:cxnLst/>
          <a:rect l="0" t="0" r="0" b="0"/>
          <a:pathLst>
            <a:path>
              <a:moveTo>
                <a:pt x="0" y="7196"/>
              </a:moveTo>
              <a:lnTo>
                <a:pt x="216086"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461" y="441203"/>
        <a:ext cx="10804" cy="10804"/>
      </dsp:txXfrm>
    </dsp:sp>
    <dsp:sp modelId="{C6C02921-1F88-4C7D-BA35-3E62469DBA39}">
      <dsp:nvSpPr>
        <dsp:cNvPr id="0" name=""/>
        <dsp:cNvSpPr/>
      </dsp:nvSpPr>
      <dsp:spPr>
        <a:xfrm>
          <a:off x="3332906" y="311551"/>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i</a:t>
          </a:r>
          <a:endParaRPr lang="en-US" sz="1600" kern="1200" dirty="0"/>
        </a:p>
      </dsp:txBody>
      <dsp:txXfrm>
        <a:off x="3340817" y="319462"/>
        <a:ext cx="524393" cy="254285"/>
      </dsp:txXfrm>
    </dsp:sp>
    <dsp:sp modelId="{15FA4087-822C-4D69-97F4-BDA020D4B587}">
      <dsp:nvSpPr>
        <dsp:cNvPr id="0" name=""/>
        <dsp:cNvSpPr/>
      </dsp:nvSpPr>
      <dsp:spPr>
        <a:xfrm rot="3310531">
          <a:off x="3035667" y="594721"/>
          <a:ext cx="378391" cy="14392"/>
        </a:xfrm>
        <a:custGeom>
          <a:avLst/>
          <a:gdLst/>
          <a:ahLst/>
          <a:cxnLst/>
          <a:rect l="0" t="0" r="0" b="0"/>
          <a:pathLst>
            <a:path>
              <a:moveTo>
                <a:pt x="0" y="7196"/>
              </a:moveTo>
              <a:lnTo>
                <a:pt x="378391"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5403" y="592457"/>
        <a:ext cx="18919" cy="18919"/>
      </dsp:txXfrm>
    </dsp:sp>
    <dsp:sp modelId="{46CCD4FF-11CB-4B42-9AB6-94B651B008B4}">
      <dsp:nvSpPr>
        <dsp:cNvPr id="0" name=""/>
        <dsp:cNvSpPr/>
      </dsp:nvSpPr>
      <dsp:spPr>
        <a:xfrm>
          <a:off x="3332906" y="622175"/>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j</a:t>
          </a:r>
        </a:p>
      </dsp:txBody>
      <dsp:txXfrm>
        <a:off x="3340817" y="630086"/>
        <a:ext cx="524393" cy="254285"/>
      </dsp:txXfrm>
    </dsp:sp>
    <dsp:sp modelId="{B37133B3-EEEC-4F42-862A-DEE0FBA9BF21}">
      <dsp:nvSpPr>
        <dsp:cNvPr id="0" name=""/>
        <dsp:cNvSpPr/>
      </dsp:nvSpPr>
      <dsp:spPr>
        <a:xfrm rot="3654187">
          <a:off x="2246383" y="1021828"/>
          <a:ext cx="444358" cy="14392"/>
        </a:xfrm>
        <a:custGeom>
          <a:avLst/>
          <a:gdLst/>
          <a:ahLst/>
          <a:cxnLst/>
          <a:rect l="0" t="0" r="0" b="0"/>
          <a:pathLst>
            <a:path>
              <a:moveTo>
                <a:pt x="0" y="7196"/>
              </a:moveTo>
              <a:lnTo>
                <a:pt x="444358"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7453" y="1017915"/>
        <a:ext cx="22217" cy="22217"/>
      </dsp:txXfrm>
    </dsp:sp>
    <dsp:sp modelId="{B9DCE26D-185B-4055-ADFA-1EA19DECCDE8}">
      <dsp:nvSpPr>
        <dsp:cNvPr id="0" name=""/>
        <dsp:cNvSpPr/>
      </dsp:nvSpPr>
      <dsp:spPr>
        <a:xfrm>
          <a:off x="2576605" y="1088110"/>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a:t>
          </a:r>
        </a:p>
      </dsp:txBody>
      <dsp:txXfrm>
        <a:off x="2584516" y="1096021"/>
        <a:ext cx="524393" cy="254285"/>
      </dsp:txXfrm>
    </dsp:sp>
    <dsp:sp modelId="{E4748734-1827-4E98-BA8D-14D04592CD3B}">
      <dsp:nvSpPr>
        <dsp:cNvPr id="0" name=""/>
        <dsp:cNvSpPr/>
      </dsp:nvSpPr>
      <dsp:spPr>
        <a:xfrm rot="19457599">
          <a:off x="3091808" y="1138312"/>
          <a:ext cx="266110" cy="14392"/>
        </a:xfrm>
        <a:custGeom>
          <a:avLst/>
          <a:gdLst/>
          <a:ahLst/>
          <a:cxnLst/>
          <a:rect l="0" t="0" r="0" b="0"/>
          <a:pathLst>
            <a:path>
              <a:moveTo>
                <a:pt x="0" y="7196"/>
              </a:moveTo>
              <a:lnTo>
                <a:pt x="266110"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8210" y="1138855"/>
        <a:ext cx="13305" cy="13305"/>
      </dsp:txXfrm>
    </dsp:sp>
    <dsp:sp modelId="{E0ADB183-D374-4E03-B841-62B72346E2F4}">
      <dsp:nvSpPr>
        <dsp:cNvPr id="0" name=""/>
        <dsp:cNvSpPr/>
      </dsp:nvSpPr>
      <dsp:spPr>
        <a:xfrm>
          <a:off x="3332906" y="932798"/>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k</a:t>
          </a:r>
        </a:p>
      </dsp:txBody>
      <dsp:txXfrm>
        <a:off x="3340817" y="940709"/>
        <a:ext cx="524393" cy="254285"/>
      </dsp:txXfrm>
    </dsp:sp>
    <dsp:sp modelId="{C946EA36-CF6D-48FB-8044-2D1EEA380428}">
      <dsp:nvSpPr>
        <dsp:cNvPr id="0" name=""/>
        <dsp:cNvSpPr/>
      </dsp:nvSpPr>
      <dsp:spPr>
        <a:xfrm rot="2142401">
          <a:off x="3091808" y="1293624"/>
          <a:ext cx="266110" cy="14392"/>
        </a:xfrm>
        <a:custGeom>
          <a:avLst/>
          <a:gdLst/>
          <a:ahLst/>
          <a:cxnLst/>
          <a:rect l="0" t="0" r="0" b="0"/>
          <a:pathLst>
            <a:path>
              <a:moveTo>
                <a:pt x="0" y="7196"/>
              </a:moveTo>
              <a:lnTo>
                <a:pt x="266110"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8210" y="1294167"/>
        <a:ext cx="13305" cy="13305"/>
      </dsp:txXfrm>
    </dsp:sp>
    <dsp:sp modelId="{299F1854-23A4-4A26-918D-03198BF3F557}">
      <dsp:nvSpPr>
        <dsp:cNvPr id="0" name=""/>
        <dsp:cNvSpPr/>
      </dsp:nvSpPr>
      <dsp:spPr>
        <a:xfrm>
          <a:off x="3332906" y="1243422"/>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l</a:t>
          </a:r>
        </a:p>
      </dsp:txBody>
      <dsp:txXfrm>
        <a:off x="3340817" y="1251333"/>
        <a:ext cx="524393" cy="254285"/>
      </dsp:txXfrm>
    </dsp:sp>
    <dsp:sp modelId="{03C3B6B5-6207-449D-859D-F4A170AE73A8}">
      <dsp:nvSpPr>
        <dsp:cNvPr id="0" name=""/>
        <dsp:cNvSpPr/>
      </dsp:nvSpPr>
      <dsp:spPr>
        <a:xfrm rot="4467012">
          <a:off x="1309229" y="1992527"/>
          <a:ext cx="806062" cy="14392"/>
        </a:xfrm>
        <a:custGeom>
          <a:avLst/>
          <a:gdLst/>
          <a:ahLst/>
          <a:cxnLst/>
          <a:rect l="0" t="0" r="0" b="0"/>
          <a:pathLst>
            <a:path>
              <a:moveTo>
                <a:pt x="0" y="7196"/>
              </a:moveTo>
              <a:lnTo>
                <a:pt x="806062" y="71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2109" y="1979572"/>
        <a:ext cx="40303" cy="40303"/>
      </dsp:txXfrm>
    </dsp:sp>
    <dsp:sp modelId="{97C6B234-9CDD-457E-9D8A-D8EFAC584697}">
      <dsp:nvSpPr>
        <dsp:cNvPr id="0" name=""/>
        <dsp:cNvSpPr/>
      </dsp:nvSpPr>
      <dsp:spPr>
        <a:xfrm>
          <a:off x="1820304" y="2252949"/>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b</a:t>
          </a:r>
        </a:p>
      </dsp:txBody>
      <dsp:txXfrm>
        <a:off x="1828215" y="2260860"/>
        <a:ext cx="524393" cy="254285"/>
      </dsp:txXfrm>
    </dsp:sp>
    <dsp:sp modelId="{D642FAB1-BCCF-49F2-B090-91E786CB5296}">
      <dsp:nvSpPr>
        <dsp:cNvPr id="0" name=""/>
        <dsp:cNvSpPr/>
      </dsp:nvSpPr>
      <dsp:spPr>
        <a:xfrm rot="17500715">
          <a:off x="2176079" y="2109011"/>
          <a:ext cx="584965" cy="14392"/>
        </a:xfrm>
        <a:custGeom>
          <a:avLst/>
          <a:gdLst/>
          <a:ahLst/>
          <a:cxnLst/>
          <a:rect l="0" t="0" r="0" b="0"/>
          <a:pathLst>
            <a:path>
              <a:moveTo>
                <a:pt x="0" y="7196"/>
              </a:moveTo>
              <a:lnTo>
                <a:pt x="584965"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3938" y="2101583"/>
        <a:ext cx="29248" cy="29248"/>
      </dsp:txXfrm>
    </dsp:sp>
    <dsp:sp modelId="{C88D30F4-EB83-417D-BF9B-9C257F012966}">
      <dsp:nvSpPr>
        <dsp:cNvPr id="0" name=""/>
        <dsp:cNvSpPr/>
      </dsp:nvSpPr>
      <dsp:spPr>
        <a:xfrm>
          <a:off x="2576605" y="1709358"/>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a:t>
          </a:r>
        </a:p>
      </dsp:txBody>
      <dsp:txXfrm>
        <a:off x="2584516" y="1717269"/>
        <a:ext cx="524393" cy="254285"/>
      </dsp:txXfrm>
    </dsp:sp>
    <dsp:sp modelId="{FFC297E6-BD9F-40C1-A526-4D07FE0F1CDF}">
      <dsp:nvSpPr>
        <dsp:cNvPr id="0" name=""/>
        <dsp:cNvSpPr/>
      </dsp:nvSpPr>
      <dsp:spPr>
        <a:xfrm rot="19457599">
          <a:off x="3091808" y="1759559"/>
          <a:ext cx="266110" cy="14392"/>
        </a:xfrm>
        <a:custGeom>
          <a:avLst/>
          <a:gdLst/>
          <a:ahLst/>
          <a:cxnLst/>
          <a:rect l="0" t="0" r="0" b="0"/>
          <a:pathLst>
            <a:path>
              <a:moveTo>
                <a:pt x="0" y="7196"/>
              </a:moveTo>
              <a:lnTo>
                <a:pt x="266110"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8210" y="1760103"/>
        <a:ext cx="13305" cy="13305"/>
      </dsp:txXfrm>
    </dsp:sp>
    <dsp:sp modelId="{6EAB6F68-FEDE-413A-B66A-EB86952C92A3}">
      <dsp:nvSpPr>
        <dsp:cNvPr id="0" name=""/>
        <dsp:cNvSpPr/>
      </dsp:nvSpPr>
      <dsp:spPr>
        <a:xfrm>
          <a:off x="3332906" y="1554046"/>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a:t>
          </a:r>
        </a:p>
      </dsp:txBody>
      <dsp:txXfrm>
        <a:off x="3340817" y="1561957"/>
        <a:ext cx="524393" cy="254285"/>
      </dsp:txXfrm>
    </dsp:sp>
    <dsp:sp modelId="{B081666B-C57A-4C8C-953F-DF3E5D660D0D}">
      <dsp:nvSpPr>
        <dsp:cNvPr id="0" name=""/>
        <dsp:cNvSpPr/>
      </dsp:nvSpPr>
      <dsp:spPr>
        <a:xfrm rot="2142401">
          <a:off x="3091808" y="1914871"/>
          <a:ext cx="266110" cy="14392"/>
        </a:xfrm>
        <a:custGeom>
          <a:avLst/>
          <a:gdLst/>
          <a:ahLst/>
          <a:cxnLst/>
          <a:rect l="0" t="0" r="0" b="0"/>
          <a:pathLst>
            <a:path>
              <a:moveTo>
                <a:pt x="0" y="7196"/>
              </a:moveTo>
              <a:lnTo>
                <a:pt x="266110"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8210" y="1915414"/>
        <a:ext cx="13305" cy="13305"/>
      </dsp:txXfrm>
    </dsp:sp>
    <dsp:sp modelId="{8F8C0189-E3A9-4251-A602-FEB2C3882017}">
      <dsp:nvSpPr>
        <dsp:cNvPr id="0" name=""/>
        <dsp:cNvSpPr/>
      </dsp:nvSpPr>
      <dsp:spPr>
        <a:xfrm>
          <a:off x="3332906" y="1864669"/>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n</a:t>
          </a:r>
        </a:p>
      </dsp:txBody>
      <dsp:txXfrm>
        <a:off x="3340817" y="1872580"/>
        <a:ext cx="524393" cy="254285"/>
      </dsp:txXfrm>
    </dsp:sp>
    <dsp:sp modelId="{11C009F3-D4AB-4A8D-A3A5-C255F786AB80}">
      <dsp:nvSpPr>
        <dsp:cNvPr id="0" name=""/>
        <dsp:cNvSpPr/>
      </dsp:nvSpPr>
      <dsp:spPr>
        <a:xfrm rot="20413970">
          <a:off x="2353754" y="2341979"/>
          <a:ext cx="229616" cy="14392"/>
        </a:xfrm>
        <a:custGeom>
          <a:avLst/>
          <a:gdLst/>
          <a:ahLst/>
          <a:cxnLst/>
          <a:rect l="0" t="0" r="0" b="0"/>
          <a:pathLst>
            <a:path>
              <a:moveTo>
                <a:pt x="0" y="7196"/>
              </a:moveTo>
              <a:lnTo>
                <a:pt x="229616"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62822" y="2343434"/>
        <a:ext cx="11480" cy="11480"/>
      </dsp:txXfrm>
    </dsp:sp>
    <dsp:sp modelId="{AED405E2-4592-45EA-842D-883548419183}">
      <dsp:nvSpPr>
        <dsp:cNvPr id="0" name=""/>
        <dsp:cNvSpPr/>
      </dsp:nvSpPr>
      <dsp:spPr>
        <a:xfrm>
          <a:off x="2576605" y="2175293"/>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f</a:t>
          </a:r>
        </a:p>
      </dsp:txBody>
      <dsp:txXfrm>
        <a:off x="2584516" y="2183204"/>
        <a:ext cx="524393" cy="254285"/>
      </dsp:txXfrm>
    </dsp:sp>
    <dsp:sp modelId="{5FE9FA6D-80E3-41CD-803B-3B48CA3B1903}">
      <dsp:nvSpPr>
        <dsp:cNvPr id="0" name=""/>
        <dsp:cNvSpPr/>
      </dsp:nvSpPr>
      <dsp:spPr>
        <a:xfrm>
          <a:off x="3116820" y="2303151"/>
          <a:ext cx="216086" cy="14392"/>
        </a:xfrm>
        <a:custGeom>
          <a:avLst/>
          <a:gdLst/>
          <a:ahLst/>
          <a:cxnLst/>
          <a:rect l="0" t="0" r="0" b="0"/>
          <a:pathLst>
            <a:path>
              <a:moveTo>
                <a:pt x="0" y="7196"/>
              </a:moveTo>
              <a:lnTo>
                <a:pt x="216086"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461" y="2304945"/>
        <a:ext cx="10804" cy="10804"/>
      </dsp:txXfrm>
    </dsp:sp>
    <dsp:sp modelId="{A81591E8-F351-4779-AC0D-D0461CB1C088}">
      <dsp:nvSpPr>
        <dsp:cNvPr id="0" name=""/>
        <dsp:cNvSpPr/>
      </dsp:nvSpPr>
      <dsp:spPr>
        <a:xfrm>
          <a:off x="3332906" y="2175293"/>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o</a:t>
          </a:r>
        </a:p>
      </dsp:txBody>
      <dsp:txXfrm>
        <a:off x="3340817" y="2183204"/>
        <a:ext cx="524393" cy="254285"/>
      </dsp:txXfrm>
    </dsp:sp>
    <dsp:sp modelId="{7F4AE4CB-C843-4D8E-A9B2-3FB86C61A7A9}">
      <dsp:nvSpPr>
        <dsp:cNvPr id="0" name=""/>
        <dsp:cNvSpPr/>
      </dsp:nvSpPr>
      <dsp:spPr>
        <a:xfrm rot="4099285">
          <a:off x="2176079" y="2652602"/>
          <a:ext cx="584965" cy="14392"/>
        </a:xfrm>
        <a:custGeom>
          <a:avLst/>
          <a:gdLst/>
          <a:ahLst/>
          <a:cxnLst/>
          <a:rect l="0" t="0" r="0" b="0"/>
          <a:pathLst>
            <a:path>
              <a:moveTo>
                <a:pt x="0" y="7196"/>
              </a:moveTo>
              <a:lnTo>
                <a:pt x="584965"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3938" y="2645174"/>
        <a:ext cx="29248" cy="29248"/>
      </dsp:txXfrm>
    </dsp:sp>
    <dsp:sp modelId="{FFA80308-4FDF-4017-A5E3-78D5261FE394}">
      <dsp:nvSpPr>
        <dsp:cNvPr id="0" name=""/>
        <dsp:cNvSpPr/>
      </dsp:nvSpPr>
      <dsp:spPr>
        <a:xfrm>
          <a:off x="2576605" y="2796540"/>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g</a:t>
          </a:r>
        </a:p>
      </dsp:txBody>
      <dsp:txXfrm>
        <a:off x="2584516" y="2804451"/>
        <a:ext cx="524393" cy="254285"/>
      </dsp:txXfrm>
    </dsp:sp>
    <dsp:sp modelId="{3C4F17F4-B1D5-445C-A05F-E5F98A47B307}">
      <dsp:nvSpPr>
        <dsp:cNvPr id="0" name=""/>
        <dsp:cNvSpPr/>
      </dsp:nvSpPr>
      <dsp:spPr>
        <a:xfrm rot="18289469">
          <a:off x="3035667" y="2769086"/>
          <a:ext cx="378391" cy="14392"/>
        </a:xfrm>
        <a:custGeom>
          <a:avLst/>
          <a:gdLst/>
          <a:ahLst/>
          <a:cxnLst/>
          <a:rect l="0" t="0" r="0" b="0"/>
          <a:pathLst>
            <a:path>
              <a:moveTo>
                <a:pt x="0" y="7196"/>
              </a:moveTo>
              <a:lnTo>
                <a:pt x="378391"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5403" y="2766823"/>
        <a:ext cx="18919" cy="18919"/>
      </dsp:txXfrm>
    </dsp:sp>
    <dsp:sp modelId="{A1A43A9D-BC3E-4FE9-9E95-9AAC3E6498C6}">
      <dsp:nvSpPr>
        <dsp:cNvPr id="0" name=""/>
        <dsp:cNvSpPr/>
      </dsp:nvSpPr>
      <dsp:spPr>
        <a:xfrm>
          <a:off x="3332906" y="2485917"/>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a:t>
          </a:r>
        </a:p>
      </dsp:txBody>
      <dsp:txXfrm>
        <a:off x="3340817" y="2493828"/>
        <a:ext cx="524393" cy="254285"/>
      </dsp:txXfrm>
    </dsp:sp>
    <dsp:sp modelId="{400D5D1A-E58D-4B6A-A3E6-AD81467C887C}">
      <dsp:nvSpPr>
        <dsp:cNvPr id="0" name=""/>
        <dsp:cNvSpPr/>
      </dsp:nvSpPr>
      <dsp:spPr>
        <a:xfrm>
          <a:off x="3116820" y="2924398"/>
          <a:ext cx="216086" cy="14392"/>
        </a:xfrm>
        <a:custGeom>
          <a:avLst/>
          <a:gdLst/>
          <a:ahLst/>
          <a:cxnLst/>
          <a:rect l="0" t="0" r="0" b="0"/>
          <a:pathLst>
            <a:path>
              <a:moveTo>
                <a:pt x="0" y="7196"/>
              </a:moveTo>
              <a:lnTo>
                <a:pt x="216086"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461" y="2926192"/>
        <a:ext cx="10804" cy="10804"/>
      </dsp:txXfrm>
    </dsp:sp>
    <dsp:sp modelId="{6A85EC12-8B04-4F68-BA1E-96968FF4A86A}">
      <dsp:nvSpPr>
        <dsp:cNvPr id="0" name=""/>
        <dsp:cNvSpPr/>
      </dsp:nvSpPr>
      <dsp:spPr>
        <a:xfrm>
          <a:off x="3332906" y="2796540"/>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q</a:t>
          </a:r>
        </a:p>
      </dsp:txBody>
      <dsp:txXfrm>
        <a:off x="3340817" y="2804451"/>
        <a:ext cx="524393" cy="254285"/>
      </dsp:txXfrm>
    </dsp:sp>
    <dsp:sp modelId="{74EADFBA-666A-4FA5-BF5B-A4CFDA9C8234}">
      <dsp:nvSpPr>
        <dsp:cNvPr id="0" name=""/>
        <dsp:cNvSpPr/>
      </dsp:nvSpPr>
      <dsp:spPr>
        <a:xfrm rot="3310531">
          <a:off x="3035667" y="3079710"/>
          <a:ext cx="378391" cy="14392"/>
        </a:xfrm>
        <a:custGeom>
          <a:avLst/>
          <a:gdLst/>
          <a:ahLst/>
          <a:cxnLst/>
          <a:rect l="0" t="0" r="0" b="0"/>
          <a:pathLst>
            <a:path>
              <a:moveTo>
                <a:pt x="0" y="7196"/>
              </a:moveTo>
              <a:lnTo>
                <a:pt x="378391" y="71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5403" y="3077446"/>
        <a:ext cx="18919" cy="18919"/>
      </dsp:txXfrm>
    </dsp:sp>
    <dsp:sp modelId="{F1F829AE-AFA9-444D-B451-CBAA853D9667}">
      <dsp:nvSpPr>
        <dsp:cNvPr id="0" name=""/>
        <dsp:cNvSpPr/>
      </dsp:nvSpPr>
      <dsp:spPr>
        <a:xfrm>
          <a:off x="3332906" y="3107164"/>
          <a:ext cx="540215" cy="2701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a:t>
          </a:r>
        </a:p>
      </dsp:txBody>
      <dsp:txXfrm>
        <a:off x="3340817" y="3115075"/>
        <a:ext cx="524393" cy="2542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D692EE60-BA1D-40BD-B810-94D94D2F5A4C}" type="datetimeFigureOut">
              <a:rPr lang="en-US" smtClean="0"/>
              <a:pPr/>
              <a:t>10/14/2017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997E942D-9879-4035-B557-47AC15B857C5}" type="slidenum">
              <a:rPr lang="en-US" smtClean="0"/>
              <a:pPr/>
              <a:t>‹#›</a:t>
            </a:fld>
            <a:endParaRPr lang="en-US" dirty="0"/>
          </a:p>
        </p:txBody>
      </p:sp>
    </p:spTree>
    <p:extLst>
      <p:ext uri="{BB962C8B-B14F-4D97-AF65-F5344CB8AC3E}">
        <p14:creationId xmlns:p14="http://schemas.microsoft.com/office/powerpoint/2010/main" val="168316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defTabSz="457200">
              <a:defRPr/>
            </a:pPr>
            <a:fld id="{33A9A9A7-37C5-4EF1-8BE8-758DD18C36BF}"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39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defTabSz="457200">
              <a:defRPr/>
            </a:pPr>
            <a:fld id="{D0C78951-9197-4C9A-945F-DB51B59AFB8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135345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defTabSz="457200">
              <a:defRPr/>
            </a:pPr>
            <a:fld id="{F1739E97-9C0B-478B-ABC1-4E6FDE28BE7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250106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206935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defTabSz="457200">
              <a:defRPr/>
            </a:pPr>
            <a:fld id="{C31AF0F6-D542-4B3E-AEBD-80932018CB0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17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Times New Roman" panose="02020603050405020304" pitchFamily="18" charset="0"/>
              </a:defRPr>
            </a:lvl1pPr>
          </a:lstStyle>
          <a:p>
            <a:pPr defTabSz="457200">
              <a:defRPr/>
            </a:pPr>
            <a:fld id="{95235156-D416-4490-8A35-0803E1E5D69D}"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73855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Times New Roman" panose="02020603050405020304" pitchFamily="18" charset="0"/>
              </a:defRPr>
            </a:lvl1pPr>
          </a:lstStyle>
          <a:p>
            <a:pPr defTabSz="457200">
              <a:defRPr/>
            </a:pPr>
            <a:fld id="{8F8B4B33-5C33-4F85-8EAE-6ADE4F9B29F9}" type="datetime3">
              <a:rPr lang="en-US" smtClean="0"/>
              <a:t>14 October 2017</a:t>
            </a:fld>
            <a:endParaRPr lang="ar-JO" dirty="0">
              <a:cs typeface="Times New Roman" panose="02020603050405020304" pitchFamily="18" charset="0"/>
            </a:endParaRPr>
          </a:p>
        </p:txBody>
      </p:sp>
      <p:sp>
        <p:nvSpPr>
          <p:cNvPr id="8" name="Footer Placeholder 7"/>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347658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Times New Roman" panose="02020603050405020304" pitchFamily="18" charset="0"/>
              </a:defRPr>
            </a:lvl1pPr>
          </a:lstStyle>
          <a:p>
            <a:pPr defTabSz="457200">
              <a:defRPr/>
            </a:pPr>
            <a:fld id="{95A8456D-7302-41C0-870F-0A25CEB6C277}"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138585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atin typeface="Times New Roman" panose="02020603050405020304" pitchFamily="18" charset="0"/>
              </a:defRPr>
            </a:lvl1pPr>
          </a:lstStyle>
          <a:p>
            <a:pPr defTabSz="457200">
              <a:defRPr/>
            </a:pPr>
            <a:fld id="{BDDCB15E-E7C6-46E3-A33F-155534E49CDA}" type="datetime3">
              <a:rPr lang="en-US" smtClean="0"/>
              <a:t>14 October 2017</a:t>
            </a:fld>
            <a:endParaRPr lang="ar-JO" dirty="0">
              <a:cs typeface="Times New Roman" panose="02020603050405020304" pitchFamily="18" charset="0"/>
            </a:endParaRPr>
          </a:p>
        </p:txBody>
      </p:sp>
      <p:sp>
        <p:nvSpPr>
          <p:cNvPr id="8" name="Footer Placeholder 7"/>
          <p:cNvSpPr>
            <a:spLocks noGrp="1"/>
          </p:cNvSpPr>
          <p:nvPr>
            <p:ph type="ftr" sz="quarter" idx="11"/>
          </p:nvPr>
        </p:nvSpPr>
        <p:spPr/>
        <p:txBody>
          <a:bodyPr/>
          <a:lstStyle>
            <a:lvl1pPr>
              <a:defRPr>
                <a:solidFill>
                  <a:srgbClr val="FFFFFF"/>
                </a:solidFill>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58412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defRPr>
            </a:lvl1pPr>
          </a:lstStyle>
          <a:p>
            <a:pPr defTabSz="457200">
              <a:defRPr/>
            </a:pPr>
            <a:fld id="{BAF1EC44-F5CF-41CB-B323-D6BB7442C752}"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latin typeface="Times New Roman" panose="02020603050405020304" pitchFamily="18" charset="0"/>
              </a:defRPr>
            </a:lvl1pPr>
          </a:lstStyle>
          <a:p>
            <a:pPr defTabSz="457200">
              <a:defRPr/>
            </a:pPr>
            <a:r>
              <a:rPr lang="en-US" dirty="0">
                <a:solidFill>
                  <a:srgbClr val="637052"/>
                </a:solidFill>
              </a:rPr>
              <a:t>Dr. Osama </a:t>
            </a:r>
            <a:r>
              <a:rPr lang="en-US" dirty="0" err="1">
                <a:solidFill>
                  <a:srgbClr val="637052"/>
                </a:solidFill>
              </a:rPr>
              <a:t>Habahbeh</a:t>
            </a:r>
            <a:endParaRPr lang="ar-JO" dirty="0">
              <a:solidFill>
                <a:srgbClr val="637052"/>
              </a:solidFill>
              <a:cs typeface="Times New Roman" panose="02020603050405020304" pitchFamily="18" charset="0"/>
            </a:endParaRPr>
          </a:p>
        </p:txBody>
      </p:sp>
      <p:sp>
        <p:nvSpPr>
          <p:cNvPr id="7" name="Slide Number Placeholder 6"/>
          <p:cNvSpPr>
            <a:spLocks noGrp="1"/>
          </p:cNvSpPr>
          <p:nvPr>
            <p:ph type="sldNum" sz="quarter" idx="12"/>
          </p:nvPr>
        </p:nvSpPr>
        <p:spPr/>
        <p:txBody>
          <a:bodyPr/>
          <a:lstStyle>
            <a:lvl1pPr>
              <a:defRPr>
                <a:solidFill>
                  <a:schemeClr val="tx2"/>
                </a:solidFill>
                <a:latin typeface="Times New Roman" panose="02020603050405020304" pitchFamily="18" charset="0"/>
              </a:defRPr>
            </a:lvl1pPr>
          </a:lstStyle>
          <a:p>
            <a:pPr defTabSz="457200">
              <a:defRPr/>
            </a:pPr>
            <a:fld id="{86A6E774-AC26-4B44-83AD-44DE919403BA}" type="slidenum">
              <a:rPr lang="ar-JO" smtClean="0">
                <a:solidFill>
                  <a:srgbClr val="637052"/>
                </a:solidFill>
              </a:rPr>
              <a:pPr defTabSz="457200">
                <a:defRPr/>
              </a:pPr>
              <a:t>‹#›</a:t>
            </a:fld>
            <a:endParaRPr lang="ar-JO" dirty="0">
              <a:solidFill>
                <a:srgbClr val="637052"/>
              </a:solidFill>
            </a:endParaRPr>
          </a:p>
        </p:txBody>
      </p:sp>
    </p:spTree>
    <p:extLst>
      <p:ext uri="{BB962C8B-B14F-4D97-AF65-F5344CB8AC3E}">
        <p14:creationId xmlns:p14="http://schemas.microsoft.com/office/powerpoint/2010/main" val="246012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defRPr>
            </a:lvl1pPr>
          </a:lstStyle>
          <a:p>
            <a:pPr defTabSz="457200">
              <a:defRPr/>
            </a:pPr>
            <a:fld id="{C853FECC-705C-47C4-A47D-2B7B1CFE30E7}"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lvl1pPr>
              <a:defRPr>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spTree>
    <p:extLst>
      <p:ext uri="{BB962C8B-B14F-4D97-AF65-F5344CB8AC3E}">
        <p14:creationId xmlns:p14="http://schemas.microsoft.com/office/powerpoint/2010/main" val="319817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Times New Roman" panose="02020603050405020304" pitchFamily="18" charset="0"/>
              </a:defRPr>
            </a:lvl1pPr>
          </a:lstStyle>
          <a:p>
            <a:pPr defTabSz="457200">
              <a:defRPr/>
            </a:pPr>
            <a:fld id="{C4916995-EF3F-4549-9420-280A00344934}"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Times New Roman" panose="02020603050405020304" pitchFamily="18" charset="0"/>
              </a:defRPr>
            </a:lvl1p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Times New Roman" panose="02020603050405020304" pitchFamily="18" charset="0"/>
                <a:cs typeface="Times New Roman" panose="02020603050405020304" pitchFamily="18" charset="0"/>
              </a:defRPr>
            </a:lvl1pPr>
          </a:lstStyle>
          <a:p>
            <a:pPr defTabSz="457200">
              <a:defRPr/>
            </a:pPr>
            <a:fld id="{86A6E774-AC26-4B44-83AD-44DE919403BA}" type="slidenum">
              <a:rPr lang="ar-JO" smtClean="0"/>
              <a:pPr defTabSz="457200">
                <a:defRPr/>
              </a:pPr>
              <a:t>‹#›</a:t>
            </a:fld>
            <a:endParaRPr lang="ar-JO"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2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0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0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1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4.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1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01.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4.png"/><Relationship Id="rId7" Type="http://schemas.openxmlformats.org/officeDocument/2006/relationships/image" Target="../media/image90.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130.png"/><Relationship Id="rId5" Type="http://schemas.openxmlformats.org/officeDocument/2006/relationships/image" Target="../media/image70.png"/><Relationship Id="rId10" Type="http://schemas.openxmlformats.org/officeDocument/2006/relationships/image" Target="../media/image120.png"/><Relationship Id="rId4" Type="http://schemas.openxmlformats.org/officeDocument/2006/relationships/image" Target="../media/image610.png"/><Relationship Id="rId9" Type="http://schemas.openxmlformats.org/officeDocument/2006/relationships/image" Target="../media/image1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alresco.org/lucas/quantify.h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0671E4-C338-4208-925B-9BDBDA32D400}"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1</a:t>
            </a:r>
            <a:endParaRPr kumimoji="0" lang="ar-JO"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itle 1"/>
          <p:cNvSpPr>
            <a:spLocks noGrp="1"/>
          </p:cNvSpPr>
          <p:nvPr>
            <p:ph type="ctrTitle" idx="4294967295"/>
          </p:nvPr>
        </p:nvSpPr>
        <p:spPr>
          <a:xfrm>
            <a:off x="1097280" y="4036513"/>
            <a:ext cx="10144125" cy="1998663"/>
          </a:xfrm>
        </p:spPr>
        <p:txBody>
          <a:bodyPr>
            <a:normAutofit fontScale="90000"/>
          </a:bodyPr>
          <a:lstStyle/>
          <a:p>
            <a:pPr algn="ctr"/>
            <a:r>
              <a:rPr lang="en-CA" sz="4000" b="1" dirty="0">
                <a:solidFill>
                  <a:schemeClr val="tx1"/>
                </a:solidFill>
                <a:cs typeface="Times New Roman" panose="02020603050405020304" pitchFamily="18" charset="0"/>
              </a:rPr>
              <a:t>University of Jordan</a:t>
            </a:r>
            <a:r>
              <a:rPr lang="en-CA" sz="3100" dirty="0">
                <a:solidFill>
                  <a:schemeClr val="tx1"/>
                </a:solidFill>
                <a:cs typeface="Times New Roman" panose="02020603050405020304" pitchFamily="18" charset="0"/>
              </a:rPr>
              <a:t/>
            </a:r>
            <a:br>
              <a:rPr lang="en-CA" sz="3100" dirty="0">
                <a:solidFill>
                  <a:schemeClr val="tx1"/>
                </a:solidFill>
                <a:cs typeface="Times New Roman" panose="02020603050405020304" pitchFamily="18" charset="0"/>
              </a:rPr>
            </a:br>
            <a:r>
              <a:rPr lang="en-CA" sz="1600" dirty="0">
                <a:solidFill>
                  <a:schemeClr val="tx1"/>
                </a:solidFill>
                <a:cs typeface="Times New Roman" panose="02020603050405020304" pitchFamily="18" charset="0"/>
              </a:rPr>
              <a:t/>
            </a:r>
            <a:br>
              <a:rPr lang="en-CA" sz="1600" dirty="0">
                <a:solidFill>
                  <a:schemeClr val="tx1"/>
                </a:solidFill>
                <a:cs typeface="Times New Roman" panose="02020603050405020304" pitchFamily="18" charset="0"/>
              </a:rPr>
            </a:br>
            <a:r>
              <a:rPr lang="en-CA" sz="3100" b="1" dirty="0">
                <a:solidFill>
                  <a:schemeClr val="tx1"/>
                </a:solidFill>
                <a:cs typeface="Times New Roman" panose="02020603050405020304" pitchFamily="18" charset="0"/>
              </a:rPr>
              <a:t>School of Engineering</a:t>
            </a:r>
            <a:br>
              <a:rPr lang="en-CA" sz="3100" b="1" dirty="0">
                <a:solidFill>
                  <a:schemeClr val="tx1"/>
                </a:solidFill>
                <a:cs typeface="Times New Roman" panose="02020603050405020304" pitchFamily="18" charset="0"/>
              </a:rPr>
            </a:br>
            <a:r>
              <a:rPr lang="en-CA" sz="3100" b="1" dirty="0">
                <a:solidFill>
                  <a:schemeClr val="tx1"/>
                </a:solidFill>
                <a:cs typeface="Times New Roman" panose="02020603050405020304" pitchFamily="18" charset="0"/>
              </a:rPr>
              <a:t>Mechatronics Engineering Department</a:t>
            </a:r>
            <a:r>
              <a:rPr lang="en-CA" sz="3100" dirty="0">
                <a:cs typeface="Times New Roman" panose="02020603050405020304" pitchFamily="18" charset="0"/>
              </a:rPr>
              <a:t/>
            </a:r>
            <a:br>
              <a:rPr lang="en-CA" sz="3100" dirty="0">
                <a:cs typeface="Times New Roman" panose="02020603050405020304" pitchFamily="18" charset="0"/>
              </a:rPr>
            </a:br>
            <a:r>
              <a:rPr lang="en-CA" sz="2800" dirty="0">
                <a:cs typeface="Times New Roman" panose="02020603050405020304" pitchFamily="18" charset="0"/>
              </a:rPr>
              <a:t/>
            </a:r>
            <a:br>
              <a:rPr lang="en-CA" sz="2800" dirty="0">
                <a:cs typeface="Times New Roman" panose="02020603050405020304" pitchFamily="18" charset="0"/>
              </a:rPr>
            </a:br>
            <a:r>
              <a:rPr lang="en-CA" sz="2800" dirty="0">
                <a:cs typeface="Times New Roman" panose="02020603050405020304" pitchFamily="18" charset="0"/>
              </a:rPr>
              <a:t/>
            </a:r>
            <a:br>
              <a:rPr lang="en-CA" sz="2800" dirty="0">
                <a:cs typeface="Times New Roman" panose="02020603050405020304" pitchFamily="18" charset="0"/>
              </a:rPr>
            </a:br>
            <a:r>
              <a:rPr lang="en-CA" sz="2800" dirty="0">
                <a:cs typeface="Times New Roman" panose="02020603050405020304" pitchFamily="18" charset="0"/>
              </a:rPr>
              <a:t/>
            </a:r>
            <a:br>
              <a:rPr lang="en-CA" sz="2800" dirty="0">
                <a:cs typeface="Times New Roman" panose="02020603050405020304" pitchFamily="18" charset="0"/>
              </a:rPr>
            </a:br>
            <a:r>
              <a:rPr lang="en-CA" sz="2800" dirty="0">
                <a:cs typeface="Times New Roman" panose="02020603050405020304" pitchFamily="18" charset="0"/>
              </a:rPr>
              <a:t/>
            </a:r>
            <a:br>
              <a:rPr lang="en-CA" sz="2800" dirty="0">
                <a:cs typeface="Times New Roman" panose="02020603050405020304" pitchFamily="18" charset="0"/>
              </a:rPr>
            </a:br>
            <a:r>
              <a:rPr lang="en-CA" sz="2800" dirty="0">
                <a:latin typeface="Times New Roman" panose="02020603050405020304" pitchFamily="18" charset="0"/>
                <a:cs typeface="Times New Roman" panose="02020603050405020304" pitchFamily="18" charset="0"/>
              </a:rPr>
              <a:t/>
            </a:r>
            <a:br>
              <a:rPr lang="en-CA" sz="2800" dirty="0">
                <a:latin typeface="Times New Roman" panose="02020603050405020304" pitchFamily="18" charset="0"/>
                <a:cs typeface="Times New Roman" panose="02020603050405020304" pitchFamily="18" charset="0"/>
              </a:rPr>
            </a:br>
            <a:r>
              <a:rPr lang="en-CA" sz="2800" dirty="0">
                <a:cs typeface="Times New Roman" panose="02020603050405020304" pitchFamily="18" charset="0"/>
              </a:rPr>
              <a:t/>
            </a:r>
            <a:br>
              <a:rPr lang="en-CA" sz="2800" dirty="0">
                <a:cs typeface="Times New Roman" panose="02020603050405020304" pitchFamily="18" charset="0"/>
              </a:rPr>
            </a:br>
            <a:r>
              <a:rPr lang="en-CA" sz="2800" dirty="0">
                <a:latin typeface="Times New Roman" panose="02020603050405020304" pitchFamily="18" charset="0"/>
                <a:cs typeface="Times New Roman" panose="02020603050405020304" pitchFamily="18" charset="0"/>
              </a:rPr>
              <a:t/>
            </a:r>
            <a:br>
              <a:rPr lang="en-CA" sz="2800" dirty="0">
                <a:latin typeface="Times New Roman" panose="02020603050405020304" pitchFamily="18" charset="0"/>
                <a:cs typeface="Times New Roman" panose="02020603050405020304" pitchFamily="18" charset="0"/>
              </a:rPr>
            </a:br>
            <a:r>
              <a:rPr lang="en-CA"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
            </a:r>
            <a:br>
              <a:rPr lang="ar-SA" sz="2800" dirty="0">
                <a:latin typeface="Times New Roman" panose="02020603050405020304" pitchFamily="18" charset="0"/>
                <a:cs typeface="Times New Roman" panose="02020603050405020304" pitchFamily="18" charset="0"/>
              </a:rPr>
            </a:br>
            <a:r>
              <a:rPr lang="en-US" sz="3600" b="1" dirty="0">
                <a:solidFill>
                  <a:schemeClr val="tx1"/>
                </a:solidFill>
                <a:cs typeface="Times New Roman" panose="02020603050405020304" pitchFamily="18" charset="0"/>
              </a:rPr>
              <a:t>Design of Integrated </a:t>
            </a:r>
            <a:r>
              <a:rPr lang="en-CA" sz="3600" b="1" dirty="0">
                <a:solidFill>
                  <a:schemeClr val="tx1"/>
                </a:solidFill>
                <a:cs typeface="Times New Roman" panose="02020603050405020304" pitchFamily="18" charset="0"/>
              </a:rPr>
              <a:t>Systems</a:t>
            </a:r>
            <a:r>
              <a:rPr lang="en-CA" sz="2700" dirty="0">
                <a:solidFill>
                  <a:schemeClr val="tx1"/>
                </a:solidFill>
                <a:cs typeface="Times New Roman" panose="02020603050405020304" pitchFamily="18" charset="0"/>
              </a:rPr>
              <a:t/>
            </a:r>
            <a:br>
              <a:rPr lang="en-CA" sz="2700" dirty="0">
                <a:solidFill>
                  <a:schemeClr val="tx1"/>
                </a:solidFill>
                <a:cs typeface="Times New Roman" panose="02020603050405020304" pitchFamily="18" charset="0"/>
              </a:rPr>
            </a:br>
            <a:r>
              <a:rPr lang="en-CA" sz="2700" dirty="0">
                <a:solidFill>
                  <a:schemeClr val="tx1"/>
                </a:solidFill>
                <a:cs typeface="Times New Roman" panose="02020603050405020304" pitchFamily="18" charset="0"/>
              </a:rPr>
              <a:t/>
            </a:r>
            <a:br>
              <a:rPr lang="en-CA" sz="2700" dirty="0">
                <a:solidFill>
                  <a:schemeClr val="tx1"/>
                </a:solidFill>
                <a:cs typeface="Times New Roman" panose="02020603050405020304" pitchFamily="18" charset="0"/>
              </a:rPr>
            </a:br>
            <a:r>
              <a:rPr lang="en-CA" sz="2700" dirty="0">
                <a:solidFill>
                  <a:schemeClr val="tx1"/>
                </a:solidFill>
                <a:cs typeface="Times New Roman" panose="02020603050405020304" pitchFamily="18" charset="0"/>
              </a:rPr>
              <a:t>Dr. Osama </a:t>
            </a:r>
            <a:r>
              <a:rPr lang="en-CA" sz="2700" dirty="0" smtClean="0">
                <a:solidFill>
                  <a:schemeClr val="tx1"/>
                </a:solidFill>
                <a:cs typeface="Times New Roman" panose="02020603050405020304" pitchFamily="18" charset="0"/>
              </a:rPr>
              <a:t>M. Al-</a:t>
            </a:r>
            <a:r>
              <a:rPr lang="en-CA" sz="2700" dirty="0" err="1" smtClean="0">
                <a:solidFill>
                  <a:schemeClr val="tx1"/>
                </a:solidFill>
                <a:cs typeface="Times New Roman" panose="02020603050405020304" pitchFamily="18" charset="0"/>
              </a:rPr>
              <a:t>Habahbeh</a:t>
            </a:r>
            <a:r>
              <a:rPr lang="ar-SA" sz="2700" dirty="0">
                <a:solidFill>
                  <a:schemeClr val="tx1"/>
                </a:solidFill>
                <a:cs typeface="Times New Roman" panose="02020603050405020304" pitchFamily="18" charset="0"/>
              </a:rPr>
              <a:t/>
            </a:r>
            <a:br>
              <a:rPr lang="ar-SA" sz="2700" dirty="0">
                <a:solidFill>
                  <a:schemeClr val="tx1"/>
                </a:solidFill>
                <a:cs typeface="Times New Roman" panose="02020603050405020304" pitchFamily="18" charset="0"/>
              </a:rPr>
            </a:br>
            <a:r>
              <a:rPr lang="en-CA" sz="2000" dirty="0">
                <a:solidFill>
                  <a:schemeClr val="tx1"/>
                </a:solidFill>
                <a:cs typeface="Times New Roman" panose="02020603050405020304" pitchFamily="18" charset="0"/>
              </a:rPr>
              <a:t/>
            </a:r>
            <a:br>
              <a:rPr lang="en-CA" sz="2000" dirty="0">
                <a:solidFill>
                  <a:schemeClr val="tx1"/>
                </a:solidFill>
                <a:cs typeface="Times New Roman" panose="02020603050405020304" pitchFamily="18" charset="0"/>
              </a:rPr>
            </a:br>
            <a:r>
              <a:rPr lang="en-CA" sz="2700" dirty="0">
                <a:solidFill>
                  <a:schemeClr val="tx1"/>
                </a:solidFill>
                <a:cs typeface="Times New Roman" panose="02020603050405020304" pitchFamily="18" charset="0"/>
              </a:rPr>
              <a:t>Spring Semester 2016/2017</a:t>
            </a:r>
            <a:endParaRPr lang="ar-JO" sz="2700" dirty="0">
              <a:solidFill>
                <a:schemeClr val="tx1"/>
              </a:solidFill>
              <a:cs typeface="Times New Roman" panose="02020603050405020304" pitchFamily="18" charset="0"/>
            </a:endParaRPr>
          </a:p>
        </p:txBody>
      </p:sp>
      <p:pic>
        <p:nvPicPr>
          <p:cNvPr id="1026" name="Picture 2" descr="نتيجة بحث الصور عن ‪ju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055" y="2083525"/>
            <a:ext cx="2299063" cy="224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77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Structure of system</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a:bodyPr>
              <a:lstStyle/>
              <a:p>
                <a:pPr algn="l" rtl="0"/>
                <a:endParaRPr lang="en-CA" dirty="0">
                  <a:latin typeface="Times New Roman" panose="02020603050405020304" pitchFamily="18" charset="0"/>
                  <a:cs typeface="Times New Roman" panose="02020603050405020304" pitchFamily="18" charset="0"/>
                </a:endParaRPr>
              </a:p>
              <a:p>
                <a:pPr algn="l" rtl="0"/>
                <a14:m>
                  <m:oMath xmlns:m="http://schemas.openxmlformats.org/officeDocument/2006/math">
                    <m:sSub>
                      <m:sSubPr>
                        <m:ctrlPr>
                          <a:rPr lang="ar-JO" i="1" smtClean="0">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1</m:t>
                        </m:r>
                      </m:sub>
                    </m:sSub>
                  </m:oMath>
                </a14:m>
                <a:r>
                  <a:rPr lang="en-CA"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2</m:t>
                        </m:r>
                      </m:sub>
                    </m:sSub>
                  </m:oMath>
                </a14:m>
                <a:r>
                  <a:rPr lang="en-CA"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4</m:t>
                        </m:r>
                      </m:sub>
                    </m:sSub>
                  </m:oMath>
                </a14:m>
                <a:r>
                  <a:rPr lang="en-CA"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5</m:t>
                        </m:r>
                      </m:sub>
                    </m:sSub>
                  </m:oMath>
                </a14:m>
                <a:r>
                  <a:rPr lang="en-CA" dirty="0">
                    <a:solidFill>
                      <a:schemeClr val="tx1"/>
                    </a:solidFill>
                    <a:latin typeface="Times New Roman" panose="02020603050405020304" pitchFamily="18" charset="0"/>
                    <a:cs typeface="Times New Roman" panose="02020603050405020304" pitchFamily="18" charset="0"/>
                  </a:rPr>
                  <a:t> are subsystems of S.</a:t>
                </a:r>
              </a:p>
              <a:p>
                <a:pPr algn="l" rtl="0"/>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31</m:t>
                        </m:r>
                      </m:sub>
                    </m:sSub>
                  </m:oMath>
                </a14:m>
                <a:r>
                  <a:rPr lang="en-CA"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32</m:t>
                        </m:r>
                      </m:sub>
                    </m:sSub>
                  </m:oMath>
                </a14:m>
                <a:r>
                  <a:rPr lang="en-CA"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33</m:t>
                        </m:r>
                      </m:sub>
                    </m:sSub>
                  </m:oMath>
                </a14:m>
                <a:r>
                  <a:rPr lang="en-CA"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34</m:t>
                        </m:r>
                      </m:sub>
                    </m:sSub>
                  </m:oMath>
                </a14:m>
                <a:r>
                  <a:rPr lang="en-CA" dirty="0">
                    <a:solidFill>
                      <a:schemeClr val="tx1"/>
                    </a:solidFill>
                    <a:latin typeface="Times New Roman" panose="02020603050405020304" pitchFamily="18" charset="0"/>
                    <a:cs typeface="Times New Roman" panose="02020603050405020304" pitchFamily="18" charset="0"/>
                  </a:rPr>
                  <a:t> are subsystems of </a:t>
                </a:r>
                <a14:m>
                  <m:oMath xmlns:m="http://schemas.openxmlformats.org/officeDocument/2006/math">
                    <m:sSub>
                      <m:sSubPr>
                        <m:ctrlPr>
                          <a:rPr lang="ar-JO" i="1">
                            <a:solidFill>
                              <a:schemeClr val="tx1"/>
                            </a:solidFill>
                            <a:latin typeface="Cambria Math"/>
                            <a:cs typeface="Times New Roman" panose="02020603050405020304" pitchFamily="18" charset="0"/>
                          </a:rPr>
                        </m:ctrlPr>
                      </m:sSubPr>
                      <m:e>
                        <m:r>
                          <a:rPr lang="en-CA" b="0" i="1" smtClean="0">
                            <a:solidFill>
                              <a:schemeClr val="tx1"/>
                            </a:solidFill>
                            <a:latin typeface="Cambria Math" panose="02040503050406030204" pitchFamily="18" charset="0"/>
                            <a:cs typeface="Times New Roman" panose="02020603050405020304" pitchFamily="18" charset="0"/>
                          </a:rPr>
                          <m:t>𝑆</m:t>
                        </m:r>
                      </m:e>
                      <m:sub>
                        <m:r>
                          <a:rPr lang="en-CA" b="0" i="1" smtClean="0">
                            <a:solidFill>
                              <a:schemeClr val="tx1"/>
                            </a:solidFill>
                            <a:latin typeface="Cambria Math" panose="02040503050406030204" pitchFamily="18" charset="0"/>
                            <a:cs typeface="Times New Roman" panose="02020603050405020304" pitchFamily="18" charset="0"/>
                          </a:rPr>
                          <m:t>3</m:t>
                        </m:r>
                      </m:sub>
                    </m:sSub>
                  </m:oMath>
                </a14:m>
                <a:r>
                  <a:rPr lang="en-CA" dirty="0">
                    <a:solidFill>
                      <a:schemeClr val="tx1"/>
                    </a:solidFill>
                    <a:latin typeface="Times New Roman" panose="02020603050405020304" pitchFamily="18" charset="0"/>
                    <a:cs typeface="Times New Roman" panose="02020603050405020304" pitchFamily="18" charset="0"/>
                  </a:rPr>
                  <a:t>.</a:t>
                </a:r>
              </a:p>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I/P 1, I/P 2, and I/P 3 are inputs.</a:t>
                </a:r>
              </a:p>
              <a:p>
                <a:pPr algn="l" rtl="0"/>
                <a:r>
                  <a:rPr lang="en-CA" dirty="0">
                    <a:solidFill>
                      <a:schemeClr val="tx1"/>
                    </a:solidFill>
                    <a:latin typeface="Times New Roman" panose="02020603050405020304" pitchFamily="18" charset="0"/>
                    <a:cs typeface="Times New Roman" panose="02020603050405020304" pitchFamily="18" charset="0"/>
                  </a:rPr>
                  <a:t>O/P 1 and O/P 2 are outputs.</a:t>
                </a:r>
              </a:p>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Transfer function can be used to express the static and dynamic behavior of the elements (Subsystems) of the system model.</a:t>
                </a:r>
              </a:p>
              <a:p>
                <a:pPr algn="l" rtl="0"/>
                <a:endParaRPr lang="ar-JO" dirty="0">
                  <a:latin typeface="Times New Roman" panose="02020603050405020304" pitchFamily="18" charset="0"/>
                  <a:cs typeface="Times New Roman" panose="02020603050405020304" pitchFamily="18" charset="0"/>
                </a:endParaRP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60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047DDE7-061A-4F2B-AF22-38501062CD70}" type="datetime3">
              <a:rPr kumimoji="0" lang="en-US" sz="1600" b="0" i="0" u="none" strike="noStrike" kern="1200" cap="none" spc="0" normalizeH="0" baseline="0" noProof="0" smtClean="0">
                <a:ln>
                  <a:noFill/>
                </a:ln>
                <a:solidFill>
                  <a:srgbClr val="FFFFFF"/>
                </a:solidFill>
                <a:effectLst/>
                <a:uLnTx/>
                <a:uFillTx/>
                <a:ea typeface="+mn-ea"/>
                <a:cs typeface="Times New Roman" panose="02020603050405020304" pitchFamily="18" charset="0"/>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Times New Roman" panose="02020603050405020304" pitchFamily="18" charset="0"/>
              </a:rPr>
              <a:t>Dr. Osama </a:t>
            </a:r>
            <a:r>
              <a:rPr kumimoji="0" lang="en-US" sz="1600" b="0" i="0" u="none" strike="noStrike" kern="1200" cap="all" spc="0" normalizeH="0" baseline="0" noProof="0" dirty="0" err="1">
                <a:ln>
                  <a:noFill/>
                </a:ln>
                <a:solidFill>
                  <a:srgbClr val="FFFFFF"/>
                </a:solidFill>
                <a:effectLst/>
                <a:uLnTx/>
                <a:uFillTx/>
                <a:ea typeface="+mn-ea"/>
                <a:cs typeface="Times New Roman" panose="02020603050405020304" pitchFamily="18" charset="0"/>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Times New Roman" panose="02020603050405020304" pitchFamily="18" charset="0"/>
              </a:rPr>
              <a:t>10</a:t>
            </a:r>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25493346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328995"/>
            <a:ext cx="8715375" cy="6215062"/>
          </a:xfrm>
        </p:spPr>
        <p:txBody>
          <a:bodyPr>
            <a:normAutofit/>
          </a:bodyPr>
          <a:lstStyle/>
          <a:p>
            <a:pPr algn="l">
              <a:buNone/>
            </a:pPr>
            <a:r>
              <a:rPr lang="en-US" dirty="0">
                <a:solidFill>
                  <a:schemeClr val="tx1"/>
                </a:solidFill>
                <a:cs typeface="Times New Roman" pitchFamily="18" charset="0"/>
              </a:rPr>
              <a:t>Equation for constructing Accept/reject lines are :</a:t>
            </a:r>
          </a:p>
          <a:p>
            <a:pPr algn="ctr">
              <a:buNone/>
            </a:pPr>
            <a:endParaRPr lang="en-US" dirty="0">
              <a:solidFill>
                <a:schemeClr val="tx1"/>
              </a:solidFill>
              <a:cs typeface="+mj-cs"/>
            </a:endParaRPr>
          </a:p>
          <a:p>
            <a:pPr algn="ctr">
              <a:buNone/>
            </a:pPr>
            <a:endParaRPr lang="en-US" dirty="0">
              <a:solidFill>
                <a:schemeClr val="tx1"/>
              </a:solidFill>
              <a:cs typeface="+mj-cs"/>
            </a:endParaRPr>
          </a:p>
          <a:p>
            <a:pPr algn="ctr">
              <a:buNone/>
            </a:pPr>
            <a:endParaRPr lang="en-US" dirty="0">
              <a:solidFill>
                <a:schemeClr val="tx1"/>
              </a:solidFill>
              <a:cs typeface="+mj-cs"/>
            </a:endParaRPr>
          </a:p>
          <a:p>
            <a:pPr algn="ctr">
              <a:buNone/>
            </a:pPr>
            <a:endParaRPr lang="en-US" dirty="0">
              <a:solidFill>
                <a:schemeClr val="tx1"/>
              </a:solidFill>
              <a:cs typeface="+mj-cs"/>
            </a:endParaRPr>
          </a:p>
          <a:p>
            <a:pPr algn="l">
              <a:buNone/>
            </a:pPr>
            <a:endParaRPr lang="en-US" dirty="0">
              <a:solidFill>
                <a:schemeClr val="tx1"/>
              </a:solidFill>
              <a:cs typeface="+mj-cs"/>
            </a:endParaRPr>
          </a:p>
          <a:p>
            <a:pPr algn="ctr">
              <a:buNone/>
            </a:pPr>
            <a:r>
              <a:rPr lang="en-US" dirty="0">
                <a:solidFill>
                  <a:schemeClr val="tx1"/>
                </a:solidFill>
                <a:cs typeface="+mj-cs"/>
              </a:rPr>
              <a:t>   </a:t>
            </a:r>
            <a:r>
              <a:rPr lang="en-US" dirty="0">
                <a:solidFill>
                  <a:schemeClr val="tx1"/>
                </a:solidFill>
              </a:rPr>
              <a:t> </a:t>
            </a:r>
            <a:r>
              <a:rPr lang="en-US" dirty="0">
                <a:solidFill>
                  <a:schemeClr val="tx1"/>
                </a:solidFill>
                <a:ea typeface="Times New Roman"/>
                <a:cs typeface="Times New Roman" panose="02020603050405020304" pitchFamily="18" charset="0"/>
              </a:rPr>
              <a:t> </a:t>
            </a:r>
            <a:r>
              <a:rPr lang="en-US" dirty="0">
                <a:solidFill>
                  <a:schemeClr val="tx1"/>
                </a:solidFill>
              </a:rPr>
              <a:t>   </a:t>
            </a:r>
          </a:p>
          <a:p>
            <a:pPr algn="l">
              <a:buNone/>
            </a:pPr>
            <a:endParaRPr lang="en-US" dirty="0">
              <a:solidFill>
                <a:schemeClr val="tx1"/>
              </a:solidFill>
              <a:cs typeface="Times New Roman" pitchFamily="18" charset="0"/>
            </a:endParaRPr>
          </a:p>
          <a:p>
            <a:pPr algn="l" rtl="0">
              <a:buNone/>
            </a:pPr>
            <a:r>
              <a:rPr lang="en-US" dirty="0">
                <a:solidFill>
                  <a:schemeClr val="tx1"/>
                </a:solidFill>
                <a:cs typeface="Times New Roman" pitchFamily="18" charset="0"/>
              </a:rPr>
              <a:t>Where </a:t>
            </a:r>
            <a:r>
              <a:rPr lang="ar-JO" dirty="0">
                <a:solidFill>
                  <a:schemeClr val="tx1"/>
                </a:solidFill>
                <a:cs typeface="Times New Roman" pitchFamily="18" charset="0"/>
              </a:rPr>
              <a:t>β</a:t>
            </a:r>
            <a:r>
              <a:rPr lang="en-US" dirty="0">
                <a:solidFill>
                  <a:schemeClr val="tx1"/>
                </a:solidFill>
                <a:cs typeface="Times New Roman" pitchFamily="18" charset="0"/>
              </a:rPr>
              <a:t> :</a:t>
            </a:r>
            <a:r>
              <a:rPr lang="en-US" b="1" dirty="0">
                <a:solidFill>
                  <a:schemeClr val="tx1"/>
                </a:solidFill>
                <a:cs typeface="Times New Roman" pitchFamily="18" charset="0"/>
              </a:rPr>
              <a:t> </a:t>
            </a:r>
            <a:r>
              <a:rPr lang="en-US" dirty="0">
                <a:solidFill>
                  <a:schemeClr val="tx1"/>
                </a:solidFill>
                <a:cs typeface="Times New Roman" pitchFamily="18" charset="0"/>
              </a:rPr>
              <a:t>consumer’s risk and </a:t>
            </a:r>
            <a:r>
              <a:rPr lang="ar-JO" dirty="0">
                <a:solidFill>
                  <a:schemeClr val="tx1"/>
                </a:solidFill>
                <a:cs typeface="Times New Roman" pitchFamily="18" charset="0"/>
              </a:rPr>
              <a:t>α</a:t>
            </a:r>
            <a:r>
              <a:rPr lang="en-US" dirty="0">
                <a:solidFill>
                  <a:schemeClr val="tx1"/>
                </a:solidFill>
                <a:cs typeface="Times New Roman" pitchFamily="18" charset="0"/>
              </a:rPr>
              <a:t> : producer’s risk ( not confidence ).</a:t>
            </a:r>
          </a:p>
          <a:p>
            <a:pPr algn="l" rtl="0">
              <a:buNone/>
            </a:pPr>
            <a:r>
              <a:rPr lang="en-US" dirty="0">
                <a:solidFill>
                  <a:schemeClr val="tx1"/>
                </a:solidFill>
                <a:cs typeface="Times New Roman" pitchFamily="18" charset="0"/>
              </a:rPr>
              <a:t>                   ( </a:t>
            </a:r>
            <a:r>
              <a:rPr lang="ar-JO" dirty="0">
                <a:solidFill>
                  <a:schemeClr val="tx1"/>
                </a:solidFill>
                <a:cs typeface="Times New Roman" pitchFamily="18" charset="0"/>
              </a:rPr>
              <a:t>α</a:t>
            </a:r>
            <a:r>
              <a:rPr lang="en-US" dirty="0">
                <a:solidFill>
                  <a:schemeClr val="tx1"/>
                </a:solidFill>
                <a:cs typeface="Times New Roman" pitchFamily="18" charset="0"/>
              </a:rPr>
              <a:t> and </a:t>
            </a:r>
            <a:r>
              <a:rPr lang="ar-JO" dirty="0">
                <a:solidFill>
                  <a:schemeClr val="tx1"/>
                </a:solidFill>
                <a:cs typeface="Times New Roman" pitchFamily="18" charset="0"/>
              </a:rPr>
              <a:t>β</a:t>
            </a:r>
            <a:r>
              <a:rPr lang="en-US" dirty="0">
                <a:solidFill>
                  <a:schemeClr val="tx1"/>
                </a:solidFill>
                <a:cs typeface="Times New Roman" pitchFamily="18" charset="0"/>
              </a:rPr>
              <a:t> &lt; 25% )</a:t>
            </a:r>
          </a:p>
          <a:p>
            <a:pPr algn="l">
              <a:buNone/>
            </a:pPr>
            <a:endParaRPr lang="ar-JO" dirty="0">
              <a:solidFill>
                <a:schemeClr val="tx1"/>
              </a:solidFill>
              <a:cs typeface="+mj-cs"/>
            </a:endParaRPr>
          </a:p>
          <a:p>
            <a:pPr algn="ctr">
              <a:buNone/>
            </a:pPr>
            <a:endParaRPr lang="en-US" dirty="0">
              <a:solidFill>
                <a:schemeClr val="tx1"/>
              </a:solidFill>
              <a:cs typeface="+mj-cs"/>
            </a:endParaRPr>
          </a:p>
        </p:txBody>
      </p:sp>
      <p:sp>
        <p:nvSpPr>
          <p:cNvPr id="205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81356" y="928670"/>
            <a:ext cx="4071966" cy="1214446"/>
          </a:xfrm>
          <a:prstGeom prst="rect">
            <a:avLst/>
          </a:prstGeom>
          <a:noFill/>
        </p:spPr>
      </p:pic>
      <p:sp>
        <p:nvSpPr>
          <p:cNvPr id="2054" name="Rectangle 6"/>
          <p:cNvSpPr>
            <a:spLocks noChangeArrowheads="1"/>
          </p:cNvSpPr>
          <p:nvPr/>
        </p:nvSpPr>
        <p:spPr bwMode="auto">
          <a:xfrm>
            <a:off x="10483270" y="9202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056"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05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53058" y="2643182"/>
            <a:ext cx="1500198" cy="857256"/>
          </a:xfrm>
          <a:prstGeom prst="rect">
            <a:avLst/>
          </a:prstGeom>
          <a:noFill/>
        </p:spPr>
      </p:pic>
      <p:sp>
        <p:nvSpPr>
          <p:cNvPr id="2057" name="Rectangle 9"/>
          <p:cNvSpPr>
            <a:spLocks noChangeArrowheads="1"/>
          </p:cNvSpPr>
          <p:nvPr/>
        </p:nvSpPr>
        <p:spPr bwMode="auto">
          <a:xfrm>
            <a:off x="10483270" y="7678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059"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058"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95604" y="2571744"/>
            <a:ext cx="1357322" cy="1000132"/>
          </a:xfrm>
          <a:prstGeom prst="rect">
            <a:avLst/>
          </a:prstGeom>
          <a:noFill/>
        </p:spPr>
      </p:pic>
      <p:sp>
        <p:nvSpPr>
          <p:cNvPr id="2060" name="Rectangle 12"/>
          <p:cNvSpPr>
            <a:spLocks noChangeArrowheads="1"/>
          </p:cNvSpPr>
          <p:nvPr/>
        </p:nvSpPr>
        <p:spPr bwMode="auto">
          <a:xfrm>
            <a:off x="10483270" y="7678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064"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02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025"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52794" y="4786322"/>
            <a:ext cx="4000528" cy="1357322"/>
          </a:xfrm>
          <a:prstGeom prst="rect">
            <a:avLst/>
          </a:prstGeom>
          <a:noFill/>
        </p:spPr>
      </p:pic>
      <p:sp>
        <p:nvSpPr>
          <p:cNvPr id="1027" name="Rectangle 3"/>
          <p:cNvSpPr>
            <a:spLocks noChangeArrowheads="1"/>
          </p:cNvSpPr>
          <p:nvPr/>
        </p:nvSpPr>
        <p:spPr bwMode="auto">
          <a:xfrm>
            <a:off x="10483270" y="7583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0455EEEB-73D9-4DA2-9745-DC410522E817}"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100</a:t>
            </a:fld>
            <a:endParaRPr lang="ar-JO" dirty="0"/>
          </a:p>
        </p:txBody>
      </p:sp>
    </p:spTree>
    <p:extLst>
      <p:ext uri="{BB962C8B-B14F-4D97-AF65-F5344CB8AC3E}">
        <p14:creationId xmlns:p14="http://schemas.microsoft.com/office/powerpoint/2010/main" val="1031412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cs typeface="Times New Roman" pitchFamily="18" charset="0"/>
              </a:rPr>
              <a:t>Definition :</a:t>
            </a:r>
            <a:endParaRPr lang="en-US" sz="2400" dirty="0">
              <a:solidFill>
                <a:schemeClr val="tx1"/>
              </a:solidFill>
            </a:endParaRPr>
          </a:p>
        </p:txBody>
      </p:sp>
      <p:sp>
        <p:nvSpPr>
          <p:cNvPr id="3" name="Content Placeholder 2"/>
          <p:cNvSpPr>
            <a:spLocks noGrp="1"/>
          </p:cNvSpPr>
          <p:nvPr>
            <p:ph idx="1"/>
          </p:nvPr>
        </p:nvSpPr>
        <p:spPr/>
        <p:txBody>
          <a:bodyPr>
            <a:normAutofit/>
          </a:bodyPr>
          <a:lstStyle/>
          <a:p>
            <a:pPr algn="l">
              <a:buNone/>
            </a:pPr>
            <a:endParaRPr lang="ar-JO" dirty="0">
              <a:solidFill>
                <a:schemeClr val="tx1"/>
              </a:solidFill>
              <a:cs typeface="Times New Roman" pitchFamily="18" charset="0"/>
            </a:endParaRPr>
          </a:p>
          <a:p>
            <a:pPr algn="l" rtl="0">
              <a:buNone/>
            </a:pPr>
            <a:r>
              <a:rPr lang="en-US" dirty="0">
                <a:solidFill>
                  <a:schemeClr val="tx1"/>
                </a:solidFill>
                <a:cs typeface="Times New Roman" pitchFamily="18" charset="0"/>
              </a:rPr>
              <a:t>Producer’s risk (</a:t>
            </a:r>
            <a:r>
              <a:rPr lang="ar-JO" dirty="0">
                <a:solidFill>
                  <a:schemeClr val="tx1"/>
                </a:solidFill>
                <a:cs typeface="Times New Roman" pitchFamily="18" charset="0"/>
              </a:rPr>
              <a:t>α</a:t>
            </a:r>
            <a:r>
              <a:rPr lang="en-US" dirty="0">
                <a:solidFill>
                  <a:schemeClr val="tx1"/>
                </a:solidFill>
                <a:cs typeface="Times New Roman" pitchFamily="18" charset="0"/>
              </a:rPr>
              <a:t>) : Probability of an acceptable batch being rejected owing to an unfavorable sample .</a:t>
            </a:r>
          </a:p>
          <a:p>
            <a:pPr algn="l" rtl="0">
              <a:buNone/>
            </a:pPr>
            <a:endParaRPr lang="en-US" dirty="0">
              <a:solidFill>
                <a:schemeClr val="tx1"/>
              </a:solidFill>
              <a:cs typeface="Times New Roman" pitchFamily="18" charset="0"/>
            </a:endParaRPr>
          </a:p>
          <a:p>
            <a:pPr algn="l" rtl="0">
              <a:buNone/>
            </a:pPr>
            <a:r>
              <a:rPr lang="en-US" dirty="0">
                <a:solidFill>
                  <a:schemeClr val="tx1"/>
                </a:solidFill>
                <a:cs typeface="Times New Roman" pitchFamily="18" charset="0"/>
              </a:rPr>
              <a:t>Consumer’s risk (</a:t>
            </a:r>
            <a:r>
              <a:rPr lang="ar-JO" dirty="0">
                <a:solidFill>
                  <a:schemeClr val="tx1"/>
                </a:solidFill>
                <a:cs typeface="Times New Roman" pitchFamily="18" charset="0"/>
              </a:rPr>
              <a:t>β</a:t>
            </a:r>
            <a:r>
              <a:rPr lang="en-US" dirty="0">
                <a:solidFill>
                  <a:schemeClr val="tx1"/>
                </a:solidFill>
                <a:cs typeface="Times New Roman" pitchFamily="18" charset="0"/>
              </a:rPr>
              <a:t> ) : Probability of an unacceptable batch being accepted owing to a favorable sample .</a:t>
            </a:r>
          </a:p>
          <a:p>
            <a:pPr algn="l">
              <a:buNone/>
            </a:pPr>
            <a:endParaRPr lang="en-US" dirty="0">
              <a:solidFill>
                <a:schemeClr val="tx1"/>
              </a:solidFill>
            </a:endParaRPr>
          </a:p>
          <a:p>
            <a:pPr algn="l">
              <a:buNone/>
            </a:pPr>
            <a:endParaRPr lang="en-US" dirty="0">
              <a:solidFill>
                <a:schemeClr val="tx1"/>
              </a:solidFill>
            </a:endParaRPr>
          </a:p>
        </p:txBody>
      </p:sp>
      <p:sp>
        <p:nvSpPr>
          <p:cNvPr id="15362" name="Rectangle 2"/>
          <p:cNvSpPr>
            <a:spLocks noChangeArrowheads="1"/>
          </p:cNvSpPr>
          <p:nvPr/>
        </p:nvSpPr>
        <p:spPr bwMode="auto">
          <a:xfrm>
            <a:off x="1738283"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5363" name="Rectangle 3"/>
          <p:cNvSpPr>
            <a:spLocks noChangeArrowheads="1"/>
          </p:cNvSpPr>
          <p:nvPr/>
        </p:nvSpPr>
        <p:spPr bwMode="auto">
          <a:xfrm>
            <a:off x="10483270" y="5106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6A9E299A-1CBF-49C8-A725-C7F01E288AE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101</a:t>
            </a:fld>
            <a:endParaRPr lang="ar-JO" dirty="0"/>
          </a:p>
        </p:txBody>
      </p:sp>
    </p:spTree>
    <p:extLst>
      <p:ext uri="{BB962C8B-B14F-4D97-AF65-F5344CB8AC3E}">
        <p14:creationId xmlns:p14="http://schemas.microsoft.com/office/powerpoint/2010/main" val="35813604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Chapter 6. Variable failure rates and probability plotting </a:t>
            </a:r>
            <a:br>
              <a:rPr lang="en-US" sz="2400" b="1" dirty="0">
                <a:solidFill>
                  <a:schemeClr val="tx1"/>
                </a:solidFill>
                <a:cs typeface="Times New Roman" pitchFamily="18" charset="0"/>
              </a:rPr>
            </a:br>
            <a:endParaRPr lang="ar-JO" sz="2400" b="1" dirty="0">
              <a:solidFill>
                <a:schemeClr val="tx1"/>
              </a:solidFill>
              <a:cs typeface="Times New Roman" pitchFamily="18" charset="0"/>
            </a:endParaRPr>
          </a:p>
        </p:txBody>
      </p:sp>
      <p:sp>
        <p:nvSpPr>
          <p:cNvPr id="3" name="Content Placeholder 2"/>
          <p:cNvSpPr>
            <a:spLocks noGrp="1"/>
          </p:cNvSpPr>
          <p:nvPr>
            <p:ph idx="1"/>
          </p:nvPr>
        </p:nvSpPr>
        <p:spPr>
          <a:xfrm>
            <a:off x="1262743" y="1842136"/>
            <a:ext cx="8905256" cy="4428036"/>
          </a:xfrm>
        </p:spPr>
        <p:txBody>
          <a:bodyPr>
            <a:noAutofit/>
          </a:bodyPr>
          <a:lstStyle/>
          <a:p>
            <a:pPr algn="l" rtl="0">
              <a:buNone/>
            </a:pPr>
            <a:r>
              <a:rPr lang="en-US" dirty="0">
                <a:solidFill>
                  <a:schemeClr val="tx1"/>
                </a:solidFill>
                <a:cs typeface="Times New Roman" pitchFamily="18" charset="0"/>
              </a:rPr>
              <a:t>It was shown previously that :</a:t>
            </a:r>
            <a:endParaRPr lang="en-US" dirty="0">
              <a:solidFill>
                <a:schemeClr val="tx1"/>
              </a:solidFill>
            </a:endParaRPr>
          </a:p>
          <a:p>
            <a:pPr algn="l">
              <a:buNone/>
            </a:pPr>
            <a:endParaRPr lang="en-US" dirty="0">
              <a:solidFill>
                <a:schemeClr val="tx1"/>
              </a:solidFill>
            </a:endParaRPr>
          </a:p>
          <a:p>
            <a:pPr algn="l" rtl="0">
              <a:buNone/>
            </a:pPr>
            <a:r>
              <a:rPr lang="en-US" dirty="0">
                <a:solidFill>
                  <a:schemeClr val="tx1"/>
                </a:solidFill>
                <a:cs typeface="Times New Roman" pitchFamily="18" charset="0"/>
              </a:rPr>
              <a:t>Since </a:t>
            </a:r>
            <a:r>
              <a:rPr lang="ar-JO" dirty="0">
                <a:solidFill>
                  <a:schemeClr val="tx1"/>
                </a:solidFill>
                <a:cs typeface="Times New Roman" pitchFamily="18" charset="0"/>
              </a:rPr>
              <a:t>λ</a:t>
            </a:r>
            <a:r>
              <a:rPr lang="en-US" dirty="0">
                <a:solidFill>
                  <a:schemeClr val="tx1"/>
                </a:solidFill>
                <a:cs typeface="Times New Roman" pitchFamily="18" charset="0"/>
              </a:rPr>
              <a:t>(t) can be complicated. Weibull distribution is used and defined as :</a:t>
            </a:r>
          </a:p>
          <a:p>
            <a:pPr algn="l" rtl="0">
              <a:buNone/>
            </a:pPr>
            <a:endParaRPr lang="en-US" dirty="0">
              <a:solidFill>
                <a:schemeClr val="tx1"/>
              </a:solidFill>
              <a:cs typeface="Times New Roman" pitchFamily="18" charset="0"/>
            </a:endParaRPr>
          </a:p>
          <a:p>
            <a:pPr algn="l" rtl="0">
              <a:buNone/>
            </a:pPr>
            <a:r>
              <a:rPr lang="ar-JO" dirty="0">
                <a:solidFill>
                  <a:schemeClr val="tx1"/>
                </a:solidFill>
                <a:cs typeface="Times New Roman" pitchFamily="18" charset="0"/>
              </a:rPr>
              <a:t>     </a:t>
            </a:r>
            <a:endParaRPr lang="en-US" dirty="0">
              <a:solidFill>
                <a:schemeClr val="tx1"/>
              </a:solidFill>
              <a:cs typeface="Times New Roman" pitchFamily="18" charset="0"/>
            </a:endParaRPr>
          </a:p>
          <a:p>
            <a:pPr algn="l" rtl="0">
              <a:buNone/>
            </a:pPr>
            <a:r>
              <a:rPr lang="en-US" dirty="0">
                <a:solidFill>
                  <a:schemeClr val="tx1"/>
                </a:solidFill>
                <a:cs typeface="Times New Roman" pitchFamily="18" charset="0"/>
              </a:rPr>
              <a:t> : location parameter .</a:t>
            </a:r>
            <a:r>
              <a:rPr lang="ar-JO" dirty="0">
                <a:solidFill>
                  <a:schemeClr val="tx1"/>
                </a:solidFill>
                <a:cs typeface="Times New Roman" pitchFamily="18" charset="0"/>
              </a:rPr>
              <a:t>ɣ</a:t>
            </a:r>
            <a:r>
              <a:rPr lang="en-US" dirty="0">
                <a:solidFill>
                  <a:schemeClr val="tx1"/>
                </a:solidFill>
                <a:cs typeface="Times New Roman" pitchFamily="18" charset="0"/>
              </a:rPr>
              <a:t> : scale parameter , </a:t>
            </a:r>
            <a:r>
              <a:rPr lang="ar-JO" dirty="0">
                <a:solidFill>
                  <a:schemeClr val="tx1"/>
                </a:solidFill>
                <a:cs typeface="Times New Roman" pitchFamily="18" charset="0"/>
              </a:rPr>
              <a:t>ɳ</a:t>
            </a:r>
            <a:r>
              <a:rPr lang="en-US" dirty="0">
                <a:solidFill>
                  <a:schemeClr val="tx1"/>
                </a:solidFill>
                <a:cs typeface="Times New Roman" pitchFamily="18" charset="0"/>
              </a:rPr>
              <a:t> : shape parameter , </a:t>
            </a:r>
            <a:r>
              <a:rPr lang="ar-JO" dirty="0">
                <a:solidFill>
                  <a:schemeClr val="tx1"/>
                </a:solidFill>
                <a:cs typeface="Times New Roman" pitchFamily="18" charset="0"/>
              </a:rPr>
              <a:t>β</a:t>
            </a:r>
            <a:endParaRPr lang="en-US" dirty="0">
              <a:solidFill>
                <a:schemeClr val="tx1"/>
              </a:solidFill>
              <a:cs typeface="Times New Roman" pitchFamily="18" charset="0"/>
            </a:endParaRPr>
          </a:p>
          <a:p>
            <a:pPr algn="l" rtl="0">
              <a:buNone/>
            </a:pPr>
            <a:endParaRPr lang="ar-JO" dirty="0">
              <a:solidFill>
                <a:schemeClr val="tx1"/>
              </a:solidFill>
              <a:cs typeface="Times New Roman" pitchFamily="18" charset="0"/>
            </a:endParaRPr>
          </a:p>
          <a:p>
            <a:pPr algn="l" rtl="0">
              <a:buNone/>
            </a:pPr>
            <a:r>
              <a:rPr lang="ar-JO" dirty="0">
                <a:solidFill>
                  <a:schemeClr val="tx1"/>
                </a:solidFill>
                <a:cs typeface="Times New Roman" pitchFamily="18" charset="0"/>
              </a:rPr>
              <a:t> </a:t>
            </a:r>
            <a:r>
              <a:rPr lang="en-US" dirty="0">
                <a:solidFill>
                  <a:schemeClr val="tx1"/>
                </a:solidFill>
                <a:cs typeface="Times New Roman" pitchFamily="18" charset="0"/>
              </a:rPr>
              <a:t>When using only parameters:</a:t>
            </a:r>
            <a:endParaRPr lang="en-US" dirty="0">
              <a:solidFill>
                <a:schemeClr val="tx1"/>
              </a:solidFill>
            </a:endParaRPr>
          </a:p>
        </p:txBody>
      </p:sp>
      <p:sp>
        <p:nvSpPr>
          <p:cNvPr id="1638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63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381268" y="2102215"/>
            <a:ext cx="2227078" cy="717535"/>
          </a:xfrm>
          <a:prstGeom prst="rect">
            <a:avLst/>
          </a:prstGeom>
          <a:noFill/>
        </p:spPr>
      </p:pic>
      <p:sp>
        <p:nvSpPr>
          <p:cNvPr id="16387" name="Rectangle 3"/>
          <p:cNvSpPr>
            <a:spLocks noChangeArrowheads="1"/>
          </p:cNvSpPr>
          <p:nvPr/>
        </p:nvSpPr>
        <p:spPr bwMode="auto">
          <a:xfrm>
            <a:off x="10483270" y="7964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38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6390" name="Rectangle 6"/>
          <p:cNvSpPr>
            <a:spLocks noChangeArrowheads="1"/>
          </p:cNvSpPr>
          <p:nvPr/>
        </p:nvSpPr>
        <p:spPr bwMode="auto">
          <a:xfrm>
            <a:off x="10483270" y="624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39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6393" name="Rectangle 9"/>
          <p:cNvSpPr>
            <a:spLocks noChangeArrowheads="1"/>
          </p:cNvSpPr>
          <p:nvPr/>
        </p:nvSpPr>
        <p:spPr bwMode="auto">
          <a:xfrm>
            <a:off x="10483270" y="6725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395"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6394"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22660" y="3435729"/>
            <a:ext cx="2344294" cy="584292"/>
          </a:xfrm>
          <a:prstGeom prst="rect">
            <a:avLst/>
          </a:prstGeom>
          <a:noFill/>
        </p:spPr>
      </p:pic>
      <p:sp>
        <p:nvSpPr>
          <p:cNvPr id="16396" name="Rectangle 12"/>
          <p:cNvSpPr>
            <a:spLocks noChangeArrowheads="1"/>
          </p:cNvSpPr>
          <p:nvPr/>
        </p:nvSpPr>
        <p:spPr bwMode="auto">
          <a:xfrm>
            <a:off x="10483270" y="6725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398" name="Rectangle 1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6399" name="Rectangle 15"/>
          <p:cNvSpPr>
            <a:spLocks noChangeArrowheads="1"/>
          </p:cNvSpPr>
          <p:nvPr/>
        </p:nvSpPr>
        <p:spPr bwMode="auto">
          <a:xfrm>
            <a:off x="10483270" y="9011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401" name="Rectangle 1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6402" name="Rectangle 18"/>
          <p:cNvSpPr>
            <a:spLocks noChangeArrowheads="1"/>
          </p:cNvSpPr>
          <p:nvPr/>
        </p:nvSpPr>
        <p:spPr bwMode="auto">
          <a:xfrm>
            <a:off x="10483270" y="9011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404" name="Rectangle 2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6403"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22396" y="5283132"/>
            <a:ext cx="1785950" cy="660963"/>
          </a:xfrm>
          <a:prstGeom prst="rect">
            <a:avLst/>
          </a:prstGeom>
          <a:noFill/>
        </p:spPr>
      </p:pic>
      <p:sp>
        <p:nvSpPr>
          <p:cNvPr id="16405" name="Rectangle 21"/>
          <p:cNvSpPr>
            <a:spLocks noChangeArrowheads="1"/>
          </p:cNvSpPr>
          <p:nvPr/>
        </p:nvSpPr>
        <p:spPr bwMode="auto">
          <a:xfrm>
            <a:off x="10483270" y="6725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0A925A3C-2F3E-4B77-AA6C-6CD88CFFAF7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102</a:t>
            </a:fld>
            <a:endParaRPr lang="ar-JO" dirty="0"/>
          </a:p>
        </p:txBody>
      </p:sp>
    </p:spTree>
    <p:extLst>
      <p:ext uri="{BB962C8B-B14F-4D97-AF65-F5344CB8AC3E}">
        <p14:creationId xmlns:p14="http://schemas.microsoft.com/office/powerpoint/2010/main" val="41379527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1749" y="408521"/>
            <a:ext cx="8715375" cy="6286500"/>
          </a:xfrm>
        </p:spPr>
        <p:txBody>
          <a:bodyPr>
            <a:normAutofit/>
          </a:bodyPr>
          <a:lstStyle/>
          <a:p>
            <a:pPr algn="l">
              <a:buNone/>
            </a:pPr>
            <a:r>
              <a:rPr lang="en-US" dirty="0">
                <a:solidFill>
                  <a:schemeClr val="tx1"/>
                </a:solidFill>
                <a:cs typeface="Times New Roman" pitchFamily="18" charset="0"/>
              </a:rPr>
              <a:t>Wei bull distribution can be linearized by taking the logarithms of the two sides of </a:t>
            </a:r>
            <a:endParaRPr lang="ar-JO" dirty="0">
              <a:solidFill>
                <a:schemeClr val="tx1"/>
              </a:solidFill>
              <a:cs typeface="Times New Roman" pitchFamily="18" charset="0"/>
            </a:endParaRPr>
          </a:p>
          <a:p>
            <a:pPr algn="l">
              <a:buNone/>
            </a:pPr>
            <a:r>
              <a:rPr lang="en-US" dirty="0">
                <a:solidFill>
                  <a:schemeClr val="tx1"/>
                </a:solidFill>
                <a:cs typeface="Times New Roman" pitchFamily="18" charset="0"/>
              </a:rPr>
              <a:t>the equation twice .</a:t>
            </a:r>
          </a:p>
          <a:p>
            <a:pPr algn="l">
              <a:buNone/>
            </a:pPr>
            <a:endParaRPr lang="en-US" dirty="0">
              <a:solidFill>
                <a:schemeClr val="tx1"/>
              </a:solidFill>
              <a:cs typeface="Times New Roman" pitchFamily="18" charset="0"/>
            </a:endParaRPr>
          </a:p>
          <a:p>
            <a:pPr algn="l">
              <a:buNone/>
            </a:pPr>
            <a:r>
              <a:rPr lang="ar-JO" dirty="0">
                <a:solidFill>
                  <a:schemeClr val="tx1"/>
                </a:solidFill>
                <a:cs typeface="Times New Roman" pitchFamily="18" charset="0"/>
              </a:rPr>
              <a:t> : </a:t>
            </a:r>
            <a:r>
              <a:rPr lang="en-US" dirty="0">
                <a:solidFill>
                  <a:schemeClr val="tx1"/>
                </a:solidFill>
                <a:cs typeface="Times New Roman" pitchFamily="18" charset="0"/>
              </a:rPr>
              <a:t>This result is</a:t>
            </a:r>
          </a:p>
          <a:p>
            <a:pPr algn="l">
              <a:buNone/>
            </a:pPr>
            <a:endParaRPr lang="en-US" dirty="0">
              <a:solidFill>
                <a:schemeClr val="tx1"/>
              </a:solidFill>
            </a:endParaRPr>
          </a:p>
          <a:p>
            <a:pPr algn="l">
              <a:buNone/>
            </a:pPr>
            <a:endParaRPr lang="en-US" dirty="0">
              <a:solidFill>
                <a:schemeClr val="tx1"/>
              </a:solidFill>
            </a:endParaRPr>
          </a:p>
          <a:p>
            <a:pPr algn="l">
              <a:buNone/>
            </a:pPr>
            <a:endParaRPr lang="en-US" dirty="0">
              <a:solidFill>
                <a:schemeClr val="tx1"/>
              </a:solidFill>
            </a:endParaRPr>
          </a:p>
          <a:p>
            <a:pPr algn="l">
              <a:buNone/>
            </a:pPr>
            <a:endParaRPr lang="en-US" dirty="0">
              <a:solidFill>
                <a:schemeClr val="tx1"/>
              </a:solidFill>
            </a:endParaRPr>
          </a:p>
          <a:p>
            <a:pPr algn="l">
              <a:buNone/>
            </a:pPr>
            <a:r>
              <a:rPr lang="en-US" dirty="0">
                <a:solidFill>
                  <a:schemeClr val="tx1"/>
                </a:solidFill>
              </a:rPr>
              <a:t>                                                       </a:t>
            </a:r>
            <a:r>
              <a:rPr lang="en-US" sz="2800" dirty="0">
                <a:solidFill>
                  <a:schemeClr val="tx1"/>
                </a:solidFill>
                <a:cs typeface="+mj-cs"/>
              </a:rPr>
              <a:t>( Y = m x + c ) </a:t>
            </a:r>
            <a:endParaRPr lang="ar-JO" sz="2800" dirty="0">
              <a:solidFill>
                <a:schemeClr val="tx1"/>
              </a:solidFill>
              <a:cs typeface="+mj-cs"/>
            </a:endParaRPr>
          </a:p>
        </p:txBody>
      </p:sp>
      <p:sp>
        <p:nvSpPr>
          <p:cNvPr id="17410" name="Rectangle 2"/>
          <p:cNvSpPr>
            <a:spLocks noChangeArrowheads="1"/>
          </p:cNvSpPr>
          <p:nvPr/>
        </p:nvSpPr>
        <p:spPr bwMode="auto">
          <a:xfrm>
            <a:off x="1738283"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740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57600" y="2467429"/>
            <a:ext cx="4542971" cy="919780"/>
          </a:xfrm>
          <a:prstGeom prst="rect">
            <a:avLst/>
          </a:prstGeom>
          <a:noFill/>
        </p:spPr>
      </p:pic>
      <p:sp>
        <p:nvSpPr>
          <p:cNvPr id="17411" name="Rectangle 3"/>
          <p:cNvSpPr>
            <a:spLocks noChangeArrowheads="1"/>
          </p:cNvSpPr>
          <p:nvPr/>
        </p:nvSpPr>
        <p:spPr bwMode="auto">
          <a:xfrm>
            <a:off x="10483270" y="6440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5528628" y="3214686"/>
            <a:ext cx="281619" cy="828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89566" y="3556516"/>
            <a:ext cx="445665" cy="406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184336" y="3214686"/>
            <a:ext cx="242428" cy="828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844481" y="3214686"/>
            <a:ext cx="614410" cy="828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defTabSz="457200">
              <a:defRPr/>
            </a:pPr>
            <a:fld id="{0E79BC56-2C5C-4379-9AB3-9961C4EBEDE9}"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103</a:t>
            </a:fld>
            <a:endParaRPr lang="ar-JO" dirty="0"/>
          </a:p>
        </p:txBody>
      </p:sp>
    </p:spTree>
    <p:extLst>
      <p:ext uri="{BB962C8B-B14F-4D97-AF65-F5344CB8AC3E}">
        <p14:creationId xmlns:p14="http://schemas.microsoft.com/office/powerpoint/2010/main" val="14447800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chemeClr val="tx1"/>
                </a:solidFill>
                <a:cs typeface="Times New Roman" pitchFamily="18" charset="0"/>
              </a:rPr>
              <a:t>6.2 Using the Wei bull Method :</a:t>
            </a:r>
            <a:br>
              <a:rPr lang="en-US" sz="2400" b="1" dirty="0">
                <a:solidFill>
                  <a:schemeClr val="tx1"/>
                </a:solidFill>
                <a:cs typeface="Times New Roman" pitchFamily="18" charset="0"/>
              </a:rPr>
            </a:br>
            <a:r>
              <a:rPr lang="en-US" sz="2000" b="1" dirty="0">
                <a:solidFill>
                  <a:schemeClr val="tx1"/>
                </a:solidFill>
                <a:cs typeface="Times New Roman" pitchFamily="18" charset="0"/>
              </a:rPr>
              <a:t/>
            </a:r>
            <a:br>
              <a:rPr lang="en-US" sz="2000" b="1" dirty="0">
                <a:solidFill>
                  <a:schemeClr val="tx1"/>
                </a:solidFill>
                <a:cs typeface="Times New Roman" pitchFamily="18" charset="0"/>
              </a:rPr>
            </a:br>
            <a:r>
              <a:rPr lang="en-US" sz="2000" b="1" dirty="0">
                <a:solidFill>
                  <a:schemeClr val="tx1"/>
                </a:solidFill>
                <a:cs typeface="Times New Roman" pitchFamily="18" charset="0"/>
              </a:rPr>
              <a:t>6.2.1 Curve fitting to interpret failure data ( Probability Modeling )</a:t>
            </a:r>
            <a:endParaRPr lang="ar-JO" sz="2000" b="1" dirty="0">
              <a:solidFill>
                <a:schemeClr val="tx1"/>
              </a:solidFill>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l">
              <a:buNone/>
            </a:pPr>
            <a:r>
              <a:rPr lang="en-US" dirty="0">
                <a:solidFill>
                  <a:schemeClr val="tx1"/>
                </a:solidFill>
                <a:cs typeface="Times New Roman" pitchFamily="18" charset="0"/>
              </a:rPr>
              <a:t>is constant or not .</a:t>
            </a:r>
            <a:r>
              <a:rPr lang="ar-JO" dirty="0">
                <a:solidFill>
                  <a:schemeClr val="tx1"/>
                </a:solidFill>
                <a:cs typeface="Times New Roman" pitchFamily="18" charset="0"/>
              </a:rPr>
              <a:t> </a:t>
            </a:r>
            <a:r>
              <a:rPr lang="en-US" dirty="0">
                <a:solidFill>
                  <a:schemeClr val="tx1"/>
                </a:solidFill>
                <a:cs typeface="Times New Roman" pitchFamily="18" charset="0"/>
              </a:rPr>
              <a:t>Assume we are not sure if </a:t>
            </a:r>
            <a:r>
              <a:rPr lang="ar-JO" dirty="0">
                <a:solidFill>
                  <a:schemeClr val="tx1"/>
                </a:solidFill>
                <a:cs typeface="Times New Roman" pitchFamily="18" charset="0"/>
              </a:rPr>
              <a:t>λ</a:t>
            </a:r>
            <a:endParaRPr lang="en-US" dirty="0">
              <a:solidFill>
                <a:schemeClr val="tx1"/>
              </a:solidFill>
              <a:cs typeface="Times New Roman" pitchFamily="18" charset="0"/>
            </a:endParaRPr>
          </a:p>
          <a:p>
            <a:pPr algn="l">
              <a:buNone/>
            </a:pPr>
            <a:r>
              <a:rPr lang="en-US" dirty="0">
                <a:solidFill>
                  <a:schemeClr val="tx1"/>
                </a:solidFill>
                <a:cs typeface="Times New Roman" pitchFamily="18" charset="0"/>
              </a:rPr>
              <a:t>Assume that failure data can be described by ( 2 parameters model )</a:t>
            </a:r>
          </a:p>
          <a:p>
            <a:pPr algn="ctr">
              <a:buNone/>
            </a:pPr>
            <a:r>
              <a:rPr lang="ar-JO" dirty="0">
                <a:solidFill>
                  <a:schemeClr val="tx1"/>
                </a:solidFill>
                <a:cs typeface="Times New Roman" pitchFamily="18" charset="0"/>
              </a:rPr>
              <a:t> </a:t>
            </a:r>
          </a:p>
          <a:p>
            <a:pPr algn="ctr">
              <a:buNone/>
            </a:pPr>
            <a:r>
              <a:rPr lang="ar-JO" dirty="0">
                <a:solidFill>
                  <a:schemeClr val="tx1"/>
                </a:solidFill>
                <a:cs typeface="Times New Roman" pitchFamily="18" charset="0"/>
              </a:rPr>
              <a:t>  </a:t>
            </a:r>
          </a:p>
          <a:p>
            <a:pPr algn="ctr">
              <a:buNone/>
            </a:pPr>
            <a:endParaRPr lang="ar-JO" dirty="0">
              <a:solidFill>
                <a:schemeClr val="tx1"/>
              </a:solidFill>
              <a:cs typeface="Times New Roman" pitchFamily="18" charset="0"/>
            </a:endParaRPr>
          </a:p>
          <a:p>
            <a:pPr algn="l">
              <a:buNone/>
            </a:pPr>
            <a:r>
              <a:rPr lang="en-US" dirty="0">
                <a:solidFill>
                  <a:schemeClr val="tx1"/>
                </a:solidFill>
                <a:cs typeface="Times New Roman" pitchFamily="18" charset="0"/>
              </a:rPr>
              <a:t>Normally, curve fitting is done using software modeling considerations :</a:t>
            </a:r>
          </a:p>
          <a:p>
            <a:pPr algn="l" rtl="0">
              <a:buNone/>
            </a:pPr>
            <a:r>
              <a:rPr lang="en-US" dirty="0">
                <a:solidFill>
                  <a:schemeClr val="tx1"/>
                </a:solidFill>
                <a:cs typeface="Times New Roman" pitchFamily="18" charset="0"/>
              </a:rPr>
              <a:t>If  ( </a:t>
            </a:r>
            <a:r>
              <a:rPr lang="ar-JO" dirty="0">
                <a:solidFill>
                  <a:schemeClr val="tx1"/>
                </a:solidFill>
                <a:cs typeface="Times New Roman" pitchFamily="18" charset="0"/>
              </a:rPr>
              <a:t>β</a:t>
            </a:r>
            <a:r>
              <a:rPr lang="en-US" dirty="0">
                <a:solidFill>
                  <a:schemeClr val="tx1"/>
                </a:solidFill>
                <a:cs typeface="Times New Roman" pitchFamily="18" charset="0"/>
              </a:rPr>
              <a:t> = 1) , failures are random and  </a:t>
            </a:r>
            <a:r>
              <a:rPr lang="ar-JO" dirty="0">
                <a:solidFill>
                  <a:schemeClr val="tx1"/>
                </a:solidFill>
                <a:cs typeface="Times New Roman" pitchFamily="18" charset="0"/>
              </a:rPr>
              <a:t>λ</a:t>
            </a:r>
            <a:r>
              <a:rPr lang="en-US" dirty="0">
                <a:solidFill>
                  <a:schemeClr val="tx1"/>
                </a:solidFill>
                <a:cs typeface="Times New Roman" pitchFamily="18" charset="0"/>
              </a:rPr>
              <a:t> is constant</a:t>
            </a:r>
          </a:p>
          <a:p>
            <a:pPr algn="l" rtl="0">
              <a:buNone/>
            </a:pPr>
            <a:r>
              <a:rPr lang="en-US" dirty="0">
                <a:solidFill>
                  <a:schemeClr val="tx1"/>
                </a:solidFill>
                <a:cs typeface="Times New Roman" pitchFamily="18" charset="0"/>
              </a:rPr>
              <a:t>If ( </a:t>
            </a:r>
            <a:r>
              <a:rPr lang="ar-JO" dirty="0">
                <a:solidFill>
                  <a:schemeClr val="tx1"/>
                </a:solidFill>
                <a:cs typeface="Times New Roman" pitchFamily="18" charset="0"/>
              </a:rPr>
              <a:t>β</a:t>
            </a:r>
            <a:r>
              <a:rPr lang="en-US" dirty="0">
                <a:solidFill>
                  <a:schemeClr val="tx1"/>
                </a:solidFill>
                <a:cs typeface="Times New Roman" pitchFamily="18" charset="0"/>
              </a:rPr>
              <a:t> &gt;1) , </a:t>
            </a:r>
            <a:r>
              <a:rPr lang="ar-JO" dirty="0">
                <a:solidFill>
                  <a:schemeClr val="tx1"/>
                </a:solidFill>
                <a:cs typeface="Times New Roman" pitchFamily="18" charset="0"/>
              </a:rPr>
              <a:t>λ</a:t>
            </a:r>
            <a:r>
              <a:rPr lang="en-US" dirty="0">
                <a:solidFill>
                  <a:schemeClr val="tx1"/>
                </a:solidFill>
                <a:cs typeface="Times New Roman" pitchFamily="18" charset="0"/>
              </a:rPr>
              <a:t> is increasing</a:t>
            </a:r>
          </a:p>
          <a:p>
            <a:pPr algn="l" rtl="0">
              <a:buNone/>
            </a:pPr>
            <a:r>
              <a:rPr lang="en-US" dirty="0">
                <a:solidFill>
                  <a:schemeClr val="tx1"/>
                </a:solidFill>
                <a:cs typeface="Times New Roman" pitchFamily="18" charset="0"/>
              </a:rPr>
              <a:t>If ( </a:t>
            </a:r>
            <a:r>
              <a:rPr lang="ar-JO" dirty="0">
                <a:solidFill>
                  <a:schemeClr val="tx1"/>
                </a:solidFill>
                <a:cs typeface="Times New Roman" pitchFamily="18" charset="0"/>
              </a:rPr>
              <a:t>β</a:t>
            </a:r>
            <a:r>
              <a:rPr lang="en-US" dirty="0">
                <a:solidFill>
                  <a:schemeClr val="tx1"/>
                </a:solidFill>
                <a:cs typeface="Times New Roman" pitchFamily="18" charset="0"/>
              </a:rPr>
              <a:t> &lt;1) , </a:t>
            </a:r>
            <a:r>
              <a:rPr lang="ar-JO" dirty="0">
                <a:solidFill>
                  <a:schemeClr val="tx1"/>
                </a:solidFill>
                <a:cs typeface="Times New Roman" pitchFamily="18" charset="0"/>
              </a:rPr>
              <a:t>λ</a:t>
            </a:r>
            <a:r>
              <a:rPr lang="en-US" dirty="0">
                <a:solidFill>
                  <a:schemeClr val="tx1"/>
                </a:solidFill>
                <a:cs typeface="Times New Roman" pitchFamily="18" charset="0"/>
              </a:rPr>
              <a:t> is decreasing</a:t>
            </a:r>
          </a:p>
          <a:p>
            <a:pPr algn="l" rtl="0">
              <a:buNone/>
            </a:pPr>
            <a:r>
              <a:rPr lang="en-US" dirty="0">
                <a:solidFill>
                  <a:schemeClr val="tx1"/>
                </a:solidFill>
                <a:cs typeface="Times New Roman" pitchFamily="18" charset="0"/>
              </a:rPr>
              <a:t>In some cases, the 2 parameters model is inadequate and </a:t>
            </a:r>
          </a:p>
          <a:p>
            <a:pPr algn="l">
              <a:buNone/>
            </a:pPr>
            <a:r>
              <a:rPr lang="ar-JO" dirty="0">
                <a:solidFill>
                  <a:schemeClr val="tx1"/>
                </a:solidFill>
                <a:cs typeface="Times New Roman" pitchFamily="18" charset="0"/>
              </a:rPr>
              <a:t>:</a:t>
            </a:r>
            <a:r>
              <a:rPr lang="en-US" dirty="0">
                <a:solidFill>
                  <a:schemeClr val="tx1"/>
                </a:solidFill>
                <a:cs typeface="Times New Roman" pitchFamily="18" charset="0"/>
              </a:rPr>
              <a:t>The 3 parameters model is used </a:t>
            </a:r>
          </a:p>
          <a:p>
            <a:pPr algn="l">
              <a:buNone/>
            </a:pPr>
            <a:endParaRPr lang="ar-JO" dirty="0">
              <a:solidFill>
                <a:schemeClr val="tx1"/>
              </a:solidFill>
              <a:cs typeface="Times New Roman" panose="02020603050405020304" pitchFamily="18" charset="0"/>
            </a:endParaRPr>
          </a:p>
        </p:txBody>
      </p:sp>
      <p:sp>
        <p:nvSpPr>
          <p:cNvPr id="184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843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30057" y="2576246"/>
            <a:ext cx="2307770" cy="660440"/>
          </a:xfrm>
          <a:prstGeom prst="rect">
            <a:avLst/>
          </a:prstGeom>
          <a:noFill/>
        </p:spPr>
      </p:pic>
      <p:sp>
        <p:nvSpPr>
          <p:cNvPr id="18435" name="Rectangle 3"/>
          <p:cNvSpPr>
            <a:spLocks noChangeArrowheads="1"/>
          </p:cNvSpPr>
          <p:nvPr/>
        </p:nvSpPr>
        <p:spPr bwMode="auto">
          <a:xfrm>
            <a:off x="10483270" y="624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8437"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843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45031" y="3941361"/>
            <a:ext cx="762897" cy="573404"/>
          </a:xfrm>
          <a:prstGeom prst="rect">
            <a:avLst/>
          </a:prstGeom>
          <a:noFill/>
        </p:spPr>
      </p:pic>
      <p:sp>
        <p:nvSpPr>
          <p:cNvPr id="18438" name="Rectangle 6"/>
          <p:cNvSpPr>
            <a:spLocks noChangeArrowheads="1"/>
          </p:cNvSpPr>
          <p:nvPr/>
        </p:nvSpPr>
        <p:spPr bwMode="auto">
          <a:xfrm>
            <a:off x="10483270" y="6440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8440"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843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63342" y="5792845"/>
            <a:ext cx="3041199" cy="369245"/>
          </a:xfrm>
          <a:prstGeom prst="rect">
            <a:avLst/>
          </a:prstGeom>
          <a:noFill/>
        </p:spPr>
      </p:pic>
      <p:sp>
        <p:nvSpPr>
          <p:cNvPr id="18441" name="Rectangle 9"/>
          <p:cNvSpPr>
            <a:spLocks noChangeArrowheads="1"/>
          </p:cNvSpPr>
          <p:nvPr/>
        </p:nvSpPr>
        <p:spPr bwMode="auto">
          <a:xfrm>
            <a:off x="10126048" y="75829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C4E52F90-F699-40A9-A620-B0E23239DFD0}"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104</a:t>
            </a:fld>
            <a:endParaRPr lang="ar-JO" dirty="0"/>
          </a:p>
        </p:txBody>
      </p:sp>
    </p:spTree>
    <p:extLst>
      <p:ext uri="{BB962C8B-B14F-4D97-AF65-F5344CB8AC3E}">
        <p14:creationId xmlns:p14="http://schemas.microsoft.com/office/powerpoint/2010/main" val="28020302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7263" y="228600"/>
            <a:ext cx="11234737" cy="6370638"/>
          </a:xfrm>
        </p:spPr>
        <p:txBody>
          <a:bodyPr>
            <a:normAutofit fontScale="92500" lnSpcReduction="10000"/>
          </a:bodyPr>
          <a:lstStyle/>
          <a:p>
            <a:pPr algn="l">
              <a:buNone/>
            </a:pPr>
            <a:r>
              <a:rPr lang="en-US" sz="2400" dirty="0">
                <a:solidFill>
                  <a:schemeClr val="tx1"/>
                </a:solidFill>
                <a:cs typeface="Times New Roman" pitchFamily="18" charset="0"/>
              </a:rPr>
              <a:t>Manual plotting is done using Wei bull graph paper .</a:t>
            </a:r>
          </a:p>
          <a:p>
            <a:pPr algn="l">
              <a:buNone/>
            </a:pPr>
            <a:r>
              <a:rPr lang="en-US" sz="2400" dirty="0">
                <a:solidFill>
                  <a:schemeClr val="tx1"/>
                </a:solidFill>
                <a:cs typeface="Times New Roman" pitchFamily="18" charset="0"/>
              </a:rPr>
              <a:t>The software method uses numerical curve fitting algorithms such as Least squares . At least , 6 points are required to construct a Wei bull plot .</a:t>
            </a:r>
          </a:p>
          <a:p>
            <a:pPr algn="l">
              <a:buNone/>
            </a:pPr>
            <a:r>
              <a:rPr lang="en-US" sz="2400" u="sng" dirty="0">
                <a:solidFill>
                  <a:schemeClr val="tx1"/>
                </a:solidFill>
                <a:cs typeface="Times New Roman" pitchFamily="18" charset="0"/>
              </a:rPr>
              <a:t>Example :</a:t>
            </a:r>
          </a:p>
          <a:p>
            <a:pPr algn="l">
              <a:buNone/>
            </a:pPr>
            <a:r>
              <a:rPr lang="en-US" sz="2400" dirty="0">
                <a:solidFill>
                  <a:schemeClr val="tx1"/>
                </a:solidFill>
                <a:cs typeface="Times New Roman" pitchFamily="18" charset="0"/>
              </a:rPr>
              <a:t>The Reliability of a system is </a:t>
            </a:r>
          </a:p>
          <a:p>
            <a:pPr algn="l">
              <a:buNone/>
            </a:pPr>
            <a:r>
              <a:rPr lang="en-US" sz="2400" dirty="0">
                <a:solidFill>
                  <a:schemeClr val="tx1"/>
                </a:solidFill>
                <a:cs typeface="Times New Roman" pitchFamily="18" charset="0"/>
              </a:rPr>
              <a:t>Where t in hours .</a:t>
            </a:r>
          </a:p>
          <a:p>
            <a:pPr algn="l">
              <a:buNone/>
            </a:pPr>
            <a:r>
              <a:rPr lang="en-US" sz="2400" dirty="0">
                <a:solidFill>
                  <a:schemeClr val="tx1"/>
                </a:solidFill>
                <a:cs typeface="Times New Roman" pitchFamily="18" charset="0"/>
              </a:rPr>
              <a:t>Probability of failure &lt; 5%</a:t>
            </a:r>
          </a:p>
          <a:p>
            <a:pPr algn="l">
              <a:buNone/>
            </a:pPr>
            <a:r>
              <a:rPr lang="en-US" sz="2400" dirty="0">
                <a:solidFill>
                  <a:schemeClr val="tx1"/>
                </a:solidFill>
                <a:cs typeface="Times New Roman" pitchFamily="18" charset="0"/>
              </a:rPr>
              <a:t>Find how many hours before the system needs maintenance ?</a:t>
            </a:r>
          </a:p>
          <a:p>
            <a:pPr algn="l">
              <a:buNone/>
            </a:pPr>
            <a:r>
              <a:rPr lang="en-US" sz="2400" dirty="0">
                <a:solidFill>
                  <a:schemeClr val="tx1"/>
                </a:solidFill>
                <a:cs typeface="Times New Roman" pitchFamily="18" charset="0"/>
              </a:rPr>
              <a:t>Also find  </a:t>
            </a:r>
            <a:r>
              <a:rPr lang="ar-JO" sz="2400" dirty="0">
                <a:solidFill>
                  <a:schemeClr val="tx1"/>
                </a:solidFill>
                <a:cs typeface="Times New Roman" pitchFamily="18" charset="0"/>
              </a:rPr>
              <a:t>β</a:t>
            </a:r>
            <a:r>
              <a:rPr lang="en-US" sz="2400" dirty="0">
                <a:solidFill>
                  <a:schemeClr val="tx1"/>
                </a:solidFill>
                <a:cs typeface="Times New Roman" pitchFamily="18" charset="0"/>
              </a:rPr>
              <a:t>  and </a:t>
            </a:r>
            <a:r>
              <a:rPr lang="ar-JO" sz="2400" dirty="0">
                <a:solidFill>
                  <a:schemeClr val="tx1"/>
                </a:solidFill>
                <a:cs typeface="Times New Roman" pitchFamily="18" charset="0"/>
              </a:rPr>
              <a:t>ɳ</a:t>
            </a:r>
            <a:r>
              <a:rPr lang="en-US" sz="2400" dirty="0">
                <a:solidFill>
                  <a:schemeClr val="tx1"/>
                </a:solidFill>
                <a:cs typeface="Times New Roman" pitchFamily="18" charset="0"/>
              </a:rPr>
              <a:t> ? ( shape parameter and scale parameter )</a:t>
            </a:r>
          </a:p>
          <a:p>
            <a:pPr algn="l">
              <a:buNone/>
            </a:pPr>
            <a:endParaRPr lang="en-US" sz="2600" dirty="0">
              <a:solidFill>
                <a:schemeClr val="tx1"/>
              </a:solidFill>
              <a:cs typeface="Times New Roman" pitchFamily="18" charset="0"/>
            </a:endParaRPr>
          </a:p>
          <a:p>
            <a:pPr algn="l">
              <a:buNone/>
            </a:pPr>
            <a:r>
              <a:rPr lang="en-US" sz="2600" dirty="0">
                <a:solidFill>
                  <a:schemeClr val="tx1"/>
                </a:solidFill>
                <a:cs typeface="Times New Roman" pitchFamily="18" charset="0"/>
              </a:rPr>
              <a:t>R(t)=1 – ( 5% ) = 95%</a:t>
            </a:r>
          </a:p>
          <a:p>
            <a:pPr algn="l">
              <a:buNone/>
            </a:pPr>
            <a:r>
              <a:rPr lang="en-US" sz="2400" dirty="0">
                <a:solidFill>
                  <a:schemeClr val="tx1"/>
                </a:solidFill>
                <a:cs typeface="Times New Roman" pitchFamily="18" charset="0"/>
              </a:rPr>
              <a:t>So,                                        ( take ln of equation )</a:t>
            </a:r>
            <a:endParaRPr lang="ar-JO" sz="2400" dirty="0">
              <a:solidFill>
                <a:schemeClr val="tx1"/>
              </a:solidFill>
              <a:cs typeface="Times New Roman" pitchFamily="18" charset="0"/>
            </a:endParaRPr>
          </a:p>
          <a:p>
            <a:pPr algn="l">
              <a:buNone/>
            </a:pPr>
            <a:r>
              <a:rPr lang="en-US" sz="2600" dirty="0">
                <a:solidFill>
                  <a:schemeClr val="tx1"/>
                </a:solidFill>
                <a:cs typeface="Times New Roman" pitchFamily="18" charset="0"/>
              </a:rPr>
              <a:t>                                                    t</a:t>
            </a:r>
            <a:r>
              <a:rPr lang="en-US" sz="2400" dirty="0">
                <a:solidFill>
                  <a:schemeClr val="tx1"/>
                </a:solidFill>
                <a:cs typeface="Times New Roman" pitchFamily="18" charset="0"/>
              </a:rPr>
              <a:t>hen t = 153 </a:t>
            </a:r>
            <a:r>
              <a:rPr lang="en-US" sz="2400" dirty="0" err="1">
                <a:solidFill>
                  <a:schemeClr val="tx1"/>
                </a:solidFill>
                <a:cs typeface="Times New Roman" pitchFamily="18" charset="0"/>
              </a:rPr>
              <a:t>hrs</a:t>
            </a:r>
            <a:endParaRPr lang="ar-JO" sz="2400" dirty="0">
              <a:solidFill>
                <a:schemeClr val="tx1"/>
              </a:solidFill>
              <a:cs typeface="Times New Roman" pitchFamily="18" charset="0"/>
            </a:endParaRPr>
          </a:p>
          <a:p>
            <a:pPr algn="l">
              <a:buNone/>
            </a:pPr>
            <a:r>
              <a:rPr lang="ar-JO" sz="2400" dirty="0">
                <a:solidFill>
                  <a:schemeClr val="tx1"/>
                </a:solidFill>
                <a:cs typeface="Times New Roman" pitchFamily="18" charset="0"/>
              </a:rPr>
              <a:t>β</a:t>
            </a:r>
            <a:r>
              <a:rPr lang="en-US" sz="2400" dirty="0">
                <a:solidFill>
                  <a:schemeClr val="tx1"/>
                </a:solidFill>
                <a:cs typeface="Times New Roman" pitchFamily="18" charset="0"/>
              </a:rPr>
              <a:t> = 1.5   , </a:t>
            </a:r>
            <a:r>
              <a:rPr lang="ar-JO" sz="2400" dirty="0">
                <a:solidFill>
                  <a:schemeClr val="tx1"/>
                </a:solidFill>
                <a:cs typeface="Times New Roman" pitchFamily="18" charset="0"/>
              </a:rPr>
              <a:t>ɳ</a:t>
            </a:r>
            <a:r>
              <a:rPr lang="en-US" sz="2400" dirty="0">
                <a:solidFill>
                  <a:schemeClr val="tx1"/>
                </a:solidFill>
                <a:cs typeface="Times New Roman" pitchFamily="18" charset="0"/>
              </a:rPr>
              <a:t> = 1110 h  </a:t>
            </a:r>
          </a:p>
          <a:p>
            <a:pPr algn="l">
              <a:buNone/>
            </a:pPr>
            <a:endParaRPr lang="en-US" dirty="0">
              <a:solidFill>
                <a:schemeClr val="tx1"/>
              </a:solidFill>
            </a:endParaRPr>
          </a:p>
        </p:txBody>
      </p:sp>
      <p:sp>
        <p:nvSpPr>
          <p:cNvPr id="1945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94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9135" y="1775862"/>
            <a:ext cx="2357454" cy="529032"/>
          </a:xfrm>
          <a:prstGeom prst="rect">
            <a:avLst/>
          </a:prstGeom>
          <a:noFill/>
        </p:spPr>
      </p:pic>
      <p:sp>
        <p:nvSpPr>
          <p:cNvPr id="19459" name="Rectangle 3"/>
          <p:cNvSpPr>
            <a:spLocks noChangeArrowheads="1"/>
          </p:cNvSpPr>
          <p:nvPr/>
        </p:nvSpPr>
        <p:spPr bwMode="auto">
          <a:xfrm>
            <a:off x="10483270" y="596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9461"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946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1672" y="4971436"/>
            <a:ext cx="1663485" cy="486305"/>
          </a:xfrm>
          <a:prstGeom prst="rect">
            <a:avLst/>
          </a:prstGeom>
          <a:noFill/>
        </p:spPr>
      </p:pic>
      <p:sp>
        <p:nvSpPr>
          <p:cNvPr id="19462" name="Rectangle 6"/>
          <p:cNvSpPr>
            <a:spLocks noChangeArrowheads="1"/>
          </p:cNvSpPr>
          <p:nvPr/>
        </p:nvSpPr>
        <p:spPr bwMode="auto">
          <a:xfrm>
            <a:off x="10483270" y="596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946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19465" name="Rectangle 9"/>
          <p:cNvSpPr>
            <a:spLocks noChangeArrowheads="1"/>
          </p:cNvSpPr>
          <p:nvPr/>
        </p:nvSpPr>
        <p:spPr bwMode="auto">
          <a:xfrm>
            <a:off x="10483270" y="596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9467"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19466"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01672" y="5468393"/>
            <a:ext cx="1571636" cy="414122"/>
          </a:xfrm>
          <a:prstGeom prst="rect">
            <a:avLst/>
          </a:prstGeom>
          <a:noFill/>
        </p:spPr>
      </p:pic>
      <p:sp>
        <p:nvSpPr>
          <p:cNvPr id="19468" name="Rectangle 12"/>
          <p:cNvSpPr>
            <a:spLocks noChangeArrowheads="1"/>
          </p:cNvSpPr>
          <p:nvPr/>
        </p:nvSpPr>
        <p:spPr bwMode="auto">
          <a:xfrm>
            <a:off x="10483270" y="596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16" name="Notched Right Arrow 15"/>
          <p:cNvSpPr/>
          <p:nvPr/>
        </p:nvSpPr>
        <p:spPr>
          <a:xfrm>
            <a:off x="3183383" y="5607114"/>
            <a:ext cx="825752" cy="683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48479802-F97A-4884-908F-A8A770A05024}"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105</a:t>
            </a:fld>
            <a:endParaRPr lang="ar-JO" dirty="0"/>
          </a:p>
        </p:txBody>
      </p:sp>
    </p:spTree>
    <p:extLst>
      <p:ext uri="{BB962C8B-B14F-4D97-AF65-F5344CB8AC3E}">
        <p14:creationId xmlns:p14="http://schemas.microsoft.com/office/powerpoint/2010/main" val="1948799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Chapter 7. Basic Reliability prediction theory</a:t>
            </a:r>
            <a:br>
              <a:rPr lang="en-US" sz="2400" b="1" dirty="0">
                <a:solidFill>
                  <a:schemeClr val="tx1"/>
                </a:solidFill>
                <a:cs typeface="Times New Roman" pitchFamily="18" charset="0"/>
              </a:rPr>
            </a:br>
            <a:endParaRPr lang="ar-JO" sz="2400" b="1" dirty="0">
              <a:solidFill>
                <a:schemeClr val="tx1"/>
              </a:solidFill>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l">
              <a:buNone/>
            </a:pPr>
            <a:r>
              <a:rPr lang="en-US" dirty="0">
                <a:solidFill>
                  <a:schemeClr val="tx1"/>
                </a:solidFill>
                <a:cs typeface="Times New Roman" pitchFamily="18" charset="0"/>
              </a:rPr>
              <a:t>Some benefits of reliability prediction include comparison between design proposals , ensuring that the system meet’s the requirements , estimating life-</a:t>
            </a:r>
          </a:p>
          <a:p>
            <a:pPr algn="l">
              <a:buNone/>
            </a:pPr>
            <a:r>
              <a:rPr lang="en-US" dirty="0">
                <a:solidFill>
                  <a:schemeClr val="tx1"/>
                </a:solidFill>
                <a:cs typeface="Times New Roman" pitchFamily="18" charset="0"/>
              </a:rPr>
              <a:t>cycle and indicating most critical components .</a:t>
            </a:r>
          </a:p>
          <a:p>
            <a:pPr algn="l">
              <a:buNone/>
            </a:pPr>
            <a:endParaRPr lang="en-US" dirty="0">
              <a:solidFill>
                <a:schemeClr val="tx1"/>
              </a:solidFill>
              <a:cs typeface="Times New Roman" pitchFamily="18" charset="0"/>
            </a:endParaRPr>
          </a:p>
          <a:p>
            <a:pPr algn="l">
              <a:buNone/>
            </a:pPr>
            <a:r>
              <a:rPr lang="en-US" sz="2400" dirty="0">
                <a:solidFill>
                  <a:schemeClr val="tx1"/>
                </a:solidFill>
                <a:cs typeface="Times New Roman" pitchFamily="18" charset="0"/>
              </a:rPr>
              <a:t>7.2  Probability Theory</a:t>
            </a:r>
            <a:r>
              <a:rPr lang="en-US" dirty="0">
                <a:solidFill>
                  <a:schemeClr val="tx1"/>
                </a:solidFill>
                <a:cs typeface="Times New Roman" pitchFamily="18" charset="0"/>
              </a:rPr>
              <a:t> </a:t>
            </a:r>
          </a:p>
          <a:p>
            <a:pPr algn="l">
              <a:buNone/>
            </a:pPr>
            <a:endParaRPr lang="en-US" dirty="0">
              <a:solidFill>
                <a:schemeClr val="tx1"/>
              </a:solidFill>
              <a:cs typeface="Times New Roman" pitchFamily="18" charset="0"/>
            </a:endParaRPr>
          </a:p>
          <a:p>
            <a:pPr algn="l">
              <a:buNone/>
            </a:pPr>
            <a:r>
              <a:rPr lang="en-US" u="sng" dirty="0">
                <a:solidFill>
                  <a:schemeClr val="tx1"/>
                </a:solidFill>
                <a:cs typeface="Times New Roman" pitchFamily="18" charset="0"/>
              </a:rPr>
              <a:t>7.2.1 Multiplication Rule :</a:t>
            </a:r>
          </a:p>
          <a:p>
            <a:pPr algn="l">
              <a:buNone/>
            </a:pPr>
            <a:r>
              <a:rPr lang="en-US" dirty="0">
                <a:solidFill>
                  <a:schemeClr val="tx1"/>
                </a:solidFill>
                <a:cs typeface="Times New Roman" pitchFamily="18" charset="0"/>
              </a:rPr>
              <a:t> Probability of shaded area</a:t>
            </a:r>
          </a:p>
          <a:p>
            <a:pPr algn="l">
              <a:buNone/>
            </a:pPr>
            <a:endParaRPr lang="en-US" dirty="0">
              <a:solidFill>
                <a:schemeClr val="tx1"/>
              </a:solidFill>
            </a:endParaRPr>
          </a:p>
          <a:p>
            <a:pPr algn="l">
              <a:buNone/>
            </a:pPr>
            <a:r>
              <a:rPr lang="en-US" dirty="0">
                <a:solidFill>
                  <a:schemeClr val="tx1"/>
                </a:solidFill>
                <a:cs typeface="Times New Roman" pitchFamily="18" charset="0"/>
              </a:rPr>
              <a:t>                                  So , A &amp; B happen                                          </a:t>
            </a:r>
          </a:p>
          <a:p>
            <a:pPr algn="l">
              <a:buNone/>
            </a:pPr>
            <a:endParaRPr lang="en-US" dirty="0">
              <a:solidFill>
                <a:schemeClr val="tx1"/>
              </a:solidFill>
              <a:cs typeface="Times New Roman" pitchFamily="18" charset="0"/>
            </a:endParaRPr>
          </a:p>
          <a:p>
            <a:pPr algn="l">
              <a:buNone/>
            </a:pPr>
            <a:r>
              <a:rPr lang="en-US" dirty="0">
                <a:solidFill>
                  <a:schemeClr val="tx1"/>
                </a:solidFill>
                <a:cs typeface="Times New Roman" pitchFamily="18" charset="0"/>
              </a:rPr>
              <a:t>                                                                                                                      simultaneous event</a:t>
            </a:r>
            <a:endParaRPr lang="ar-JO" dirty="0">
              <a:solidFill>
                <a:schemeClr val="tx1"/>
              </a:solidFill>
              <a:cs typeface="Times New Roman" pitchFamily="18" charset="0"/>
            </a:endParaRPr>
          </a:p>
          <a:p>
            <a:pPr algn="l">
              <a:buNone/>
            </a:pPr>
            <a:endParaRPr lang="ar-JO" dirty="0">
              <a:solidFill>
                <a:schemeClr val="tx1"/>
              </a:solidFill>
              <a:cs typeface="Times New Roman" pitchFamily="18" charset="0"/>
            </a:endParaRPr>
          </a:p>
          <a:p>
            <a:pPr algn="l">
              <a:buNone/>
            </a:pPr>
            <a:endParaRPr lang="ar-JO" dirty="0">
              <a:solidFill>
                <a:schemeClr val="tx1"/>
              </a:solidFill>
              <a:cs typeface="Times New Roman" pitchFamily="18" charset="0"/>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04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97280" y="4846558"/>
            <a:ext cx="1602377" cy="511268"/>
          </a:xfrm>
          <a:prstGeom prst="rect">
            <a:avLst/>
          </a:prstGeom>
          <a:noFill/>
        </p:spPr>
      </p:pic>
      <p:sp>
        <p:nvSpPr>
          <p:cNvPr id="20483" name="Rectangle 3"/>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rot="5400000">
            <a:off x="6953256" y="4429132"/>
            <a:ext cx="164307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984684" y="4441410"/>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707" r="2947"/>
          <a:stretch/>
        </p:blipFill>
        <p:spPr>
          <a:xfrm>
            <a:off x="5982788" y="2795376"/>
            <a:ext cx="4402183" cy="1062038"/>
          </a:xfrm>
          <a:prstGeom prst="rect">
            <a:avLst/>
          </a:prstGeom>
        </p:spPr>
      </p:pic>
      <p:sp>
        <p:nvSpPr>
          <p:cNvPr id="4" name="Date Placeholder 3"/>
          <p:cNvSpPr>
            <a:spLocks noGrp="1"/>
          </p:cNvSpPr>
          <p:nvPr>
            <p:ph type="dt" sz="half" idx="10"/>
          </p:nvPr>
        </p:nvSpPr>
        <p:spPr/>
        <p:txBody>
          <a:bodyPr/>
          <a:lstStyle/>
          <a:p>
            <a:pPr defTabSz="457200">
              <a:defRPr/>
            </a:pPr>
            <a:fld id="{ECF81163-9482-4FE3-A156-43F195452C42}"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106</a:t>
            </a:fld>
            <a:endParaRPr lang="ar-JO" dirty="0"/>
          </a:p>
        </p:txBody>
      </p:sp>
    </p:spTree>
    <p:extLst>
      <p:ext uri="{BB962C8B-B14F-4D97-AF65-F5344CB8AC3E}">
        <p14:creationId xmlns:p14="http://schemas.microsoft.com/office/powerpoint/2010/main" val="31220847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solidFill>
                  <a:schemeClr val="tx1"/>
                </a:solidFill>
                <a:cs typeface="Times New Roman" pitchFamily="18" charset="0"/>
              </a:rPr>
              <a:t>7.2.2  The Addition Rule :</a:t>
            </a:r>
            <a:br>
              <a:rPr lang="en-US" sz="2400" b="1" dirty="0">
                <a:solidFill>
                  <a:schemeClr val="tx1"/>
                </a:solidFill>
                <a:cs typeface="Times New Roman" pitchFamily="18" charset="0"/>
              </a:rPr>
            </a:br>
            <a:endParaRPr lang="en-US" sz="2400" b="1" dirty="0">
              <a:solidFill>
                <a:schemeClr val="tx1"/>
              </a:solidFill>
              <a:cs typeface="Times New Roman" pitchFamily="18" charset="0"/>
            </a:endParaRPr>
          </a:p>
        </p:txBody>
      </p:sp>
      <p:sp>
        <p:nvSpPr>
          <p:cNvPr id="3" name="Content Placeholder 2"/>
          <p:cNvSpPr>
            <a:spLocks noGrp="1"/>
          </p:cNvSpPr>
          <p:nvPr>
            <p:ph idx="1"/>
          </p:nvPr>
        </p:nvSpPr>
        <p:spPr/>
        <p:txBody>
          <a:bodyPr>
            <a:normAutofit/>
          </a:bodyPr>
          <a:lstStyle/>
          <a:p>
            <a:pPr algn="l">
              <a:buNone/>
            </a:pPr>
            <a:endParaRPr lang="en-US" dirty="0">
              <a:solidFill>
                <a:schemeClr val="tx1"/>
              </a:solidFill>
              <a:cs typeface="Times New Roman" pitchFamily="18" charset="0"/>
            </a:endParaRPr>
          </a:p>
          <a:p>
            <a:pPr algn="l">
              <a:buNone/>
            </a:pPr>
            <a:r>
              <a:rPr lang="en-US" dirty="0">
                <a:solidFill>
                  <a:schemeClr val="tx1"/>
                </a:solidFill>
                <a:cs typeface="Times New Roman" pitchFamily="18" charset="0"/>
              </a:rPr>
              <a:t>A or B happens or both</a:t>
            </a:r>
          </a:p>
          <a:p>
            <a:pPr algn="l">
              <a:buNone/>
            </a:pPr>
            <a:r>
              <a:rPr lang="en-US" dirty="0">
                <a:solidFill>
                  <a:schemeClr val="tx1"/>
                </a:solidFill>
                <a:cs typeface="Times New Roman" pitchFamily="18" charset="0"/>
              </a:rPr>
              <a:t>P ( a or b ) =                          </a:t>
            </a:r>
            <a:r>
              <a:rPr lang="ar-JO" dirty="0">
                <a:solidFill>
                  <a:schemeClr val="tx1"/>
                </a:solidFill>
                <a:cs typeface="Times New Roman" pitchFamily="18" charset="0"/>
              </a:rPr>
              <a:t>                 </a:t>
            </a:r>
          </a:p>
          <a:p>
            <a:pPr algn="l">
              <a:buNone/>
            </a:pPr>
            <a:endParaRPr lang="en-US" dirty="0">
              <a:solidFill>
                <a:schemeClr val="tx1"/>
              </a:solidFill>
              <a:cs typeface="Times New Roman" pitchFamily="18" charset="0"/>
            </a:endParaRPr>
          </a:p>
          <a:p>
            <a:pPr algn="l">
              <a:buNone/>
            </a:pPr>
            <a:r>
              <a:rPr lang="en-US" dirty="0">
                <a:solidFill>
                  <a:schemeClr val="tx1"/>
                </a:solidFill>
                <a:cs typeface="Times New Roman" pitchFamily="18" charset="0"/>
              </a:rPr>
              <a:t>                             </a:t>
            </a:r>
          </a:p>
          <a:p>
            <a:pPr algn="l">
              <a:buNone/>
            </a:pPr>
            <a:r>
              <a:rPr lang="en-US" dirty="0">
                <a:solidFill>
                  <a:schemeClr val="tx1"/>
                </a:solidFill>
                <a:cs typeface="Times New Roman" pitchFamily="18" charset="0"/>
              </a:rPr>
              <a:t>                      because the common area is included twice</a:t>
            </a:r>
          </a:p>
          <a:p>
            <a:pPr algn="l">
              <a:buNone/>
            </a:pPr>
            <a:endParaRPr lang="en-US" dirty="0">
              <a:solidFill>
                <a:schemeClr val="tx1"/>
              </a:solidFill>
            </a:endParaRPr>
          </a:p>
          <a:p>
            <a:pPr algn="l">
              <a:buNone/>
            </a:pPr>
            <a:endParaRPr lang="ar-JO" dirty="0">
              <a:solidFill>
                <a:schemeClr val="tx1"/>
              </a:solidFill>
              <a:cs typeface="Times New Roman" panose="02020603050405020304" pitchFamily="18" charset="0"/>
            </a:endParaRPr>
          </a:p>
          <a:p>
            <a:pPr algn="l">
              <a:buNone/>
            </a:pPr>
            <a:endParaRPr lang="ar-JO" dirty="0">
              <a:solidFill>
                <a:schemeClr val="tx1"/>
              </a:solidFill>
              <a:cs typeface="Times New Roman" panose="02020603050405020304" pitchFamily="18" charset="0"/>
            </a:endParaRPr>
          </a:p>
        </p:txBody>
      </p:sp>
      <p:sp>
        <p:nvSpPr>
          <p:cNvPr id="2150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21507" name="Rectangle 3"/>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150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150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80111" y="2717935"/>
            <a:ext cx="1749182" cy="417964"/>
          </a:xfrm>
          <a:prstGeom prst="rect">
            <a:avLst/>
          </a:prstGeom>
          <a:noFill/>
        </p:spPr>
      </p:pic>
      <p:sp>
        <p:nvSpPr>
          <p:cNvPr id="21510" name="Rectangle 6"/>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rot="16200000" flipH="1">
            <a:off x="3714854" y="3473911"/>
            <a:ext cx="64294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658" t="10843" r="26342" b="39552"/>
          <a:stretch/>
        </p:blipFill>
        <p:spPr>
          <a:xfrm>
            <a:off x="5254546" y="2474195"/>
            <a:ext cx="2487940" cy="1071153"/>
          </a:xfrm>
          <a:prstGeom prst="rect">
            <a:avLst/>
          </a:prstGeom>
        </p:spPr>
      </p:pic>
      <p:sp>
        <p:nvSpPr>
          <p:cNvPr id="2" name="Date Placeholder 1"/>
          <p:cNvSpPr>
            <a:spLocks noGrp="1"/>
          </p:cNvSpPr>
          <p:nvPr>
            <p:ph type="dt" sz="half" idx="10"/>
          </p:nvPr>
        </p:nvSpPr>
        <p:spPr/>
        <p:txBody>
          <a:bodyPr/>
          <a:lstStyle/>
          <a:p>
            <a:pPr defTabSz="457200">
              <a:defRPr/>
            </a:pPr>
            <a:fld id="{0F5C064B-F651-4A1F-89F6-2E37106AB01B}"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107</a:t>
            </a:fld>
            <a:endParaRPr lang="ar-JO" dirty="0"/>
          </a:p>
        </p:txBody>
      </p:sp>
    </p:spTree>
    <p:extLst>
      <p:ext uri="{BB962C8B-B14F-4D97-AF65-F5344CB8AC3E}">
        <p14:creationId xmlns:p14="http://schemas.microsoft.com/office/powerpoint/2010/main" val="25843115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7.2.3 The Binomial Theorem</a:t>
            </a:r>
            <a:br>
              <a:rPr lang="en-US"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p:txBody>
          <a:bodyPr>
            <a:normAutofit/>
          </a:bodyPr>
          <a:lstStyle/>
          <a:p>
            <a:pPr algn="l">
              <a:buNone/>
            </a:pPr>
            <a:endParaRPr lang="en-US" dirty="0">
              <a:solidFill>
                <a:schemeClr val="tx1"/>
              </a:solidFill>
              <a:cs typeface="Times New Roman" pitchFamily="18" charset="0"/>
            </a:endParaRPr>
          </a:p>
          <a:p>
            <a:pPr algn="l">
              <a:buNone/>
            </a:pPr>
            <a:r>
              <a:rPr lang="en-US" dirty="0">
                <a:solidFill>
                  <a:schemeClr val="tx1"/>
                </a:solidFill>
                <a:cs typeface="Times New Roman" pitchFamily="18" charset="0"/>
              </a:rPr>
              <a:t>If P is the probability of a random event and q = 1 – P</a:t>
            </a:r>
          </a:p>
          <a:p>
            <a:pPr algn="l">
              <a:buNone/>
            </a:pPr>
            <a:r>
              <a:rPr lang="en-US" dirty="0">
                <a:solidFill>
                  <a:schemeClr val="tx1"/>
                </a:solidFill>
                <a:cs typeface="Times New Roman" pitchFamily="18" charset="0"/>
              </a:rPr>
              <a:t>Then, the probability of the event in n trials is :</a:t>
            </a:r>
          </a:p>
          <a:p>
            <a:pPr algn="ctr">
              <a:buNone/>
            </a:pPr>
            <a:endParaRPr lang="ar-JO" dirty="0">
              <a:solidFill>
                <a:schemeClr val="tx1"/>
              </a:solidFill>
              <a:cs typeface="Times New Roman" panose="02020603050405020304" pitchFamily="18" charset="0"/>
            </a:endParaRPr>
          </a:p>
          <a:p>
            <a:pPr algn="ctr">
              <a:buNone/>
            </a:pPr>
            <a:endParaRPr lang="ar-JO" dirty="0">
              <a:solidFill>
                <a:schemeClr val="tx1"/>
              </a:solidFill>
              <a:cs typeface="Times New Roman" panose="02020603050405020304" pitchFamily="18" charset="0"/>
            </a:endParaRPr>
          </a:p>
          <a:p>
            <a:pPr algn="ctr">
              <a:buNone/>
            </a:pPr>
            <a:endParaRPr lang="ar-JO" dirty="0">
              <a:solidFill>
                <a:schemeClr val="tx1"/>
              </a:solidFill>
              <a:cs typeface="Times New Roman" panose="02020603050405020304" pitchFamily="18" charset="0"/>
            </a:endParaRPr>
          </a:p>
          <a:p>
            <a:pPr algn="ctr">
              <a:buNone/>
            </a:pPr>
            <a:endParaRPr lang="ar-JO" dirty="0">
              <a:solidFill>
                <a:schemeClr val="tx1"/>
              </a:solidFill>
              <a:cs typeface="Times New Roman" panose="02020603050405020304" pitchFamily="18" charset="0"/>
            </a:endParaRPr>
          </a:p>
          <a:p>
            <a:pPr algn="l">
              <a:buNone/>
            </a:pPr>
            <a:endParaRPr lang="en-US" dirty="0">
              <a:solidFill>
                <a:schemeClr val="tx1"/>
              </a:solidFill>
            </a:endParaRPr>
          </a:p>
        </p:txBody>
      </p:sp>
      <p:sp>
        <p:nvSpPr>
          <p:cNvPr id="2253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25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13101" y="3458271"/>
            <a:ext cx="3032727" cy="736358"/>
          </a:xfrm>
          <a:prstGeom prst="rect">
            <a:avLst/>
          </a:prstGeom>
          <a:noFill/>
        </p:spPr>
      </p:pic>
      <p:sp>
        <p:nvSpPr>
          <p:cNvPr id="22531" name="Rectangle 3"/>
          <p:cNvSpPr>
            <a:spLocks noChangeArrowheads="1"/>
          </p:cNvSpPr>
          <p:nvPr/>
        </p:nvSpPr>
        <p:spPr bwMode="auto">
          <a:xfrm>
            <a:off x="10483270" y="634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8B623CD5-7BF2-49F1-94EB-95E9D04F54C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108</a:t>
            </a:fld>
            <a:endParaRPr lang="ar-JO" dirty="0"/>
          </a:p>
        </p:txBody>
      </p:sp>
    </p:spTree>
    <p:extLst>
      <p:ext uri="{BB962C8B-B14F-4D97-AF65-F5344CB8AC3E}">
        <p14:creationId xmlns:p14="http://schemas.microsoft.com/office/powerpoint/2010/main" val="21906923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7.2.4  The Bayes Theorem</a:t>
            </a:r>
            <a:r>
              <a:rPr lang="en-US" sz="2400" dirty="0">
                <a:solidFill>
                  <a:schemeClr val="tx1"/>
                </a:solidFill>
                <a:cs typeface="Times New Roman" pitchFamily="18" charset="0"/>
              </a:rPr>
              <a:t/>
            </a:r>
            <a:br>
              <a:rPr lang="en-US" sz="2400" dirty="0">
                <a:solidFill>
                  <a:schemeClr val="tx1"/>
                </a:solidFill>
                <a:cs typeface="Times New Roman" pitchFamily="18" charset="0"/>
              </a:rPr>
            </a:br>
            <a:endParaRPr lang="en-US" sz="2400" dirty="0">
              <a:solidFill>
                <a:schemeClr val="tx1"/>
              </a:solidFill>
              <a:cs typeface="Times New Roman" pitchFamily="18" charset="0"/>
            </a:endParaRPr>
          </a:p>
        </p:txBody>
      </p:sp>
      <p:sp>
        <p:nvSpPr>
          <p:cNvPr id="3" name="Content Placeholder 2"/>
          <p:cNvSpPr>
            <a:spLocks noGrp="1"/>
          </p:cNvSpPr>
          <p:nvPr>
            <p:ph idx="1"/>
          </p:nvPr>
        </p:nvSpPr>
        <p:spPr/>
        <p:txBody>
          <a:bodyPr>
            <a:normAutofit/>
          </a:bodyPr>
          <a:lstStyle/>
          <a:p>
            <a:pPr algn="l">
              <a:buNone/>
            </a:pPr>
            <a:r>
              <a:rPr lang="en-US" dirty="0">
                <a:solidFill>
                  <a:schemeClr val="tx1"/>
                </a:solidFill>
                <a:cs typeface="+mj-cs"/>
              </a:rPr>
              <a:t>                                                        </a:t>
            </a:r>
          </a:p>
          <a:p>
            <a:pPr algn="l">
              <a:buNone/>
            </a:pPr>
            <a:r>
              <a:rPr lang="en-US" dirty="0">
                <a:solidFill>
                  <a:schemeClr val="tx1"/>
                </a:solidFill>
                <a:cs typeface="+mj-cs"/>
              </a:rPr>
              <a:t>                                                        joint probability of A &amp; B</a:t>
            </a:r>
          </a:p>
          <a:p>
            <a:pPr algn="l">
              <a:buNone/>
            </a:pPr>
            <a:r>
              <a:rPr lang="en-US" dirty="0">
                <a:solidFill>
                  <a:schemeClr val="tx1"/>
                </a:solidFill>
              </a:rPr>
              <a:t>                                                        </a:t>
            </a:r>
          </a:p>
          <a:p>
            <a:pPr algn="l">
              <a:buNone/>
            </a:pPr>
            <a:r>
              <a:rPr lang="en-US" dirty="0">
                <a:solidFill>
                  <a:schemeClr val="tx1"/>
                </a:solidFill>
                <a:cs typeface="Times New Roman" pitchFamily="18" charset="0"/>
              </a:rPr>
              <a:t>                                                          probability of B ( marginal </a:t>
            </a:r>
            <a:r>
              <a:rPr lang="en-US" dirty="0">
                <a:solidFill>
                  <a:schemeClr val="tx1"/>
                </a:solidFill>
              </a:rPr>
              <a:t>)</a:t>
            </a:r>
          </a:p>
          <a:p>
            <a:pPr algn="l">
              <a:buNone/>
            </a:pPr>
            <a:r>
              <a:rPr lang="en-US" dirty="0">
                <a:solidFill>
                  <a:schemeClr val="tx1"/>
                </a:solidFill>
                <a:cs typeface="Times New Roman" pitchFamily="18" charset="0"/>
              </a:rPr>
              <a:t>     probability of A given B</a:t>
            </a:r>
          </a:p>
          <a:p>
            <a:pPr algn="l">
              <a:buNone/>
            </a:pPr>
            <a:r>
              <a:rPr lang="en-US" dirty="0">
                <a:solidFill>
                  <a:schemeClr val="tx1"/>
                </a:solidFill>
                <a:cs typeface="Times New Roman" pitchFamily="18" charset="0"/>
              </a:rPr>
              <a:t>       ( conditional </a:t>
            </a:r>
            <a:r>
              <a:rPr lang="en-US" dirty="0">
                <a:solidFill>
                  <a:schemeClr val="tx1"/>
                </a:solidFill>
              </a:rPr>
              <a:t>)</a:t>
            </a:r>
          </a:p>
        </p:txBody>
      </p:sp>
      <p:sp>
        <p:nvSpPr>
          <p:cNvPr id="2355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35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72343" y="2612571"/>
            <a:ext cx="1713346" cy="552673"/>
          </a:xfrm>
          <a:prstGeom prst="rect">
            <a:avLst/>
          </a:prstGeom>
          <a:noFill/>
        </p:spPr>
      </p:pic>
      <p:sp>
        <p:nvSpPr>
          <p:cNvPr id="23555" name="Rectangle 3"/>
          <p:cNvSpPr>
            <a:spLocks noChangeArrowheads="1"/>
          </p:cNvSpPr>
          <p:nvPr/>
        </p:nvSpPr>
        <p:spPr bwMode="auto">
          <a:xfrm>
            <a:off x="10483270" y="634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74265" y="2541133"/>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4265" y="3026717"/>
            <a:ext cx="785818" cy="248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179157" y="3308120"/>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57"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355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74265" y="4456220"/>
            <a:ext cx="2062170" cy="555618"/>
          </a:xfrm>
          <a:prstGeom prst="rect">
            <a:avLst/>
          </a:prstGeom>
          <a:noFill/>
        </p:spPr>
      </p:pic>
      <p:sp>
        <p:nvSpPr>
          <p:cNvPr id="23558" name="Rectangle 6"/>
          <p:cNvSpPr>
            <a:spLocks noChangeArrowheads="1"/>
          </p:cNvSpPr>
          <p:nvPr/>
        </p:nvSpPr>
        <p:spPr bwMode="auto">
          <a:xfrm>
            <a:off x="10483270" y="482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3560"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355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74265" y="5120212"/>
            <a:ext cx="2357454" cy="453274"/>
          </a:xfrm>
          <a:prstGeom prst="rect">
            <a:avLst/>
          </a:prstGeom>
          <a:noFill/>
        </p:spPr>
      </p:pic>
      <p:sp>
        <p:nvSpPr>
          <p:cNvPr id="23561" name="Rectangle 9"/>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E6415CDB-B51C-4FF3-81D1-C48A6730FC20}"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109</a:t>
            </a:fld>
            <a:endParaRPr lang="ar-JO" dirty="0"/>
          </a:p>
        </p:txBody>
      </p:sp>
    </p:spTree>
    <p:extLst>
      <p:ext uri="{BB962C8B-B14F-4D97-AF65-F5344CB8AC3E}">
        <p14:creationId xmlns:p14="http://schemas.microsoft.com/office/powerpoint/2010/main" val="286883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6930D0-8CD9-4DCA-9C31-71D064730EE4}" type="datetime3">
              <a:rPr kumimoji="0" lang="en-US" sz="1600" b="0" i="0" u="none" strike="noStrike" kern="1200" cap="none" spc="0" normalizeH="0" baseline="0" noProof="0" smtClean="0">
                <a:ln>
                  <a:noFill/>
                </a:ln>
                <a:solidFill>
                  <a:srgbClr val="FFFFFF"/>
                </a:solidFill>
                <a:effectLst/>
                <a:uLnTx/>
                <a:uFillTx/>
                <a:ea typeface="+mn-ea"/>
                <a:cs typeface="Times New Roman" panose="02020603050405020304" pitchFamily="18" charset="0"/>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Times New Roman" panose="02020603050405020304" pitchFamily="18" charset="0"/>
              </a:rPr>
              <a:t>Dr. Osama </a:t>
            </a:r>
            <a:r>
              <a:rPr kumimoji="0" lang="en-US" sz="1600" b="0" i="0" u="none" strike="noStrike" kern="1200" cap="all" spc="0" normalizeH="0" baseline="0" noProof="0" dirty="0" err="1">
                <a:ln>
                  <a:noFill/>
                </a:ln>
                <a:solidFill>
                  <a:srgbClr val="FFFFFF"/>
                </a:solidFill>
                <a:effectLst/>
                <a:uLnTx/>
                <a:uFillTx/>
                <a:ea typeface="+mn-ea"/>
                <a:cs typeface="Times New Roman" panose="02020603050405020304" pitchFamily="18" charset="0"/>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Times New Roman" panose="02020603050405020304" pitchFamily="18" charset="0"/>
              </a:rPr>
              <a:t>11</a:t>
            </a:r>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Rectangle 4"/>
          <p:cNvSpPr/>
          <p:nvPr/>
        </p:nvSpPr>
        <p:spPr>
          <a:xfrm>
            <a:off x="2782957" y="218660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782957"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2782957"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782957"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782957"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2782957"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a:stCxn id="5" idx="2"/>
            <a:endCxn id="6" idx="0"/>
          </p:cNvCxnSpPr>
          <p:nvPr/>
        </p:nvCxnSpPr>
        <p:spPr>
          <a:xfrm>
            <a:off x="2948609" y="2478157"/>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10" idx="0"/>
          </p:cNvCxnSpPr>
          <p:nvPr/>
        </p:nvCxnSpPr>
        <p:spPr>
          <a:xfrm>
            <a:off x="2948609"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8" idx="0"/>
          </p:cNvCxnSpPr>
          <p:nvPr/>
        </p:nvCxnSpPr>
        <p:spPr>
          <a:xfrm>
            <a:off x="2948609"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0"/>
          </p:cNvCxnSpPr>
          <p:nvPr/>
        </p:nvCxnSpPr>
        <p:spPr>
          <a:xfrm>
            <a:off x="2948609"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2"/>
            <a:endCxn id="7" idx="0"/>
          </p:cNvCxnSpPr>
          <p:nvPr/>
        </p:nvCxnSpPr>
        <p:spPr>
          <a:xfrm>
            <a:off x="2948609"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143386" y="218660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4143386"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p:cNvSpPr/>
          <p:nvPr/>
        </p:nvSpPr>
        <p:spPr>
          <a:xfrm>
            <a:off x="4143386"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143386"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Rectangle 24"/>
          <p:cNvSpPr/>
          <p:nvPr/>
        </p:nvSpPr>
        <p:spPr>
          <a:xfrm>
            <a:off x="4143386"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4143386"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Arrow Connector 26"/>
          <p:cNvCxnSpPr>
            <a:stCxn id="21" idx="2"/>
            <a:endCxn id="22" idx="0"/>
          </p:cNvCxnSpPr>
          <p:nvPr/>
        </p:nvCxnSpPr>
        <p:spPr>
          <a:xfrm>
            <a:off x="4309038" y="2478157"/>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2"/>
            <a:endCxn id="26" idx="0"/>
          </p:cNvCxnSpPr>
          <p:nvPr/>
        </p:nvCxnSpPr>
        <p:spPr>
          <a:xfrm>
            <a:off x="4309038"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a:endCxn id="24" idx="0"/>
          </p:cNvCxnSpPr>
          <p:nvPr/>
        </p:nvCxnSpPr>
        <p:spPr>
          <a:xfrm>
            <a:off x="4309038"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2"/>
            <a:endCxn id="25" idx="0"/>
          </p:cNvCxnSpPr>
          <p:nvPr/>
        </p:nvCxnSpPr>
        <p:spPr>
          <a:xfrm>
            <a:off x="4309038"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3" idx="0"/>
          </p:cNvCxnSpPr>
          <p:nvPr/>
        </p:nvCxnSpPr>
        <p:spPr>
          <a:xfrm>
            <a:off x="4309038"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p:cNvCxnSpPr>
            <a:stCxn id="7" idx="2"/>
            <a:endCxn id="21" idx="0"/>
          </p:cNvCxnSpPr>
          <p:nvPr/>
        </p:nvCxnSpPr>
        <p:spPr>
          <a:xfrm rot="5400000" flipH="1" flipV="1">
            <a:off x="2025309" y="3109908"/>
            <a:ext cx="3207028" cy="1360429"/>
          </a:xfrm>
          <a:prstGeom prst="bentConnector5">
            <a:avLst>
              <a:gd name="adj1" fmla="val -7128"/>
              <a:gd name="adj2" fmla="val 50000"/>
              <a:gd name="adj3" fmla="val 107128"/>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503814" y="218660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7" name="Rectangle 46"/>
          <p:cNvSpPr/>
          <p:nvPr/>
        </p:nvSpPr>
        <p:spPr>
          <a:xfrm>
            <a:off x="5503814"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8" name="Rectangle 47"/>
          <p:cNvSpPr/>
          <p:nvPr/>
        </p:nvSpPr>
        <p:spPr>
          <a:xfrm>
            <a:off x="5503814"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9" name="Rectangle 48"/>
          <p:cNvSpPr/>
          <p:nvPr/>
        </p:nvSpPr>
        <p:spPr>
          <a:xfrm>
            <a:off x="5503814"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0" name="Rectangle 49"/>
          <p:cNvSpPr/>
          <p:nvPr/>
        </p:nvSpPr>
        <p:spPr>
          <a:xfrm>
            <a:off x="5503814"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1" name="Rectangle 50"/>
          <p:cNvSpPr/>
          <p:nvPr/>
        </p:nvSpPr>
        <p:spPr>
          <a:xfrm>
            <a:off x="5503814"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52" name="Straight Arrow Connector 51"/>
          <p:cNvCxnSpPr>
            <a:stCxn id="46" idx="2"/>
            <a:endCxn id="47" idx="0"/>
          </p:cNvCxnSpPr>
          <p:nvPr/>
        </p:nvCxnSpPr>
        <p:spPr>
          <a:xfrm>
            <a:off x="5669466" y="2478157"/>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7" idx="2"/>
            <a:endCxn id="51" idx="0"/>
          </p:cNvCxnSpPr>
          <p:nvPr/>
        </p:nvCxnSpPr>
        <p:spPr>
          <a:xfrm>
            <a:off x="5669466"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1" idx="2"/>
            <a:endCxn id="49" idx="0"/>
          </p:cNvCxnSpPr>
          <p:nvPr/>
        </p:nvCxnSpPr>
        <p:spPr>
          <a:xfrm>
            <a:off x="5669466"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2"/>
            <a:endCxn id="50" idx="0"/>
          </p:cNvCxnSpPr>
          <p:nvPr/>
        </p:nvCxnSpPr>
        <p:spPr>
          <a:xfrm>
            <a:off x="5669466"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0" idx="2"/>
            <a:endCxn id="48" idx="0"/>
          </p:cNvCxnSpPr>
          <p:nvPr/>
        </p:nvCxnSpPr>
        <p:spPr>
          <a:xfrm>
            <a:off x="5669466"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p:cNvCxnSpPr>
            <a:stCxn id="23" idx="2"/>
            <a:endCxn id="46" idx="0"/>
          </p:cNvCxnSpPr>
          <p:nvPr/>
        </p:nvCxnSpPr>
        <p:spPr>
          <a:xfrm rot="5400000" flipH="1" flipV="1">
            <a:off x="3385738" y="3109909"/>
            <a:ext cx="3207028" cy="1360428"/>
          </a:xfrm>
          <a:prstGeom prst="bentConnector5">
            <a:avLst>
              <a:gd name="adj1" fmla="val -7128"/>
              <a:gd name="adj2" fmla="val 50000"/>
              <a:gd name="adj3" fmla="val 107128"/>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698590"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1" name="Rectangle 60"/>
          <p:cNvSpPr/>
          <p:nvPr/>
        </p:nvSpPr>
        <p:spPr>
          <a:xfrm>
            <a:off x="6698590"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2" name="Rectangle 61"/>
          <p:cNvSpPr/>
          <p:nvPr/>
        </p:nvSpPr>
        <p:spPr>
          <a:xfrm>
            <a:off x="6698590"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3" name="Rectangle 62"/>
          <p:cNvSpPr/>
          <p:nvPr/>
        </p:nvSpPr>
        <p:spPr>
          <a:xfrm>
            <a:off x="6698590"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4" name="Rectangle 63"/>
          <p:cNvSpPr/>
          <p:nvPr/>
        </p:nvSpPr>
        <p:spPr>
          <a:xfrm>
            <a:off x="6698590"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66" name="Straight Arrow Connector 65"/>
          <p:cNvCxnSpPr>
            <a:stCxn id="60" idx="2"/>
            <a:endCxn id="64" idx="0"/>
          </p:cNvCxnSpPr>
          <p:nvPr/>
        </p:nvCxnSpPr>
        <p:spPr>
          <a:xfrm>
            <a:off x="6864242"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4" idx="2"/>
            <a:endCxn id="62" idx="0"/>
          </p:cNvCxnSpPr>
          <p:nvPr/>
        </p:nvCxnSpPr>
        <p:spPr>
          <a:xfrm>
            <a:off x="6864242"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2" idx="2"/>
            <a:endCxn id="63" idx="0"/>
          </p:cNvCxnSpPr>
          <p:nvPr/>
        </p:nvCxnSpPr>
        <p:spPr>
          <a:xfrm>
            <a:off x="6864242"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3" idx="2"/>
            <a:endCxn id="61" idx="0"/>
          </p:cNvCxnSpPr>
          <p:nvPr/>
        </p:nvCxnSpPr>
        <p:spPr>
          <a:xfrm>
            <a:off x="6864242"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562062"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70"/>
          <p:cNvSpPr/>
          <p:nvPr/>
        </p:nvSpPr>
        <p:spPr>
          <a:xfrm>
            <a:off x="7562062"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2" name="Rectangle 71"/>
          <p:cNvSpPr/>
          <p:nvPr/>
        </p:nvSpPr>
        <p:spPr>
          <a:xfrm>
            <a:off x="7562062"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3" name="Rectangle 72"/>
          <p:cNvSpPr/>
          <p:nvPr/>
        </p:nvSpPr>
        <p:spPr>
          <a:xfrm>
            <a:off x="7562062"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4" name="Rectangle 73"/>
          <p:cNvSpPr/>
          <p:nvPr/>
        </p:nvSpPr>
        <p:spPr>
          <a:xfrm>
            <a:off x="7562062"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75" name="Straight Arrow Connector 74"/>
          <p:cNvCxnSpPr>
            <a:stCxn id="70" idx="2"/>
            <a:endCxn id="74" idx="0"/>
          </p:cNvCxnSpPr>
          <p:nvPr/>
        </p:nvCxnSpPr>
        <p:spPr>
          <a:xfrm>
            <a:off x="7727714"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4" idx="2"/>
            <a:endCxn id="72" idx="0"/>
          </p:cNvCxnSpPr>
          <p:nvPr/>
        </p:nvCxnSpPr>
        <p:spPr>
          <a:xfrm>
            <a:off x="7727714"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2" idx="2"/>
            <a:endCxn id="73" idx="0"/>
          </p:cNvCxnSpPr>
          <p:nvPr/>
        </p:nvCxnSpPr>
        <p:spPr>
          <a:xfrm>
            <a:off x="7727714"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2"/>
            <a:endCxn id="71" idx="0"/>
          </p:cNvCxnSpPr>
          <p:nvPr/>
        </p:nvCxnSpPr>
        <p:spPr>
          <a:xfrm>
            <a:off x="7727714"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425533"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0" name="Rectangle 79"/>
          <p:cNvSpPr/>
          <p:nvPr/>
        </p:nvSpPr>
        <p:spPr>
          <a:xfrm>
            <a:off x="8425533"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1" name="Rectangle 80"/>
          <p:cNvSpPr/>
          <p:nvPr/>
        </p:nvSpPr>
        <p:spPr>
          <a:xfrm>
            <a:off x="8425533"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2" name="Rectangle 81"/>
          <p:cNvSpPr/>
          <p:nvPr/>
        </p:nvSpPr>
        <p:spPr>
          <a:xfrm>
            <a:off x="8425533"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3" name="Rectangle 82"/>
          <p:cNvSpPr/>
          <p:nvPr/>
        </p:nvSpPr>
        <p:spPr>
          <a:xfrm>
            <a:off x="8425533"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84" name="Straight Arrow Connector 83"/>
          <p:cNvCxnSpPr>
            <a:stCxn id="79" idx="2"/>
            <a:endCxn id="83" idx="0"/>
          </p:cNvCxnSpPr>
          <p:nvPr/>
        </p:nvCxnSpPr>
        <p:spPr>
          <a:xfrm>
            <a:off x="8591185"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2"/>
            <a:endCxn id="81" idx="0"/>
          </p:cNvCxnSpPr>
          <p:nvPr/>
        </p:nvCxnSpPr>
        <p:spPr>
          <a:xfrm>
            <a:off x="8591185"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1" idx="2"/>
            <a:endCxn id="82" idx="0"/>
          </p:cNvCxnSpPr>
          <p:nvPr/>
        </p:nvCxnSpPr>
        <p:spPr>
          <a:xfrm>
            <a:off x="8591185"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2" idx="2"/>
            <a:endCxn id="80" idx="0"/>
          </p:cNvCxnSpPr>
          <p:nvPr/>
        </p:nvCxnSpPr>
        <p:spPr>
          <a:xfrm>
            <a:off x="8591185"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9620307" y="218660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9" name="Rectangle 88"/>
          <p:cNvSpPr/>
          <p:nvPr/>
        </p:nvSpPr>
        <p:spPr>
          <a:xfrm>
            <a:off x="9620307" y="2769705"/>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0" name="Rectangle 89"/>
          <p:cNvSpPr/>
          <p:nvPr/>
        </p:nvSpPr>
        <p:spPr>
          <a:xfrm>
            <a:off x="9620307" y="510208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1" name="Rectangle 90"/>
          <p:cNvSpPr/>
          <p:nvPr/>
        </p:nvSpPr>
        <p:spPr>
          <a:xfrm>
            <a:off x="9620307" y="393589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2" name="Rectangle 91"/>
          <p:cNvSpPr/>
          <p:nvPr/>
        </p:nvSpPr>
        <p:spPr>
          <a:xfrm>
            <a:off x="9620307" y="451899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3" name="Rectangle 92"/>
          <p:cNvSpPr/>
          <p:nvPr/>
        </p:nvSpPr>
        <p:spPr>
          <a:xfrm>
            <a:off x="9620307" y="335280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94" name="Straight Arrow Connector 93"/>
          <p:cNvCxnSpPr>
            <a:stCxn id="88" idx="2"/>
            <a:endCxn id="89" idx="0"/>
          </p:cNvCxnSpPr>
          <p:nvPr/>
        </p:nvCxnSpPr>
        <p:spPr>
          <a:xfrm>
            <a:off x="9785959" y="2478157"/>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9" idx="2"/>
            <a:endCxn id="93" idx="0"/>
          </p:cNvCxnSpPr>
          <p:nvPr/>
        </p:nvCxnSpPr>
        <p:spPr>
          <a:xfrm>
            <a:off x="9785959" y="3061253"/>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3" idx="2"/>
            <a:endCxn id="91" idx="0"/>
          </p:cNvCxnSpPr>
          <p:nvPr/>
        </p:nvCxnSpPr>
        <p:spPr>
          <a:xfrm>
            <a:off x="9785959" y="3644349"/>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1" idx="2"/>
            <a:endCxn id="92" idx="0"/>
          </p:cNvCxnSpPr>
          <p:nvPr/>
        </p:nvCxnSpPr>
        <p:spPr>
          <a:xfrm>
            <a:off x="9785959" y="4227445"/>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2" idx="2"/>
            <a:endCxn id="90" idx="0"/>
          </p:cNvCxnSpPr>
          <p:nvPr/>
        </p:nvCxnSpPr>
        <p:spPr>
          <a:xfrm>
            <a:off x="9785959" y="4810541"/>
            <a:ext cx="0" cy="2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p:cNvCxnSpPr>
            <a:stCxn id="48" idx="2"/>
            <a:endCxn id="60" idx="0"/>
          </p:cNvCxnSpPr>
          <p:nvPr/>
        </p:nvCxnSpPr>
        <p:spPr>
          <a:xfrm rot="5400000" flipH="1" flipV="1">
            <a:off x="4954888" y="3484283"/>
            <a:ext cx="2623932" cy="1194776"/>
          </a:xfrm>
          <a:prstGeom prst="bentConnector5">
            <a:avLst>
              <a:gd name="adj1" fmla="val -8712"/>
              <a:gd name="adj2" fmla="val 50000"/>
              <a:gd name="adj3" fmla="val 1087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a:stCxn id="61" idx="2"/>
            <a:endCxn id="70" idx="0"/>
          </p:cNvCxnSpPr>
          <p:nvPr/>
        </p:nvCxnSpPr>
        <p:spPr>
          <a:xfrm rot="5400000" flipH="1" flipV="1">
            <a:off x="5984012" y="3649935"/>
            <a:ext cx="2623932" cy="863472"/>
          </a:xfrm>
          <a:prstGeom prst="bentConnector5">
            <a:avLst>
              <a:gd name="adj1" fmla="val -8712"/>
              <a:gd name="adj2" fmla="val 50000"/>
              <a:gd name="adj3" fmla="val 1087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p:cNvCxnSpPr>
            <a:stCxn id="71" idx="2"/>
            <a:endCxn id="79" idx="0"/>
          </p:cNvCxnSpPr>
          <p:nvPr/>
        </p:nvCxnSpPr>
        <p:spPr>
          <a:xfrm rot="5400000" flipH="1" flipV="1">
            <a:off x="6847483" y="3649935"/>
            <a:ext cx="2623932" cy="863471"/>
          </a:xfrm>
          <a:prstGeom prst="bentConnector5">
            <a:avLst>
              <a:gd name="adj1" fmla="val -8712"/>
              <a:gd name="adj2" fmla="val 50000"/>
              <a:gd name="adj3" fmla="val 1087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p:cNvCxnSpPr>
            <a:stCxn id="80" idx="2"/>
            <a:endCxn id="88" idx="0"/>
          </p:cNvCxnSpPr>
          <p:nvPr/>
        </p:nvCxnSpPr>
        <p:spPr>
          <a:xfrm rot="5400000" flipH="1" flipV="1">
            <a:off x="7585058" y="3192736"/>
            <a:ext cx="3207028" cy="1194774"/>
          </a:xfrm>
          <a:prstGeom prst="bentConnector5">
            <a:avLst>
              <a:gd name="adj1" fmla="val -7128"/>
              <a:gd name="adj2" fmla="val 50000"/>
              <a:gd name="adj3" fmla="val 107128"/>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46863" y="2070773"/>
            <a:ext cx="949609" cy="523219"/>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Problem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Analysis</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8" name="TextBox 107"/>
          <p:cNvSpPr txBox="1"/>
          <p:nvPr/>
        </p:nvSpPr>
        <p:spPr>
          <a:xfrm>
            <a:off x="687899" y="2653869"/>
            <a:ext cx="1048044"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Problem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formulation</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0" name="TextBox 109"/>
          <p:cNvSpPr txBox="1"/>
          <p:nvPr/>
        </p:nvSpPr>
        <p:spPr>
          <a:xfrm>
            <a:off x="778469" y="3236965"/>
            <a:ext cx="866904"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Synthesis</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1" name="TextBox 110"/>
          <p:cNvSpPr txBox="1"/>
          <p:nvPr/>
        </p:nvSpPr>
        <p:spPr>
          <a:xfrm>
            <a:off x="798721" y="3820060"/>
            <a:ext cx="814647"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Analysis</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2" name="TextBox 111"/>
          <p:cNvSpPr txBox="1"/>
          <p:nvPr/>
        </p:nvSpPr>
        <p:spPr>
          <a:xfrm>
            <a:off x="728646" y="4510878"/>
            <a:ext cx="962123" cy="307777"/>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Evaluation</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3" name="TextBox 112"/>
          <p:cNvSpPr txBox="1"/>
          <p:nvPr/>
        </p:nvSpPr>
        <p:spPr>
          <a:xfrm>
            <a:off x="794478" y="5108725"/>
            <a:ext cx="824265" cy="307777"/>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Decision</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9" name="TextBox 118"/>
          <p:cNvSpPr txBox="1"/>
          <p:nvPr/>
        </p:nvSpPr>
        <p:spPr>
          <a:xfrm>
            <a:off x="2540483" y="1272871"/>
            <a:ext cx="816249" cy="307777"/>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Planning</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0" name="TextBox 119"/>
          <p:cNvSpPr txBox="1"/>
          <p:nvPr/>
        </p:nvSpPr>
        <p:spPr>
          <a:xfrm>
            <a:off x="3798257" y="1161832"/>
            <a:ext cx="1021562"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Preliminary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Study</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1" name="TextBox 120"/>
          <p:cNvSpPr txBox="1"/>
          <p:nvPr/>
        </p:nvSpPr>
        <p:spPr>
          <a:xfrm>
            <a:off x="5083953" y="1161832"/>
            <a:ext cx="1171026"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Development</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2" name="TextBox 121"/>
          <p:cNvSpPr txBox="1"/>
          <p:nvPr/>
        </p:nvSpPr>
        <p:spPr>
          <a:xfrm>
            <a:off x="6428513" y="1161832"/>
            <a:ext cx="871457" cy="461665"/>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Production</a:t>
            </a:r>
            <a:endParaRPr kumimoji="0" lang="ar-JO"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3" name="TextBox 122"/>
          <p:cNvSpPr txBox="1"/>
          <p:nvPr/>
        </p:nvSpPr>
        <p:spPr>
          <a:xfrm>
            <a:off x="7289227" y="1163857"/>
            <a:ext cx="876971" cy="461665"/>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Installation</a:t>
            </a:r>
            <a:endParaRPr kumimoji="0" lang="ar-JO"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4" name="TextBox 123"/>
          <p:cNvSpPr txBox="1"/>
          <p:nvPr/>
        </p:nvSpPr>
        <p:spPr>
          <a:xfrm>
            <a:off x="8183733" y="1192609"/>
            <a:ext cx="814903" cy="461665"/>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Operation</a:t>
            </a:r>
            <a:endParaRPr kumimoji="0" lang="ar-JO"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5" name="TextBox 124"/>
          <p:cNvSpPr txBox="1"/>
          <p:nvPr/>
        </p:nvSpPr>
        <p:spPr>
          <a:xfrm>
            <a:off x="9214328" y="1161831"/>
            <a:ext cx="1143262"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Replacement</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6" name="TextBox 125"/>
          <p:cNvSpPr txBox="1"/>
          <p:nvPr/>
        </p:nvSpPr>
        <p:spPr>
          <a:xfrm>
            <a:off x="183181" y="544402"/>
            <a:ext cx="3632490" cy="461665"/>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System Life Phases</a:t>
            </a:r>
            <a:endParaRPr kumimoji="0" lang="ar-JO"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127" name="TextBox 126"/>
          <p:cNvSpPr txBox="1"/>
          <p:nvPr/>
        </p:nvSpPr>
        <p:spPr>
          <a:xfrm>
            <a:off x="687899" y="5895193"/>
            <a:ext cx="6784230" cy="46166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System approach is iterative           goes in cycles</a:t>
            </a:r>
            <a:endParaRPr kumimoji="0" lang="ar-J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29" name="Straight Arrow Connector 128"/>
          <p:cNvCxnSpPr/>
          <p:nvPr/>
        </p:nvCxnSpPr>
        <p:spPr>
          <a:xfrm>
            <a:off x="4819819" y="6168237"/>
            <a:ext cx="683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3146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7.3  Reliability of Series system</a:t>
            </a:r>
            <a:r>
              <a:rPr lang="en-US" sz="2400" dirty="0">
                <a:solidFill>
                  <a:schemeClr val="tx1"/>
                </a:solidFill>
                <a:cs typeface="Times New Roman" pitchFamily="18" charset="0"/>
              </a:rPr>
              <a:t/>
            </a:r>
            <a:br>
              <a:rPr lang="en-US" sz="2400" dirty="0">
                <a:solidFill>
                  <a:schemeClr val="tx1"/>
                </a:solidFill>
                <a:cs typeface="Times New Roman" pitchFamily="18" charset="0"/>
              </a:rPr>
            </a:br>
            <a:r>
              <a:rPr lang="en-US" sz="2400" dirty="0">
                <a:solidFill>
                  <a:schemeClr val="tx1"/>
                </a:solidFill>
                <a:cs typeface="Times New Roman" pitchFamily="18" charset="0"/>
              </a:rPr>
              <a:t> </a:t>
            </a:r>
            <a:endParaRPr lang="en-US" sz="2400" dirty="0">
              <a:solidFill>
                <a:schemeClr val="tx1"/>
              </a:solidFill>
            </a:endParaRPr>
          </a:p>
        </p:txBody>
      </p:sp>
      <p:sp>
        <p:nvSpPr>
          <p:cNvPr id="3" name="Content Placeholder 2"/>
          <p:cNvSpPr>
            <a:spLocks noGrp="1"/>
          </p:cNvSpPr>
          <p:nvPr>
            <p:ph idx="1"/>
          </p:nvPr>
        </p:nvSpPr>
        <p:spPr>
          <a:xfrm>
            <a:off x="1097280" y="1845733"/>
            <a:ext cx="10058400" cy="4293809"/>
          </a:xfrm>
        </p:spPr>
        <p:txBody>
          <a:bodyPr>
            <a:noAutofit/>
          </a:bodyPr>
          <a:lstStyle/>
          <a:p>
            <a:pPr algn="l">
              <a:buNone/>
            </a:pPr>
            <a:r>
              <a:rPr lang="en-US" dirty="0">
                <a:solidFill>
                  <a:schemeClr val="tx1"/>
                </a:solidFill>
                <a:effectLst>
                  <a:outerShdw blurRad="38100" dist="38100" dir="2700000" algn="tl">
                    <a:srgbClr val="000000">
                      <a:alpha val="43137"/>
                    </a:srgbClr>
                  </a:outerShdw>
                </a:effectLst>
                <a:cs typeface="Times New Roman" pitchFamily="18" charset="0"/>
              </a:rPr>
              <a:t>Failure of any component causes the whole system to fail </a:t>
            </a:r>
            <a:r>
              <a:rPr lang="en-US" dirty="0">
                <a:solidFill>
                  <a:schemeClr val="tx1"/>
                </a:solidFill>
                <a:cs typeface="Times New Roman" pitchFamily="18" charset="0"/>
              </a:rPr>
              <a:t>.</a:t>
            </a:r>
          </a:p>
          <a:p>
            <a:pPr algn="l">
              <a:buNone/>
            </a:pPr>
            <a:r>
              <a:rPr lang="en-US" dirty="0">
                <a:solidFill>
                  <a:schemeClr val="tx1"/>
                </a:solidFill>
              </a:rPr>
              <a:t>                                       </a:t>
            </a:r>
          </a:p>
          <a:p>
            <a:pPr algn="l">
              <a:buNone/>
            </a:pPr>
            <a:r>
              <a:rPr lang="en-US" dirty="0">
                <a:solidFill>
                  <a:schemeClr val="tx1"/>
                </a:solidFill>
                <a:cs typeface="Times New Roman" pitchFamily="18" charset="0"/>
              </a:rPr>
              <a:t>                                  in general</a:t>
            </a:r>
          </a:p>
          <a:p>
            <a:pPr algn="l">
              <a:buNone/>
            </a:pPr>
            <a:endParaRPr lang="ar-JO" dirty="0">
              <a:solidFill>
                <a:schemeClr val="tx1"/>
              </a:solidFill>
              <a:cs typeface="Times New Roman" panose="02020603050405020304" pitchFamily="18" charset="0"/>
            </a:endParaRPr>
          </a:p>
          <a:p>
            <a:pPr algn="l">
              <a:buNone/>
            </a:pPr>
            <a:r>
              <a:rPr lang="en-US" dirty="0">
                <a:solidFill>
                  <a:schemeClr val="tx1"/>
                </a:solidFill>
              </a:rPr>
              <a:t>                        components                                                      # of components</a:t>
            </a:r>
            <a:endParaRPr lang="ar-JO" dirty="0">
              <a:solidFill>
                <a:schemeClr val="tx1"/>
              </a:solidFill>
              <a:cs typeface="Times New Roman" panose="02020603050405020304" pitchFamily="18" charset="0"/>
            </a:endParaRPr>
          </a:p>
          <a:p>
            <a:pPr algn="l">
              <a:buNone/>
            </a:pPr>
            <a:r>
              <a:rPr lang="en-US" dirty="0">
                <a:solidFill>
                  <a:schemeClr val="tx1"/>
                </a:solidFill>
                <a:cs typeface="Times New Roman" pitchFamily="18" charset="0"/>
              </a:rPr>
              <a:t>For constant </a:t>
            </a:r>
            <a:r>
              <a:rPr lang="ar-JO" dirty="0">
                <a:solidFill>
                  <a:schemeClr val="tx1"/>
                </a:solidFill>
                <a:cs typeface="Times New Roman" pitchFamily="18" charset="0"/>
              </a:rPr>
              <a:t>λ</a:t>
            </a:r>
            <a:r>
              <a:rPr lang="en-US" dirty="0">
                <a:solidFill>
                  <a:schemeClr val="tx1"/>
                </a:solidFill>
                <a:cs typeface="Times New Roman" pitchFamily="18" charset="0"/>
              </a:rPr>
              <a:t> , </a:t>
            </a:r>
          </a:p>
          <a:p>
            <a:pPr algn="l">
              <a:buNone/>
            </a:pPr>
            <a:endParaRPr lang="en-US" dirty="0">
              <a:solidFill>
                <a:schemeClr val="tx1"/>
              </a:solidFill>
            </a:endParaRPr>
          </a:p>
          <a:p>
            <a:pPr algn="l">
              <a:buNone/>
            </a:pPr>
            <a:r>
              <a:rPr lang="en-US" dirty="0">
                <a:solidFill>
                  <a:schemeClr val="tx1"/>
                </a:solidFill>
                <a:cs typeface="Times New Roman" pitchFamily="18" charset="0"/>
              </a:rPr>
              <a:t>For several components N , </a:t>
            </a:r>
          </a:p>
        </p:txBody>
      </p:sp>
      <p:sp>
        <p:nvSpPr>
          <p:cNvPr id="2457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45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49110" y="2743201"/>
            <a:ext cx="1500198" cy="353178"/>
          </a:xfrm>
          <a:prstGeom prst="rect">
            <a:avLst/>
          </a:prstGeom>
          <a:noFill/>
        </p:spPr>
      </p:pic>
      <p:sp>
        <p:nvSpPr>
          <p:cNvPr id="24579" name="Rectangle 3"/>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4581"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458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10116" y="2743201"/>
            <a:ext cx="2357454" cy="482371"/>
          </a:xfrm>
          <a:prstGeom prst="rect">
            <a:avLst/>
          </a:prstGeom>
          <a:noFill/>
        </p:spPr>
      </p:pic>
      <p:sp>
        <p:nvSpPr>
          <p:cNvPr id="24582" name="Rectangle 6"/>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458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458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34994" y="4495443"/>
            <a:ext cx="1787744" cy="365708"/>
          </a:xfrm>
          <a:prstGeom prst="rect">
            <a:avLst/>
          </a:prstGeom>
          <a:noFill/>
        </p:spPr>
      </p:pic>
      <p:sp>
        <p:nvSpPr>
          <p:cNvPr id="24585" name="Rectangle 9"/>
          <p:cNvSpPr>
            <a:spLocks noChangeArrowheads="1"/>
          </p:cNvSpPr>
          <p:nvPr/>
        </p:nvSpPr>
        <p:spPr bwMode="auto">
          <a:xfrm>
            <a:off x="10483270" y="4725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4587"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4586"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34994" y="5638630"/>
            <a:ext cx="4286280" cy="473304"/>
          </a:xfrm>
          <a:prstGeom prst="rect">
            <a:avLst/>
          </a:prstGeom>
          <a:noFill/>
        </p:spPr>
      </p:pic>
      <p:sp>
        <p:nvSpPr>
          <p:cNvPr id="24588" name="Rectangle 12"/>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7082311" y="3186106"/>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2463556" y="3297010"/>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2249242" y="3297009"/>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pPr defTabSz="457200">
              <a:defRPr/>
            </a:pPr>
            <a:fld id="{A21A2303-F619-4663-8A6B-DA0EE98DD0BD}"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110</a:t>
            </a:fld>
            <a:endParaRPr lang="ar-JO" dirty="0"/>
          </a:p>
        </p:txBody>
      </p:sp>
    </p:spTree>
    <p:extLst>
      <p:ext uri="{BB962C8B-B14F-4D97-AF65-F5344CB8AC3E}">
        <p14:creationId xmlns:p14="http://schemas.microsoft.com/office/powerpoint/2010/main" val="34435399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2" y="340353"/>
            <a:ext cx="10058400" cy="1450757"/>
          </a:xfrm>
        </p:spPr>
        <p:txBody>
          <a:bodyPr>
            <a:normAutofit/>
          </a:bodyPr>
          <a:lstStyle/>
          <a:p>
            <a:r>
              <a:rPr lang="en-US" sz="2400" b="1" dirty="0">
                <a:solidFill>
                  <a:schemeClr val="tx1"/>
                </a:solidFill>
                <a:cs typeface="Times New Roman" pitchFamily="18" charset="0"/>
              </a:rPr>
              <a:t>7.4  Redundancy Rules ( Parallel systems )</a:t>
            </a:r>
            <a:r>
              <a:rPr lang="ar-SA" sz="2800" b="1" dirty="0">
                <a:solidFill>
                  <a:schemeClr val="tx1"/>
                </a:solidFill>
                <a:cs typeface="Times New Roman" pitchFamily="18" charset="0"/>
              </a:rPr>
              <a:t/>
            </a:r>
            <a:br>
              <a:rPr lang="ar-SA" sz="2800" b="1" dirty="0">
                <a:solidFill>
                  <a:schemeClr val="tx1"/>
                </a:solidFill>
                <a:cs typeface="Times New Roman" pitchFamily="18" charset="0"/>
              </a:rPr>
            </a:br>
            <a:r>
              <a:rPr lang="ar-SA" sz="2800" b="1" dirty="0">
                <a:solidFill>
                  <a:schemeClr val="tx1"/>
                </a:solidFill>
                <a:cs typeface="Times New Roman" pitchFamily="18" charset="0"/>
              </a:rPr>
              <a:t/>
            </a:r>
            <a:br>
              <a:rPr lang="ar-SA" sz="2800" b="1" dirty="0">
                <a:solidFill>
                  <a:schemeClr val="tx1"/>
                </a:solidFill>
                <a:cs typeface="Times New Roman" pitchFamily="18" charset="0"/>
              </a:rPr>
            </a:br>
            <a:r>
              <a:rPr lang="en-US" sz="2400" b="1" dirty="0">
                <a:solidFill>
                  <a:schemeClr val="tx1"/>
                </a:solidFill>
                <a:cs typeface="Times New Roman" pitchFamily="18" charset="0"/>
              </a:rPr>
              <a:t>7.4.2  Full active Redundancy ( without repair )</a:t>
            </a:r>
            <a:r>
              <a:rPr lang="ar-SA" sz="2400" b="1" dirty="0">
                <a:solidFill>
                  <a:schemeClr val="tx1"/>
                </a:solidFill>
                <a:cs typeface="Times New Roman" pitchFamily="18" charset="0"/>
              </a:rPr>
              <a:t/>
            </a:r>
            <a:br>
              <a:rPr lang="ar-SA"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p:txBody>
          <a:bodyPr>
            <a:normAutofit/>
          </a:bodyPr>
          <a:lstStyle/>
          <a:p>
            <a:pPr algn="l">
              <a:buNone/>
            </a:pPr>
            <a:r>
              <a:rPr lang="en-US" dirty="0">
                <a:solidFill>
                  <a:schemeClr val="tx1">
                    <a:lumMod val="85000"/>
                    <a:lumOff val="15000"/>
                  </a:schemeClr>
                </a:solidFill>
                <a:cs typeface="Times New Roman" pitchFamily="18" charset="0"/>
              </a:rPr>
              <a:t>System reliability </a:t>
            </a:r>
            <a:r>
              <a:rPr lang="en-US" dirty="0">
                <a:solidFill>
                  <a:schemeClr val="tx1">
                    <a:lumMod val="85000"/>
                    <a:lumOff val="15000"/>
                  </a:schemeClr>
                </a:solidFill>
              </a:rPr>
              <a:t> </a:t>
            </a:r>
          </a:p>
          <a:p>
            <a:pPr algn="ctr">
              <a:buNone/>
            </a:pPr>
            <a:endParaRPr lang="en-US" dirty="0"/>
          </a:p>
          <a:p>
            <a:pPr algn="ctr">
              <a:buNone/>
            </a:pPr>
            <a:endParaRPr lang="ar-JO" dirty="0">
              <a:cs typeface="Times New Roman" panose="02020603050405020304" pitchFamily="18" charset="0"/>
            </a:endParaRPr>
          </a:p>
          <a:p>
            <a:pPr algn="l">
              <a:buNone/>
            </a:pPr>
            <a:r>
              <a:rPr lang="en-US" dirty="0"/>
              <a:t>          </a:t>
            </a:r>
          </a:p>
        </p:txBody>
      </p:sp>
      <p:sp>
        <p:nvSpPr>
          <p:cNvPr id="256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56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60686" y="1862548"/>
            <a:ext cx="4499428" cy="428628"/>
          </a:xfrm>
          <a:prstGeom prst="rect">
            <a:avLst/>
          </a:prstGeom>
          <a:noFill/>
        </p:spPr>
      </p:pic>
      <p:sp>
        <p:nvSpPr>
          <p:cNvPr id="25603" name="Rectangle 3"/>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5" name="Right Arrow 24"/>
          <p:cNvSpPr/>
          <p:nvPr/>
        </p:nvSpPr>
        <p:spPr>
          <a:xfrm>
            <a:off x="3301984" y="1862548"/>
            <a:ext cx="100013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graphicFrame>
        <p:nvGraphicFramePr>
          <p:cNvPr id="15" name="Diagram 14"/>
          <p:cNvGraphicFramePr/>
          <p:nvPr>
            <p:extLst>
              <p:ext uri="{D42A27DB-BD31-4B8C-83A1-F6EECF244321}">
                <p14:modId xmlns:p14="http://schemas.microsoft.com/office/powerpoint/2010/main" val="3561268341"/>
              </p:ext>
            </p:extLst>
          </p:nvPr>
        </p:nvGraphicFramePr>
        <p:xfrm>
          <a:off x="1809720" y="2408757"/>
          <a:ext cx="8429684"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defTabSz="457200">
              <a:defRPr/>
            </a:pPr>
            <a:fld id="{4961E1C4-8185-4413-ABC0-81723BD911B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111</a:t>
            </a:fld>
            <a:endParaRPr lang="ar-JO" dirty="0"/>
          </a:p>
        </p:txBody>
      </p:sp>
    </p:spTree>
    <p:extLst>
      <p:ext uri="{BB962C8B-B14F-4D97-AF65-F5344CB8AC3E}">
        <p14:creationId xmlns:p14="http://schemas.microsoft.com/office/powerpoint/2010/main" val="5479764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269005"/>
            <a:ext cx="8750300" cy="5897563"/>
          </a:xfrm>
        </p:spPr>
        <p:txBody>
          <a:bodyPr>
            <a:normAutofit/>
          </a:bodyPr>
          <a:lstStyle/>
          <a:p>
            <a:pPr algn="l">
              <a:buNone/>
            </a:pPr>
            <a:r>
              <a:rPr lang="en-US" dirty="0">
                <a:solidFill>
                  <a:schemeClr val="tx1"/>
                </a:solidFill>
                <a:cs typeface="Times New Roman" pitchFamily="18" charset="0"/>
              </a:rPr>
              <a:t>For N components ,</a:t>
            </a:r>
            <a:r>
              <a:rPr lang="en-US" dirty="0">
                <a:solidFill>
                  <a:schemeClr val="tx1"/>
                </a:solidFill>
              </a:rPr>
              <a:t> </a:t>
            </a:r>
          </a:p>
          <a:p>
            <a:pPr algn="l">
              <a:buNone/>
            </a:pPr>
            <a:endParaRPr lang="en-US" dirty="0">
              <a:solidFill>
                <a:schemeClr val="tx1"/>
              </a:solidFill>
            </a:endParaRPr>
          </a:p>
          <a:p>
            <a:pPr algn="l">
              <a:buNone/>
            </a:pPr>
            <a:endParaRPr lang="en-US" dirty="0">
              <a:solidFill>
                <a:schemeClr val="tx1"/>
              </a:solidFill>
            </a:endParaRPr>
          </a:p>
          <a:p>
            <a:pPr algn="l">
              <a:buNone/>
            </a:pPr>
            <a:r>
              <a:rPr lang="ar-JO" dirty="0">
                <a:solidFill>
                  <a:schemeClr val="tx1"/>
                </a:solidFill>
                <a:cs typeface="Times New Roman" panose="02020603050405020304" pitchFamily="18" charset="0"/>
              </a:rPr>
              <a:t> </a:t>
            </a:r>
            <a:r>
              <a:rPr lang="en-US" dirty="0">
                <a:solidFill>
                  <a:schemeClr val="tx1"/>
                </a:solidFill>
              </a:rPr>
              <a:t>                 </a:t>
            </a:r>
            <a:r>
              <a:rPr lang="en-US" dirty="0">
                <a:solidFill>
                  <a:schemeClr val="tx1"/>
                </a:solidFill>
                <a:cs typeface="Times New Roman" pitchFamily="18" charset="0"/>
              </a:rPr>
              <a:t>MTBF = </a:t>
            </a:r>
          </a:p>
          <a:p>
            <a:pPr algn="l">
              <a:buNone/>
            </a:pPr>
            <a:r>
              <a:rPr lang="en-US" dirty="0">
                <a:solidFill>
                  <a:schemeClr val="tx1"/>
                </a:solidFill>
              </a:rPr>
              <a:t>                   (    )  </a:t>
            </a:r>
          </a:p>
          <a:p>
            <a:pPr algn="l">
              <a:buNone/>
            </a:pPr>
            <a:endParaRPr lang="en-US" dirty="0">
              <a:solidFill>
                <a:schemeClr val="tx1"/>
              </a:solidFill>
            </a:endParaRPr>
          </a:p>
          <a:p>
            <a:pPr algn="l">
              <a:buNone/>
            </a:pPr>
            <a:r>
              <a:rPr lang="en-US" dirty="0">
                <a:solidFill>
                  <a:schemeClr val="tx1"/>
                </a:solidFill>
                <a:cs typeface="Times New Roman" pitchFamily="18" charset="0"/>
              </a:rPr>
              <a:t>In this case , even though </a:t>
            </a:r>
            <a:r>
              <a:rPr lang="ar-JO" dirty="0">
                <a:solidFill>
                  <a:schemeClr val="tx1"/>
                </a:solidFill>
                <a:cs typeface="Times New Roman" pitchFamily="18" charset="0"/>
              </a:rPr>
              <a:t>λ</a:t>
            </a:r>
            <a:r>
              <a:rPr lang="en-US" dirty="0">
                <a:solidFill>
                  <a:schemeClr val="tx1"/>
                </a:solidFill>
                <a:cs typeface="Times New Roman" pitchFamily="18" charset="0"/>
              </a:rPr>
              <a:t> is constant for all components , it is variable for the </a:t>
            </a:r>
          </a:p>
          <a:p>
            <a:pPr algn="l">
              <a:buNone/>
            </a:pPr>
            <a:r>
              <a:rPr lang="en-US" dirty="0">
                <a:solidFill>
                  <a:schemeClr val="tx1"/>
                </a:solidFill>
                <a:cs typeface="Times New Roman" pitchFamily="18" charset="0"/>
              </a:rPr>
              <a:t>system , therefore  (                 )     </a:t>
            </a:r>
          </a:p>
          <a:p>
            <a:pPr algn="l">
              <a:buNone/>
            </a:pPr>
            <a:endParaRPr lang="en-US" dirty="0">
              <a:solidFill>
                <a:schemeClr val="tx1"/>
              </a:solidFill>
            </a:endParaRPr>
          </a:p>
          <a:p>
            <a:pPr algn="ctr">
              <a:buNone/>
            </a:pPr>
            <a:r>
              <a:rPr lang="en-US" dirty="0">
                <a:solidFill>
                  <a:schemeClr val="tx1"/>
                </a:solidFill>
              </a:rPr>
              <a:t>                   </a:t>
            </a:r>
          </a:p>
          <a:p>
            <a:pPr algn="l">
              <a:buNone/>
            </a:pPr>
            <a:endParaRPr lang="ar-JO" dirty="0">
              <a:solidFill>
                <a:schemeClr val="tx1"/>
              </a:solidFill>
              <a:cs typeface="Times New Roman" panose="02020603050405020304" pitchFamily="18" charset="0"/>
            </a:endParaRPr>
          </a:p>
        </p:txBody>
      </p:sp>
      <p:sp>
        <p:nvSpPr>
          <p:cNvPr id="4" name="Notched Right Arrow 3"/>
          <p:cNvSpPr/>
          <p:nvPr/>
        </p:nvSpPr>
        <p:spPr>
          <a:xfrm>
            <a:off x="1524001" y="1677457"/>
            <a:ext cx="785818" cy="3598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2662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66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50894" y="318849"/>
            <a:ext cx="3786214" cy="419100"/>
          </a:xfrm>
          <a:prstGeom prst="rect">
            <a:avLst/>
          </a:prstGeom>
          <a:noFill/>
        </p:spPr>
      </p:pic>
      <p:sp>
        <p:nvSpPr>
          <p:cNvPr id="26627" name="Rectangle 3"/>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662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66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20301" y="1604887"/>
            <a:ext cx="1359699" cy="528250"/>
          </a:xfrm>
          <a:prstGeom prst="rect">
            <a:avLst/>
          </a:prstGeom>
          <a:noFill/>
        </p:spPr>
      </p:pic>
      <p:sp>
        <p:nvSpPr>
          <p:cNvPr id="26630" name="Rectangle 6"/>
          <p:cNvSpPr>
            <a:spLocks noChangeArrowheads="1"/>
          </p:cNvSpPr>
          <p:nvPr/>
        </p:nvSpPr>
        <p:spPr bwMode="auto">
          <a:xfrm>
            <a:off x="10483270" y="6630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663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66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31389" y="3439887"/>
            <a:ext cx="839011" cy="437462"/>
          </a:xfrm>
          <a:prstGeom prst="rect">
            <a:avLst/>
          </a:prstGeom>
          <a:noFill/>
        </p:spPr>
      </p:pic>
      <p:sp>
        <p:nvSpPr>
          <p:cNvPr id="26633" name="Rectangle 9"/>
          <p:cNvSpPr>
            <a:spLocks noChangeArrowheads="1"/>
          </p:cNvSpPr>
          <p:nvPr/>
        </p:nvSpPr>
        <p:spPr bwMode="auto">
          <a:xfrm>
            <a:off x="10483270"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717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69705" y="2128710"/>
            <a:ext cx="142876" cy="357190"/>
          </a:xfrm>
          <a:prstGeom prst="rect">
            <a:avLst/>
          </a:prstGeom>
          <a:noFill/>
        </p:spPr>
      </p:pic>
      <p:sp>
        <p:nvSpPr>
          <p:cNvPr id="2" name="Date Placeholder 1"/>
          <p:cNvSpPr>
            <a:spLocks noGrp="1"/>
          </p:cNvSpPr>
          <p:nvPr>
            <p:ph type="dt" sz="half" idx="10"/>
          </p:nvPr>
        </p:nvSpPr>
        <p:spPr/>
        <p:txBody>
          <a:bodyPr/>
          <a:lstStyle/>
          <a:p>
            <a:pPr defTabSz="457200">
              <a:defRPr/>
            </a:pPr>
            <a:fld id="{65AAF61B-1286-41FE-A9CD-669EE7C53A9F}"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112</a:t>
            </a:fld>
            <a:endParaRPr lang="ar-JO" dirty="0"/>
          </a:p>
        </p:txBody>
      </p:sp>
    </p:spTree>
    <p:extLst>
      <p:ext uri="{BB962C8B-B14F-4D97-AF65-F5344CB8AC3E}">
        <p14:creationId xmlns:p14="http://schemas.microsoft.com/office/powerpoint/2010/main" val="31015645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498" y="104502"/>
            <a:ext cx="7411950" cy="6094270"/>
          </a:xfrm>
          <a:prstGeom prst="rect">
            <a:avLst/>
          </a:prstGeom>
        </p:spPr>
      </p:pic>
      <p:sp>
        <p:nvSpPr>
          <p:cNvPr id="3" name="Date Placeholder 2"/>
          <p:cNvSpPr>
            <a:spLocks noGrp="1"/>
          </p:cNvSpPr>
          <p:nvPr>
            <p:ph type="dt" sz="half" idx="10"/>
          </p:nvPr>
        </p:nvSpPr>
        <p:spPr/>
        <p:txBody>
          <a:bodyPr/>
          <a:lstStyle/>
          <a:p>
            <a:pPr defTabSz="457200">
              <a:defRPr/>
            </a:pPr>
            <a:fld id="{E5029DBD-0ED1-402E-8A53-41461B7FE9D9}"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113</a:t>
            </a:fld>
            <a:endParaRPr lang="ar-JO" dirty="0"/>
          </a:p>
        </p:txBody>
      </p:sp>
    </p:spTree>
    <p:extLst>
      <p:ext uri="{BB962C8B-B14F-4D97-AF65-F5344CB8AC3E}">
        <p14:creationId xmlns:p14="http://schemas.microsoft.com/office/powerpoint/2010/main" val="539104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7.4.3  Partial Active redundancy ( without repair )</a:t>
            </a:r>
            <a:br>
              <a:rPr lang="en-US" sz="2400" b="1" dirty="0">
                <a:solidFill>
                  <a:schemeClr val="tx1"/>
                </a:solidFill>
                <a:cs typeface="Times New Roman" pitchFamily="18" charset="0"/>
              </a:rPr>
            </a:br>
            <a:endParaRPr lang="en-US" sz="2400" b="1" dirty="0">
              <a:solidFill>
                <a:schemeClr val="tx1"/>
              </a:solidFill>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l">
              <a:buNone/>
            </a:pPr>
            <a:r>
              <a:rPr lang="en-US" sz="2400" dirty="0">
                <a:solidFill>
                  <a:schemeClr val="tx1"/>
                </a:solidFill>
                <a:cs typeface="Times New Roman" pitchFamily="18" charset="0"/>
              </a:rPr>
              <a:t>If Q is unreliability                       R + Q = 1</a:t>
            </a:r>
          </a:p>
          <a:p>
            <a:pPr algn="l">
              <a:buNone/>
            </a:pPr>
            <a:endParaRPr lang="en-US" sz="2400" dirty="0">
              <a:solidFill>
                <a:schemeClr val="tx1"/>
              </a:solidFill>
            </a:endParaRPr>
          </a:p>
          <a:p>
            <a:pPr algn="l">
              <a:buNone/>
            </a:pPr>
            <a:r>
              <a:rPr lang="en-US" sz="2400" dirty="0">
                <a:solidFill>
                  <a:schemeClr val="tx1"/>
                </a:solidFill>
              </a:rPr>
              <a:t>     </a:t>
            </a:r>
            <a:r>
              <a:rPr lang="en-US" sz="2400" dirty="0">
                <a:solidFill>
                  <a:schemeClr val="tx1"/>
                </a:solidFill>
                <a:cs typeface="Times New Roman" pitchFamily="18" charset="0"/>
              </a:rPr>
              <a:t>probability of failure in a given time</a:t>
            </a:r>
          </a:p>
          <a:p>
            <a:pPr algn="l">
              <a:buNone/>
            </a:pPr>
            <a:endParaRPr lang="en-US" sz="2400" dirty="0">
              <a:solidFill>
                <a:schemeClr val="tx1"/>
              </a:solidFill>
            </a:endParaRPr>
          </a:p>
          <a:p>
            <a:pPr algn="l">
              <a:buNone/>
            </a:pPr>
            <a:r>
              <a:rPr lang="en-US" sz="2400" dirty="0">
                <a:solidFill>
                  <a:schemeClr val="tx1"/>
                </a:solidFill>
              </a:rPr>
              <a:t>                                                     </a:t>
            </a:r>
            <a:r>
              <a:rPr lang="en-US" sz="2400" dirty="0">
                <a:solidFill>
                  <a:schemeClr val="tx1"/>
                </a:solidFill>
                <a:cs typeface="Times New Roman" pitchFamily="18" charset="0"/>
              </a:rPr>
              <a:t>Binomial dist</a:t>
            </a:r>
          </a:p>
          <a:p>
            <a:pPr algn="l">
              <a:buNone/>
            </a:pPr>
            <a:endParaRPr lang="en-US" sz="2400" dirty="0">
              <a:solidFill>
                <a:schemeClr val="tx1"/>
              </a:solidFill>
            </a:endParaRPr>
          </a:p>
          <a:p>
            <a:pPr algn="l">
              <a:buNone/>
            </a:pPr>
            <a:endParaRPr lang="en-US" sz="2400" dirty="0">
              <a:solidFill>
                <a:schemeClr val="tx1"/>
              </a:solidFill>
            </a:endParaRPr>
          </a:p>
          <a:p>
            <a:pPr algn="l">
              <a:buNone/>
            </a:pPr>
            <a:endParaRPr lang="en-US" sz="2400" dirty="0">
              <a:solidFill>
                <a:schemeClr val="tx1"/>
              </a:solidFill>
            </a:endParaRPr>
          </a:p>
          <a:p>
            <a:pPr algn="l">
              <a:buNone/>
            </a:pPr>
            <a:r>
              <a:rPr lang="en-US" sz="2400" dirty="0">
                <a:solidFill>
                  <a:schemeClr val="tx1"/>
                </a:solidFill>
                <a:cs typeface="Times New Roman" pitchFamily="18" charset="0"/>
              </a:rPr>
              <a:t>Probability of one failure</a:t>
            </a:r>
          </a:p>
          <a:p>
            <a:pPr algn="l">
              <a:buNone/>
            </a:pPr>
            <a:endParaRPr lang="en-US" dirty="0">
              <a:solidFill>
                <a:schemeClr val="tx1"/>
              </a:solidFill>
            </a:endParaRPr>
          </a:p>
        </p:txBody>
      </p:sp>
      <p:cxnSp>
        <p:nvCxnSpPr>
          <p:cNvPr id="7" name="Straight Arrow Connector 6"/>
          <p:cNvCxnSpPr/>
          <p:nvPr/>
        </p:nvCxnSpPr>
        <p:spPr>
          <a:xfrm>
            <a:off x="2238347" y="2235750"/>
            <a:ext cx="141996" cy="376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Notched Right Arrow 7"/>
          <p:cNvSpPr/>
          <p:nvPr/>
        </p:nvSpPr>
        <p:spPr>
          <a:xfrm>
            <a:off x="3584588" y="1845734"/>
            <a:ext cx="928694" cy="2856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76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01043" y="3310259"/>
            <a:ext cx="2147892" cy="591885"/>
          </a:xfrm>
          <a:prstGeom prst="rect">
            <a:avLst/>
          </a:prstGeom>
          <a:noFill/>
        </p:spPr>
      </p:pic>
      <p:sp>
        <p:nvSpPr>
          <p:cNvPr id="27651" name="Rectangle 3"/>
          <p:cNvSpPr>
            <a:spLocks noChangeArrowheads="1"/>
          </p:cNvSpPr>
          <p:nvPr/>
        </p:nvSpPr>
        <p:spPr bwMode="auto">
          <a:xfrm>
            <a:off x="10483270" y="634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765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27654" name="Rectangle 6"/>
          <p:cNvSpPr>
            <a:spLocks noChangeArrowheads="1"/>
          </p:cNvSpPr>
          <p:nvPr/>
        </p:nvSpPr>
        <p:spPr bwMode="auto">
          <a:xfrm>
            <a:off x="10483270" y="634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765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765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55696" y="4152322"/>
            <a:ext cx="5786478" cy="597140"/>
          </a:xfrm>
          <a:prstGeom prst="rect">
            <a:avLst/>
          </a:prstGeom>
          <a:noFill/>
        </p:spPr>
      </p:pic>
      <p:cxnSp>
        <p:nvCxnSpPr>
          <p:cNvPr id="18" name="Straight Arrow Connector 17"/>
          <p:cNvCxnSpPr/>
          <p:nvPr/>
        </p:nvCxnSpPr>
        <p:spPr>
          <a:xfrm>
            <a:off x="2110867" y="4880650"/>
            <a:ext cx="1274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pPr defTabSz="457200">
              <a:defRPr/>
            </a:pPr>
            <a:fld id="{A9BAF5AA-5E05-4BF4-A2F4-56DE051B1CF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114</a:t>
            </a:fld>
            <a:endParaRPr lang="ar-JO" dirty="0"/>
          </a:p>
        </p:txBody>
      </p:sp>
    </p:spTree>
    <p:extLst>
      <p:ext uri="{BB962C8B-B14F-4D97-AF65-F5344CB8AC3E}">
        <p14:creationId xmlns:p14="http://schemas.microsoft.com/office/powerpoint/2010/main" val="17630020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80" y="357435"/>
            <a:ext cx="10058400" cy="5873750"/>
          </a:xfrm>
        </p:spPr>
        <p:txBody>
          <a:bodyPr>
            <a:normAutofit/>
          </a:bodyPr>
          <a:lstStyle/>
          <a:p>
            <a:pPr algn="l">
              <a:buNone/>
            </a:pPr>
            <a:r>
              <a:rPr lang="en-US" dirty="0">
                <a:solidFill>
                  <a:schemeClr val="tx1"/>
                </a:solidFill>
                <a:cs typeface="Times New Roman" pitchFamily="18" charset="0"/>
              </a:rPr>
              <a:t>Each of The three units has identical reliability </a:t>
            </a:r>
          </a:p>
          <a:p>
            <a:pPr algn="l">
              <a:buNone/>
            </a:pPr>
            <a:endParaRPr lang="en-US" dirty="0">
              <a:solidFill>
                <a:schemeClr val="tx1"/>
              </a:solidFill>
              <a:cs typeface="Times New Roman" pitchFamily="18" charset="0"/>
            </a:endParaRPr>
          </a:p>
          <a:p>
            <a:pPr algn="l">
              <a:buNone/>
            </a:pPr>
            <a:endParaRPr lang="en-US" dirty="0">
              <a:solidFill>
                <a:schemeClr val="tx1"/>
              </a:solidFill>
              <a:cs typeface="Times New Roman" pitchFamily="18" charset="0"/>
            </a:endParaRPr>
          </a:p>
          <a:p>
            <a:pPr algn="l">
              <a:buNone/>
            </a:pPr>
            <a:endParaRPr lang="en-US" dirty="0">
              <a:solidFill>
                <a:schemeClr val="tx1"/>
              </a:solidFill>
              <a:cs typeface="Times New Roman" pitchFamily="18" charset="0"/>
            </a:endParaRPr>
          </a:p>
          <a:p>
            <a:pPr algn="l">
              <a:buNone/>
            </a:pPr>
            <a:endParaRPr lang="en-US" dirty="0">
              <a:solidFill>
                <a:schemeClr val="tx1"/>
              </a:solidFill>
              <a:cs typeface="Times New Roman" pitchFamily="18" charset="0"/>
            </a:endParaRPr>
          </a:p>
          <a:p>
            <a:pPr algn="l">
              <a:buNone/>
            </a:pPr>
            <a:r>
              <a:rPr lang="en-US" dirty="0">
                <a:solidFill>
                  <a:schemeClr val="tx1"/>
                </a:solidFill>
              </a:rPr>
              <a:t>                                  </a:t>
            </a:r>
          </a:p>
          <a:p>
            <a:pPr algn="l">
              <a:buNone/>
            </a:pPr>
            <a:r>
              <a:rPr lang="en-US" dirty="0">
                <a:solidFill>
                  <a:schemeClr val="tx1"/>
                </a:solidFill>
                <a:cs typeface="Times New Roman" pitchFamily="18" charset="0"/>
              </a:rPr>
              <a:t>Full redundancy          one unit required to function  ( 2 units allowed to fail )</a:t>
            </a:r>
          </a:p>
          <a:p>
            <a:pPr algn="l">
              <a:buNone/>
            </a:pPr>
            <a:r>
              <a:rPr lang="ar-JO" dirty="0">
                <a:solidFill>
                  <a:schemeClr val="tx1"/>
                </a:solidFill>
                <a:cs typeface="Times New Roman" pitchFamily="18" charset="0"/>
              </a:rPr>
              <a:t> </a:t>
            </a:r>
            <a:r>
              <a:rPr lang="en-US" dirty="0">
                <a:solidFill>
                  <a:schemeClr val="tx1"/>
                </a:solidFill>
                <a:cs typeface="Times New Roman" pitchFamily="18" charset="0"/>
              </a:rPr>
              <a:t>1 unit allowed to fail )</a:t>
            </a:r>
            <a:r>
              <a:rPr lang="ar-JO" dirty="0">
                <a:solidFill>
                  <a:schemeClr val="tx1"/>
                </a:solidFill>
                <a:cs typeface="Times New Roman" pitchFamily="18" charset="0"/>
              </a:rPr>
              <a:t>)  </a:t>
            </a:r>
            <a:r>
              <a:rPr lang="en-US" dirty="0">
                <a:solidFill>
                  <a:schemeClr val="tx1"/>
                </a:solidFill>
                <a:cs typeface="Times New Roman" pitchFamily="18" charset="0"/>
              </a:rPr>
              <a:t>Partial redundancy        two units required to function</a:t>
            </a:r>
            <a:endParaRPr lang="ar-JO" dirty="0">
              <a:solidFill>
                <a:schemeClr val="tx1"/>
              </a:solidFill>
              <a:cs typeface="Times New Roman" pitchFamily="18" charset="0"/>
            </a:endParaRPr>
          </a:p>
          <a:p>
            <a:pPr algn="l">
              <a:buNone/>
            </a:pPr>
            <a:endParaRPr lang="ar-JO" dirty="0">
              <a:solidFill>
                <a:schemeClr val="tx1"/>
              </a:solidFill>
              <a:cs typeface="Times New Roman" pitchFamily="18" charset="0"/>
            </a:endParaRPr>
          </a:p>
          <a:p>
            <a:pPr algn="l">
              <a:buNone/>
            </a:pPr>
            <a:r>
              <a:rPr lang="en-US" dirty="0">
                <a:solidFill>
                  <a:schemeClr val="tx1"/>
                </a:solidFill>
                <a:cs typeface="Times New Roman" pitchFamily="18" charset="0"/>
              </a:rPr>
              <a:t>           For partial redundancy , </a:t>
            </a:r>
          </a:p>
          <a:p>
            <a:pPr algn="l">
              <a:buNone/>
            </a:pPr>
            <a:endParaRPr lang="en-US" dirty="0">
              <a:solidFill>
                <a:schemeClr val="tx1"/>
              </a:solidFill>
            </a:endParaRPr>
          </a:p>
          <a:p>
            <a:pPr algn="l">
              <a:buNone/>
            </a:pPr>
            <a:endParaRPr lang="en-US" dirty="0">
              <a:solidFill>
                <a:schemeClr val="tx1"/>
              </a:solidFill>
            </a:endParaRPr>
          </a:p>
        </p:txBody>
      </p:sp>
      <p:sp>
        <p:nvSpPr>
          <p:cNvPr id="2969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29699" name="Rectangle 3"/>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pic>
        <p:nvPicPr>
          <p:cNvPr id="29703"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81158" y="1019122"/>
            <a:ext cx="3357586" cy="287340"/>
          </a:xfrm>
          <a:prstGeom prst="rect">
            <a:avLst/>
          </a:prstGeom>
          <a:noFill/>
        </p:spPr>
      </p:pic>
      <p:pic>
        <p:nvPicPr>
          <p:cNvPr id="29702"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81158" y="1377343"/>
            <a:ext cx="1399069" cy="346821"/>
          </a:xfrm>
          <a:prstGeom prst="rect">
            <a:avLst/>
          </a:prstGeom>
          <a:noFill/>
        </p:spPr>
      </p:pic>
      <p:pic>
        <p:nvPicPr>
          <p:cNvPr id="297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81158" y="1795045"/>
            <a:ext cx="1214446" cy="329686"/>
          </a:xfrm>
          <a:prstGeom prst="rect">
            <a:avLst/>
          </a:prstGeom>
          <a:noFill/>
        </p:spPr>
      </p:pic>
      <p:pic>
        <p:nvPicPr>
          <p:cNvPr id="29700"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81158" y="2234782"/>
            <a:ext cx="1143008" cy="402422"/>
          </a:xfrm>
          <a:prstGeom prst="rect">
            <a:avLst/>
          </a:prstGeom>
          <a:noFill/>
        </p:spPr>
      </p:pic>
      <p:sp>
        <p:nvSpPr>
          <p:cNvPr id="2970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29705" name="Rectangle 9"/>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9706" name="Rectangle 10"/>
          <p:cNvSpPr>
            <a:spLocks noChangeArrowheads="1"/>
          </p:cNvSpPr>
          <p:nvPr/>
        </p:nvSpPr>
        <p:spPr bwMode="auto">
          <a:xfrm>
            <a:off x="10483270" y="882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9707" name="Rectangle 11"/>
          <p:cNvSpPr>
            <a:spLocks noChangeArrowheads="1"/>
          </p:cNvSpPr>
          <p:nvPr/>
        </p:nvSpPr>
        <p:spPr bwMode="auto">
          <a:xfrm>
            <a:off x="10483270" y="132979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29708" name="Rectangle 12"/>
          <p:cNvSpPr>
            <a:spLocks noChangeArrowheads="1"/>
          </p:cNvSpPr>
          <p:nvPr/>
        </p:nvSpPr>
        <p:spPr bwMode="auto">
          <a:xfrm>
            <a:off x="10483270" y="1948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2845571" y="334830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24166" y="3748871"/>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1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9709"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86514" y="4876800"/>
            <a:ext cx="1795238" cy="369674"/>
          </a:xfrm>
          <a:prstGeom prst="rect">
            <a:avLst/>
          </a:prstGeom>
          <a:noFill/>
        </p:spPr>
      </p:pic>
      <p:sp>
        <p:nvSpPr>
          <p:cNvPr id="2971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pic>
        <p:nvPicPr>
          <p:cNvPr id="29711"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79177" y="5361074"/>
            <a:ext cx="6143668" cy="491084"/>
          </a:xfrm>
          <a:prstGeom prst="rect">
            <a:avLst/>
          </a:prstGeom>
          <a:noFill/>
        </p:spPr>
      </p:pic>
      <p:sp>
        <p:nvSpPr>
          <p:cNvPr id="2" name="Date Placeholder 1"/>
          <p:cNvSpPr>
            <a:spLocks noGrp="1"/>
          </p:cNvSpPr>
          <p:nvPr>
            <p:ph type="dt" sz="half" idx="10"/>
          </p:nvPr>
        </p:nvSpPr>
        <p:spPr/>
        <p:txBody>
          <a:bodyPr/>
          <a:lstStyle/>
          <a:p>
            <a:pPr defTabSz="457200">
              <a:defRPr/>
            </a:pPr>
            <a:fld id="{2F0AECE1-1E6F-42A8-AD6F-84230FC99E49}"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115</a:t>
            </a:fld>
            <a:endParaRPr lang="ar-JO" dirty="0"/>
          </a:p>
        </p:txBody>
      </p:sp>
    </p:spTree>
    <p:extLst>
      <p:ext uri="{BB962C8B-B14F-4D97-AF65-F5344CB8AC3E}">
        <p14:creationId xmlns:p14="http://schemas.microsoft.com/office/powerpoint/2010/main" val="30344053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General law :</a:t>
            </a:r>
          </a:p>
        </p:txBody>
      </p:sp>
      <p:sp>
        <p:nvSpPr>
          <p:cNvPr id="3" name="Content Placeholder 2"/>
          <p:cNvSpPr>
            <a:spLocks noGrp="1"/>
          </p:cNvSpPr>
          <p:nvPr>
            <p:ph idx="1"/>
          </p:nvPr>
        </p:nvSpPr>
        <p:spPr>
          <a:xfrm>
            <a:off x="1097280" y="1954108"/>
            <a:ext cx="10058400" cy="4023360"/>
          </a:xfrm>
        </p:spPr>
        <p:txBody>
          <a:bodyPr>
            <a:normAutofit/>
          </a:bodyPr>
          <a:lstStyle/>
          <a:p>
            <a:pPr algn="l">
              <a:buNone/>
            </a:pPr>
            <a:endParaRPr lang="en-US" sz="2400" dirty="0">
              <a:solidFill>
                <a:schemeClr val="tx1"/>
              </a:solidFill>
            </a:endParaRPr>
          </a:p>
          <a:p>
            <a:pPr algn="l">
              <a:buNone/>
            </a:pPr>
            <a:r>
              <a:rPr lang="en-US" dirty="0">
                <a:solidFill>
                  <a:schemeClr val="tx1"/>
                </a:solidFill>
              </a:rPr>
              <a:t>If r items may fail out of n                ( the first ( r+1 ) terms only )</a:t>
            </a:r>
          </a:p>
          <a:p>
            <a:pPr algn="l">
              <a:buNone/>
            </a:pPr>
            <a:endParaRPr lang="en-US" sz="2400" dirty="0">
              <a:solidFill>
                <a:schemeClr val="tx1"/>
              </a:solidFill>
            </a:endParaRPr>
          </a:p>
          <a:p>
            <a:pPr algn="l">
              <a:buNone/>
            </a:pPr>
            <a:endParaRPr lang="en-US" sz="2400" dirty="0">
              <a:solidFill>
                <a:schemeClr val="tx1"/>
              </a:solidFill>
            </a:endParaRPr>
          </a:p>
          <a:p>
            <a:pPr algn="l">
              <a:buNone/>
            </a:pPr>
            <a:endParaRPr lang="en-US" sz="2400" dirty="0">
              <a:solidFill>
                <a:schemeClr val="tx1"/>
              </a:solidFill>
            </a:endParaRPr>
          </a:p>
          <a:p>
            <a:pPr algn="l">
              <a:buNone/>
            </a:pPr>
            <a:endParaRPr lang="en-US" sz="2400" dirty="0">
              <a:solidFill>
                <a:schemeClr val="tx1"/>
              </a:solidFill>
            </a:endParaRPr>
          </a:p>
          <a:p>
            <a:pPr algn="l">
              <a:buNone/>
            </a:pPr>
            <a:endParaRPr lang="en-US" sz="2400" dirty="0">
              <a:solidFill>
                <a:schemeClr val="tx1"/>
              </a:solidFill>
            </a:endParaRPr>
          </a:p>
          <a:p>
            <a:pPr algn="l">
              <a:buNone/>
            </a:pPr>
            <a:endParaRPr lang="ar-JO" sz="2400" dirty="0">
              <a:solidFill>
                <a:schemeClr val="tx1"/>
              </a:solidFill>
              <a:cs typeface="Times New Roman" panose="02020603050405020304" pitchFamily="18" charset="0"/>
            </a:endParaRPr>
          </a:p>
        </p:txBody>
      </p:sp>
      <p:sp>
        <p:nvSpPr>
          <p:cNvPr id="4" name="Right Arrow 3"/>
          <p:cNvSpPr/>
          <p:nvPr/>
        </p:nvSpPr>
        <p:spPr>
          <a:xfrm>
            <a:off x="4018411" y="2574860"/>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04547" y="3448358"/>
            <a:ext cx="7643866" cy="1869925"/>
          </a:xfrm>
          <a:prstGeom prst="rect">
            <a:avLst/>
          </a:prstGeom>
          <a:noFill/>
        </p:spPr>
      </p:pic>
      <p:sp>
        <p:nvSpPr>
          <p:cNvPr id="6" name="Date Placeholder 5"/>
          <p:cNvSpPr>
            <a:spLocks noGrp="1"/>
          </p:cNvSpPr>
          <p:nvPr>
            <p:ph type="dt" sz="half" idx="10"/>
          </p:nvPr>
        </p:nvSpPr>
        <p:spPr/>
        <p:txBody>
          <a:bodyPr/>
          <a:lstStyle/>
          <a:p>
            <a:pPr defTabSz="457200">
              <a:defRPr/>
            </a:pPr>
            <a:fld id="{740BB8CB-F1E5-4FDD-B2BE-A8D376965D1A}" type="datetime3">
              <a:rPr lang="en-US" smtClean="0"/>
              <a:t>14 October 2017</a:t>
            </a:fld>
            <a:endParaRPr lang="ar-JO" dirty="0">
              <a:cs typeface="Times New Roman" panose="02020603050405020304" pitchFamily="18" charset="0"/>
            </a:endParaRPr>
          </a:p>
        </p:txBody>
      </p:sp>
      <p:sp>
        <p:nvSpPr>
          <p:cNvPr id="7" name="Footer Placeholder 6"/>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defTabSz="457200">
              <a:defRPr/>
            </a:pPr>
            <a:fld id="{86A6E774-AC26-4B44-83AD-44DE919403BA}" type="slidenum">
              <a:rPr lang="ar-JO" smtClean="0"/>
              <a:pPr defTabSz="457200">
                <a:defRPr/>
              </a:pPr>
              <a:t>116</a:t>
            </a:fld>
            <a:endParaRPr lang="ar-JO" dirty="0"/>
          </a:p>
        </p:txBody>
      </p:sp>
    </p:spTree>
    <p:extLst>
      <p:ext uri="{BB962C8B-B14F-4D97-AF65-F5344CB8AC3E}">
        <p14:creationId xmlns:p14="http://schemas.microsoft.com/office/powerpoint/2010/main" val="9261524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7.4.5  Standby Redundancy</a:t>
            </a:r>
            <a:br>
              <a:rPr lang="en-US" sz="2400" b="1" dirty="0">
                <a:solidFill>
                  <a:schemeClr val="tx1"/>
                </a:solidFill>
              </a:rPr>
            </a:br>
            <a:endParaRPr lang="en-US" sz="2400" b="1" dirty="0">
              <a:solidFill>
                <a:schemeClr val="tx1"/>
              </a:solidFill>
            </a:endParaRPr>
          </a:p>
        </p:txBody>
      </p:sp>
      <p:sp>
        <p:nvSpPr>
          <p:cNvPr id="3" name="Content Placeholder 2"/>
          <p:cNvSpPr>
            <a:spLocks noGrp="1"/>
          </p:cNvSpPr>
          <p:nvPr>
            <p:ph idx="1"/>
          </p:nvPr>
        </p:nvSpPr>
        <p:spPr/>
        <p:txBody>
          <a:bodyPr>
            <a:normAutofit/>
          </a:bodyPr>
          <a:lstStyle/>
          <a:p>
            <a:pPr algn="l">
              <a:buNone/>
            </a:pPr>
            <a:endParaRPr lang="en-US" sz="2400" u="sng" dirty="0">
              <a:solidFill>
                <a:schemeClr val="tx1"/>
              </a:solidFill>
              <a:cs typeface="+mj-cs"/>
            </a:endParaRPr>
          </a:p>
          <a:p>
            <a:pPr algn="l">
              <a:buNone/>
            </a:pPr>
            <a:r>
              <a:rPr lang="en-US" dirty="0">
                <a:solidFill>
                  <a:schemeClr val="tx1"/>
                </a:solidFill>
                <a:cs typeface="+mj-cs"/>
              </a:rPr>
              <a:t>In active redundancy , every unit is operating standby redundancy involves additional units which are activated only when the operating unit fails .</a:t>
            </a:r>
          </a:p>
          <a:p>
            <a:pPr algn="l">
              <a:buNone/>
            </a:pPr>
            <a:r>
              <a:rPr lang="en-US" dirty="0">
                <a:solidFill>
                  <a:schemeClr val="tx1"/>
                </a:solidFill>
                <a:cs typeface="+mj-cs"/>
              </a:rPr>
              <a:t>So it is operated for less time than the active one .</a:t>
            </a:r>
          </a:p>
          <a:p>
            <a:pPr algn="l">
              <a:buNone/>
            </a:pPr>
            <a:endParaRPr lang="en-US" dirty="0">
              <a:solidFill>
                <a:schemeClr val="tx1"/>
              </a:solidFill>
              <a:cs typeface="+mj-cs"/>
            </a:endParaRPr>
          </a:p>
          <a:p>
            <a:pPr algn="l">
              <a:buNone/>
            </a:pPr>
            <a:endParaRPr lang="en-US" dirty="0">
              <a:solidFill>
                <a:schemeClr val="tx1"/>
              </a:solidFill>
              <a:cs typeface="+mj-cs"/>
            </a:endParaRPr>
          </a:p>
          <a:p>
            <a:pPr algn="l">
              <a:buNone/>
            </a:pPr>
            <a:endParaRPr lang="en-US" dirty="0">
              <a:solidFill>
                <a:schemeClr val="tx1"/>
              </a:solidFill>
            </a:endParaRPr>
          </a:p>
        </p:txBody>
      </p:sp>
      <p:sp>
        <p:nvSpPr>
          <p:cNvPr id="307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30724"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dirty="0">
              <a:latin typeface="Times New Roman" panose="02020603050405020304" pitchFamily="18" charset="0"/>
              <a:cs typeface="Times New Roman" panose="02020603050405020304" pitchFamily="18" charset="0"/>
            </a:endParaRPr>
          </a:p>
        </p:txBody>
      </p:sp>
      <p:sp>
        <p:nvSpPr>
          <p:cNvPr id="30725" name="Rectangle 5"/>
          <p:cNvSpPr>
            <a:spLocks noChangeArrowheads="1"/>
          </p:cNvSpPr>
          <p:nvPr/>
        </p:nvSpPr>
        <p:spPr bwMode="auto">
          <a:xfrm>
            <a:off x="10483270" y="977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FAA7C508-E84C-4BC5-B8A9-E69C8E7F24C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117</a:t>
            </a:fld>
            <a:endParaRPr lang="ar-JO" dirty="0"/>
          </a:p>
        </p:txBody>
      </p:sp>
      <p:pic>
        <p:nvPicPr>
          <p:cNvPr id="10" name="Picture 3"/>
          <p:cNvPicPr>
            <a:picLocks noChangeAspect="1" noChangeArrowheads="1"/>
          </p:cNvPicPr>
          <p:nvPr/>
        </p:nvPicPr>
        <p:blipFill>
          <a:blip r:embed="rId2" cstate="print"/>
          <a:srcRect l="21722" t="27955" r="47100" b="49091"/>
          <a:stretch>
            <a:fillRect/>
          </a:stretch>
        </p:blipFill>
        <p:spPr bwMode="auto">
          <a:xfrm>
            <a:off x="4108267" y="3898793"/>
            <a:ext cx="1309462" cy="542032"/>
          </a:xfrm>
          <a:prstGeom prst="rect">
            <a:avLst/>
          </a:prstGeom>
          <a:noFill/>
          <a:ln w="9525">
            <a:noFill/>
            <a:miter lim="800000"/>
            <a:headEnd/>
            <a:tailEnd/>
          </a:ln>
          <a:effectLst/>
        </p:spPr>
      </p:pic>
      <p:sp>
        <p:nvSpPr>
          <p:cNvPr id="11" name="TextBox 10"/>
          <p:cNvSpPr txBox="1"/>
          <p:nvPr/>
        </p:nvSpPr>
        <p:spPr>
          <a:xfrm>
            <a:off x="2009513" y="4048415"/>
            <a:ext cx="1064028" cy="369332"/>
          </a:xfrm>
          <a:prstGeom prst="rect">
            <a:avLst/>
          </a:prstGeom>
          <a:noFill/>
          <a:ln>
            <a:solidFill>
              <a:schemeClr val="tx1"/>
            </a:solidFill>
          </a:ln>
        </p:spPr>
        <p:txBody>
          <a:bodyPr wrap="square" rtlCol="0">
            <a:spAutoFit/>
          </a:bodyPr>
          <a:lstStyle/>
          <a:p>
            <a:pPr algn="ctr"/>
            <a:r>
              <a:rPr lang="en-US" dirty="0">
                <a:latin typeface="Times New Roman" panose="02020603050405020304" pitchFamily="18" charset="0"/>
              </a:rPr>
              <a:t>1</a:t>
            </a:r>
          </a:p>
        </p:txBody>
      </p:sp>
      <p:sp>
        <p:nvSpPr>
          <p:cNvPr id="12" name="TextBox 11"/>
          <p:cNvSpPr txBox="1"/>
          <p:nvPr/>
        </p:nvSpPr>
        <p:spPr>
          <a:xfrm>
            <a:off x="1995658" y="4965586"/>
            <a:ext cx="1064028" cy="369332"/>
          </a:xfrm>
          <a:prstGeom prst="rect">
            <a:avLst/>
          </a:prstGeom>
          <a:noFill/>
          <a:ln>
            <a:solidFill>
              <a:schemeClr val="tx1"/>
            </a:solidFill>
          </a:ln>
        </p:spPr>
        <p:txBody>
          <a:bodyPr wrap="square" rtlCol="0">
            <a:spAutoFit/>
          </a:bodyPr>
          <a:lstStyle/>
          <a:p>
            <a:pPr algn="ctr"/>
            <a:r>
              <a:rPr lang="en-US" dirty="0">
                <a:latin typeface="Times New Roman" panose="02020603050405020304" pitchFamily="18" charset="0"/>
              </a:rPr>
              <a:t>2</a:t>
            </a:r>
          </a:p>
        </p:txBody>
      </p:sp>
      <p:pic>
        <p:nvPicPr>
          <p:cNvPr id="13" name="Picture 3"/>
          <p:cNvPicPr>
            <a:picLocks noChangeAspect="1" noChangeArrowheads="1"/>
          </p:cNvPicPr>
          <p:nvPr/>
        </p:nvPicPr>
        <p:blipFill>
          <a:blip r:embed="rId3" cstate="print"/>
          <a:srcRect l="21722" t="27955" r="47100" b="49091"/>
          <a:stretch>
            <a:fillRect/>
          </a:stretch>
        </p:blipFill>
        <p:spPr bwMode="auto">
          <a:xfrm>
            <a:off x="4343795" y="4865838"/>
            <a:ext cx="1198233" cy="495990"/>
          </a:xfrm>
          <a:prstGeom prst="rect">
            <a:avLst/>
          </a:prstGeom>
          <a:noFill/>
          <a:ln w="9525">
            <a:noFill/>
            <a:miter lim="800000"/>
            <a:headEnd/>
            <a:tailEnd/>
          </a:ln>
          <a:effectLst/>
        </p:spPr>
      </p:pic>
      <p:cxnSp>
        <p:nvCxnSpPr>
          <p:cNvPr id="14" name="Straight Connector 13"/>
          <p:cNvCxnSpPr>
            <a:stCxn id="11" idx="3"/>
          </p:cNvCxnSpPr>
          <p:nvPr/>
        </p:nvCxnSpPr>
        <p:spPr>
          <a:xfrm flipV="1">
            <a:off x="3073541" y="4231298"/>
            <a:ext cx="1030778" cy="1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3"/>
          </p:cNvCxnSpPr>
          <p:nvPr/>
        </p:nvCxnSpPr>
        <p:spPr>
          <a:xfrm>
            <a:off x="3059686" y="5150252"/>
            <a:ext cx="1327266" cy="12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33"/>
          <p:cNvCxnSpPr>
            <a:stCxn id="11" idx="1"/>
            <a:endCxn id="12" idx="1"/>
          </p:cNvCxnSpPr>
          <p:nvPr/>
        </p:nvCxnSpPr>
        <p:spPr>
          <a:xfrm rot="10800000" flipV="1">
            <a:off x="1995659" y="4233080"/>
            <a:ext cx="13855" cy="917171"/>
          </a:xfrm>
          <a:prstGeom prst="bentConnector3">
            <a:avLst>
              <a:gd name="adj1" fmla="val 174994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831877" y="4658415"/>
            <a:ext cx="947651" cy="33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66"/>
          <p:cNvCxnSpPr/>
          <p:nvPr/>
        </p:nvCxnSpPr>
        <p:spPr>
          <a:xfrm>
            <a:off x="5401104" y="4236311"/>
            <a:ext cx="332510" cy="914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458901" y="5162324"/>
            <a:ext cx="274320" cy="1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50239" y="4680185"/>
            <a:ext cx="83127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06296" y="3732534"/>
            <a:ext cx="881149" cy="369332"/>
          </a:xfrm>
          <a:prstGeom prst="rect">
            <a:avLst/>
          </a:prstGeom>
          <a:noFill/>
        </p:spPr>
        <p:txBody>
          <a:bodyPr wrap="square" rtlCol="0">
            <a:spAutoFit/>
          </a:bodyPr>
          <a:lstStyle/>
          <a:p>
            <a:r>
              <a:rPr lang="en-US" dirty="0">
                <a:latin typeface="Times New Roman" panose="02020603050405020304" pitchFamily="18" charset="0"/>
              </a:rPr>
              <a:t>Active</a:t>
            </a:r>
          </a:p>
        </p:txBody>
      </p:sp>
      <p:sp>
        <p:nvSpPr>
          <p:cNvPr id="22" name="TextBox 21"/>
          <p:cNvSpPr txBox="1"/>
          <p:nvPr/>
        </p:nvSpPr>
        <p:spPr>
          <a:xfrm>
            <a:off x="3339548" y="5378454"/>
            <a:ext cx="1030778" cy="369332"/>
          </a:xfrm>
          <a:prstGeom prst="rect">
            <a:avLst/>
          </a:prstGeom>
          <a:noFill/>
        </p:spPr>
        <p:txBody>
          <a:bodyPr wrap="square" rtlCol="0">
            <a:spAutoFit/>
          </a:bodyPr>
          <a:lstStyle/>
          <a:p>
            <a:r>
              <a:rPr lang="en-US" dirty="0">
                <a:latin typeface="Times New Roman" panose="02020603050405020304" pitchFamily="18" charset="0"/>
              </a:rPr>
              <a:t>standby</a:t>
            </a:r>
          </a:p>
        </p:txBody>
      </p:sp>
      <p:sp>
        <p:nvSpPr>
          <p:cNvPr id="23" name="TextBox 22"/>
          <p:cNvSpPr txBox="1"/>
          <p:nvPr/>
        </p:nvSpPr>
        <p:spPr>
          <a:xfrm>
            <a:off x="7745293" y="4148170"/>
            <a:ext cx="2560320" cy="830997"/>
          </a:xfrm>
          <a:prstGeom prst="rect">
            <a:avLst/>
          </a:prstGeom>
          <a:noFill/>
        </p:spPr>
        <p:txBody>
          <a:bodyPr wrap="square" rtlCol="0">
            <a:spAutoFit/>
          </a:bodyPr>
          <a:lstStyle/>
          <a:p>
            <a:r>
              <a:rPr lang="en-US" sz="2400" dirty="0">
                <a:latin typeface="Times New Roman" panose="02020603050405020304" pitchFamily="18" charset="0"/>
              </a:rPr>
              <a:t>If  1 is detective , </a:t>
            </a:r>
          </a:p>
          <a:p>
            <a:r>
              <a:rPr lang="en-US" sz="2400" dirty="0">
                <a:latin typeface="Times New Roman" panose="02020603050405020304" pitchFamily="18" charset="0"/>
              </a:rPr>
              <a:t>2  is switched  on</a:t>
            </a:r>
          </a:p>
        </p:txBody>
      </p:sp>
    </p:spTree>
    <p:extLst>
      <p:ext uri="{BB962C8B-B14F-4D97-AF65-F5344CB8AC3E}">
        <p14:creationId xmlns:p14="http://schemas.microsoft.com/office/powerpoint/2010/main" val="26690229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solidFill>
                  <a:schemeClr val="tx1"/>
                </a:solidFill>
                <a:latin typeface="Times New Roman" panose="02020603050405020304" pitchFamily="18" charset="0"/>
                <a:ea typeface="+mn-ea"/>
                <a:cs typeface="Times New Roman" panose="02020603050405020304" pitchFamily="18" charset="0"/>
              </a:rPr>
              <a:t>Assumptions</a:t>
            </a:r>
            <a:r>
              <a:rPr lang="en-CA" sz="2400" dirty="0">
                <a:latin typeface="Times New Roman" panose="02020603050405020304" pitchFamily="18" charset="0"/>
                <a:ea typeface="+mn-ea"/>
                <a:cs typeface="Times New Roman" panose="02020603050405020304" pitchFamily="18" charset="0"/>
              </a:rPr>
              <a:t>:</a:t>
            </a:r>
            <a:endParaRPr lang="ar-JO" sz="2400" dirty="0">
              <a:latin typeface="Times New Roman" panose="02020603050405020304" pitchFamily="18" charset="0"/>
              <a:ea typeface="+mn-ea"/>
              <a:cs typeface="Times New Roman" panose="02020603050405020304" pitchFamily="18" charset="0"/>
            </a:endParaRPr>
          </a:p>
        </p:txBody>
      </p:sp>
      <p:sp>
        <p:nvSpPr>
          <p:cNvPr id="4" name="Date Placeholder 3"/>
          <p:cNvSpPr>
            <a:spLocks noGrp="1"/>
          </p:cNvSpPr>
          <p:nvPr>
            <p:ph type="dt" sz="half" idx="10"/>
          </p:nvPr>
        </p:nvSpPr>
        <p:spPr/>
        <p:txBody>
          <a:bodyPr/>
          <a:lstStyle/>
          <a:p>
            <a:fld id="{E41D7C97-06D4-4957-B022-B736C41C5F2B}"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mc:AlternateContent xmlns:mc="http://schemas.openxmlformats.org/markup-compatibility/2006" xmlns:a14="http://schemas.microsoft.com/office/drawing/2010/main">
        <mc:Choice Requires="a14">
          <p:sp>
            <p:nvSpPr>
              <p:cNvPr id="3" name="TextBox 2"/>
              <p:cNvSpPr txBox="1"/>
              <p:nvPr/>
            </p:nvSpPr>
            <p:spPr>
              <a:xfrm>
                <a:off x="1251677" y="2088075"/>
                <a:ext cx="8011829" cy="4371710"/>
              </a:xfrm>
              <a:prstGeom prst="rect">
                <a:avLst/>
              </a:prstGeom>
              <a:noFill/>
            </p:spPr>
            <p:txBody>
              <a:bodyPr wrap="square" rtlCol="0">
                <a:spAutoFit/>
              </a:bodyPr>
              <a:lstStyle/>
              <a:p>
                <a:pPr marL="342900" indent="-342900">
                  <a:buFont typeface="+mj-lt"/>
                  <a:buAutoNum type="arabicPeriod"/>
                </a:pPr>
                <a:r>
                  <a:rPr lang="en-US" sz="2000" dirty="0">
                    <a:solidFill>
                      <a:schemeClr val="tx1"/>
                    </a:solidFill>
                    <a:latin typeface="Times New Roman" panose="02020603050405020304" pitchFamily="18" charset="0"/>
                  </a:rPr>
                  <a:t>Failure sensing and switching from the defective to the standby is assumed failure free.</a:t>
                </a:r>
              </a:p>
              <a:p>
                <a:pPr marL="342900" indent="-342900">
                  <a:buFont typeface="+mj-lt"/>
                  <a:buAutoNum type="arabicPeriod"/>
                </a:pPr>
                <a:endParaRPr lang="en-US" sz="2000" i="1" dirty="0">
                  <a:solidFill>
                    <a:schemeClr val="tx1"/>
                  </a:solidFill>
                  <a:latin typeface="Times New Roman" panose="02020603050405020304" pitchFamily="18" charset="0"/>
                </a:endParaRPr>
              </a:p>
              <a:p>
                <a:pPr marL="342900" indent="-342900">
                  <a:buFont typeface="+mj-lt"/>
                  <a:buAutoNum type="arabicPeriod"/>
                </a:pPr>
                <a14:m>
                  <m:oMath xmlns:m="http://schemas.openxmlformats.org/officeDocument/2006/math">
                    <m:sSub>
                      <m:sSubPr>
                        <m:ctrlPr>
                          <a:rPr lang="en-US" sz="2000" i="1" smtClean="0">
                            <a:solidFill>
                              <a:schemeClr val="tx1"/>
                            </a:solidFill>
                            <a:latin typeface="Cambria Math"/>
                          </a:rPr>
                        </m:ctrlPr>
                      </m:sSubPr>
                      <m:e>
                        <m:r>
                          <a:rPr lang="en-US" sz="2000" i="1">
                            <a:solidFill>
                              <a:schemeClr val="tx1"/>
                            </a:solidFill>
                            <a:latin typeface="Cambria Math" panose="02040503050406030204" pitchFamily="18" charset="0"/>
                          </a:rPr>
                          <m:t>𝜆</m:t>
                        </m:r>
                      </m:e>
                      <m: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𝑠𝑡𝑎𝑛𝑑𝑏𝑦</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𝑢𝑛𝑖𝑡</m:t>
                        </m:r>
                        <m:r>
                          <a:rPr lang="en-US" sz="2000" i="1">
                            <a:solidFill>
                              <a:schemeClr val="tx1"/>
                            </a:solidFill>
                            <a:latin typeface="Cambria Math" panose="02040503050406030204" pitchFamily="18" charset="0"/>
                          </a:rPr>
                          <m:t>)</m:t>
                        </m:r>
                      </m:sub>
                    </m:sSub>
                  </m:oMath>
                </a14:m>
                <a:r>
                  <a:rPr lang="en-US" sz="2000" dirty="0">
                    <a:solidFill>
                      <a:schemeClr val="tx1"/>
                    </a:solidFill>
                    <a:latin typeface="Times New Roman" panose="02020603050405020304" pitchFamily="18" charset="0"/>
                  </a:rPr>
                  <a:t> = </a:t>
                </a:r>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panose="02040503050406030204" pitchFamily="18" charset="0"/>
                          </a:rPr>
                          <m:t>𝜆</m:t>
                        </m:r>
                      </m:e>
                      <m: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𝑚𝑎𝑖𝑛</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𝑢𝑛𝑖𝑡</m:t>
                        </m:r>
                        <m:r>
                          <a:rPr lang="en-US" sz="2000" i="1">
                            <a:solidFill>
                              <a:schemeClr val="tx1"/>
                            </a:solidFill>
                            <a:latin typeface="Cambria Math" panose="02040503050406030204" pitchFamily="18" charset="0"/>
                          </a:rPr>
                          <m:t>)</m:t>
                        </m:r>
                      </m:sub>
                    </m:sSub>
                  </m:oMath>
                </a14:m>
                <a:endParaRPr lang="en-US" sz="2000" dirty="0">
                  <a:solidFill>
                    <a:schemeClr val="tx1"/>
                  </a:solidFill>
                  <a:latin typeface="Times New Roman" panose="02020603050405020304" pitchFamily="18" charset="0"/>
                </a:endParaRPr>
              </a:p>
              <a:p>
                <a:pPr marL="342900" indent="-342900">
                  <a:buFont typeface="+mj-lt"/>
                  <a:buAutoNum type="arabicPeriod"/>
                </a:pPr>
                <a:endParaRPr lang="en-US" sz="2000" dirty="0">
                  <a:solidFill>
                    <a:schemeClr val="tx1"/>
                  </a:solidFill>
                  <a:latin typeface="Times New Roman" panose="02020603050405020304" pitchFamily="18" charset="0"/>
                </a:endParaRPr>
              </a:p>
              <a:p>
                <a:pPr marL="342900" indent="-342900">
                  <a:buFont typeface="+mj-lt"/>
                  <a:buAutoNum type="arabicPeriod"/>
                </a:pPr>
                <a:r>
                  <a:rPr lang="en-US" sz="2000" dirty="0">
                    <a:solidFill>
                      <a:schemeClr val="tx1"/>
                    </a:solidFill>
                    <a:latin typeface="Times New Roman" panose="02020603050405020304" pitchFamily="18" charset="0"/>
                  </a:rPr>
                  <a:t>standby unit does not fail in the idle state </a:t>
                </a:r>
              </a:p>
              <a:p>
                <a:r>
                  <a:rPr lang="en-US" sz="2000" dirty="0">
                    <a:solidFill>
                      <a:schemeClr val="tx1"/>
                    </a:solidFill>
                    <a:latin typeface="Times New Roman" panose="02020603050405020304" pitchFamily="18" charset="0"/>
                  </a:rPr>
                  <a:t>Poisson distribution is used to express R :</a:t>
                </a:r>
              </a:p>
              <a:p>
                <a:endParaRPr lang="en-US" sz="2000" dirty="0">
                  <a:solidFill>
                    <a:schemeClr val="tx1"/>
                  </a:solidFill>
                  <a:latin typeface="Times New Roman" panose="02020603050405020304" pitchFamily="18" charset="0"/>
                </a:endParaRPr>
              </a:p>
              <a:p>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panose="02040503050406030204" pitchFamily="18" charset="0"/>
                          </a:rPr>
                          <m:t>𝑅</m:t>
                        </m:r>
                      </m:e>
                      <m:sub>
                        <m:r>
                          <a:rPr lang="en-US" sz="2000" i="1">
                            <a:solidFill>
                              <a:schemeClr val="tx1"/>
                            </a:solidFill>
                            <a:latin typeface="Cambria Math" panose="02040503050406030204" pitchFamily="18" charset="0"/>
                          </a:rPr>
                          <m:t>𝑠</m:t>
                        </m:r>
                      </m:sub>
                    </m:sSub>
                  </m:oMath>
                </a14:m>
                <a:r>
                  <a:rPr lang="en-US" sz="2000" dirty="0">
                    <a:solidFill>
                      <a:schemeClr val="tx1"/>
                    </a:solidFill>
                    <a:latin typeface="Times New Roman" panose="02020603050405020304" pitchFamily="18" charset="0"/>
                  </a:rPr>
                  <a:t>  = R(t) =</a:t>
                </a:r>
                <a14:m>
                  <m:oMath xmlns:m="http://schemas.openxmlformats.org/officeDocument/2006/math">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𝜆</m:t>
                        </m:r>
                        <m:r>
                          <a:rPr lang="en-US" sz="2000" i="1">
                            <a:solidFill>
                              <a:schemeClr val="tx1"/>
                            </a:solidFill>
                            <a:latin typeface="Cambria Math" panose="02040503050406030204" pitchFamily="18" charset="0"/>
                          </a:rPr>
                          <m:t>𝑡</m:t>
                        </m:r>
                      </m:sup>
                    </m:sSup>
                    <m:r>
                      <a:rPr lang="en-US" sz="2000" i="1">
                        <a:solidFill>
                          <a:schemeClr val="tx1"/>
                        </a:solidFill>
                        <a:latin typeface="Cambria Math" panose="02040503050406030204" pitchFamily="18" charset="0"/>
                      </a:rPr>
                      <m:t> </m:t>
                    </m:r>
                  </m:oMath>
                </a14:m>
                <a:r>
                  <a:rPr lang="en-US" sz="2000" dirty="0">
                    <a:solidFill>
                      <a:schemeClr val="tx1"/>
                    </a:solidFill>
                    <a:latin typeface="Times New Roman" panose="02020603050405020304" pitchFamily="18" charset="0"/>
                  </a:rPr>
                  <a:t> (1+ </a:t>
                </a:r>
                <a14:m>
                  <m:oMath xmlns:m="http://schemas.openxmlformats.org/officeDocument/2006/math">
                    <m:r>
                      <a:rPr lang="en-US" sz="2000" i="1">
                        <a:solidFill>
                          <a:schemeClr val="tx1"/>
                        </a:solidFill>
                        <a:latin typeface="Cambria Math" panose="02040503050406030204" pitchFamily="18" charset="0"/>
                      </a:rPr>
                      <m:t>𝜆</m:t>
                    </m:r>
                    <m:r>
                      <a:rPr lang="en-US" sz="2000" i="1">
                        <a:solidFill>
                          <a:schemeClr val="tx1"/>
                        </a:solidFill>
                        <a:latin typeface="Cambria Math" panose="02040503050406030204" pitchFamily="18" charset="0"/>
                      </a:rPr>
                      <m:t>𝑡</m:t>
                    </m:r>
                  </m:oMath>
                </a14:m>
                <a:r>
                  <a:rPr lang="en-US" sz="2000" dirty="0">
                    <a:solidFill>
                      <a:schemeClr val="tx1"/>
                    </a:solidFill>
                    <a:latin typeface="Times New Roman" panose="02020603050405020304" pitchFamily="18" charset="0"/>
                  </a:rPr>
                  <a:t> +</a:t>
                </a:r>
                <a14:m>
                  <m:oMath xmlns:m="http://schemas.openxmlformats.org/officeDocument/2006/math">
                    <m:f>
                      <m:fPr>
                        <m:ctrlPr>
                          <a:rPr lang="en-US" sz="2000" i="1">
                            <a:solidFill>
                              <a:schemeClr val="tx1"/>
                            </a:solidFill>
                            <a:latin typeface="Cambria Math"/>
                          </a:rPr>
                        </m:ctrlPr>
                      </m:fPr>
                      <m:num>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𝜆</m:t>
                            </m:r>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 </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𝑡</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m:t>
                        </m:r>
                      </m:den>
                    </m:f>
                  </m:oMath>
                </a14:m>
                <a:r>
                  <a:rPr lang="en-US" sz="2000" dirty="0">
                    <a:solidFill>
                      <a:schemeClr val="tx1"/>
                    </a:solidFill>
                    <a:latin typeface="Times New Roman" panose="02020603050405020304" pitchFamily="18" charset="0"/>
                  </a:rPr>
                  <a:t>  ... </a:t>
                </a:r>
                <a14:m>
                  <m:oMath xmlns:m="http://schemas.openxmlformats.org/officeDocument/2006/math">
                    <m:f>
                      <m:fPr>
                        <m:ctrlPr>
                          <a:rPr lang="en-US" sz="2000" i="1">
                            <a:solidFill>
                              <a:schemeClr val="tx1"/>
                            </a:solidFill>
                            <a:latin typeface="Cambria Math"/>
                          </a:rPr>
                        </m:ctrlPr>
                      </m:fPr>
                      <m:num>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𝜆</m:t>
                            </m:r>
                          </m:e>
                          <m:sup>
                            <m:d>
                              <m:dPr>
                                <m:ctrlPr>
                                  <a:rPr lang="en-US" sz="2000" i="1">
                                    <a:solidFill>
                                      <a:schemeClr val="tx1"/>
                                    </a:solidFill>
                                    <a:latin typeface="Cambria Math"/>
                                  </a:rPr>
                                </m:ctrlPr>
                              </m:dPr>
                              <m:e>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1</m:t>
                                </m:r>
                              </m:e>
                            </m:d>
                          </m:sup>
                        </m:sSup>
                        <m:r>
                          <a:rPr lang="en-US" sz="2000" i="1">
                            <a:solidFill>
                              <a:schemeClr val="tx1"/>
                            </a:solidFill>
                            <a:latin typeface="Cambria Math" panose="02040503050406030204" pitchFamily="18" charset="0"/>
                          </a:rPr>
                          <m:t> </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𝑡</m:t>
                            </m:r>
                          </m:e>
                          <m: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m:t>
                            </m:r>
                          </m:sup>
                        </m:sSup>
                      </m:num>
                      <m:den>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m:t>
                        </m:r>
                      </m:den>
                    </m:f>
                  </m:oMath>
                </a14:m>
                <a:endParaRPr lang="en-US" sz="2000" dirty="0">
                  <a:solidFill>
                    <a:schemeClr val="tx1"/>
                  </a:solidFill>
                  <a:latin typeface="Times New Roman" panose="02020603050405020304" pitchFamily="18" charset="0"/>
                </a:endParaRPr>
              </a:p>
              <a:p>
                <a:endParaRPr lang="en-US" sz="2000" dirty="0">
                  <a:solidFill>
                    <a:schemeClr val="tx1"/>
                  </a:solidFill>
                  <a:latin typeface="Times New Roman" panose="02020603050405020304" pitchFamily="18" charset="0"/>
                </a:endParaRPr>
              </a:p>
              <a:p>
                <a:r>
                  <a:rPr lang="en-US" sz="2000" dirty="0">
                    <a:solidFill>
                      <a:schemeClr val="tx1"/>
                    </a:solidFill>
                    <a:latin typeface="Times New Roman" panose="02020603050405020304" pitchFamily="18" charset="0"/>
                  </a:rPr>
                  <a:t>For 2 units : </a:t>
                </a:r>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panose="02040503050406030204" pitchFamily="18" charset="0"/>
                          </a:rPr>
                          <m:t>𝑅</m:t>
                        </m:r>
                      </m:e>
                      <m:sub>
                        <m:r>
                          <a:rPr lang="en-US" sz="2000" i="1">
                            <a:solidFill>
                              <a:schemeClr val="tx1"/>
                            </a:solidFill>
                            <a:latin typeface="Cambria Math" panose="02040503050406030204" pitchFamily="18" charset="0"/>
                          </a:rPr>
                          <m:t>𝑠</m:t>
                        </m:r>
                      </m:sub>
                    </m:sSub>
                  </m:oMath>
                </a14:m>
                <a:r>
                  <a:rPr lang="en-US" sz="2000" dirty="0">
                    <a:solidFill>
                      <a:schemeClr val="tx1"/>
                    </a:solidFill>
                    <a:latin typeface="Times New Roman" panose="02020603050405020304" pitchFamily="18" charset="0"/>
                  </a:rPr>
                  <a:t> = </a:t>
                </a:r>
                <a14:m>
                  <m:oMath xmlns:m="http://schemas.openxmlformats.org/officeDocument/2006/math">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𝜆</m:t>
                        </m:r>
                        <m:r>
                          <a:rPr lang="en-US" sz="2000" i="1">
                            <a:solidFill>
                              <a:schemeClr val="tx1"/>
                            </a:solidFill>
                            <a:latin typeface="Cambria Math" panose="02040503050406030204" pitchFamily="18" charset="0"/>
                          </a:rPr>
                          <m:t>𝑡</m:t>
                        </m:r>
                      </m:sup>
                    </m:sSup>
                  </m:oMath>
                </a14:m>
                <a:r>
                  <a:rPr lang="en-US" sz="2000" dirty="0">
                    <a:solidFill>
                      <a:schemeClr val="tx1"/>
                    </a:solidFill>
                    <a:latin typeface="Times New Roman" panose="02020603050405020304" pitchFamily="18" charset="0"/>
                  </a:rPr>
                  <a:t> (1+</a:t>
                </a:r>
                <a14:m>
                  <m:oMath xmlns:m="http://schemas.openxmlformats.org/officeDocument/2006/math">
                    <m:r>
                      <a:rPr lang="en-US" sz="2000" i="1">
                        <a:solidFill>
                          <a:schemeClr val="tx1"/>
                        </a:solidFill>
                        <a:latin typeface="Cambria Math" panose="02040503050406030204" pitchFamily="18" charset="0"/>
                      </a:rPr>
                      <m:t>𝜆</m:t>
                    </m:r>
                    <m:r>
                      <a:rPr lang="en-US" sz="2000" i="1">
                        <a:solidFill>
                          <a:schemeClr val="tx1"/>
                        </a:solidFill>
                        <a:latin typeface="Cambria Math" panose="02040503050406030204" pitchFamily="18" charset="0"/>
                      </a:rPr>
                      <m:t>𝑡</m:t>
                    </m:r>
                    <m:r>
                      <a:rPr lang="en-US" sz="2000" i="1">
                        <a:solidFill>
                          <a:schemeClr val="tx1"/>
                        </a:solidFill>
                        <a:latin typeface="Cambria Math" panose="02040503050406030204" pitchFamily="18" charset="0"/>
                      </a:rPr>
                      <m:t>)</m:t>
                    </m:r>
                  </m:oMath>
                </a14:m>
                <a:r>
                  <a:rPr lang="en-US" sz="2000" dirty="0">
                    <a:solidFill>
                      <a:schemeClr val="tx1"/>
                    </a:solidFill>
                    <a:latin typeface="Times New Roman" panose="02020603050405020304" pitchFamily="18" charset="0"/>
                  </a:rPr>
                  <a:t>.</a:t>
                </a:r>
              </a:p>
              <a:p>
                <a:pPr marL="342900" indent="-342900">
                  <a:buFont typeface="+mj-lt"/>
                  <a:buAutoNum type="arabicPeriod"/>
                </a:pPr>
                <a:endParaRPr lang="en-US" sz="2000" dirty="0">
                  <a:solidFill>
                    <a:schemeClr val="tx1"/>
                  </a:solidFill>
                  <a:latin typeface="Times New Roman" panose="02020603050405020304" pitchFamily="18" charset="0"/>
                </a:endParaRPr>
              </a:p>
              <a:p>
                <a:endParaRPr lang="en-US" sz="2000" dirty="0">
                  <a:solidFill>
                    <a:schemeClr val="tx1"/>
                  </a:solidFill>
                  <a:latin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251677" y="2088075"/>
                <a:ext cx="8011829" cy="4371710"/>
              </a:xfrm>
              <a:prstGeom prst="rect">
                <a:avLst/>
              </a:prstGeom>
              <a:blipFill>
                <a:blip r:embed="rId2"/>
                <a:stretch>
                  <a:fillRect l="-760" t="-837"/>
                </a:stretch>
              </a:blipFill>
            </p:spPr>
            <p:txBody>
              <a:bodyPr/>
              <a:lstStyle/>
              <a:p>
                <a:r>
                  <a:rPr lang="en-US">
                    <a:noFill/>
                  </a:rPr>
                  <a:t> </a:t>
                </a:r>
              </a:p>
            </p:txBody>
          </p:sp>
        </mc:Fallback>
      </mc:AlternateContent>
      <p:cxnSp>
        <p:nvCxnSpPr>
          <p:cNvPr id="8" name="Straight Arrow Connector 7"/>
          <p:cNvCxnSpPr/>
          <p:nvPr/>
        </p:nvCxnSpPr>
        <p:spPr>
          <a:xfrm flipV="1">
            <a:off x="4927853" y="4934787"/>
            <a:ext cx="77273" cy="115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56319" y="4982532"/>
            <a:ext cx="943068" cy="369332"/>
          </a:xfrm>
          <a:prstGeom prst="rect">
            <a:avLst/>
          </a:prstGeom>
          <a:noFill/>
        </p:spPr>
        <p:txBody>
          <a:bodyPr wrap="square" rtlCol="0">
            <a:spAutoFit/>
          </a:bodyPr>
          <a:lstStyle/>
          <a:p>
            <a:r>
              <a:rPr lang="en-US" dirty="0">
                <a:latin typeface="Times New Roman" panose="02020603050405020304" pitchFamily="18" charset="0"/>
              </a:rPr>
              <a:t> </a:t>
            </a:r>
            <a:r>
              <a:rPr lang="en-US" sz="1600" dirty="0">
                <a:latin typeface="Times New Roman" panose="02020603050405020304" pitchFamily="18" charset="0"/>
              </a:rPr>
              <a:t>#  units</a:t>
            </a:r>
          </a:p>
        </p:txBody>
      </p:sp>
    </p:spTree>
    <p:extLst>
      <p:ext uri="{BB962C8B-B14F-4D97-AF65-F5344CB8AC3E}">
        <p14:creationId xmlns:p14="http://schemas.microsoft.com/office/powerpoint/2010/main" val="42708250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latin typeface="Times New Roman" pitchFamily="18" charset="0"/>
                <a:cs typeface="Times New Roman" pitchFamily="18" charset="0"/>
              </a:rPr>
              <a:t>Redundancy Improvement</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764771" y="5337079"/>
            <a:ext cx="10058400" cy="930717"/>
          </a:xfrm>
        </p:spPr>
        <p:txBody>
          <a:bodyPr/>
          <a:lstStyle/>
          <a:p>
            <a:pPr algn="l">
              <a:buNone/>
            </a:pPr>
            <a:r>
              <a:rPr lang="en-US" dirty="0">
                <a:solidFill>
                  <a:schemeClr val="tx1"/>
                </a:solidFill>
                <a:latin typeface="Times New Roman" pitchFamily="18" charset="0"/>
                <a:cs typeface="Times New Roman" pitchFamily="18" charset="0"/>
              </a:rPr>
              <a:t>Generally , more units means more MTBF ,however ,too many units is not recommended because  the increase in MTBF is not worth it .</a:t>
            </a:r>
          </a:p>
        </p:txBody>
      </p:sp>
      <p:sp>
        <p:nvSpPr>
          <p:cNvPr id="4" name="Date Placeholder 3"/>
          <p:cNvSpPr>
            <a:spLocks noGrp="1"/>
          </p:cNvSpPr>
          <p:nvPr>
            <p:ph type="dt" sz="half" idx="10"/>
          </p:nvPr>
        </p:nvSpPr>
        <p:spPr/>
        <p:txBody>
          <a:bodyPr/>
          <a:lstStyle/>
          <a:p>
            <a:fld id="{1751EADD-752E-4987-B0C7-C80F908CB577}"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119</a:t>
            </a:fld>
            <a:endParaRPr lang="ar-JO"/>
          </a:p>
        </p:txBody>
      </p:sp>
      <p:cxnSp>
        <p:nvCxnSpPr>
          <p:cNvPr id="7" name="Straight Arrow Connector 6"/>
          <p:cNvCxnSpPr>
            <a:cxnSpLocks/>
          </p:cNvCxnSpPr>
          <p:nvPr/>
        </p:nvCxnSpPr>
        <p:spPr>
          <a:xfrm rot="5400000" flipH="1" flipV="1">
            <a:off x="1409309" y="3533994"/>
            <a:ext cx="3072335" cy="9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98371" y="5090762"/>
            <a:ext cx="4346713" cy="2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Shape 8"/>
          <p:cNvSpPr/>
          <p:nvPr/>
        </p:nvSpPr>
        <p:spPr>
          <a:xfrm>
            <a:off x="2926080" y="2475114"/>
            <a:ext cx="3798619" cy="2645525"/>
          </a:xfrm>
          <a:custGeom>
            <a:avLst/>
            <a:gdLst>
              <a:gd name="connsiteX0" fmla="*/ 0 w 2862470"/>
              <a:gd name="connsiteY0" fmla="*/ 2491409 h 2491409"/>
              <a:gd name="connsiteX1" fmla="*/ 1192696 w 2862470"/>
              <a:gd name="connsiteY1" fmla="*/ 636105 h 2491409"/>
              <a:gd name="connsiteX2" fmla="*/ 2862470 w 2862470"/>
              <a:gd name="connsiteY2" fmla="*/ 0 h 2491409"/>
            </a:gdLst>
            <a:ahLst/>
            <a:cxnLst>
              <a:cxn ang="0">
                <a:pos x="connsiteX0" y="connsiteY0"/>
              </a:cxn>
              <a:cxn ang="0">
                <a:pos x="connsiteX1" y="connsiteY1"/>
              </a:cxn>
              <a:cxn ang="0">
                <a:pos x="connsiteX2" y="connsiteY2"/>
              </a:cxn>
            </a:cxnLst>
            <a:rect l="l" t="t" r="r" b="b"/>
            <a:pathLst>
              <a:path w="2862470" h="2491409">
                <a:moveTo>
                  <a:pt x="0" y="2491409"/>
                </a:moveTo>
                <a:cubicBezTo>
                  <a:pt x="357809" y="1771374"/>
                  <a:pt x="715618" y="1051340"/>
                  <a:pt x="1192696" y="636105"/>
                </a:cubicBezTo>
                <a:cubicBezTo>
                  <a:pt x="1669774" y="220870"/>
                  <a:pt x="2266122" y="110435"/>
                  <a:pt x="286247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033018" y="2131959"/>
            <a:ext cx="713658" cy="523220"/>
          </a:xfrm>
          <a:prstGeom prst="rect">
            <a:avLst/>
          </a:prstGeom>
          <a:noFill/>
        </p:spPr>
        <p:txBody>
          <a:bodyPr wrap="none" rtlCol="1">
            <a:spAutoFit/>
          </a:bodyPr>
          <a:lstStyle/>
          <a:p>
            <a:pPr algn="ctr"/>
            <a:r>
              <a:rPr lang="en-CA" sz="1400" dirty="0">
                <a:latin typeface="Times New Roman" panose="02020603050405020304" pitchFamily="18" charset="0"/>
                <a:cs typeface="+mj-cs"/>
              </a:rPr>
              <a:t>System</a:t>
            </a:r>
          </a:p>
          <a:p>
            <a:pPr algn="ctr"/>
            <a:r>
              <a:rPr lang="en-CA" sz="1400" dirty="0">
                <a:latin typeface="Times New Roman" panose="02020603050405020304" pitchFamily="18" charset="0"/>
                <a:cs typeface="+mj-cs"/>
              </a:rPr>
              <a:t>MTBF</a:t>
            </a:r>
            <a:endParaRPr lang="ar-JO" sz="1400" dirty="0">
              <a:latin typeface="Times New Roman" panose="02020603050405020304" pitchFamily="18" charset="0"/>
              <a:cs typeface="+mj-cs"/>
            </a:endParaRPr>
          </a:p>
        </p:txBody>
      </p:sp>
      <p:sp>
        <p:nvSpPr>
          <p:cNvPr id="11" name="TextBox 10"/>
          <p:cNvSpPr txBox="1"/>
          <p:nvPr/>
        </p:nvSpPr>
        <p:spPr>
          <a:xfrm>
            <a:off x="7461214" y="4859365"/>
            <a:ext cx="1326004" cy="307777"/>
          </a:xfrm>
          <a:prstGeom prst="rect">
            <a:avLst/>
          </a:prstGeom>
          <a:noFill/>
        </p:spPr>
        <p:txBody>
          <a:bodyPr wrap="none" rtlCol="1">
            <a:spAutoFit/>
          </a:bodyPr>
          <a:lstStyle/>
          <a:p>
            <a:r>
              <a:rPr lang="en-CA" sz="1400" dirty="0">
                <a:latin typeface="Times New Roman" panose="02020603050405020304" pitchFamily="18" charset="0"/>
                <a:cs typeface="+mj-cs"/>
              </a:rPr>
              <a:t>Number of Unit</a:t>
            </a:r>
            <a:endParaRPr lang="ar-JO" sz="1400" dirty="0">
              <a:latin typeface="Times New Roman" panose="02020603050405020304" pitchFamily="18" charset="0"/>
              <a:cs typeface="+mj-cs"/>
            </a:endParaRPr>
          </a:p>
        </p:txBody>
      </p:sp>
    </p:spTree>
    <p:extLst>
      <p:ext uri="{BB962C8B-B14F-4D97-AF65-F5344CB8AC3E}">
        <p14:creationId xmlns:p14="http://schemas.microsoft.com/office/powerpoint/2010/main" val="230116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System Design Steps</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pPr algn="l" rtl="0"/>
            <a:endParaRPr lang="en-CA" dirty="0">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Product Design Specification (PDS) is based on market need.</a:t>
            </a:r>
          </a:p>
          <a:p>
            <a:pPr algn="l" rtl="0"/>
            <a:endParaRPr lang="ar-JO"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DD3A77-FECC-46A3-9772-73C9FDB1F250}" type="datetime3">
              <a:rPr kumimoji="0" lang="en-US" sz="1600" b="0" i="0" u="none" strike="noStrike" kern="1200" cap="none" spc="0" normalizeH="0" baseline="0" noProof="0" smtClean="0">
                <a:ln>
                  <a:noFill/>
                </a:ln>
                <a:solidFill>
                  <a:srgbClr val="FFFFFF"/>
                </a:solidFill>
                <a:effectLst/>
                <a:uLnTx/>
                <a:uFillTx/>
                <a:ea typeface="+mn-ea"/>
                <a:cs typeface="Times New Roman" panose="02020603050405020304" pitchFamily="18" charset="0"/>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Times New Roman" panose="02020603050405020304" pitchFamily="18" charset="0"/>
              </a:rPr>
              <a:t>Dr. Osama </a:t>
            </a:r>
            <a:r>
              <a:rPr kumimoji="0" lang="en-US" sz="1600" b="0" i="0" u="none" strike="noStrike" kern="1200" cap="all" spc="0" normalizeH="0" baseline="0" noProof="0" dirty="0" err="1">
                <a:ln>
                  <a:noFill/>
                </a:ln>
                <a:solidFill>
                  <a:srgbClr val="FFFFFF"/>
                </a:solidFill>
                <a:effectLst/>
                <a:uLnTx/>
                <a:uFillTx/>
                <a:ea typeface="+mn-ea"/>
                <a:cs typeface="Times New Roman" panose="02020603050405020304" pitchFamily="18" charset="0"/>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Times New Roman" panose="02020603050405020304" pitchFamily="18" charset="0"/>
              </a:rPr>
              <a:t>12</a:t>
            </a:r>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7" name="Rectangle 6"/>
          <p:cNvSpPr/>
          <p:nvPr/>
        </p:nvSpPr>
        <p:spPr>
          <a:xfrm>
            <a:off x="1587276" y="3589824"/>
            <a:ext cx="860491"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587275" y="3589824"/>
            <a:ext cx="860492"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Market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Need</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3537842" y="3589824"/>
            <a:ext cx="1469441" cy="646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526205" y="3589824"/>
            <a:ext cx="1492717"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Specifications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(PDS)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6097357" y="3496107"/>
            <a:ext cx="962699" cy="740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6097358" y="3540074"/>
            <a:ext cx="962699"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Concept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Design</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8150129" y="3540075"/>
            <a:ext cx="969304" cy="690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8150129" y="3540074"/>
            <a:ext cx="969304"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Detailed</a:t>
            </a:r>
            <a:b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Design</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7831246" y="5002589"/>
            <a:ext cx="1284775" cy="522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7834658" y="5079154"/>
            <a:ext cx="1284775" cy="369332"/>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Prototyping</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5807700" y="5027409"/>
            <a:ext cx="914280" cy="497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5791587" y="5097352"/>
            <a:ext cx="965383"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Testing</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20" name="Straight Arrow Connector 19"/>
          <p:cNvCxnSpPr/>
          <p:nvPr/>
        </p:nvCxnSpPr>
        <p:spPr>
          <a:xfrm>
            <a:off x="2447767" y="3758844"/>
            <a:ext cx="1064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447767" y="3997616"/>
            <a:ext cx="109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07283" y="3758844"/>
            <a:ext cx="1064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07283" y="3997616"/>
            <a:ext cx="109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60056" y="3758844"/>
            <a:ext cx="1064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60056" y="3997616"/>
            <a:ext cx="109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744583" y="5130444"/>
            <a:ext cx="1064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744583" y="5369216"/>
            <a:ext cx="109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p:cNvCxnSpPr>
            <a:stCxn id="13" idx="3"/>
            <a:endCxn id="16" idx="3"/>
          </p:cNvCxnSpPr>
          <p:nvPr/>
        </p:nvCxnSpPr>
        <p:spPr>
          <a:xfrm>
            <a:off x="9119433" y="3885224"/>
            <a:ext cx="12700" cy="1378596"/>
          </a:xfrm>
          <a:prstGeom prst="bentConnector3">
            <a:avLst>
              <a:gd name="adj1" fmla="val 42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9116021" y="5130444"/>
            <a:ext cx="3088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424868" y="4012149"/>
            <a:ext cx="13252" cy="1132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9145447" y="3997616"/>
            <a:ext cx="28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451465" y="3261111"/>
            <a:ext cx="1086678" cy="1248226"/>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60" name="Straight Arrow Connector 59"/>
          <p:cNvCxnSpPr>
            <a:cxnSpLocks/>
          </p:cNvCxnSpPr>
          <p:nvPr/>
        </p:nvCxnSpPr>
        <p:spPr>
          <a:xfrm flipH="1" flipV="1">
            <a:off x="2979796" y="4012149"/>
            <a:ext cx="15008" cy="721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a:endCxn id="58" idx="5"/>
          </p:cNvCxnSpPr>
          <p:nvPr/>
        </p:nvCxnSpPr>
        <p:spPr>
          <a:xfrm flipH="1" flipV="1">
            <a:off x="3379003" y="4326539"/>
            <a:ext cx="451875" cy="421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545293" y="4658077"/>
            <a:ext cx="884345" cy="307777"/>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Iterations</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6" name="TextBox 65"/>
          <p:cNvSpPr txBox="1"/>
          <p:nvPr/>
        </p:nvSpPr>
        <p:spPr>
          <a:xfrm>
            <a:off x="3829454" y="4704243"/>
            <a:ext cx="1095813" cy="523220"/>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Competition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Analysis</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7" name="TextBox 66"/>
          <p:cNvSpPr txBox="1"/>
          <p:nvPr/>
        </p:nvSpPr>
        <p:spPr>
          <a:xfrm>
            <a:off x="6814268" y="4346986"/>
            <a:ext cx="1659365" cy="307777"/>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Embodiment Design</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69" name="Connector: Elbow 68"/>
          <p:cNvCxnSpPr>
            <a:stCxn id="11" idx="2"/>
            <a:endCxn id="67" idx="1"/>
          </p:cNvCxnSpPr>
          <p:nvPr/>
        </p:nvCxnSpPr>
        <p:spPr>
          <a:xfrm rot="16200000" flipH="1">
            <a:off x="6564127" y="4250734"/>
            <a:ext cx="264720" cy="2355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stCxn id="67" idx="3"/>
            <a:endCxn id="13" idx="2"/>
          </p:cNvCxnSpPr>
          <p:nvPr/>
        </p:nvCxnSpPr>
        <p:spPr>
          <a:xfrm flipV="1">
            <a:off x="8473633" y="4230373"/>
            <a:ext cx="161148" cy="2705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438224" y="3264042"/>
            <a:ext cx="1878271" cy="307777"/>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Requirements Planning</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5" name="TextBox 74"/>
          <p:cNvSpPr txBox="1"/>
          <p:nvPr/>
        </p:nvSpPr>
        <p:spPr>
          <a:xfrm>
            <a:off x="6177825" y="3205879"/>
            <a:ext cx="793679" cy="307777"/>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Abstract</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6" name="TextBox 75"/>
          <p:cNvSpPr txBox="1"/>
          <p:nvPr/>
        </p:nvSpPr>
        <p:spPr>
          <a:xfrm>
            <a:off x="8271733" y="3212273"/>
            <a:ext cx="744114" cy="307777"/>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Costing</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7" name="TextBox 76"/>
          <p:cNvSpPr txBox="1"/>
          <p:nvPr/>
        </p:nvSpPr>
        <p:spPr>
          <a:xfrm>
            <a:off x="9776053" y="3282047"/>
            <a:ext cx="866904" cy="307777"/>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Synthesis</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8" name="TextBox 77"/>
          <p:cNvSpPr txBox="1"/>
          <p:nvPr/>
        </p:nvSpPr>
        <p:spPr>
          <a:xfrm>
            <a:off x="9604083" y="4275713"/>
            <a:ext cx="1182760" cy="523220"/>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-Optimization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-Simulation</a:t>
            </a:r>
            <a:endParaRPr kumimoji="0" lang="ar-JO"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356249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itchFamily="18" charset="0"/>
                <a:cs typeface="Times New Roman" pitchFamily="18" charset="0"/>
              </a:rPr>
              <a:t>7.5.2  further comparisons of redundancy </a:t>
            </a:r>
            <a:br>
              <a:rPr lang="en-US" sz="2400" b="1" dirty="0">
                <a:solidFill>
                  <a:schemeClr val="tx1"/>
                </a:solidFill>
                <a:latin typeface="Times New Roman" pitchFamily="18" charset="0"/>
                <a:cs typeface="Times New Roman" pitchFamily="18" charset="0"/>
              </a:rPr>
            </a:br>
            <a:endParaRPr lang="en-US" sz="2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845734"/>
            <a:ext cx="9626138" cy="648084"/>
          </a:xfrm>
        </p:spPr>
        <p:txBody>
          <a:bodyPr>
            <a:normAutofit/>
          </a:bodyPr>
          <a:lstStyle/>
          <a:p>
            <a:pPr lvl="6" algn="l">
              <a:buNone/>
            </a:pPr>
            <a:r>
              <a:rPr lang="en-US" sz="2400" dirty="0">
                <a:solidFill>
                  <a:schemeClr val="tx1"/>
                </a:solidFill>
                <a:latin typeface="Times New Roman" pitchFamily="18" charset="0"/>
                <a:cs typeface="Times New Roman" pitchFamily="18" charset="0"/>
              </a:rPr>
              <a:t>4  units with active redundancy </a:t>
            </a:r>
          </a:p>
        </p:txBody>
      </p:sp>
      <p:sp>
        <p:nvSpPr>
          <p:cNvPr id="4" name="Date Placeholder 3"/>
          <p:cNvSpPr>
            <a:spLocks noGrp="1"/>
          </p:cNvSpPr>
          <p:nvPr>
            <p:ph type="dt" sz="half" idx="10"/>
          </p:nvPr>
        </p:nvSpPr>
        <p:spPr/>
        <p:txBody>
          <a:bodyPr/>
          <a:lstStyle/>
          <a:p>
            <a:fld id="{7457B4FB-7CE0-4C8B-897E-5F8E9CB1115C}" type="datetime3">
              <a:rPr lang="en-US" smtClean="0">
                <a:solidFill>
                  <a:schemeClr val="bg1"/>
                </a:solidFill>
              </a:rPr>
              <a:t>14 October 2017</a:t>
            </a:fld>
            <a:endParaRPr lang="ar-JO" dirty="0">
              <a:solidFill>
                <a:schemeClr val="bg1"/>
              </a:solidFill>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solidFill>
                  <a:schemeClr val="bg1"/>
                </a:solidFill>
              </a:rPr>
              <a:t>Dr. Osama </a:t>
            </a:r>
            <a:r>
              <a:rPr lang="en-US" dirty="0" err="1">
                <a:solidFill>
                  <a:schemeClr val="bg1"/>
                </a:solidFill>
              </a:rPr>
              <a:t>Habahbeh</a:t>
            </a:r>
            <a:endParaRPr lang="ar-JO" dirty="0">
              <a:solidFill>
                <a:schemeClr val="bg1"/>
              </a:solidFill>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solidFill>
                  <a:schemeClr val="bg1"/>
                </a:solidFill>
              </a:rPr>
              <a:pPr/>
              <a:t>120</a:t>
            </a:fld>
            <a:endParaRPr lang="ar-JO" dirty="0">
              <a:solidFill>
                <a:schemeClr val="bg1"/>
              </a:solidFill>
            </a:endParaRPr>
          </a:p>
        </p:txBody>
      </p:sp>
      <p:sp>
        <p:nvSpPr>
          <p:cNvPr id="8" name="Rectangle 7"/>
          <p:cNvSpPr/>
          <p:nvPr/>
        </p:nvSpPr>
        <p:spPr>
          <a:xfrm>
            <a:off x="3657600" y="27432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sp>
        <p:nvSpPr>
          <p:cNvPr id="12" name="Rectangle 11"/>
          <p:cNvSpPr/>
          <p:nvPr/>
        </p:nvSpPr>
        <p:spPr>
          <a:xfrm>
            <a:off x="1828800" y="27432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sp>
        <p:nvSpPr>
          <p:cNvPr id="13" name="Rectangle 12"/>
          <p:cNvSpPr/>
          <p:nvPr/>
        </p:nvSpPr>
        <p:spPr>
          <a:xfrm>
            <a:off x="3657600" y="41148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sp>
        <p:nvSpPr>
          <p:cNvPr id="14" name="Rectangle 13"/>
          <p:cNvSpPr/>
          <p:nvPr/>
        </p:nvSpPr>
        <p:spPr>
          <a:xfrm>
            <a:off x="1828800" y="41148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cxnSp>
        <p:nvCxnSpPr>
          <p:cNvPr id="16" name="Straight Connector 15"/>
          <p:cNvCxnSpPr>
            <a:stCxn id="12" idx="3"/>
            <a:endCxn id="8" idx="1"/>
          </p:cNvCxnSpPr>
          <p:nvPr/>
        </p:nvCxnSpPr>
        <p:spPr>
          <a:xfrm>
            <a:off x="3009207" y="3117273"/>
            <a:ext cx="648393"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a:endCxn id="13" idx="1"/>
          </p:cNvCxnSpPr>
          <p:nvPr/>
        </p:nvCxnSpPr>
        <p:spPr>
          <a:xfrm>
            <a:off x="3009207" y="4488873"/>
            <a:ext cx="648393"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1"/>
            <a:endCxn id="14" idx="1"/>
          </p:cNvCxnSpPr>
          <p:nvPr/>
        </p:nvCxnSpPr>
        <p:spPr>
          <a:xfrm rot="10800000" flipV="1">
            <a:off x="1828800" y="3117273"/>
            <a:ext cx="1588" cy="137160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3"/>
            <a:endCxn id="13" idx="3"/>
          </p:cNvCxnSpPr>
          <p:nvPr/>
        </p:nvCxnSpPr>
        <p:spPr>
          <a:xfrm>
            <a:off x="4838007" y="3117273"/>
            <a:ext cx="1588" cy="137160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858000" y="27432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sp>
        <p:nvSpPr>
          <p:cNvPr id="36" name="Rectangle 35"/>
          <p:cNvSpPr/>
          <p:nvPr/>
        </p:nvSpPr>
        <p:spPr>
          <a:xfrm>
            <a:off x="6858000" y="41148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sp>
        <p:nvSpPr>
          <p:cNvPr id="37" name="Rectangle 36"/>
          <p:cNvSpPr/>
          <p:nvPr/>
        </p:nvSpPr>
        <p:spPr>
          <a:xfrm>
            <a:off x="8686800" y="41148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sp>
        <p:nvSpPr>
          <p:cNvPr id="38" name="Rectangle 37"/>
          <p:cNvSpPr/>
          <p:nvPr/>
        </p:nvSpPr>
        <p:spPr>
          <a:xfrm>
            <a:off x="8686800" y="2743200"/>
            <a:ext cx="1180407" cy="7481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endParaRPr>
          </a:p>
        </p:txBody>
      </p:sp>
      <p:cxnSp>
        <p:nvCxnSpPr>
          <p:cNvPr id="53" name="Straight Connector 52"/>
          <p:cNvCxnSpPr/>
          <p:nvPr/>
        </p:nvCxnSpPr>
        <p:spPr>
          <a:xfrm>
            <a:off x="983672" y="3785063"/>
            <a:ext cx="648393"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56909" y="3801687"/>
            <a:ext cx="648393"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38" idx="1"/>
            <a:endCxn id="37" idx="1"/>
          </p:cNvCxnSpPr>
          <p:nvPr/>
        </p:nvCxnSpPr>
        <p:spPr>
          <a:xfrm rot="10800000" flipV="1">
            <a:off x="8686800" y="3117273"/>
            <a:ext cx="1588" cy="137160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35" idx="3"/>
            <a:endCxn id="36" idx="3"/>
          </p:cNvCxnSpPr>
          <p:nvPr/>
        </p:nvCxnSpPr>
        <p:spPr>
          <a:xfrm>
            <a:off x="8038407" y="3117273"/>
            <a:ext cx="1588" cy="137160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262851" y="3807229"/>
            <a:ext cx="216131"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35" idx="1"/>
            <a:endCxn id="36" idx="1"/>
          </p:cNvCxnSpPr>
          <p:nvPr/>
        </p:nvCxnSpPr>
        <p:spPr>
          <a:xfrm rot="10800000" flipV="1">
            <a:off x="6858000" y="3117273"/>
            <a:ext cx="1588" cy="137160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38" idx="3"/>
            <a:endCxn id="37" idx="3"/>
          </p:cNvCxnSpPr>
          <p:nvPr/>
        </p:nvCxnSpPr>
        <p:spPr>
          <a:xfrm>
            <a:off x="9867207" y="3117273"/>
            <a:ext cx="1588" cy="1371600"/>
          </a:xfrm>
          <a:prstGeom prst="bentConnector3">
            <a:avLst>
              <a:gd name="adj1" fmla="val 14395466"/>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6001790" y="3790604"/>
            <a:ext cx="648395"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091651" y="3773978"/>
            <a:ext cx="64839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344190" y="5220392"/>
            <a:ext cx="2011680" cy="646331"/>
          </a:xfrm>
          <a:prstGeom prst="rect">
            <a:avLst/>
          </a:prstGeom>
          <a:noFill/>
        </p:spPr>
        <p:txBody>
          <a:bodyPr wrap="square" rtlCol="0">
            <a:spAutoFit/>
          </a:bodyPr>
          <a:lstStyle/>
          <a:p>
            <a:r>
              <a:rPr lang="en-US" dirty="0">
                <a:latin typeface="Times New Roman" panose="02020603050405020304" pitchFamily="18" charset="0"/>
              </a:rPr>
              <a:t>Protects against </a:t>
            </a:r>
          </a:p>
          <a:p>
            <a:r>
              <a:rPr lang="en-US" dirty="0">
                <a:latin typeface="Times New Roman" panose="02020603050405020304" pitchFamily="18" charset="0"/>
              </a:rPr>
              <a:t>short circuit </a:t>
            </a:r>
          </a:p>
        </p:txBody>
      </p:sp>
      <p:sp>
        <p:nvSpPr>
          <p:cNvPr id="84" name="TextBox 83"/>
          <p:cNvSpPr txBox="1"/>
          <p:nvPr/>
        </p:nvSpPr>
        <p:spPr>
          <a:xfrm>
            <a:off x="7099069" y="5220393"/>
            <a:ext cx="3025833" cy="646331"/>
          </a:xfrm>
          <a:prstGeom prst="rect">
            <a:avLst/>
          </a:prstGeom>
          <a:noFill/>
        </p:spPr>
        <p:txBody>
          <a:bodyPr wrap="square" rtlCol="0">
            <a:spAutoFit/>
          </a:bodyPr>
          <a:lstStyle/>
          <a:p>
            <a:r>
              <a:rPr lang="en-US" dirty="0">
                <a:latin typeface="Times New Roman" panose="02020603050405020304" pitchFamily="18" charset="0"/>
              </a:rPr>
              <a:t>Protects against short and open  circuit </a:t>
            </a:r>
          </a:p>
        </p:txBody>
      </p:sp>
      <p:sp>
        <p:nvSpPr>
          <p:cNvPr id="85" name="TextBox 84"/>
          <p:cNvSpPr txBox="1"/>
          <p:nvPr/>
        </p:nvSpPr>
        <p:spPr>
          <a:xfrm>
            <a:off x="3108960" y="2261062"/>
            <a:ext cx="401072" cy="369332"/>
          </a:xfrm>
          <a:prstGeom prst="rect">
            <a:avLst/>
          </a:prstGeom>
          <a:noFill/>
        </p:spPr>
        <p:txBody>
          <a:bodyPr wrap="none" rtlCol="0">
            <a:spAutoFit/>
          </a:bodyPr>
          <a:lstStyle/>
          <a:p>
            <a:r>
              <a:rPr lang="en-US" dirty="0">
                <a:latin typeface="Times New Roman" panose="02020603050405020304" pitchFamily="18" charset="0"/>
              </a:rPr>
              <a:t>(ί)</a:t>
            </a:r>
          </a:p>
        </p:txBody>
      </p:sp>
      <p:sp>
        <p:nvSpPr>
          <p:cNvPr id="86" name="TextBox 85"/>
          <p:cNvSpPr txBox="1"/>
          <p:nvPr/>
        </p:nvSpPr>
        <p:spPr>
          <a:xfrm>
            <a:off x="7980218" y="2194560"/>
            <a:ext cx="460382" cy="369332"/>
          </a:xfrm>
          <a:prstGeom prst="rect">
            <a:avLst/>
          </a:prstGeom>
          <a:noFill/>
        </p:spPr>
        <p:txBody>
          <a:bodyPr wrap="none" rtlCol="0">
            <a:spAutoFit/>
          </a:bodyPr>
          <a:lstStyle/>
          <a:p>
            <a:r>
              <a:rPr lang="en-US" dirty="0">
                <a:latin typeface="Times New Roman" panose="02020603050405020304" pitchFamily="18" charset="0"/>
              </a:rPr>
              <a:t>(</a:t>
            </a:r>
            <a:r>
              <a:rPr lang="el-GR" dirty="0">
                <a:latin typeface="Times New Roman" panose="02020603050405020304" pitchFamily="18" charset="0"/>
              </a:rPr>
              <a:t>ίί</a:t>
            </a:r>
            <a:r>
              <a:rPr lang="en-US" dirty="0">
                <a:latin typeface="Times New Roman" panose="02020603050405020304" pitchFamily="18" charset="0"/>
              </a:rPr>
              <a:t>)</a:t>
            </a:r>
          </a:p>
        </p:txBody>
      </p:sp>
    </p:spTree>
    <p:extLst>
      <p:ext uri="{BB962C8B-B14F-4D97-AF65-F5344CB8AC3E}">
        <p14:creationId xmlns:p14="http://schemas.microsoft.com/office/powerpoint/2010/main" val="9724885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E6A9F8-B769-47CA-B225-FB102DEC6CDD}"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121</a:t>
            </a:fld>
            <a:endParaRPr lang="ar-JO"/>
          </a:p>
        </p:txBody>
      </p:sp>
      <p:sp>
        <p:nvSpPr>
          <p:cNvPr id="7" name="TextBox 6"/>
          <p:cNvSpPr txBox="1"/>
          <p:nvPr/>
        </p:nvSpPr>
        <p:spPr>
          <a:xfrm>
            <a:off x="8628611" y="2443942"/>
            <a:ext cx="2177934" cy="646331"/>
          </a:xfrm>
          <a:prstGeom prst="rect">
            <a:avLst/>
          </a:prstGeom>
          <a:noFill/>
        </p:spPr>
        <p:txBody>
          <a:bodyPr wrap="square" rtlCol="0">
            <a:spAutoFit/>
          </a:bodyPr>
          <a:lstStyle/>
          <a:p>
            <a:r>
              <a:rPr lang="el-GR" dirty="0">
                <a:latin typeface="Times New Roman" panose="02020603050405020304" pitchFamily="18" charset="0"/>
              </a:rPr>
              <a:t>ίί</a:t>
            </a:r>
            <a:r>
              <a:rPr lang="en-US" dirty="0">
                <a:latin typeface="Times New Roman" panose="02020603050405020304" pitchFamily="18" charset="0"/>
              </a:rPr>
              <a:t>  in harder to implement </a:t>
            </a:r>
          </a:p>
        </p:txBody>
      </p:sp>
      <p:sp>
        <p:nvSpPr>
          <p:cNvPr id="8" name="TextBox 7"/>
          <p:cNvSpPr txBox="1"/>
          <p:nvPr/>
        </p:nvSpPr>
        <p:spPr>
          <a:xfrm>
            <a:off x="1612670" y="5187142"/>
            <a:ext cx="4705003" cy="646331"/>
          </a:xfrm>
          <a:prstGeom prst="rect">
            <a:avLst/>
          </a:prstGeom>
          <a:noFill/>
        </p:spPr>
        <p:txBody>
          <a:bodyPr wrap="square" rtlCol="0">
            <a:spAutoFit/>
          </a:bodyPr>
          <a:lstStyle/>
          <a:p>
            <a:r>
              <a:rPr lang="en-US" dirty="0">
                <a:latin typeface="Times New Roman" panose="02020603050405020304" pitchFamily="18" charset="0"/>
              </a:rPr>
              <a:t>MTBF (</a:t>
            </a:r>
            <a:r>
              <a:rPr lang="el-GR" dirty="0">
                <a:latin typeface="Times New Roman" panose="02020603050405020304" pitchFamily="18" charset="0"/>
              </a:rPr>
              <a:t>θ</a:t>
            </a:r>
            <a:r>
              <a:rPr lang="en-US" dirty="0">
                <a:latin typeface="Times New Roman" panose="02020603050405020304" pitchFamily="18" charset="0"/>
              </a:rPr>
              <a:t>) = area under the R curve </a:t>
            </a:r>
          </a:p>
          <a:p>
            <a:r>
              <a:rPr lang="en-US" dirty="0">
                <a:latin typeface="Times New Roman" panose="02020603050405020304" pitchFamily="18" charset="0"/>
              </a:rPr>
              <a:t>  </a:t>
            </a:r>
          </a:p>
        </p:txBody>
      </p:sp>
      <p:sp>
        <p:nvSpPr>
          <p:cNvPr id="3379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33796" name="Rectangle 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33797" name="Rectangle 5"/>
          <p:cNvSpPr>
            <a:spLocks noChangeArrowheads="1"/>
          </p:cNvSpPr>
          <p:nvPr/>
        </p:nvSpPr>
        <p:spPr bwMode="auto">
          <a:xfrm>
            <a:off x="0" y="5392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799"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33800" name="Rectangle 8"/>
          <p:cNvSpPr>
            <a:spLocks noChangeArrowheads="1"/>
          </p:cNvSpPr>
          <p:nvPr/>
        </p:nvSpPr>
        <p:spPr bwMode="auto">
          <a:xfrm>
            <a:off x="0" y="501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804" name="Rectangle 1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33805" name="Rectangle 13"/>
          <p:cNvSpPr>
            <a:spLocks noChangeArrowheads="1"/>
          </p:cNvSpPr>
          <p:nvPr/>
        </p:nvSpPr>
        <p:spPr bwMode="auto">
          <a:xfrm>
            <a:off x="0" y="547301"/>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806" name="Rectangle 14"/>
          <p:cNvSpPr>
            <a:spLocks noChangeArrowheads="1"/>
          </p:cNvSpPr>
          <p:nvPr/>
        </p:nvSpPr>
        <p:spPr bwMode="auto">
          <a:xfrm>
            <a:off x="0" y="756851"/>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807" name="Rectangle 15"/>
          <p:cNvSpPr>
            <a:spLocks noChangeArrowheads="1"/>
          </p:cNvSpPr>
          <p:nvPr/>
        </p:nvSpPr>
        <p:spPr bwMode="auto">
          <a:xfrm>
            <a:off x="0" y="9202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809" name="Rectangle 1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27" name="Right Arrow 26"/>
          <p:cNvSpPr/>
          <p:nvPr/>
        </p:nvSpPr>
        <p:spPr>
          <a:xfrm>
            <a:off x="3891924" y="5787660"/>
            <a:ext cx="748146" cy="2493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8" name="TextBox 27"/>
          <p:cNvSpPr txBox="1"/>
          <p:nvPr/>
        </p:nvSpPr>
        <p:spPr>
          <a:xfrm>
            <a:off x="4921134" y="5552902"/>
            <a:ext cx="4189615" cy="646331"/>
          </a:xfrm>
          <a:prstGeom prst="rect">
            <a:avLst/>
          </a:prstGeom>
          <a:noFill/>
        </p:spPr>
        <p:txBody>
          <a:bodyPr wrap="square" rtlCol="0">
            <a:spAutoFit/>
          </a:bodyPr>
          <a:lstStyle/>
          <a:p>
            <a:r>
              <a:rPr lang="el-GR" dirty="0">
                <a:latin typeface="Times New Roman" panose="02020603050405020304" pitchFamily="18" charset="0"/>
              </a:rPr>
              <a:t>ί</a:t>
            </a:r>
            <a:r>
              <a:rPr lang="en-US" dirty="0">
                <a:latin typeface="Times New Roman" panose="02020603050405020304" pitchFamily="18" charset="0"/>
              </a:rPr>
              <a:t> is good only when short –circuit failure mode is more likely  </a:t>
            </a:r>
          </a:p>
        </p:txBody>
      </p:sp>
      <p:cxnSp>
        <p:nvCxnSpPr>
          <p:cNvPr id="29" name="Straight Arrow Connector 28"/>
          <p:cNvCxnSpPr>
            <a:cxnSpLocks/>
          </p:cNvCxnSpPr>
          <p:nvPr/>
        </p:nvCxnSpPr>
        <p:spPr>
          <a:xfrm flipV="1">
            <a:off x="1451957" y="1821090"/>
            <a:ext cx="26504" cy="336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1451957" y="5169778"/>
            <a:ext cx="5896303" cy="2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reeform: Shape 16"/>
          <p:cNvSpPr/>
          <p:nvPr/>
        </p:nvSpPr>
        <p:spPr>
          <a:xfrm>
            <a:off x="1462467" y="2398698"/>
            <a:ext cx="5591504" cy="2756913"/>
          </a:xfrm>
          <a:custGeom>
            <a:avLst/>
            <a:gdLst>
              <a:gd name="connsiteX0" fmla="*/ 5591504 w 5591504"/>
              <a:gd name="connsiteY0" fmla="*/ 2756913 h 2756913"/>
              <a:gd name="connsiteX1" fmla="*/ 3510456 w 5591504"/>
              <a:gd name="connsiteY1" fmla="*/ 2063230 h 2756913"/>
              <a:gd name="connsiteX2" fmla="*/ 1587062 w 5591504"/>
              <a:gd name="connsiteY2" fmla="*/ 539230 h 2756913"/>
              <a:gd name="connsiteX3" fmla="*/ 693683 w 5591504"/>
              <a:gd name="connsiteY3" fmla="*/ 24223 h 2756913"/>
              <a:gd name="connsiteX4" fmla="*/ 0 w 5591504"/>
              <a:gd name="connsiteY4" fmla="*/ 129327 h 2756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504" h="2756913">
                <a:moveTo>
                  <a:pt x="5591504" y="2756913"/>
                </a:moveTo>
                <a:cubicBezTo>
                  <a:pt x="4884683" y="2594878"/>
                  <a:pt x="4177863" y="2432844"/>
                  <a:pt x="3510456" y="2063230"/>
                </a:cubicBezTo>
                <a:cubicBezTo>
                  <a:pt x="2843049" y="1693616"/>
                  <a:pt x="2056524" y="879064"/>
                  <a:pt x="1587062" y="539230"/>
                </a:cubicBezTo>
                <a:cubicBezTo>
                  <a:pt x="1117600" y="199395"/>
                  <a:pt x="958193" y="92540"/>
                  <a:pt x="693683" y="24223"/>
                </a:cubicBezTo>
                <a:cubicBezTo>
                  <a:pt x="429173" y="-44094"/>
                  <a:pt x="210207" y="45244"/>
                  <a:pt x="0" y="12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2" name="Freeform: Shape 17"/>
          <p:cNvSpPr/>
          <p:nvPr/>
        </p:nvSpPr>
        <p:spPr>
          <a:xfrm>
            <a:off x="1493998" y="2148420"/>
            <a:ext cx="5528442" cy="3028212"/>
          </a:xfrm>
          <a:custGeom>
            <a:avLst/>
            <a:gdLst>
              <a:gd name="connsiteX0" fmla="*/ 5528442 w 5528442"/>
              <a:gd name="connsiteY0" fmla="*/ 3028212 h 3028212"/>
              <a:gd name="connsiteX1" fmla="*/ 2879835 w 5528442"/>
              <a:gd name="connsiteY1" fmla="*/ 2376570 h 3028212"/>
              <a:gd name="connsiteX2" fmla="*/ 935421 w 5528442"/>
              <a:gd name="connsiteY2" fmla="*/ 148377 h 3028212"/>
              <a:gd name="connsiteX3" fmla="*/ 0 w 5528442"/>
              <a:gd name="connsiteY3" fmla="*/ 390115 h 3028212"/>
            </a:gdLst>
            <a:ahLst/>
            <a:cxnLst>
              <a:cxn ang="0">
                <a:pos x="connsiteX0" y="connsiteY0"/>
              </a:cxn>
              <a:cxn ang="0">
                <a:pos x="connsiteX1" y="connsiteY1"/>
              </a:cxn>
              <a:cxn ang="0">
                <a:pos x="connsiteX2" y="connsiteY2"/>
              </a:cxn>
              <a:cxn ang="0">
                <a:pos x="connsiteX3" y="connsiteY3"/>
              </a:cxn>
            </a:cxnLst>
            <a:rect l="l" t="t" r="r" b="b"/>
            <a:pathLst>
              <a:path w="5528442" h="3028212">
                <a:moveTo>
                  <a:pt x="5528442" y="3028212"/>
                </a:moveTo>
                <a:cubicBezTo>
                  <a:pt x="4586890" y="2942377"/>
                  <a:pt x="3645338" y="2856542"/>
                  <a:pt x="2879835" y="2376570"/>
                </a:cubicBezTo>
                <a:cubicBezTo>
                  <a:pt x="2114332" y="1896598"/>
                  <a:pt x="1415393" y="479453"/>
                  <a:pt x="935421" y="148377"/>
                </a:cubicBezTo>
                <a:cubicBezTo>
                  <a:pt x="455449" y="-182699"/>
                  <a:pt x="227724" y="103708"/>
                  <a:pt x="0" y="3901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CA"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p:txBody>
      </p:sp>
      <p:sp>
        <p:nvSpPr>
          <p:cNvPr id="33" name="Freeform: Shape 20"/>
          <p:cNvSpPr/>
          <p:nvPr/>
        </p:nvSpPr>
        <p:spPr>
          <a:xfrm>
            <a:off x="1515019" y="1812282"/>
            <a:ext cx="5507421" cy="3343329"/>
          </a:xfrm>
          <a:custGeom>
            <a:avLst/>
            <a:gdLst>
              <a:gd name="connsiteX0" fmla="*/ 5507421 w 5507421"/>
              <a:gd name="connsiteY0" fmla="*/ 3343329 h 3343329"/>
              <a:gd name="connsiteX1" fmla="*/ 4141076 w 5507421"/>
              <a:gd name="connsiteY1" fmla="*/ 2807301 h 3343329"/>
              <a:gd name="connsiteX2" fmla="*/ 3079531 w 5507421"/>
              <a:gd name="connsiteY2" fmla="*/ 2092598 h 3343329"/>
              <a:gd name="connsiteX3" fmla="*/ 966952 w 5507421"/>
              <a:gd name="connsiteY3" fmla="*/ 64101 h 3343329"/>
              <a:gd name="connsiteX4" fmla="*/ 0 w 5507421"/>
              <a:gd name="connsiteY4" fmla="*/ 705232 h 334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421" h="3343329">
                <a:moveTo>
                  <a:pt x="5507421" y="3343329"/>
                </a:moveTo>
                <a:cubicBezTo>
                  <a:pt x="5026572" y="3179542"/>
                  <a:pt x="4545724" y="3015756"/>
                  <a:pt x="4141076" y="2807301"/>
                </a:cubicBezTo>
                <a:cubicBezTo>
                  <a:pt x="3736428" y="2598846"/>
                  <a:pt x="3608552" y="2549798"/>
                  <a:pt x="3079531" y="2092598"/>
                </a:cubicBezTo>
                <a:cubicBezTo>
                  <a:pt x="2550510" y="1635398"/>
                  <a:pt x="1480207" y="295329"/>
                  <a:pt x="966952" y="64101"/>
                </a:cubicBezTo>
                <a:cubicBezTo>
                  <a:pt x="453697" y="-167127"/>
                  <a:pt x="226848" y="269052"/>
                  <a:pt x="0" y="705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192708" y="1821090"/>
            <a:ext cx="402674" cy="307777"/>
          </a:xfrm>
          <a:prstGeom prst="rect">
            <a:avLst/>
          </a:prstGeom>
          <a:noFill/>
        </p:spPr>
        <p:txBody>
          <a:bodyPr wrap="none" rtlCol="1">
            <a:spAutoFit/>
          </a:bodyPr>
          <a:lstStyle/>
          <a:p>
            <a:r>
              <a:rPr lang="en-CA" sz="1400" dirty="0">
                <a:latin typeface="Times New Roman" panose="02020603050405020304" pitchFamily="18" charset="0"/>
                <a:cs typeface="+mj-cs"/>
              </a:rPr>
              <a:t>(ii)</a:t>
            </a:r>
            <a:endParaRPr lang="ar-JO" sz="1400" dirty="0">
              <a:latin typeface="Times New Roman" panose="02020603050405020304" pitchFamily="18" charset="0"/>
              <a:cs typeface="+mj-cs"/>
            </a:endParaRPr>
          </a:p>
        </p:txBody>
      </p:sp>
      <p:cxnSp>
        <p:nvCxnSpPr>
          <p:cNvPr id="35" name="Straight Arrow Connector 34"/>
          <p:cNvCxnSpPr>
            <a:cxnSpLocks/>
            <a:stCxn id="34" idx="2"/>
          </p:cNvCxnSpPr>
          <p:nvPr/>
        </p:nvCxnSpPr>
        <p:spPr>
          <a:xfrm flipH="1">
            <a:off x="3154634" y="2128867"/>
            <a:ext cx="226587" cy="269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2914979" y="3218435"/>
            <a:ext cx="260677"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36349" y="3070278"/>
            <a:ext cx="352982" cy="307777"/>
          </a:xfrm>
          <a:prstGeom prst="rect">
            <a:avLst/>
          </a:prstGeom>
          <a:noFill/>
        </p:spPr>
        <p:txBody>
          <a:bodyPr wrap="none" rtlCol="1">
            <a:spAutoFit/>
          </a:bodyPr>
          <a:lstStyle/>
          <a:p>
            <a:r>
              <a:rPr lang="en-CA" sz="1400" dirty="0">
                <a:latin typeface="Times New Roman" panose="02020603050405020304" pitchFamily="18" charset="0"/>
                <a:cs typeface="+mj-cs"/>
              </a:rPr>
              <a:t>(</a:t>
            </a:r>
            <a:r>
              <a:rPr lang="en-CA" sz="1400" dirty="0" err="1">
                <a:latin typeface="Times New Roman" panose="02020603050405020304" pitchFamily="18" charset="0"/>
                <a:cs typeface="+mj-cs"/>
              </a:rPr>
              <a:t>i</a:t>
            </a:r>
            <a:r>
              <a:rPr lang="en-CA" sz="1400" dirty="0">
                <a:latin typeface="Times New Roman" panose="02020603050405020304" pitchFamily="18" charset="0"/>
                <a:cs typeface="+mj-cs"/>
              </a:rPr>
              <a:t>)</a:t>
            </a:r>
          </a:p>
        </p:txBody>
      </p:sp>
      <p:cxnSp>
        <p:nvCxnSpPr>
          <p:cNvPr id="38" name="Straight Arrow Connector 37"/>
          <p:cNvCxnSpPr/>
          <p:nvPr/>
        </p:nvCxnSpPr>
        <p:spPr>
          <a:xfrm flipH="1">
            <a:off x="3624236" y="2927418"/>
            <a:ext cx="549900" cy="451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74136" y="2638614"/>
            <a:ext cx="1007007" cy="307777"/>
          </a:xfrm>
          <a:prstGeom prst="rect">
            <a:avLst/>
          </a:prstGeom>
          <a:noFill/>
        </p:spPr>
        <p:txBody>
          <a:bodyPr wrap="none" rtlCol="1">
            <a:spAutoFit/>
          </a:bodyPr>
          <a:lstStyle/>
          <a:p>
            <a:r>
              <a:rPr lang="en-CA" sz="1400" dirty="0">
                <a:latin typeface="Times New Roman" panose="02020603050405020304" pitchFamily="18" charset="0"/>
                <a:cs typeface="+mj-cs"/>
              </a:rPr>
              <a:t>Single Unit</a:t>
            </a:r>
            <a:endParaRPr lang="ar-JO" sz="1400" dirty="0">
              <a:latin typeface="Times New Roman" panose="02020603050405020304" pitchFamily="18" charset="0"/>
              <a:cs typeface="+mj-cs"/>
            </a:endParaRPr>
          </a:p>
        </p:txBody>
      </p:sp>
      <p:sp>
        <p:nvSpPr>
          <p:cNvPr id="40" name="TextBox 39"/>
          <p:cNvSpPr txBox="1"/>
          <p:nvPr/>
        </p:nvSpPr>
        <p:spPr>
          <a:xfrm>
            <a:off x="1168761" y="1797328"/>
            <a:ext cx="304892" cy="307777"/>
          </a:xfrm>
          <a:prstGeom prst="rect">
            <a:avLst/>
          </a:prstGeom>
          <a:noFill/>
        </p:spPr>
        <p:txBody>
          <a:bodyPr wrap="none" rtlCol="1">
            <a:spAutoFit/>
          </a:bodyPr>
          <a:lstStyle/>
          <a:p>
            <a:r>
              <a:rPr lang="en-CA" sz="1400" dirty="0">
                <a:latin typeface="Times New Roman" panose="02020603050405020304" pitchFamily="18" charset="0"/>
                <a:cs typeface="+mj-cs"/>
              </a:rPr>
              <a:t>R</a:t>
            </a:r>
            <a:endParaRPr lang="ar-JO" sz="1400" dirty="0">
              <a:latin typeface="Times New Roman" panose="02020603050405020304" pitchFamily="18" charset="0"/>
              <a:cs typeface="+mj-cs"/>
            </a:endParaRPr>
          </a:p>
        </p:txBody>
      </p:sp>
      <p:sp>
        <p:nvSpPr>
          <p:cNvPr id="41" name="TextBox 40"/>
          <p:cNvSpPr txBox="1"/>
          <p:nvPr/>
        </p:nvSpPr>
        <p:spPr>
          <a:xfrm>
            <a:off x="7380365" y="4826950"/>
            <a:ext cx="234360" cy="307777"/>
          </a:xfrm>
          <a:prstGeom prst="rect">
            <a:avLst/>
          </a:prstGeom>
          <a:noFill/>
        </p:spPr>
        <p:txBody>
          <a:bodyPr wrap="none" rtlCol="1">
            <a:spAutoFit/>
          </a:bodyPr>
          <a:lstStyle/>
          <a:p>
            <a:r>
              <a:rPr lang="en-CA" sz="1400" dirty="0">
                <a:latin typeface="Times New Roman" panose="02020603050405020304" pitchFamily="18" charset="0"/>
                <a:cs typeface="+mj-cs"/>
              </a:rPr>
              <a:t>t</a:t>
            </a:r>
            <a:endParaRPr lang="ar-JO" sz="1400" dirty="0">
              <a:latin typeface="Times New Roman" panose="02020603050405020304" pitchFamily="18" charset="0"/>
              <a:cs typeface="+mj-cs"/>
            </a:endParaRPr>
          </a:p>
        </p:txBody>
      </p:sp>
      <mc:AlternateContent xmlns:mc="http://schemas.openxmlformats.org/markup-compatibility/2006" xmlns:a14="http://schemas.microsoft.com/office/drawing/2010/main">
        <mc:Choice Requires="a14">
          <p:sp>
            <p:nvSpPr>
              <p:cNvPr id="2" name="TextBox 1"/>
              <p:cNvSpPr txBox="1"/>
              <p:nvPr/>
            </p:nvSpPr>
            <p:spPr>
              <a:xfrm>
                <a:off x="1515019" y="5687594"/>
                <a:ext cx="2284249" cy="396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m:t>
                          </m:r>
                          <m:r>
                            <a:rPr lang="en-US" i="1">
                              <a:latin typeface="Cambria Math" panose="02040503050406030204" pitchFamily="18" charset="0"/>
                            </a:rPr>
                            <m:t>𝑠𝑖𝑛𝑔𝑙𝑒</m:t>
                          </m:r>
                          <m:r>
                            <a:rPr lang="en-US" i="1">
                              <a:latin typeface="Cambria Math" panose="02040503050406030204" pitchFamily="18" charset="0"/>
                            </a:rPr>
                            <m:t> </m:t>
                          </m:r>
                          <m:r>
                            <a:rPr lang="en-US" i="1">
                              <a:latin typeface="Cambria Math" panose="02040503050406030204" pitchFamily="18" charset="0"/>
                            </a:rPr>
                            <m:t>𝑢𝑛𝑖𝑡</m:t>
                          </m:r>
                          <m:r>
                            <a:rPr lang="en-US" i="1">
                              <a:latin typeface="Cambria Math" panose="02040503050406030204" pitchFamily="18" charset="0"/>
                            </a:rPr>
                            <m:t>)</m:t>
                          </m:r>
                        </m:sub>
                      </m:sSub>
                      <m:r>
                        <a:rPr lang="en-US" i="1">
                          <a:latin typeface="Cambria Math" panose="02040503050406030204" pitchFamily="18" charset="0"/>
                        </a:rPr>
                        <m:t> &gt; </m:t>
                      </m:r>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𝑖</m:t>
                          </m:r>
                        </m:sub>
                      </m:sSub>
                    </m:oMath>
                  </m:oMathPara>
                </a14:m>
                <a:endParaRPr lang="en-US" dirty="0">
                  <a:latin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15019" y="5687594"/>
                <a:ext cx="2284249" cy="396006"/>
              </a:xfrm>
              <a:prstGeom prst="rect">
                <a:avLst/>
              </a:prstGeom>
              <a:blipFill>
                <a:blip r:embed="rId2"/>
                <a:stretch>
                  <a:fillRect b="-9231"/>
                </a:stretch>
              </a:blipFill>
            </p:spPr>
            <p:txBody>
              <a:bodyPr/>
              <a:lstStyle/>
              <a:p>
                <a:r>
                  <a:rPr lang="en-US">
                    <a:noFill/>
                  </a:rPr>
                  <a:t> </a:t>
                </a:r>
              </a:p>
            </p:txBody>
          </p:sp>
        </mc:Fallback>
      </mc:AlternateContent>
    </p:spTree>
    <p:extLst>
      <p:ext uri="{BB962C8B-B14F-4D97-AF65-F5344CB8AC3E}">
        <p14:creationId xmlns:p14="http://schemas.microsoft.com/office/powerpoint/2010/main" val="12539935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latin typeface="Times New Roman" pitchFamily="18" charset="0"/>
                <a:cs typeface="Times New Roman" pitchFamily="18" charset="0"/>
              </a:rPr>
              <a:t>Comparison between standby &amp; active</a:t>
            </a:r>
            <a:br>
              <a:rPr lang="en-US" sz="2400"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 </a:t>
            </a:r>
          </a:p>
        </p:txBody>
      </p:sp>
      <p:sp>
        <p:nvSpPr>
          <p:cNvPr id="3" name="Content Placeholder 2"/>
          <p:cNvSpPr>
            <a:spLocks noGrp="1"/>
          </p:cNvSpPr>
          <p:nvPr>
            <p:ph idx="1"/>
          </p:nvPr>
        </p:nvSpPr>
        <p:spPr>
          <a:xfrm>
            <a:off x="1180407" y="5153891"/>
            <a:ext cx="10058400" cy="764771"/>
          </a:xfrm>
        </p:spPr>
        <p:txBody>
          <a:bodyPr>
            <a:normAutofit/>
          </a:bodyPr>
          <a:lstStyle/>
          <a:p>
            <a:pPr algn="l">
              <a:buNone/>
            </a:pPr>
            <a:r>
              <a:rPr lang="en-US" sz="2200" b="1" u="sng" dirty="0">
                <a:solidFill>
                  <a:schemeClr val="tx1"/>
                </a:solidFill>
                <a:latin typeface="Times New Roman" pitchFamily="18" charset="0"/>
                <a:cs typeface="Times New Roman" pitchFamily="18" charset="0"/>
              </a:rPr>
              <a:t>7 .5 .3 </a:t>
            </a:r>
            <a:r>
              <a:rPr lang="en-US" dirty="0">
                <a:solidFill>
                  <a:schemeClr val="tx1"/>
                </a:solidFill>
                <a:latin typeface="Times New Roman" pitchFamily="18" charset="0"/>
                <a:cs typeface="Times New Roman" pitchFamily="18" charset="0"/>
              </a:rPr>
              <a:t>Cast of redundancy include capital cost ,weight ,spares ,space ,maintenance ,power consumption</a:t>
            </a:r>
            <a:r>
              <a:rPr lang="en-US" dirty="0">
                <a:solidFill>
                  <a:schemeClr val="tx1"/>
                </a:solidFill>
              </a:rPr>
              <a:t> .</a:t>
            </a:r>
          </a:p>
        </p:txBody>
      </p:sp>
      <p:sp>
        <p:nvSpPr>
          <p:cNvPr id="4" name="Date Placeholder 3"/>
          <p:cNvSpPr>
            <a:spLocks noGrp="1"/>
          </p:cNvSpPr>
          <p:nvPr>
            <p:ph type="dt" sz="half" idx="10"/>
          </p:nvPr>
        </p:nvSpPr>
        <p:spPr/>
        <p:txBody>
          <a:bodyPr/>
          <a:lstStyle/>
          <a:p>
            <a:fld id="{DF03B85A-26FE-4CD2-A9B4-A6642D0D39FA}"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122</a:t>
            </a:fld>
            <a:endParaRPr lang="ar-JO"/>
          </a:p>
        </p:txBody>
      </p:sp>
      <p:pic>
        <p:nvPicPr>
          <p:cNvPr id="19" name="Picture 18"/>
          <p:cNvPicPr>
            <a:picLocks noChangeAspect="1"/>
          </p:cNvPicPr>
          <p:nvPr/>
        </p:nvPicPr>
        <p:blipFill rotWithShape="1">
          <a:blip r:embed="rId2"/>
          <a:srcRect l="44913" t="52054" r="43240" b="20803"/>
          <a:stretch/>
        </p:blipFill>
        <p:spPr>
          <a:xfrm rot="-5400000">
            <a:off x="6405294" y="1941020"/>
            <a:ext cx="2825655" cy="3383283"/>
          </a:xfrm>
          <a:prstGeom prst="rect">
            <a:avLst/>
          </a:prstGeom>
        </p:spPr>
      </p:pic>
      <p:pic>
        <p:nvPicPr>
          <p:cNvPr id="20" name="Picture 19"/>
          <p:cNvPicPr>
            <a:picLocks noChangeAspect="1"/>
          </p:cNvPicPr>
          <p:nvPr/>
        </p:nvPicPr>
        <p:blipFill rotWithShape="1">
          <a:blip r:embed="rId2"/>
          <a:srcRect l="44813" t="13125" r="42537" b="59375"/>
          <a:stretch/>
        </p:blipFill>
        <p:spPr>
          <a:xfrm rot="16200000">
            <a:off x="1837272" y="1733247"/>
            <a:ext cx="2695956" cy="3295058"/>
          </a:xfrm>
          <a:prstGeom prst="rect">
            <a:avLst/>
          </a:prstGeom>
        </p:spPr>
      </p:pic>
    </p:spTree>
    <p:extLst>
      <p:ext uri="{BB962C8B-B14F-4D97-AF65-F5344CB8AC3E}">
        <p14:creationId xmlns:p14="http://schemas.microsoft.com/office/powerpoint/2010/main" val="274439260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latin typeface="Times New Roman" pitchFamily="18" charset="0"/>
                <a:cs typeface="Times New Roman" pitchFamily="18" charset="0"/>
              </a:rPr>
              <a:t>Example :</a:t>
            </a:r>
          </a:p>
        </p:txBody>
      </p:sp>
      <p:sp>
        <p:nvSpPr>
          <p:cNvPr id="3" name="Content Placeholder 2"/>
          <p:cNvSpPr>
            <a:spLocks noGrp="1"/>
          </p:cNvSpPr>
          <p:nvPr>
            <p:ph idx="1"/>
          </p:nvPr>
        </p:nvSpPr>
        <p:spPr/>
        <p:txBody>
          <a:bodyPr/>
          <a:lstStyle/>
          <a:p>
            <a:pPr algn="l">
              <a:buNone/>
            </a:pPr>
            <a:r>
              <a:rPr lang="en-US" dirty="0">
                <a:solidFill>
                  <a:schemeClr val="tx1"/>
                </a:solidFill>
              </a:rPr>
              <a:t>Express MTBF of the system shown :</a:t>
            </a:r>
          </a:p>
          <a:p>
            <a:pPr algn="l">
              <a:buNone/>
            </a:pPr>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buNone/>
            </a:pPr>
            <a:endParaRPr lang="en-US" b="1" u="sng"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59FB7CB-30C6-44C6-AEAD-1ADBF9737252}"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123</a:t>
            </a:fld>
            <a:endParaRPr lang="ar-JO"/>
          </a:p>
        </p:txBody>
      </p:sp>
      <p:sp>
        <p:nvSpPr>
          <p:cNvPr id="7" name="TextBox 6"/>
          <p:cNvSpPr txBox="1"/>
          <p:nvPr/>
        </p:nvSpPr>
        <p:spPr>
          <a:xfrm>
            <a:off x="5170516" y="2410690"/>
            <a:ext cx="897775" cy="369332"/>
          </a:xfrm>
          <a:prstGeom prst="rect">
            <a:avLst/>
          </a:prstGeom>
          <a:noFill/>
          <a:ln>
            <a:solidFill>
              <a:schemeClr val="accent1"/>
            </a:solidFill>
          </a:ln>
        </p:spPr>
        <p:txBody>
          <a:bodyPr wrap="square" rtlCol="0">
            <a:spAutoFit/>
          </a:bodyPr>
          <a:lstStyle/>
          <a:p>
            <a:pPr algn="ctr"/>
            <a:r>
              <a:rPr lang="el-GR" dirty="0">
                <a:latin typeface="Times New Roman" panose="02020603050405020304" pitchFamily="18" charset="0"/>
              </a:rPr>
              <a:t>λ</a:t>
            </a:r>
            <a:endParaRPr lang="en-US" dirty="0">
              <a:latin typeface="Times New Roman" panose="02020603050405020304" pitchFamily="18" charset="0"/>
            </a:endParaRPr>
          </a:p>
        </p:txBody>
      </p:sp>
      <p:sp>
        <p:nvSpPr>
          <p:cNvPr id="8" name="TextBox 7"/>
          <p:cNvSpPr txBox="1"/>
          <p:nvPr/>
        </p:nvSpPr>
        <p:spPr>
          <a:xfrm>
            <a:off x="5239789" y="3128355"/>
            <a:ext cx="897775" cy="369332"/>
          </a:xfrm>
          <a:prstGeom prst="rect">
            <a:avLst/>
          </a:prstGeom>
          <a:noFill/>
          <a:ln>
            <a:solidFill>
              <a:schemeClr val="accent1"/>
            </a:solidFill>
          </a:ln>
        </p:spPr>
        <p:txBody>
          <a:bodyPr wrap="square" rtlCol="0">
            <a:spAutoFit/>
          </a:bodyPr>
          <a:lstStyle/>
          <a:p>
            <a:pPr algn="ctr"/>
            <a:r>
              <a:rPr lang="el-GR" dirty="0">
                <a:latin typeface="Times New Roman" panose="02020603050405020304" pitchFamily="18" charset="0"/>
              </a:rPr>
              <a:t>λ</a:t>
            </a:r>
            <a:endParaRPr lang="en-US" dirty="0">
              <a:latin typeface="Times New Roman" panose="02020603050405020304" pitchFamily="18" charset="0"/>
            </a:endParaRPr>
          </a:p>
        </p:txBody>
      </p:sp>
      <p:sp>
        <p:nvSpPr>
          <p:cNvPr id="9" name="TextBox 8"/>
          <p:cNvSpPr txBox="1"/>
          <p:nvPr/>
        </p:nvSpPr>
        <p:spPr>
          <a:xfrm>
            <a:off x="3427614" y="2729345"/>
            <a:ext cx="897775" cy="369332"/>
          </a:xfrm>
          <a:prstGeom prst="rect">
            <a:avLst/>
          </a:prstGeom>
          <a:noFill/>
          <a:ln>
            <a:solidFill>
              <a:schemeClr val="accent1"/>
            </a:solidFill>
          </a:ln>
        </p:spPr>
        <p:txBody>
          <a:bodyPr wrap="square" rtlCol="0">
            <a:spAutoFit/>
          </a:bodyPr>
          <a:lstStyle/>
          <a:p>
            <a:pPr algn="ctr"/>
            <a:r>
              <a:rPr lang="el-GR" dirty="0">
                <a:latin typeface="Times New Roman" panose="02020603050405020304" pitchFamily="18" charset="0"/>
              </a:rPr>
              <a:t>λ</a:t>
            </a:r>
            <a:endParaRPr lang="en-US" dirty="0">
              <a:latin typeface="Times New Roman" panose="02020603050405020304" pitchFamily="18" charset="0"/>
            </a:endParaRPr>
          </a:p>
        </p:txBody>
      </p:sp>
      <p:cxnSp>
        <p:nvCxnSpPr>
          <p:cNvPr id="11" name="Elbow Connector 10"/>
          <p:cNvCxnSpPr>
            <a:stCxn id="7" idx="1"/>
            <a:endCxn id="8" idx="1"/>
          </p:cNvCxnSpPr>
          <p:nvPr/>
        </p:nvCxnSpPr>
        <p:spPr>
          <a:xfrm rot="10800000" flipH="1" flipV="1">
            <a:off x="5170515" y="2595355"/>
            <a:ext cx="69273" cy="717665"/>
          </a:xfrm>
          <a:prstGeom prst="bentConnector3">
            <a:avLst>
              <a:gd name="adj1" fmla="val -329999"/>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25389" y="2880760"/>
            <a:ext cx="6123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3"/>
            <a:endCxn id="8" idx="3"/>
          </p:cNvCxnSpPr>
          <p:nvPr/>
        </p:nvCxnSpPr>
        <p:spPr>
          <a:xfrm>
            <a:off x="6068291" y="2595356"/>
            <a:ext cx="69273" cy="717665"/>
          </a:xfrm>
          <a:prstGeom prst="bentConnector3">
            <a:avLst>
              <a:gd name="adj1" fmla="val 429999"/>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1"/>
          </p:cNvCxnSpPr>
          <p:nvPr/>
        </p:nvCxnSpPr>
        <p:spPr>
          <a:xfrm rot="10800000">
            <a:off x="2643448" y="2914011"/>
            <a:ext cx="78416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00800" y="2926080"/>
            <a:ext cx="10474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8903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latin typeface="Times New Roman" pitchFamily="18" charset="0"/>
                <a:cs typeface="Times New Roman" pitchFamily="18" charset="0"/>
              </a:rPr>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26068" y="1961643"/>
                <a:ext cx="10058400" cy="4023360"/>
              </a:xfrm>
            </p:spPr>
            <p:txBody>
              <a:bodyPr/>
              <a:lstStyle/>
              <a:p>
                <a:pPr algn="l" rtl="0"/>
                <a14:m>
                  <m:oMath xmlns:m="http://schemas.openxmlformats.org/officeDocument/2006/math">
                    <m:r>
                      <a:rPr lang="en-US" i="1" smtClean="0">
                        <a:solidFill>
                          <a:schemeClr val="tx1"/>
                        </a:solidFill>
                        <a:latin typeface="Cambria Math" panose="02040503050406030204" pitchFamily="18" charset="0"/>
                      </a:rPr>
                      <m:t>𝑓𝑜𝑟</m:t>
                    </m:r>
                    <m:r>
                      <a:rPr lang="en-US" i="1" smtClean="0">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rPr>
                      <m:t>𝑠𝑒𝑟𝑖𝑒𝑠</m:t>
                    </m:r>
                    <m:r>
                      <a:rPr lang="en-US" i="1" smtClean="0">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rPr>
                      <m:t>𝑠𝑦𝑠𝑡𝑒𝑚</m:t>
                    </m:r>
                    <m:r>
                      <a:rPr lang="en-US" i="1" smtClean="0">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𝐴𝐵</m:t>
                        </m:r>
                        <m:r>
                          <a:rPr lang="en-US" i="1">
                            <a:solidFill>
                              <a:schemeClr val="tx1"/>
                            </a:solidFill>
                            <a:latin typeface="Cambria Math" panose="02040503050406030204" pitchFamily="18" charset="0"/>
                          </a:rPr>
                          <m:t> </m:t>
                        </m:r>
                      </m:sub>
                    </m:sSub>
                    <m:r>
                      <a:rPr lang="en-US" i="1">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𝐴</m:t>
                        </m:r>
                      </m:sub>
                    </m:sSub>
                    <m:r>
                      <a:rPr lang="en-US" i="1">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 </m:t>
                        </m:r>
                      </m:sub>
                    </m:sSub>
                  </m:oMath>
                </a14:m>
                <a:endParaRPr lang="en-US" dirty="0">
                  <a:solidFill>
                    <a:schemeClr val="tx1"/>
                  </a:solidFill>
                </a:endParaRPr>
              </a:p>
              <a:p>
                <a:pPr algn="l" rtl="0"/>
                <a14:m>
                  <m:oMath xmlns:m="http://schemas.openxmlformats.org/officeDocument/2006/math">
                    <m:r>
                      <a:rPr lang="en-US" i="1">
                        <a:solidFill>
                          <a:schemeClr val="tx1"/>
                        </a:solidFill>
                        <a:latin typeface="Cambria Math" panose="02040503050406030204" pitchFamily="18" charset="0"/>
                      </a:rPr>
                      <m:t>𝑓𝑜𝑟</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𝑝𝑎𝑟𝑎𝑙𝑙𝑒𝑙</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𝑠𝑦𝑠𝑡𝑒𝑚</m:t>
                    </m:r>
                    <m:r>
                      <a:rPr lang="en-US" i="1">
                        <a:solidFill>
                          <a:schemeClr val="tx1"/>
                        </a:solidFill>
                        <a:latin typeface="Cambria Math" panose="02040503050406030204" pitchFamily="18" charset="0"/>
                      </a:rPr>
                      <m:t> </m:t>
                    </m:r>
                    <m:d>
                      <m:dPr>
                        <m:ctrlPr>
                          <a:rPr lang="en-US" i="1">
                            <a:solidFill>
                              <a:schemeClr val="tx1"/>
                            </a:solidFill>
                            <a:latin typeface="Cambria Math"/>
                          </a:rPr>
                        </m:ctrlPr>
                      </m:dPr>
                      <m:e>
                        <m:r>
                          <a:rPr lang="en-US" i="1">
                            <a:solidFill>
                              <a:schemeClr val="tx1"/>
                            </a:solidFill>
                            <a:latin typeface="Cambria Math" panose="02040503050406030204" pitchFamily="18" charset="0"/>
                          </a:rPr>
                          <m:t>𝑎𝑐𝑡𝑖𝑣𝑒</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𝑟𝑒𝑑𝑢𝑛𝑑𝑎𝑛𝑐𝑦</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𝑠</m:t>
                        </m:r>
                      </m:sub>
                    </m:sSub>
                    <m:r>
                      <a:rPr lang="en-US" i="1">
                        <a:solidFill>
                          <a:schemeClr val="tx1"/>
                        </a:solidFill>
                        <a:latin typeface="Cambria Math" panose="02040503050406030204" pitchFamily="18" charset="0"/>
                      </a:rPr>
                      <m:t>  =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𝐴</m:t>
                        </m:r>
                      </m:sub>
                    </m:sSub>
                    <m:r>
                      <a:rPr lang="en-US" i="1">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𝐵</m:t>
                        </m:r>
                      </m:sub>
                    </m:sSub>
                    <m:r>
                      <a:rPr lang="en-US" i="1">
                        <a:solidFill>
                          <a:schemeClr val="tx1"/>
                        </a:solidFill>
                        <a:latin typeface="Cambria Math" panose="02040503050406030204" pitchFamily="18" charset="0"/>
                      </a:rPr>
                      <m:t>− </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𝐴</m:t>
                        </m:r>
                      </m:sub>
                    </m:sSub>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𝐵</m:t>
                        </m:r>
                      </m:sub>
                    </m:sSub>
                  </m:oMath>
                </a14:m>
                <a:r>
                  <a:rPr lang="en-US" dirty="0">
                    <a:solidFill>
                      <a:schemeClr val="tx1"/>
                    </a:solidFill>
                  </a:rPr>
                  <a:t>  </a:t>
                </a:r>
              </a:p>
              <a:p>
                <a:pPr algn="l" rtl="0"/>
                <a:endParaRPr lang="en-US" dirty="0">
                  <a:solidFill>
                    <a:schemeClr val="tx1"/>
                  </a:solidFill>
                </a:endParaRPr>
              </a:p>
              <a:p>
                <a:pPr algn="l" rtl="0"/>
                <a:r>
                  <a:rPr lang="en-US" dirty="0">
                    <a:solidFill>
                      <a:schemeClr val="tx1"/>
                    </a:solidFill>
                  </a:rPr>
                  <a:t>R(t) = R [2R -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𝑅</m:t>
                        </m:r>
                      </m:e>
                      <m:sup>
                        <m:r>
                          <a:rPr lang="en-US" i="1">
                            <a:solidFill>
                              <a:schemeClr val="tx1"/>
                            </a:solidFill>
                            <a:latin typeface="Cambria Math" panose="02040503050406030204" pitchFamily="18" charset="0"/>
                          </a:rPr>
                          <m:t>2</m:t>
                        </m:r>
                      </m:sup>
                    </m:sSup>
                  </m:oMath>
                </a14:m>
                <a:r>
                  <a:rPr lang="en-US" dirty="0">
                    <a:solidFill>
                      <a:schemeClr val="tx1"/>
                    </a:solidFill>
                  </a:rPr>
                  <a:t> ]</a:t>
                </a:r>
              </a:p>
              <a:p>
                <a:pPr algn="l" rtl="0"/>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2</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oMath>
                </a14:m>
                <a:r>
                  <a:rPr lang="en-US" dirty="0">
                    <a:solidFill>
                      <a:schemeClr val="tx1"/>
                    </a:solidFill>
                  </a:rPr>
                  <a:t> </a:t>
                </a:r>
              </a:p>
              <a:p>
                <a:pPr algn="l" rtl="0"/>
                <a:r>
                  <a:rPr lang="en-US" dirty="0">
                    <a:solidFill>
                      <a:schemeClr val="tx1"/>
                    </a:solidFill>
                  </a:rPr>
                  <a:t>MTBF = </a:t>
                </a:r>
                <a14:m>
                  <m:oMath xmlns:m="http://schemas.openxmlformats.org/officeDocument/2006/math">
                    <m:nary>
                      <m:naryPr>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0</m:t>
                        </m:r>
                      </m:sub>
                      <m:sup>
                        <m:r>
                          <a:rPr lang="en-US" i="1" smtClean="0">
                            <a:solidFill>
                              <a:schemeClr val="tx1"/>
                            </a:solidFill>
                            <a:latin typeface="Cambria Math" panose="02040503050406030204" pitchFamily="18" charset="0"/>
                          </a:rPr>
                          <m:t>∞</m:t>
                        </m:r>
                      </m:sup>
                      <m:e>
                        <m:r>
                          <a:rPr lang="en-US" i="1">
                            <a:solidFill>
                              <a:schemeClr val="tx1"/>
                            </a:solidFill>
                            <a:latin typeface="Cambria Math" panose="02040503050406030204" pitchFamily="18" charset="0"/>
                          </a:rPr>
                          <m:t>𝑅</m:t>
                        </m:r>
                        <m:d>
                          <m:dPr>
                            <m:ctrlPr>
                              <a:rPr lang="en-US" i="1">
                                <a:solidFill>
                                  <a:schemeClr val="tx1"/>
                                </a:solidFill>
                                <a:latin typeface="Cambria Math"/>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𝑑𝑡</m:t>
                        </m:r>
                        <m:r>
                          <a:rPr lang="en-US" i="1">
                            <a:solidFill>
                              <a:schemeClr val="tx1"/>
                            </a:solidFill>
                            <a:latin typeface="Cambria Math" panose="02040503050406030204" pitchFamily="18" charset="0"/>
                          </a:rPr>
                          <m:t>= </m:t>
                        </m:r>
                        <m:nary>
                          <m:naryPr>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0</m:t>
                            </m:r>
                          </m:sub>
                          <m:sup>
                            <m:r>
                              <a:rPr lang="en-US" i="1" smtClean="0">
                                <a:solidFill>
                                  <a:schemeClr val="tx1"/>
                                </a:solidFill>
                                <a:latin typeface="Cambria Math" panose="02040503050406030204" pitchFamily="18" charset="0"/>
                              </a:rPr>
                              <m:t>∞</m:t>
                            </m:r>
                          </m:sup>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e>
                        </m:nary>
                      </m:e>
                    </m:nary>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r>
                      <a:rPr lang="en-US" i="1">
                        <a:solidFill>
                          <a:schemeClr val="tx1"/>
                        </a:solidFill>
                        <a:latin typeface="Cambria Math" panose="02040503050406030204" pitchFamily="18" charset="0"/>
                      </a:rPr>
                      <m:t> ) </m:t>
                    </m:r>
                    <m:r>
                      <a:rPr lang="en-US" i="1">
                        <a:solidFill>
                          <a:schemeClr val="tx1"/>
                        </a:solidFill>
                        <a:latin typeface="Cambria Math" panose="02040503050406030204" pitchFamily="18" charset="0"/>
                      </a:rPr>
                      <m:t>𝑑𝑡</m:t>
                    </m:r>
                  </m:oMath>
                </a14:m>
                <a:endParaRPr lang="en-US" dirty="0">
                  <a:solidFill>
                    <a:schemeClr val="tx1"/>
                  </a:solidFill>
                </a:endParaRPr>
              </a:p>
              <a:p>
                <a:pPr algn="l" rtl="0"/>
                <a:r>
                  <a:rPr lang="en-US" dirty="0">
                    <a:solidFill>
                      <a:schemeClr val="tx1"/>
                    </a:solidFill>
                  </a:rPr>
                  <a:t>=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𝜆</m:t>
                        </m:r>
                      </m:den>
                    </m:f>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 </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𝑡</m:t>
                            </m:r>
                          </m:sup>
                        </m:sSup>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𝜆</m:t>
                        </m:r>
                      </m:den>
                    </m:f>
                    <m:r>
                      <a:rPr lang="en-US" b="0"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 =</m:t>
                    </m:r>
                    <m:d>
                      <m:dPr>
                        <m:ctrlPr>
                          <a:rPr lang="en-US" i="1">
                            <a:solidFill>
                              <a:schemeClr val="tx1"/>
                            </a:solidFill>
                            <a:latin typeface="Cambria Math"/>
                          </a:rPr>
                        </m:ctrlPr>
                      </m:d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0</m:t>
                        </m:r>
                      </m:e>
                    </m:d>
                    <m:r>
                      <a:rPr lang="en-US" i="1">
                        <a:solidFill>
                          <a:schemeClr val="tx1"/>
                        </a:solidFill>
                        <a:latin typeface="Cambria Math" panose="02040503050406030204" pitchFamily="18" charset="0"/>
                      </a:rPr>
                      <m:t>+ </m:t>
                    </m:r>
                    <m:d>
                      <m:dPr>
                        <m:ctrlPr>
                          <a:rPr lang="en-US" i="1">
                            <a:solidFill>
                              <a:schemeClr val="tx1"/>
                            </a:solidFill>
                            <a:latin typeface="Cambria Math"/>
                          </a:rPr>
                        </m:ctrlPr>
                      </m:dPr>
                      <m:e>
                        <m:f>
                          <m:fPr>
                            <m:ctrlPr>
                              <a:rPr lang="en-US" i="1">
                                <a:solidFill>
                                  <a:schemeClr val="tx1"/>
                                </a:solidFill>
                                <a:latin typeface="Cambria Math"/>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𝜆</m:t>
                            </m:r>
                          </m:den>
                        </m:f>
                        <m:r>
                          <a:rPr lang="en-US" i="1">
                            <a:solidFill>
                              <a:schemeClr val="tx1"/>
                            </a:solidFill>
                            <a:latin typeface="Cambria Math" panose="02040503050406030204" pitchFamily="18" charset="0"/>
                          </a:rPr>
                          <m:t>+ </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𝜆</m:t>
                            </m:r>
                          </m:den>
                        </m:f>
                      </m:e>
                    </m:d>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𝜆</m:t>
                        </m:r>
                      </m:den>
                    </m:f>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2</m:t>
                        </m:r>
                      </m:num>
                      <m:den>
                        <m:r>
                          <a:rPr lang="en-US" i="1">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𝜆</m:t>
                        </m:r>
                      </m:den>
                    </m:f>
                  </m:oMath>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26068" y="1961643"/>
                <a:ext cx="10058400" cy="4023360"/>
              </a:xfrm>
              <a:blipFill>
                <a:blip r:embed="rId2"/>
                <a:stretch>
                  <a:fillRect l="-1515" t="-181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113BB89-F2DE-43FD-8569-99E33A5B329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124</a:t>
            </a:fld>
            <a:endParaRPr lang="ar-JO"/>
          </a:p>
        </p:txBody>
      </p:sp>
      <p:sp>
        <p:nvSpPr>
          <p:cNvPr id="7" name="Rectangle 2"/>
          <p:cNvSpPr>
            <a:spLocks noChangeArrowheads="1"/>
          </p:cNvSpPr>
          <p:nvPr/>
        </p:nvSpPr>
        <p:spPr bwMode="auto">
          <a:xfrm>
            <a:off x="128788" y="1598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8" name="AutoShape 1"/>
          <p:cNvSpPr>
            <a:spLocks noChangeArrowheads="1"/>
          </p:cNvSpPr>
          <p:nvPr/>
        </p:nvSpPr>
        <p:spPr bwMode="auto">
          <a:xfrm>
            <a:off x="2531490" y="3032231"/>
            <a:ext cx="595313" cy="187325"/>
          </a:xfrm>
          <a:prstGeom prst="rightArrow">
            <a:avLst>
              <a:gd name="adj1" fmla="val 50000"/>
              <a:gd name="adj2" fmla="val 7944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3"/>
              <p:cNvSpPr>
                <a:spLocks noChangeArrowheads="1"/>
              </p:cNvSpPr>
              <p:nvPr/>
            </p:nvSpPr>
            <p:spPr bwMode="auto">
              <a:xfrm rot="10800000" flipV="1">
                <a:off x="1399747" y="2929758"/>
                <a:ext cx="3454113" cy="350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 </a:t>
                </a:r>
                <a14:m>
                  <m:oMath xmlns:m="http://schemas.openxmlformats.org/officeDocument/2006/math">
                    <m:sSup>
                      <m:sSupPr>
                        <m:ctrlPr>
                          <a:rPr kumimoji="0" lang="en-US" altLang="en-US" sz="1600" b="0" i="1" u="none" strike="noStrike" cap="none" normalizeH="0" baseline="0" smtClean="0">
                            <a:ln>
                              <a:noFill/>
                            </a:ln>
                            <a:solidFill>
                              <a:schemeClr val="tx1"/>
                            </a:solidFill>
                            <a:effectLst/>
                            <a:latin typeface="Cambria Math"/>
                            <a:cs typeface="Arial" panose="020B0604020202020204" pitchFamily="34" charset="0"/>
                          </a:rPr>
                        </m:ctrlPr>
                      </m:sSupPr>
                      <m:e>
                        <m:r>
                          <a:rPr kumimoji="0" lang="en-US" altLang="en-US" sz="1600" b="0" i="1" u="none" strike="noStrike" cap="none" normalizeH="0" baseline="0" smtClean="0">
                            <a:ln>
                              <a:noFill/>
                            </a:ln>
                            <a:solidFill>
                              <a:schemeClr val="tx1"/>
                            </a:solidFill>
                            <a:effectLst/>
                            <a:latin typeface="Cambria Math" panose="02040503050406030204" pitchFamily="18" charset="0"/>
                            <a:cs typeface="Arial" panose="020B0604020202020204" pitchFamily="34" charset="0"/>
                          </a:rPr>
                          <m:t>𝑒</m:t>
                        </m:r>
                      </m:e>
                      <m:sup>
                        <m:r>
                          <a:rPr kumimoji="0" lang="en-US" altLang="en-US" sz="1600" b="0" i="1" u="none" strike="noStrike" cap="none" normalizeH="0" baseline="0" smtClean="0">
                            <a:ln>
                              <a:noFill/>
                            </a:ln>
                            <a:solidFill>
                              <a:schemeClr val="tx1"/>
                            </a:solidFill>
                            <a:effectLst/>
                            <a:latin typeface="Cambria Math" panose="02040503050406030204" pitchFamily="18" charset="0"/>
                            <a:cs typeface="Arial" panose="020B0604020202020204" pitchFamily="34" charset="0"/>
                          </a:rPr>
                          <m:t>−</m:t>
                        </m:r>
                        <m:r>
                          <a:rPr lang="en-US" sz="1600" i="1">
                            <a:latin typeface="Cambria Math" panose="02040503050406030204" pitchFamily="18" charset="0"/>
                          </a:rPr>
                          <m:t>𝜆</m:t>
                        </m:r>
                        <m:r>
                          <a:rPr lang="en-US" sz="1600" b="0" i="1" smtClean="0">
                            <a:latin typeface="Cambria Math" panose="02040503050406030204" pitchFamily="18" charset="0"/>
                          </a:rPr>
                          <m:t>𝑡</m:t>
                        </m:r>
                      </m:sup>
                    </m:sSup>
                  </m:oMath>
                </a14:m>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Times New Roman" panose="02020603050405020304" pitchFamily="18" charset="0"/>
                </a:endParaRPr>
              </a:p>
            </p:txBody>
          </p:sp>
        </mc:Choice>
        <mc:Fallback xmlns="">
          <p:sp>
            <p:nvSpPr>
              <p:cNvPr id="9" name="Rectangle 3"/>
              <p:cNvSpPr>
                <a:spLocks noRot="1" noChangeAspect="1" noMove="1" noResize="1" noEditPoints="1" noAdjustHandles="1" noChangeArrowheads="1" noChangeShapeType="1" noTextEdit="1"/>
              </p:cNvSpPr>
              <p:nvPr/>
            </p:nvSpPr>
            <p:spPr bwMode="auto">
              <a:xfrm rot="10800000" flipV="1">
                <a:off x="1399747" y="2929758"/>
                <a:ext cx="3454113" cy="350160"/>
              </a:xfrm>
              <a:prstGeom prst="rect">
                <a:avLst/>
              </a:prstGeom>
              <a:blipFill>
                <a:blip r:embed="rId3"/>
                <a:stretch>
                  <a:fillRect l="-1060" t="-1754" b="-228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ight Arrow 9"/>
          <p:cNvSpPr/>
          <p:nvPr/>
        </p:nvSpPr>
        <p:spPr>
          <a:xfrm>
            <a:off x="6097587" y="3758778"/>
            <a:ext cx="663821" cy="27230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cxnSp>
        <p:nvCxnSpPr>
          <p:cNvPr id="12" name="Straight Connector 11"/>
          <p:cNvCxnSpPr/>
          <p:nvPr/>
        </p:nvCxnSpPr>
        <p:spPr>
          <a:xfrm>
            <a:off x="3350624" y="4854905"/>
            <a:ext cx="0" cy="36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04904" y="5305735"/>
            <a:ext cx="91440" cy="1067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6" name="TextBox 15"/>
          <p:cNvSpPr txBox="1"/>
          <p:nvPr/>
        </p:nvSpPr>
        <p:spPr>
          <a:xfrm>
            <a:off x="3188270" y="4619654"/>
            <a:ext cx="381281" cy="369332"/>
          </a:xfrm>
          <a:prstGeom prst="rect">
            <a:avLst/>
          </a:prstGeom>
          <a:noFill/>
        </p:spPr>
        <p:txBody>
          <a:bodyPr wrap="square" rtlCol="0">
            <a:spAutoFit/>
          </a:bodyPr>
          <a:lstStyle/>
          <a:p>
            <a:r>
              <a:rPr lang="en-US" dirty="0">
                <a:latin typeface="Times New Roman" panose="02020603050405020304" pitchFamily="18" charset="0"/>
              </a:rPr>
              <a:t>∞</a:t>
            </a:r>
          </a:p>
        </p:txBody>
      </p:sp>
    </p:spTree>
    <p:extLst>
      <p:ext uri="{BB962C8B-B14F-4D97-AF65-F5344CB8AC3E}">
        <p14:creationId xmlns:p14="http://schemas.microsoft.com/office/powerpoint/2010/main" val="2292053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
            </a:r>
            <a:br>
              <a:rPr lang="en-US" dirty="0">
                <a:solidFill>
                  <a:schemeClr val="tx1"/>
                </a:solidFill>
              </a:rPr>
            </a:br>
            <a:r>
              <a:rPr lang="en-US" sz="2400" b="1" dirty="0">
                <a:solidFill>
                  <a:schemeClr val="tx1"/>
                </a:solidFill>
              </a:rPr>
              <a:t>Chapter 8. </a:t>
            </a:r>
            <a:r>
              <a:rPr lang="en-US" sz="2400" b="1" dirty="0">
                <a:solidFill>
                  <a:schemeClr val="tx1"/>
                </a:solidFill>
                <a:latin typeface="Times New Roman" pitchFamily="18" charset="0"/>
                <a:cs typeface="Times New Roman" pitchFamily="18" charset="0"/>
              </a:rPr>
              <a:t>Method of Modeling </a:t>
            </a:r>
            <a:br>
              <a:rPr lang="en-US" sz="2400" b="1" dirty="0">
                <a:solidFill>
                  <a:schemeClr val="tx1"/>
                </a:solidFill>
                <a:latin typeface="Times New Roman" pitchFamily="18" charset="0"/>
                <a:cs typeface="Times New Roman" pitchFamily="18" charset="0"/>
              </a:rPr>
            </a:b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964276" y="1845734"/>
            <a:ext cx="10191404" cy="4023360"/>
          </a:xfrm>
        </p:spPr>
        <p:txBody>
          <a:bodyPr/>
          <a:lstStyle/>
          <a:p>
            <a:pPr algn="l">
              <a:buNone/>
            </a:pPr>
            <a:r>
              <a:rPr lang="en-US" b="1" dirty="0">
                <a:solidFill>
                  <a:schemeClr val="tx1"/>
                </a:solidFill>
              </a:rPr>
              <a:t>8 .1 Block diagrams and repairable systems</a:t>
            </a:r>
          </a:p>
          <a:p>
            <a:pPr algn="l">
              <a:buNone/>
            </a:pPr>
            <a:r>
              <a:rPr lang="en-US" b="1" dirty="0">
                <a:solidFill>
                  <a:schemeClr val="tx1"/>
                </a:solidFill>
              </a:rPr>
              <a:t>8 .1 .1 reliability block diagrams ( RBDs) </a:t>
            </a:r>
            <a:r>
              <a:rPr lang="en-US" dirty="0">
                <a:solidFill>
                  <a:schemeClr val="tx1"/>
                </a:solidFill>
              </a:rPr>
              <a:t>.</a:t>
            </a:r>
          </a:p>
          <a:p>
            <a:pPr algn="l">
              <a:buNone/>
            </a:pPr>
            <a:r>
              <a:rPr lang="en-US" dirty="0">
                <a:solidFill>
                  <a:schemeClr val="tx1"/>
                </a:solidFill>
              </a:rPr>
              <a:t>Block diagram analysis :</a:t>
            </a:r>
          </a:p>
          <a:p>
            <a:pPr marL="457200" indent="-457200" algn="l" rtl="0">
              <a:lnSpc>
                <a:spcPct val="100000"/>
              </a:lnSpc>
              <a:buFont typeface="+mj-lt"/>
              <a:buAutoNum type="arabicPeriod"/>
            </a:pPr>
            <a:r>
              <a:rPr lang="en-US" dirty="0">
                <a:solidFill>
                  <a:schemeClr val="tx1"/>
                </a:solidFill>
              </a:rPr>
              <a:t>Establish failure criteria :                                                                                                                      which failure mode (or modes ) at the component level causes a system to fail .</a:t>
            </a:r>
          </a:p>
          <a:p>
            <a:pPr marL="457200" indent="-457200" algn="l" rtl="0">
              <a:lnSpc>
                <a:spcPct val="100000"/>
              </a:lnSpc>
              <a:buFont typeface="+mj-lt"/>
              <a:buAutoNum type="arabicPeriod"/>
            </a:pPr>
            <a:r>
              <a:rPr lang="en-US" dirty="0">
                <a:solidFill>
                  <a:schemeClr val="tx1"/>
                </a:solidFill>
              </a:rPr>
              <a:t>Establish a reliability block diagram (RBD ):                                                                                 describe the system as a number of interconnected functional blocks . </a:t>
            </a:r>
          </a:p>
          <a:p>
            <a:pPr marL="457200" indent="-457200" algn="l" rtl="0">
              <a:buNone/>
            </a:pPr>
            <a:endParaRPr lang="en-US" dirty="0">
              <a:solidFill>
                <a:schemeClr val="tx1"/>
              </a:solidFill>
            </a:endParaRPr>
          </a:p>
          <a:p>
            <a:pPr marL="457200" indent="-457200" algn="l" rtl="0">
              <a:buNone/>
            </a:pPr>
            <a:endParaRPr lang="en-US" dirty="0">
              <a:solidFill>
                <a:schemeClr val="tx1"/>
              </a:solidFill>
            </a:endParaRPr>
          </a:p>
          <a:p>
            <a:pPr algn="l">
              <a:buNone/>
            </a:pPr>
            <a:endParaRPr lang="en-US" dirty="0">
              <a:solidFill>
                <a:schemeClr val="tx1"/>
              </a:solidFill>
            </a:endParaRPr>
          </a:p>
        </p:txBody>
      </p:sp>
      <p:sp>
        <p:nvSpPr>
          <p:cNvPr id="4" name="Date Placeholder 3"/>
          <p:cNvSpPr>
            <a:spLocks noGrp="1"/>
          </p:cNvSpPr>
          <p:nvPr>
            <p:ph type="dt" sz="half" idx="10"/>
          </p:nvPr>
        </p:nvSpPr>
        <p:spPr/>
        <p:txBody>
          <a:bodyPr/>
          <a:lstStyle/>
          <a:p>
            <a:fld id="{4A019A60-1F2A-4B00-B23C-5CBF152A69D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125</a:t>
            </a:fld>
            <a:endParaRPr lang="ar-JO"/>
          </a:p>
        </p:txBody>
      </p:sp>
    </p:spTree>
    <p:extLst>
      <p:ext uri="{BB962C8B-B14F-4D97-AF65-F5344CB8AC3E}">
        <p14:creationId xmlns:p14="http://schemas.microsoft.com/office/powerpoint/2010/main" val="28597458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39" y="1778924"/>
            <a:ext cx="5935288" cy="3923607"/>
          </a:xfrm>
        </p:spPr>
        <p:txBody>
          <a:bodyPr>
            <a:normAutofit/>
          </a:bodyPr>
          <a:lstStyle/>
          <a:p>
            <a:pPr algn="l" rtl="0"/>
            <a:r>
              <a:rPr lang="en-US" dirty="0">
                <a:solidFill>
                  <a:schemeClr val="tx1"/>
                </a:solidFill>
              </a:rPr>
              <a:t>A block may represent more than one component !</a:t>
            </a:r>
          </a:p>
          <a:p>
            <a:pPr algn="l" rtl="0"/>
            <a:r>
              <a:rPr lang="en-US" dirty="0">
                <a:solidFill>
                  <a:schemeClr val="tx1"/>
                </a:solidFill>
              </a:rPr>
              <a:t>Blocks are independent ( failure wise )</a:t>
            </a:r>
          </a:p>
          <a:p>
            <a:pPr algn="l" rtl="0"/>
            <a:r>
              <a:rPr lang="en-US" dirty="0">
                <a:solidFill>
                  <a:schemeClr val="tx1"/>
                </a:solidFill>
              </a:rPr>
              <a:t>No redundancy within a single block .</a:t>
            </a:r>
          </a:p>
          <a:p>
            <a:pPr algn="l" rtl="0"/>
            <a:r>
              <a:rPr lang="en-US" dirty="0">
                <a:solidFill>
                  <a:schemeClr val="tx1"/>
                </a:solidFill>
              </a:rPr>
              <a:t>Each block contains one technology ( Mechanical ,electronic ,…)</a:t>
            </a:r>
          </a:p>
          <a:p>
            <a:pPr algn="l" rtl="0"/>
            <a:endParaRPr lang="en-US" dirty="0">
              <a:solidFill>
                <a:schemeClr val="tx1"/>
              </a:solidFill>
            </a:endParaRPr>
          </a:p>
        </p:txBody>
      </p:sp>
      <p:sp>
        <p:nvSpPr>
          <p:cNvPr id="4" name="Date Placeholder 3"/>
          <p:cNvSpPr>
            <a:spLocks noGrp="1"/>
          </p:cNvSpPr>
          <p:nvPr>
            <p:ph type="dt" sz="half" idx="10"/>
          </p:nvPr>
        </p:nvSpPr>
        <p:spPr/>
        <p:txBody>
          <a:bodyPr/>
          <a:lstStyle/>
          <a:p>
            <a:fld id="{12B8683A-ECE8-4491-8789-7EC573023B2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126</a:t>
            </a:fld>
            <a:endParaRPr lang="ar-JO"/>
          </a:p>
        </p:txBody>
      </p:sp>
      <p:sp>
        <p:nvSpPr>
          <p:cNvPr id="7" name="TextBox 6"/>
          <p:cNvSpPr txBox="1"/>
          <p:nvPr/>
        </p:nvSpPr>
        <p:spPr>
          <a:xfrm>
            <a:off x="2743200" y="1828800"/>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A</a:t>
            </a:r>
          </a:p>
        </p:txBody>
      </p:sp>
      <p:sp>
        <p:nvSpPr>
          <p:cNvPr id="8" name="TextBox 7"/>
          <p:cNvSpPr txBox="1"/>
          <p:nvPr/>
        </p:nvSpPr>
        <p:spPr>
          <a:xfrm>
            <a:off x="4114800" y="1828800"/>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B</a:t>
            </a:r>
          </a:p>
        </p:txBody>
      </p:sp>
      <p:sp>
        <p:nvSpPr>
          <p:cNvPr id="9" name="TextBox 8"/>
          <p:cNvSpPr txBox="1"/>
          <p:nvPr/>
        </p:nvSpPr>
        <p:spPr>
          <a:xfrm>
            <a:off x="3466408" y="2818013"/>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A</a:t>
            </a:r>
          </a:p>
        </p:txBody>
      </p:sp>
      <p:sp>
        <p:nvSpPr>
          <p:cNvPr id="10" name="TextBox 9"/>
          <p:cNvSpPr txBox="1"/>
          <p:nvPr/>
        </p:nvSpPr>
        <p:spPr>
          <a:xfrm>
            <a:off x="3465576" y="3449783"/>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B</a:t>
            </a:r>
          </a:p>
        </p:txBody>
      </p:sp>
      <p:sp>
        <p:nvSpPr>
          <p:cNvPr id="11" name="TextBox 10"/>
          <p:cNvSpPr txBox="1"/>
          <p:nvPr/>
        </p:nvSpPr>
        <p:spPr>
          <a:xfrm>
            <a:off x="4051069" y="4799213"/>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B</a:t>
            </a:r>
          </a:p>
        </p:txBody>
      </p:sp>
      <p:sp>
        <p:nvSpPr>
          <p:cNvPr id="12" name="TextBox 11"/>
          <p:cNvSpPr txBox="1"/>
          <p:nvPr/>
        </p:nvSpPr>
        <p:spPr>
          <a:xfrm>
            <a:off x="2707177" y="5051368"/>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A</a:t>
            </a:r>
          </a:p>
        </p:txBody>
      </p:sp>
      <p:sp>
        <p:nvSpPr>
          <p:cNvPr id="13" name="TextBox 12"/>
          <p:cNvSpPr txBox="1"/>
          <p:nvPr/>
        </p:nvSpPr>
        <p:spPr>
          <a:xfrm>
            <a:off x="4039986" y="5386649"/>
            <a:ext cx="764771" cy="369332"/>
          </a:xfrm>
          <a:prstGeom prst="rect">
            <a:avLst/>
          </a:prstGeom>
          <a:noFill/>
          <a:ln>
            <a:solidFill>
              <a:schemeClr val="accent1"/>
            </a:solidFill>
          </a:ln>
        </p:spPr>
        <p:txBody>
          <a:bodyPr wrap="square" rtlCol="0">
            <a:spAutoFit/>
          </a:bodyPr>
          <a:lstStyle/>
          <a:p>
            <a:pPr algn="ctr"/>
            <a:r>
              <a:rPr lang="en-US" dirty="0">
                <a:latin typeface="Times New Roman" panose="02020603050405020304" pitchFamily="18" charset="0"/>
              </a:rPr>
              <a:t>C</a:t>
            </a:r>
          </a:p>
        </p:txBody>
      </p:sp>
      <p:cxnSp>
        <p:nvCxnSpPr>
          <p:cNvPr id="15" name="Straight Connector 14"/>
          <p:cNvCxnSpPr>
            <a:stCxn id="7" idx="3"/>
            <a:endCxn id="8" idx="1"/>
          </p:cNvCxnSpPr>
          <p:nvPr/>
        </p:nvCxnSpPr>
        <p:spPr>
          <a:xfrm>
            <a:off x="3507971" y="2013466"/>
            <a:ext cx="606829"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3"/>
          </p:cNvCxnSpPr>
          <p:nvPr/>
        </p:nvCxnSpPr>
        <p:spPr>
          <a:xfrm>
            <a:off x="4879571" y="2013466"/>
            <a:ext cx="5403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1"/>
          </p:cNvCxnSpPr>
          <p:nvPr/>
        </p:nvCxnSpPr>
        <p:spPr>
          <a:xfrm rot="10800000">
            <a:off x="2061556" y="2013466"/>
            <a:ext cx="6816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3"/>
            <a:endCxn id="10" idx="3"/>
          </p:cNvCxnSpPr>
          <p:nvPr/>
        </p:nvCxnSpPr>
        <p:spPr>
          <a:xfrm flipH="1">
            <a:off x="4230347" y="3002679"/>
            <a:ext cx="832" cy="631770"/>
          </a:xfrm>
          <a:prstGeom prst="bentConnector3">
            <a:avLst>
              <a:gd name="adj1" fmla="val -2747596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1"/>
            <a:endCxn id="10" idx="1"/>
          </p:cNvCxnSpPr>
          <p:nvPr/>
        </p:nvCxnSpPr>
        <p:spPr>
          <a:xfrm rot="10800000" flipV="1">
            <a:off x="3465576" y="3002679"/>
            <a:ext cx="832" cy="631770"/>
          </a:xfrm>
          <a:prstGeom prst="bentConnector3">
            <a:avLst>
              <a:gd name="adj1" fmla="val 2757596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842954" y="3308465"/>
            <a:ext cx="3990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72247" y="3341716"/>
            <a:ext cx="4023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1" idx="1"/>
            <a:endCxn id="13" idx="1"/>
          </p:cNvCxnSpPr>
          <p:nvPr/>
        </p:nvCxnSpPr>
        <p:spPr>
          <a:xfrm rot="10800000" flipV="1">
            <a:off x="4039987" y="4983879"/>
            <a:ext cx="11083" cy="587436"/>
          </a:xfrm>
          <a:prstGeom prst="bentConnector3">
            <a:avLst>
              <a:gd name="adj1" fmla="val 2162618"/>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1" idx="3"/>
            <a:endCxn id="13" idx="3"/>
          </p:cNvCxnSpPr>
          <p:nvPr/>
        </p:nvCxnSpPr>
        <p:spPr>
          <a:xfrm flipH="1">
            <a:off x="4804757" y="4983879"/>
            <a:ext cx="11083" cy="587436"/>
          </a:xfrm>
          <a:prstGeom prst="bentConnector3">
            <a:avLst>
              <a:gd name="adj1" fmla="val -2062618"/>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p:cNvCxnSpPr>
          <p:nvPr/>
        </p:nvCxnSpPr>
        <p:spPr>
          <a:xfrm>
            <a:off x="3471948" y="5236034"/>
            <a:ext cx="335281" cy="176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2" idx="1"/>
          </p:cNvCxnSpPr>
          <p:nvPr/>
        </p:nvCxnSpPr>
        <p:spPr>
          <a:xfrm rot="10800000" flipV="1">
            <a:off x="2344189" y="5253644"/>
            <a:ext cx="3629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037513" y="5286895"/>
            <a:ext cx="515389" cy="1588"/>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82633" y="1895302"/>
            <a:ext cx="1995055" cy="369332"/>
          </a:xfrm>
          <a:prstGeom prst="rect">
            <a:avLst/>
          </a:prstGeom>
          <a:noFill/>
        </p:spPr>
        <p:txBody>
          <a:bodyPr wrap="square" rtlCol="0">
            <a:spAutoFit/>
          </a:bodyPr>
          <a:lstStyle/>
          <a:p>
            <a:r>
              <a:rPr lang="en-US" dirty="0">
                <a:latin typeface="Times New Roman" panose="02020603050405020304" pitchFamily="18" charset="0"/>
              </a:rPr>
              <a:t>Series system </a:t>
            </a:r>
          </a:p>
        </p:txBody>
      </p:sp>
      <p:sp>
        <p:nvSpPr>
          <p:cNvPr id="54" name="TextBox 53"/>
          <p:cNvSpPr txBox="1"/>
          <p:nvPr/>
        </p:nvSpPr>
        <p:spPr>
          <a:xfrm>
            <a:off x="232757" y="3025833"/>
            <a:ext cx="2427316" cy="646331"/>
          </a:xfrm>
          <a:prstGeom prst="rect">
            <a:avLst/>
          </a:prstGeom>
          <a:noFill/>
        </p:spPr>
        <p:txBody>
          <a:bodyPr wrap="square" rtlCol="0">
            <a:spAutoFit/>
          </a:bodyPr>
          <a:lstStyle/>
          <a:p>
            <a:r>
              <a:rPr lang="en-US" dirty="0">
                <a:latin typeface="Times New Roman" panose="02020603050405020304" pitchFamily="18" charset="0"/>
              </a:rPr>
              <a:t>Parallel (redundant ) system</a:t>
            </a:r>
          </a:p>
        </p:txBody>
      </p:sp>
      <p:sp>
        <p:nvSpPr>
          <p:cNvPr id="55" name="TextBox 54"/>
          <p:cNvSpPr txBox="1"/>
          <p:nvPr/>
        </p:nvSpPr>
        <p:spPr>
          <a:xfrm>
            <a:off x="266007" y="4937760"/>
            <a:ext cx="1878676" cy="646331"/>
          </a:xfrm>
          <a:prstGeom prst="rect">
            <a:avLst/>
          </a:prstGeom>
          <a:noFill/>
        </p:spPr>
        <p:txBody>
          <a:bodyPr wrap="square" rtlCol="0">
            <a:spAutoFit/>
          </a:bodyPr>
          <a:lstStyle/>
          <a:p>
            <a:r>
              <a:rPr lang="en-US" dirty="0">
                <a:latin typeface="Times New Roman" panose="02020603050405020304" pitchFamily="18" charset="0"/>
              </a:rPr>
              <a:t>Combination system</a:t>
            </a:r>
          </a:p>
        </p:txBody>
      </p:sp>
      <p:sp>
        <p:nvSpPr>
          <p:cNvPr id="2" name="TextBox 1"/>
          <p:cNvSpPr txBox="1"/>
          <p:nvPr/>
        </p:nvSpPr>
        <p:spPr>
          <a:xfrm>
            <a:off x="1248949" y="1220587"/>
            <a:ext cx="3952108" cy="369332"/>
          </a:xfrm>
          <a:prstGeom prst="rect">
            <a:avLst/>
          </a:prstGeom>
          <a:noFill/>
        </p:spPr>
        <p:txBody>
          <a:bodyPr wrap="none" rtlCol="0">
            <a:spAutoFit/>
          </a:bodyPr>
          <a:lstStyle/>
          <a:p>
            <a:r>
              <a:rPr lang="en-US" b="1" dirty="0"/>
              <a:t>8 .1 .1 reliability block diagrams ( RBDs)</a:t>
            </a:r>
            <a:endParaRPr lang="en-US" dirty="0"/>
          </a:p>
        </p:txBody>
      </p:sp>
    </p:spTree>
    <p:extLst>
      <p:ext uri="{BB962C8B-B14F-4D97-AF65-F5344CB8AC3E}">
        <p14:creationId xmlns:p14="http://schemas.microsoft.com/office/powerpoint/2010/main" val="32346185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lgn="l" rtl="0">
              <a:buFont typeface="+mj-lt"/>
              <a:buAutoNum type="arabicPeriod" startAt="3"/>
            </a:pPr>
            <a:r>
              <a:rPr lang="en-US" dirty="0">
                <a:solidFill>
                  <a:schemeClr val="tx1"/>
                </a:solidFill>
                <a:latin typeface="Times New Roman" pitchFamily="18" charset="0"/>
                <a:cs typeface="Times New Roman" pitchFamily="18" charset="0"/>
              </a:rPr>
              <a:t>Failure mode and effect analysis ( FMEA ):                                                                                   finding failure mode and failure rate for each block .</a:t>
            </a:r>
          </a:p>
          <a:p>
            <a:pPr marL="457200" indent="-457200" algn="l" rtl="0">
              <a:buFont typeface="+mj-lt"/>
              <a:buAutoNum type="arabicPeriod" startAt="3"/>
            </a:pPr>
            <a:r>
              <a:rPr lang="en-US" dirty="0">
                <a:solidFill>
                  <a:schemeClr val="tx1"/>
                </a:solidFill>
                <a:latin typeface="Times New Roman" pitchFamily="18" charset="0"/>
                <a:cs typeface="Times New Roman" pitchFamily="18" charset="0"/>
              </a:rPr>
              <a:t>System reliability calculation from the blocks failure rates .</a:t>
            </a:r>
          </a:p>
          <a:p>
            <a:pPr marL="457200" indent="-457200" algn="l" rtl="0">
              <a:buFont typeface="+mj-lt"/>
              <a:buAutoNum type="arabicPeriod" startAt="3"/>
            </a:pPr>
            <a:r>
              <a:rPr lang="en-US" dirty="0">
                <a:solidFill>
                  <a:schemeClr val="tx1"/>
                </a:solidFill>
                <a:latin typeface="Times New Roman" pitchFamily="18" charset="0"/>
                <a:cs typeface="Times New Roman" pitchFamily="18" charset="0"/>
              </a:rPr>
              <a:t>Reliability allocation: used  to improve reliability to the desired level .</a:t>
            </a:r>
          </a:p>
        </p:txBody>
      </p:sp>
      <p:sp>
        <p:nvSpPr>
          <p:cNvPr id="4" name="Date Placeholder 3"/>
          <p:cNvSpPr>
            <a:spLocks noGrp="1"/>
          </p:cNvSpPr>
          <p:nvPr>
            <p:ph type="dt" sz="half" idx="10"/>
          </p:nvPr>
        </p:nvSpPr>
        <p:spPr/>
        <p:txBody>
          <a:bodyPr/>
          <a:lstStyle/>
          <a:p>
            <a:fld id="{93DB0BB3-8326-49CC-AC3E-D00A77502144}"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127</a:t>
            </a:fld>
            <a:endParaRPr lang="ar-JO"/>
          </a:p>
        </p:txBody>
      </p:sp>
      <p:sp>
        <p:nvSpPr>
          <p:cNvPr id="7" name="TextBox 6"/>
          <p:cNvSpPr txBox="1"/>
          <p:nvPr/>
        </p:nvSpPr>
        <p:spPr>
          <a:xfrm>
            <a:off x="1248949" y="1220587"/>
            <a:ext cx="3952108" cy="369332"/>
          </a:xfrm>
          <a:prstGeom prst="rect">
            <a:avLst/>
          </a:prstGeom>
          <a:noFill/>
        </p:spPr>
        <p:txBody>
          <a:bodyPr wrap="none" rtlCol="0">
            <a:spAutoFit/>
          </a:bodyPr>
          <a:lstStyle/>
          <a:p>
            <a:r>
              <a:rPr lang="en-US" b="1" dirty="0"/>
              <a:t>8 .1 .1 reliability block diagrams ( RBDs)</a:t>
            </a:r>
            <a:endParaRPr lang="en-US" dirty="0"/>
          </a:p>
        </p:txBody>
      </p:sp>
    </p:spTree>
    <p:extLst>
      <p:ext uri="{BB962C8B-B14F-4D97-AF65-F5344CB8AC3E}">
        <p14:creationId xmlns:p14="http://schemas.microsoft.com/office/powerpoint/2010/main" val="50436358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itchFamily="18" charset="0"/>
                <a:cs typeface="Times New Roman" pitchFamily="18" charset="0"/>
              </a:rPr>
              <a:t>8 .1.2 repairable system (revealed failures)</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r>
              <a:rPr lang="en-US" dirty="0">
                <a:solidFill>
                  <a:schemeClr val="tx1"/>
                </a:solidFill>
              </a:rPr>
              <a:t>So far ,only not repaired failures were covered .</a:t>
            </a:r>
          </a:p>
          <a:p>
            <a:pPr algn="l" rtl="0"/>
            <a:r>
              <a:rPr lang="en-US" dirty="0">
                <a:solidFill>
                  <a:schemeClr val="tx1"/>
                </a:solidFill>
              </a:rPr>
              <a:t>The repairs are related to each other . For a given component </a:t>
            </a:r>
          </a:p>
          <a:p>
            <a:pPr algn="l" rtl="0"/>
            <a:r>
              <a:rPr lang="en-US" dirty="0">
                <a:solidFill>
                  <a:schemeClr val="tx1"/>
                </a:solidFill>
              </a:rPr>
              <a:t>For a system of m units required to operate out of a total of n ,with the same </a:t>
            </a:r>
            <a:r>
              <a:rPr lang="el-GR" dirty="0">
                <a:solidFill>
                  <a:schemeClr val="tx1"/>
                </a:solidFill>
              </a:rPr>
              <a:t>λ</a:t>
            </a:r>
            <a:r>
              <a:rPr lang="en-US" dirty="0">
                <a:solidFill>
                  <a:schemeClr val="tx1"/>
                </a:solidFill>
              </a:rPr>
              <a:t> and MDT :</a:t>
            </a:r>
          </a:p>
          <a:p>
            <a:pPr algn="l" rtl="0"/>
            <a:r>
              <a:rPr lang="en-US" dirty="0">
                <a:solidFill>
                  <a:schemeClr val="tx1"/>
                </a:solidFill>
              </a:rPr>
              <a:t> </a:t>
            </a:r>
          </a:p>
          <a:p>
            <a:pPr algn="l" rtl="0"/>
            <a:endParaRPr lang="en-US" dirty="0">
              <a:solidFill>
                <a:schemeClr val="tx1"/>
              </a:solidFill>
            </a:endParaRPr>
          </a:p>
        </p:txBody>
      </p:sp>
      <p:sp>
        <p:nvSpPr>
          <p:cNvPr id="4" name="Date Placeholder 3"/>
          <p:cNvSpPr>
            <a:spLocks noGrp="1"/>
          </p:cNvSpPr>
          <p:nvPr>
            <p:ph type="dt" sz="half" idx="10"/>
          </p:nvPr>
        </p:nvSpPr>
        <p:spPr/>
        <p:txBody>
          <a:bodyPr/>
          <a:lstStyle/>
          <a:p>
            <a:fld id="{F0D78BA8-800D-4EF7-89C3-E70391CB7753}"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128</a:t>
            </a:fld>
            <a:endParaRPr lang="ar-JO"/>
          </a:p>
        </p:txBody>
      </p:sp>
      <mc:AlternateContent xmlns:mc="http://schemas.openxmlformats.org/markup-compatibility/2006" xmlns:a14="http://schemas.microsoft.com/office/drawing/2010/main">
        <mc:Choice Requires="a14">
          <p:sp>
            <p:nvSpPr>
              <p:cNvPr id="7" name="TextBox 6"/>
              <p:cNvSpPr txBox="1"/>
              <p:nvPr/>
            </p:nvSpPr>
            <p:spPr>
              <a:xfrm>
                <a:off x="1326524" y="3464417"/>
                <a:ext cx="8371268" cy="2650149"/>
              </a:xfrm>
              <a:prstGeom prst="rect">
                <a:avLst/>
              </a:prstGeom>
              <a:noFill/>
            </p:spPr>
            <p:txBody>
              <a:bodyPr wrap="square" rtlCol="0">
                <a:spAutoFit/>
              </a:bodyPr>
              <a:lstStyle/>
              <a:p>
                <a14:m>
                  <m:oMath xmlns:m="http://schemas.openxmlformats.org/officeDocument/2006/math">
                    <m:sSub>
                      <m:sSubPr>
                        <m:ctrlPr>
                          <a:rPr lang="en-US" i="1" smtClean="0">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𝑠𝑦𝑠𝑡𝑒𝑚</m:t>
                        </m:r>
                        <m:r>
                          <a:rPr lang="en-US" i="1">
                            <a:latin typeface="Cambria Math" panose="02040503050406030204" pitchFamily="18" charset="0"/>
                          </a:rPr>
                          <m:t> </m:t>
                        </m:r>
                      </m:sub>
                    </m:sSub>
                  </m:oMath>
                </a14:m>
                <a:r>
                  <a:rPr lang="en-US" dirty="0">
                    <a:latin typeface="Times New Roman" panose="02020603050405020304" pitchFamily="18" charset="0"/>
                  </a:rPr>
                  <a:t> = </a:t>
                </a:r>
                <a14:m>
                  <m:oMath xmlns:m="http://schemas.openxmlformats.org/officeDocument/2006/math">
                    <m:f>
                      <m:fPr>
                        <m:ctrlPr>
                          <a:rPr lang="en-US" i="1">
                            <a:latin typeface="Cambria Math"/>
                          </a:rPr>
                        </m:ctrlPr>
                      </m:fPr>
                      <m:num>
                        <m:r>
                          <a:rPr lang="en-US" i="1">
                            <a:latin typeface="Cambria Math" panose="02040503050406030204" pitchFamily="18" charset="0"/>
                          </a:rPr>
                          <m:t>𝑛</m:t>
                        </m:r>
                        <m:r>
                          <a:rPr lang="en-US" i="1">
                            <a:latin typeface="Cambria Math" panose="02040503050406030204" pitchFamily="18" charset="0"/>
                          </a:rPr>
                          <m:t> !</m:t>
                        </m:r>
                      </m:num>
                      <m:den>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 − </m:t>
                            </m:r>
                            <m:r>
                              <a:rPr lang="en-US" i="1">
                                <a:latin typeface="Cambria Math" panose="02040503050406030204" pitchFamily="18" charset="0"/>
                              </a:rPr>
                              <m:t>𝑚</m:t>
                            </m:r>
                            <m:r>
                              <a:rPr lang="en-US" i="1">
                                <a:latin typeface="Cambria Math" panose="02040503050406030204" pitchFamily="18" charset="0"/>
                              </a:rPr>
                              <m:t> </m:t>
                            </m:r>
                          </m:e>
                        </m:d>
                        <m:r>
                          <a:rPr lang="en-US" i="1">
                            <a:latin typeface="Cambria Math" panose="02040503050406030204" pitchFamily="18" charset="0"/>
                          </a:rPr>
                          <m:t> ! </m:t>
                        </m:r>
                        <m:d>
                          <m:dPr>
                            <m:ctrlPr>
                              <a:rPr lang="en-US" i="1">
                                <a:latin typeface="Cambria Math"/>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 ! ]</m:t>
                        </m:r>
                      </m:den>
                    </m:f>
                  </m:oMath>
                </a14:m>
                <a:r>
                  <a:rPr lang="en-US" dirty="0">
                    <a:latin typeface="Times New Roman" panose="02020603050405020304" pitchFamily="18" charset="0"/>
                  </a:rPr>
                  <a:t> </a:t>
                </a:r>
                <a14:m>
                  <m:oMath xmlns:m="http://schemas.openxmlformats.org/officeDocument/2006/math">
                    <m:sSup>
                      <m:sSupPr>
                        <m:ctrlPr>
                          <a:rPr lang="en-US" i="1">
                            <a:latin typeface="Cambria Math"/>
                          </a:rPr>
                        </m:ctrlPr>
                      </m:sSupPr>
                      <m:e>
                        <m:r>
                          <a:rPr lang="en-US" i="1">
                            <a:latin typeface="Cambria Math" panose="02040503050406030204" pitchFamily="18" charset="0"/>
                          </a:rPr>
                          <m:t>𝜆</m:t>
                        </m:r>
                      </m:e>
                      <m:sup>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e>
                        </m:d>
                        <m:r>
                          <a:rPr lang="en-US" i="1">
                            <a:latin typeface="Cambria Math" panose="02040503050406030204" pitchFamily="18" charset="0"/>
                          </a:rPr>
                          <m:t>   </m:t>
                        </m:r>
                      </m:sup>
                    </m:sSup>
                    <m:sSup>
                      <m:sSupPr>
                        <m:ctrlPr>
                          <a:rPr lang="en-US" i="1">
                            <a:latin typeface="Cambria Math"/>
                          </a:rPr>
                        </m:ctrlPr>
                      </m:sSupPr>
                      <m:e>
                        <m:r>
                          <a:rPr lang="en-US" i="1">
                            <a:latin typeface="Cambria Math" panose="02040503050406030204" pitchFamily="18" charset="0"/>
                          </a:rPr>
                          <m:t>𝑀𝐷𝑇</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sup>
                    </m:sSup>
                  </m:oMath>
                </a14:m>
                <a:endParaRPr lang="en-US" dirty="0">
                  <a:latin typeface="Times New Roman" panose="02020603050405020304" pitchFamily="18" charset="0"/>
                </a:endParaRPr>
              </a:p>
              <a:p>
                <a:endParaRPr lang="en-US" dirty="0">
                  <a:latin typeface="Times New Roman" panose="02020603050405020304" pitchFamily="18" charset="0"/>
                </a:endParaRPr>
              </a:p>
              <a:p>
                <a14:m>
                  <m:oMath xmlns:m="http://schemas.openxmlformats.org/officeDocument/2006/math">
                    <m:sSub>
                      <m:sSubPr>
                        <m:ctrlPr>
                          <a:rPr lang="en-US" i="1">
                            <a:latin typeface="Cambria Math"/>
                          </a:rPr>
                        </m:ctrlPr>
                      </m:sSubPr>
                      <m:e>
                        <m:r>
                          <a:rPr lang="en-US" i="1">
                            <a:latin typeface="Cambria Math" panose="02040503050406030204" pitchFamily="18" charset="0"/>
                          </a:rPr>
                          <m:t>𝑀𝐷𝑇</m:t>
                        </m:r>
                      </m:e>
                      <m:sub>
                        <m:r>
                          <a:rPr lang="en-US" i="1">
                            <a:latin typeface="Cambria Math" panose="02040503050406030204" pitchFamily="18" charset="0"/>
                          </a:rPr>
                          <m:t>𝑠𝑦𝑠𝑡𝑒𝑚</m:t>
                        </m:r>
                        <m:r>
                          <a:rPr lang="en-US" i="1">
                            <a:latin typeface="Cambria Math" panose="02040503050406030204" pitchFamily="18" charset="0"/>
                          </a:rPr>
                          <m:t> </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 </m:t>
                    </m:r>
                  </m:oMath>
                </a14:m>
                <a:r>
                  <a:rPr lang="en-US" dirty="0">
                    <a:latin typeface="Times New Roman" panose="02020603050405020304" pitchFamily="18" charset="0"/>
                  </a:rPr>
                  <a:t> </a:t>
                </a:r>
                <a14:m>
                  <m:oMath xmlns:m="http://schemas.openxmlformats.org/officeDocument/2006/math">
                    <m:sSub>
                      <m:sSubPr>
                        <m:ctrlPr>
                          <a:rPr lang="en-US" i="1">
                            <a:latin typeface="Cambria Math"/>
                          </a:rPr>
                        </m:ctrlPr>
                      </m:sSubPr>
                      <m:e>
                        <m:r>
                          <a:rPr lang="en-US" i="1">
                            <a:latin typeface="Cambria Math" panose="02040503050406030204" pitchFamily="18" charset="0"/>
                          </a:rPr>
                          <m:t>𝑀𝐷𝑇</m:t>
                        </m:r>
                      </m:e>
                      <m:sub>
                        <m:r>
                          <a:rPr lang="en-US" i="1">
                            <a:latin typeface="Cambria Math" panose="02040503050406030204" pitchFamily="18" charset="0"/>
                          </a:rPr>
                          <m:t>𝑐𝑜𝑚𝑝𝑜𝑛𝑒𝑛𝑡</m:t>
                        </m:r>
                        <m:r>
                          <a:rPr lang="en-US" i="1">
                            <a:latin typeface="Cambria Math" panose="02040503050406030204" pitchFamily="18" charset="0"/>
                          </a:rPr>
                          <m:t>/</m:t>
                        </m:r>
                        <m:r>
                          <a:rPr lang="en-US" i="1">
                            <a:latin typeface="Cambria Math" panose="02040503050406030204" pitchFamily="18" charset="0"/>
                          </a:rPr>
                          <m:t>𝑢𝑛𝑖𝑡</m:t>
                        </m:r>
                      </m:sub>
                    </m:sSub>
                  </m:oMath>
                </a14:m>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unavailability </a:t>
                </a:r>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𝑠</m:t>
                            </m:r>
                          </m:sub>
                        </m:sSub>
                      </m:e>
                    </m:acc>
                  </m:oMath>
                </a14:m>
                <a:r>
                  <a:rPr lang="en-US" dirty="0">
                    <a:latin typeface="Times New Roman" panose="02020603050405020304" pitchFamily="18" charset="0"/>
                  </a:rPr>
                  <a:t> = </a:t>
                </a:r>
                <a14:m>
                  <m:oMath xmlns:m="http://schemas.openxmlformats.org/officeDocument/2006/math">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m:t>
                        </m:r>
                      </m:sub>
                    </m:sSub>
                  </m:oMath>
                </a14:m>
                <a:r>
                  <a:rPr lang="en-US" dirty="0">
                    <a:latin typeface="Times New Roman" panose="02020603050405020304" pitchFamily="18" charset="0"/>
                  </a:rPr>
                  <a:t> . </a:t>
                </a:r>
                <a14:m>
                  <m:oMath xmlns:m="http://schemas.openxmlformats.org/officeDocument/2006/math">
                    <m:sSub>
                      <m:sSubPr>
                        <m:ctrlPr>
                          <a:rPr lang="en-US" i="1">
                            <a:latin typeface="Cambria Math"/>
                          </a:rPr>
                        </m:ctrlPr>
                      </m:sSubPr>
                      <m:e>
                        <m:r>
                          <a:rPr lang="en-US" i="1">
                            <a:latin typeface="Cambria Math" panose="02040503050406030204" pitchFamily="18" charset="0"/>
                          </a:rPr>
                          <m:t>𝑀𝐷𝑇</m:t>
                        </m:r>
                      </m:e>
                      <m:sub>
                        <m:r>
                          <a:rPr lang="en-US" i="1">
                            <a:latin typeface="Cambria Math" panose="02040503050406030204" pitchFamily="18" charset="0"/>
                          </a:rPr>
                          <m:t>𝑆</m:t>
                        </m:r>
                      </m:sub>
                    </m:sSub>
                  </m:oMath>
                </a14:m>
                <a:endParaRPr lang="en-US" dirty="0">
                  <a:latin typeface="Times New Roman" panose="02020603050405020304" pitchFamily="18" charset="0"/>
                </a:endParaRPr>
              </a:p>
              <a:p>
                <a:endParaRPr lang="en-US" dirty="0">
                  <a:latin typeface="Times New Roman" panose="02020603050405020304" pitchFamily="18" charset="0"/>
                </a:endParaRPr>
              </a:p>
              <a:p>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𝑠</m:t>
                            </m:r>
                          </m:sub>
                        </m:sSub>
                      </m:e>
                    </m:acc>
                  </m:oMath>
                </a14:m>
                <a:r>
                  <a:rPr lang="en-US" dirty="0">
                    <a:latin typeface="Times New Roman" panose="02020603050405020304" pitchFamily="18" charset="0"/>
                  </a:rPr>
                  <a:t> = </a:t>
                </a:r>
                <a14:m>
                  <m:oMath xmlns:m="http://schemas.openxmlformats.org/officeDocument/2006/math">
                    <m:f>
                      <m:fPr>
                        <m:ctrlPr>
                          <a:rPr lang="en-US" i="1">
                            <a:latin typeface="Cambria Math"/>
                          </a:rPr>
                        </m:ctrlPr>
                      </m:fPr>
                      <m:num>
                        <m:r>
                          <a:rPr lang="en-US" i="1">
                            <a:latin typeface="Cambria Math" panose="02040503050406030204" pitchFamily="18" charset="0"/>
                          </a:rPr>
                          <m:t>𝑛</m:t>
                        </m:r>
                        <m:r>
                          <a:rPr lang="en-US" i="1">
                            <a:latin typeface="Cambria Math" panose="02040503050406030204" pitchFamily="18" charset="0"/>
                          </a:rPr>
                          <m:t> !</m:t>
                        </m:r>
                      </m:num>
                      <m:den>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 − </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e>
                        </m:d>
                        <m:r>
                          <a:rPr lang="en-US" i="1">
                            <a:latin typeface="Cambria Math" panose="02040503050406030204" pitchFamily="18" charset="0"/>
                          </a:rPr>
                          <m:t> ! </m:t>
                        </m:r>
                        <m:d>
                          <m:dPr>
                            <m:ctrlPr>
                              <a:rPr lang="en-US" i="1">
                                <a:latin typeface="Cambria Math"/>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 ! ]</m:t>
                        </m:r>
                      </m:den>
                    </m:f>
                  </m:oMath>
                </a14:m>
                <a:r>
                  <a:rPr lang="en-US" dirty="0">
                    <a:latin typeface="Times New Roman" panose="02020603050405020304" pitchFamily="18" charset="0"/>
                  </a:rPr>
                  <a:t> </a:t>
                </a:r>
                <a14:m>
                  <m:oMath xmlns:m="http://schemas.openxmlformats.org/officeDocument/2006/math">
                    <m:sSup>
                      <m:sSupPr>
                        <m:ctrlPr>
                          <a:rPr lang="en-US" i="1">
                            <a:latin typeface="Cambria Math"/>
                          </a:rPr>
                        </m:ctrlPr>
                      </m:sSupPr>
                      <m:e>
                        <m:r>
                          <a:rPr lang="en-US" i="1">
                            <a:latin typeface="Cambria Math" panose="02040503050406030204" pitchFamily="18" charset="0"/>
                          </a:rPr>
                          <m:t>  </m:t>
                        </m:r>
                        <m:r>
                          <a:rPr lang="en-US" i="1">
                            <a:latin typeface="Cambria Math" panose="02040503050406030204" pitchFamily="18" charset="0"/>
                          </a:rPr>
                          <m:t>𝜆</m:t>
                        </m:r>
                      </m:e>
                      <m:sup>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e>
                        </m:d>
                        <m:r>
                          <a:rPr lang="en-US" i="1">
                            <a:latin typeface="Cambria Math" panose="02040503050406030204" pitchFamily="18" charset="0"/>
                          </a:rPr>
                          <m:t>   </m:t>
                        </m:r>
                      </m:sup>
                    </m:sSup>
                    <m:sSup>
                      <m:sSupPr>
                        <m:ctrlPr>
                          <a:rPr lang="en-US" i="1">
                            <a:latin typeface="Cambria Math"/>
                          </a:rPr>
                        </m:ctrlPr>
                      </m:sSupPr>
                      <m:e>
                        <m:r>
                          <a:rPr lang="en-US" i="1">
                            <a:latin typeface="Cambria Math" panose="02040503050406030204" pitchFamily="18" charset="0"/>
                          </a:rPr>
                          <m:t>𝑀𝐷𝑇</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sup>
                    </m:sSup>
                  </m:oMath>
                </a14:m>
                <a:endParaRPr lang="en-US"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26524" y="3464417"/>
                <a:ext cx="8371268" cy="2650149"/>
              </a:xfrm>
              <a:prstGeom prst="rect">
                <a:avLst/>
              </a:prstGeom>
              <a:blipFill>
                <a:blip r:embed="rId2"/>
                <a:stretch>
                  <a:fillRect l="-655"/>
                </a:stretch>
              </a:blipFill>
            </p:spPr>
            <p:txBody>
              <a:bodyPr/>
              <a:lstStyle/>
              <a:p>
                <a:r>
                  <a:rPr lang="en-US">
                    <a:noFill/>
                  </a:rPr>
                  <a:t> </a:t>
                </a:r>
              </a:p>
            </p:txBody>
          </p:sp>
        </mc:Fallback>
      </mc:AlternateContent>
      <p:sp>
        <p:nvSpPr>
          <p:cNvPr id="8" name="Right Arrow 7"/>
          <p:cNvSpPr/>
          <p:nvPr/>
        </p:nvSpPr>
        <p:spPr>
          <a:xfrm>
            <a:off x="5035639" y="4229769"/>
            <a:ext cx="708338" cy="28272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37281200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itchFamily="18" charset="0"/>
                <a:cs typeface="Times New Roman" pitchFamily="18" charset="0"/>
              </a:rPr>
              <a:t>8 .1 .3 repairable system (unrevealed failures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r>
              <a:rPr lang="en-US" dirty="0">
                <a:solidFill>
                  <a:schemeClr val="tx1"/>
                </a:solidFill>
              </a:rPr>
              <a:t>Failure is only discovered by a proof test </a:t>
            </a:r>
          </a:p>
          <a:p>
            <a:pPr algn="l" rtl="0"/>
            <a:r>
              <a:rPr lang="en-US" dirty="0">
                <a:solidFill>
                  <a:schemeClr val="tx1"/>
                </a:solidFill>
              </a:rPr>
              <a:t>T : proof test interval </a:t>
            </a:r>
          </a:p>
          <a:p>
            <a:pPr algn="l" rtl="0"/>
            <a:r>
              <a:rPr lang="en-US" dirty="0">
                <a:solidFill>
                  <a:schemeClr val="tx1"/>
                </a:solidFill>
              </a:rPr>
              <a:t>When </a:t>
            </a:r>
            <a:r>
              <a:rPr lang="en-US" u="sng" dirty="0">
                <a:solidFill>
                  <a:schemeClr val="tx1"/>
                </a:solidFill>
              </a:rPr>
              <a:t>m </a:t>
            </a:r>
            <a:r>
              <a:rPr lang="en-US" dirty="0">
                <a:solidFill>
                  <a:schemeClr val="tx1"/>
                </a:solidFill>
              </a:rPr>
              <a:t> units are required to operate out of </a:t>
            </a:r>
            <a:r>
              <a:rPr lang="en-US" u="sng" dirty="0">
                <a:solidFill>
                  <a:schemeClr val="tx1"/>
                </a:solidFill>
              </a:rPr>
              <a:t>n</a:t>
            </a:r>
            <a:r>
              <a:rPr lang="en-US" dirty="0">
                <a:solidFill>
                  <a:schemeClr val="tx1"/>
                </a:solidFill>
              </a:rPr>
              <a:t> </a:t>
            </a:r>
          </a:p>
          <a:p>
            <a:pPr algn="l" rtl="0"/>
            <a:endParaRPr lang="en-US" u="sng" dirty="0">
              <a:solidFill>
                <a:schemeClr val="tx1"/>
              </a:solidFill>
            </a:endParaRPr>
          </a:p>
        </p:txBody>
      </p:sp>
      <p:sp>
        <p:nvSpPr>
          <p:cNvPr id="4" name="Date Placeholder 3"/>
          <p:cNvSpPr>
            <a:spLocks noGrp="1"/>
          </p:cNvSpPr>
          <p:nvPr>
            <p:ph type="dt" sz="half" idx="10"/>
          </p:nvPr>
        </p:nvSpPr>
        <p:spPr/>
        <p:txBody>
          <a:bodyPr/>
          <a:lstStyle/>
          <a:p>
            <a:fld id="{29033118-69AF-47D6-8182-278158F0B7F7}"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129</a:t>
            </a:fld>
            <a:endParaRPr lang="ar-JO"/>
          </a:p>
        </p:txBody>
      </p:sp>
      <mc:AlternateContent xmlns:mc="http://schemas.openxmlformats.org/markup-compatibility/2006" xmlns:a14="http://schemas.microsoft.com/office/drawing/2010/main">
        <mc:Choice Requires="a14">
          <p:sp>
            <p:nvSpPr>
              <p:cNvPr id="8" name="TextBox 7"/>
              <p:cNvSpPr txBox="1"/>
              <p:nvPr/>
            </p:nvSpPr>
            <p:spPr>
              <a:xfrm>
                <a:off x="1326524" y="3567448"/>
                <a:ext cx="6323527" cy="2065117"/>
              </a:xfrm>
              <a:prstGeom prst="rect">
                <a:avLst/>
              </a:prstGeom>
              <a:noFill/>
            </p:spPr>
            <p:txBody>
              <a:bodyPr wrap="square" rtlCol="0">
                <a:spAutoFit/>
              </a:bodyPr>
              <a:lstStyle/>
              <a:p>
                <a14:m>
                  <m:oMath xmlns:m="http://schemas.openxmlformats.org/officeDocument/2006/math">
                    <m:sSub>
                      <m:sSubPr>
                        <m:ctrlPr>
                          <a:rPr lang="en-US" i="1">
                            <a:latin typeface="Cambria Math"/>
                          </a:rPr>
                        </m:ctrlPr>
                      </m:sSubPr>
                      <m:e>
                        <m:r>
                          <a:rPr lang="en-US" i="1">
                            <a:latin typeface="Cambria Math" panose="02040503050406030204" pitchFamily="18" charset="0"/>
                          </a:rPr>
                          <m:t>𝑀𝐷𝑇</m:t>
                        </m:r>
                      </m:e>
                      <m:sub>
                        <m:r>
                          <a:rPr lang="en-US" i="1">
                            <a:latin typeface="Cambria Math" panose="02040503050406030204" pitchFamily="18" charset="0"/>
                          </a:rPr>
                          <m:t>𝑆</m:t>
                        </m:r>
                      </m:sub>
                    </m:sSub>
                  </m:oMath>
                </a14:m>
                <a:r>
                  <a:rPr lang="en-US" dirty="0">
                    <a:latin typeface="Times New Roman" panose="02020603050405020304" pitchFamily="18" charset="0"/>
                  </a:rPr>
                  <a:t>   = </a:t>
                </a:r>
                <a14:m>
                  <m:oMath xmlns:m="http://schemas.openxmlformats.org/officeDocument/2006/math">
                    <m:f>
                      <m:fPr>
                        <m:ctrlPr>
                          <a:rPr lang="en-US" i="1">
                            <a:latin typeface="Cambria Math"/>
                          </a:rPr>
                        </m:ctrlPr>
                      </m:fPr>
                      <m:num>
                        <m:r>
                          <a:rPr lang="en-US" i="1">
                            <a:latin typeface="Cambria Math" panose="02040503050406030204" pitchFamily="18" charset="0"/>
                          </a:rPr>
                          <m:t>𝑇</m:t>
                        </m:r>
                      </m:num>
                      <m:den>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 )</m:t>
                        </m:r>
                      </m:den>
                    </m:f>
                  </m:oMath>
                </a14:m>
                <a:endParaRPr lang="en-US" dirty="0">
                  <a:latin typeface="Times New Roman" panose="02020603050405020304" pitchFamily="18" charset="0"/>
                </a:endParaRPr>
              </a:p>
              <a:p>
                <a:endParaRPr lang="en-US" dirty="0">
                  <a:latin typeface="Times New Roman" panose="02020603050405020304" pitchFamily="18" charset="0"/>
                </a:endParaRPr>
              </a:p>
              <a:p>
                <a14:m>
                  <m:oMath xmlns:m="http://schemas.openxmlformats.org/officeDocument/2006/math">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m:t>
                        </m:r>
                      </m:sub>
                    </m:sSub>
                  </m:oMath>
                </a14:m>
                <a:r>
                  <a:rPr lang="en-US" dirty="0">
                    <a:latin typeface="Times New Roman" panose="02020603050405020304" pitchFamily="18" charset="0"/>
                  </a:rPr>
                  <a:t>  = </a:t>
                </a:r>
                <a14:m>
                  <m:oMath xmlns:m="http://schemas.openxmlformats.org/officeDocument/2006/math">
                    <m:f>
                      <m:fPr>
                        <m:ctrlPr>
                          <a:rPr lang="en-US" i="1">
                            <a:latin typeface="Cambria Math"/>
                          </a:rPr>
                        </m:ctrlPr>
                      </m:fPr>
                      <m:num>
                        <m:r>
                          <a:rPr lang="en-US" i="1">
                            <a:latin typeface="Cambria Math" panose="02040503050406030204" pitchFamily="18" charset="0"/>
                          </a:rPr>
                          <m:t>𝑛</m:t>
                        </m:r>
                        <m:r>
                          <a:rPr lang="en-US" i="1">
                            <a:latin typeface="Cambria Math" panose="02040503050406030204" pitchFamily="18" charset="0"/>
                          </a:rPr>
                          <m:t> !</m:t>
                        </m:r>
                      </m:num>
                      <m:den>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e>
                        </m:d>
                        <m:r>
                          <a:rPr lang="en-US" i="1">
                            <a:latin typeface="Cambria Math" panose="02040503050406030204" pitchFamily="18" charset="0"/>
                          </a:rPr>
                          <m:t> ! </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 ! ]</m:t>
                        </m:r>
                      </m:den>
                    </m:f>
                  </m:oMath>
                </a14:m>
                <a:r>
                  <a:rPr lang="en-US" dirty="0">
                    <a:latin typeface="Times New Roman" panose="02020603050405020304" pitchFamily="18" charset="0"/>
                  </a:rPr>
                  <a:t> </a:t>
                </a:r>
                <a14:m>
                  <m:oMath xmlns:m="http://schemas.openxmlformats.org/officeDocument/2006/math">
                    <m:sSup>
                      <m:sSupPr>
                        <m:ctrlPr>
                          <a:rPr lang="en-US" i="1">
                            <a:latin typeface="Cambria Math"/>
                          </a:rPr>
                        </m:ctrlPr>
                      </m:sSupPr>
                      <m:e>
                        <m:r>
                          <a:rPr lang="en-US" i="1">
                            <a:latin typeface="Cambria Math" panose="02040503050406030204" pitchFamily="18" charset="0"/>
                          </a:rPr>
                          <m:t>  </m:t>
                        </m:r>
                        <m:r>
                          <a:rPr lang="en-US" i="1">
                            <a:latin typeface="Cambria Math" panose="02040503050406030204" pitchFamily="18" charset="0"/>
                          </a:rPr>
                          <m:t>𝜆</m:t>
                        </m:r>
                      </m:e>
                      <m:sup>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e>
                        </m:d>
                        <m:r>
                          <a:rPr lang="en-US" i="1">
                            <a:latin typeface="Cambria Math" panose="02040503050406030204" pitchFamily="18" charset="0"/>
                          </a:rPr>
                          <m:t>   </m:t>
                        </m:r>
                      </m:sup>
                    </m:sSup>
                    <m:sSup>
                      <m:sSupPr>
                        <m:ctrlPr>
                          <a:rPr lang="en-US" i="1">
                            <a:latin typeface="Cambria Math"/>
                          </a:rPr>
                        </m:ctrlPr>
                      </m:sSupPr>
                      <m:e>
                        <m:r>
                          <a:rPr lang="en-US" i="1">
                            <a:latin typeface="Cambria Math" panose="02040503050406030204" pitchFamily="18" charset="0"/>
                          </a:rPr>
                          <m:t>.  </m:t>
                        </m:r>
                        <m:r>
                          <a:rPr lang="en-US" i="1">
                            <a:latin typeface="Cambria Math" panose="02040503050406030204" pitchFamily="18" charset="0"/>
                          </a:rPr>
                          <m:t>𝑇</m:t>
                        </m:r>
                      </m:e>
                      <m: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sup>
                    </m:sSup>
                  </m:oMath>
                </a14:m>
                <a:endParaRPr lang="en-US" dirty="0">
                  <a:latin typeface="Times New Roman" panose="02020603050405020304" pitchFamily="18" charset="0"/>
                </a:endParaRPr>
              </a:p>
              <a:p>
                <a:endParaRPr lang="en-US" dirty="0">
                  <a:latin typeface="Times New Roman" panose="02020603050405020304" pitchFamily="18" charset="0"/>
                </a:endParaRPr>
              </a:p>
              <a:p>
                <a14:m>
                  <m:oMath xmlns:m="http://schemas.openxmlformats.org/officeDocument/2006/math">
                    <m:acc>
                      <m:accPr>
                        <m:chr m:val="̅"/>
                        <m:ctrlPr>
                          <a:rPr lang="en-US" i="1">
                            <a:latin typeface="Cambria Math"/>
                          </a:rPr>
                        </m:ctrlPr>
                      </m:accPr>
                      <m:e>
                        <m:sSub>
                          <m:sSubPr>
                            <m:ctrlPr>
                              <a:rPr lang="en-US" i="1">
                                <a:latin typeface="Cambria Math"/>
                              </a:rPr>
                            </m:ctrlPr>
                          </m:sSubPr>
                          <m:e>
                            <m:r>
                              <a:rPr lang="en-US" i="1">
                                <a:latin typeface="Cambria Math" panose="02040503050406030204" pitchFamily="18" charset="0"/>
                              </a:rPr>
                              <m:t>𝐴</m:t>
                            </m:r>
                          </m:e>
                          <m:sub>
                            <m:r>
                              <a:rPr lang="en-US" i="1">
                                <a:latin typeface="Cambria Math" panose="02040503050406030204" pitchFamily="18" charset="0"/>
                              </a:rPr>
                              <m:t>𝑠</m:t>
                            </m:r>
                          </m:sub>
                        </m:sSub>
                      </m:e>
                    </m:acc>
                  </m:oMath>
                </a14:m>
                <a:r>
                  <a:rPr lang="en-US" dirty="0">
                    <a:latin typeface="Times New Roman" panose="02020603050405020304" pitchFamily="18" charset="0"/>
                  </a:rPr>
                  <a:t> = </a:t>
                </a:r>
                <a14:m>
                  <m:oMath xmlns:m="http://schemas.openxmlformats.org/officeDocument/2006/math">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m:t>
                        </m:r>
                      </m:sub>
                    </m:sSub>
                  </m:oMath>
                </a14:m>
                <a:r>
                  <a:rPr lang="en-US" dirty="0">
                    <a:latin typeface="Times New Roman" panose="02020603050405020304" pitchFamily="18" charset="0"/>
                  </a:rPr>
                  <a:t> . </a:t>
                </a:r>
                <a14:m>
                  <m:oMath xmlns:m="http://schemas.openxmlformats.org/officeDocument/2006/math">
                    <m:sSub>
                      <m:sSubPr>
                        <m:ctrlPr>
                          <a:rPr lang="en-US" i="1">
                            <a:latin typeface="Cambria Math"/>
                          </a:rPr>
                        </m:ctrlPr>
                      </m:sSubPr>
                      <m:e>
                        <m:r>
                          <a:rPr lang="en-US" i="1">
                            <a:latin typeface="Cambria Math" panose="02040503050406030204" pitchFamily="18" charset="0"/>
                          </a:rPr>
                          <m:t>𝑀𝐷𝑇</m:t>
                        </m:r>
                      </m:e>
                      <m:sub>
                        <m:r>
                          <a:rPr lang="en-US" i="1">
                            <a:latin typeface="Cambria Math" panose="02040503050406030204" pitchFamily="18" charset="0"/>
                          </a:rPr>
                          <m:t>𝑆</m:t>
                        </m:r>
                      </m:sub>
                    </m:sSub>
                  </m:oMath>
                </a14:m>
                <a:endParaRPr lang="en-US"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26524" y="3567448"/>
                <a:ext cx="6323527" cy="206511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340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400" b="1" dirty="0">
                <a:solidFill>
                  <a:schemeClr val="tx1"/>
                </a:solidFill>
                <a:latin typeface="Times New Roman" panose="02020603050405020304" pitchFamily="18" charset="0"/>
                <a:cs typeface="Times New Roman" panose="02020603050405020304" pitchFamily="18" charset="0"/>
              </a:rPr>
              <a:t>Top-Down System Design:</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0A34992-C3C6-4EE5-B68D-E67FD9BF895B}" type="datetime3">
              <a:rPr kumimoji="0" lang="en-US" sz="1600" b="0" i="0" u="none" strike="noStrike" kern="1200" cap="none" spc="0" normalizeH="0" baseline="0" noProof="0" smtClean="0">
                <a:ln>
                  <a:noFill/>
                </a:ln>
                <a:solidFill>
                  <a:srgbClr val="FFFFFF"/>
                </a:solidFill>
                <a:effectLst/>
                <a:uLnTx/>
                <a:uFillTx/>
                <a:ea typeface="+mn-ea"/>
                <a:cs typeface="Times New Roman" panose="02020603050405020304" pitchFamily="18" charset="0"/>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Times New Roman" panose="02020603050405020304" pitchFamily="18" charset="0"/>
              </a:rPr>
              <a:t>Dr. Osama </a:t>
            </a:r>
            <a:r>
              <a:rPr kumimoji="0" lang="en-US" sz="1600" b="0" i="0" u="none" strike="noStrike" kern="1200" cap="all" spc="0" normalizeH="0" baseline="0" noProof="0" dirty="0" err="1">
                <a:ln>
                  <a:noFill/>
                </a:ln>
                <a:solidFill>
                  <a:srgbClr val="FFFFFF"/>
                </a:solidFill>
                <a:effectLst/>
                <a:uLnTx/>
                <a:uFillTx/>
                <a:ea typeface="+mn-ea"/>
                <a:cs typeface="Times New Roman" panose="02020603050405020304" pitchFamily="18" charset="0"/>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Times New Roman" panose="02020603050405020304" pitchFamily="18" charset="0"/>
              </a:rPr>
              <a:t>13</a:t>
            </a:r>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7" name="Rectangle 6"/>
          <p:cNvSpPr/>
          <p:nvPr/>
        </p:nvSpPr>
        <p:spPr>
          <a:xfrm>
            <a:off x="2378766" y="2499098"/>
            <a:ext cx="2564932" cy="982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8004314" y="2499098"/>
            <a:ext cx="1510669" cy="982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2437686" y="2805855"/>
            <a:ext cx="2564933"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Requirements/Objectives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004314" y="2667356"/>
            <a:ext cx="1510670" cy="646331"/>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set of parts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or subsystems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3215674" y="4879677"/>
            <a:ext cx="1156535" cy="646331"/>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Integrated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System</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8104661" y="4883456"/>
            <a:ext cx="1309974" cy="923330"/>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Building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subsystems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8004314" y="4715198"/>
            <a:ext cx="1510669" cy="982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p:cNvSpPr/>
          <p:nvPr/>
        </p:nvSpPr>
        <p:spPr>
          <a:xfrm>
            <a:off x="3038608" y="4715198"/>
            <a:ext cx="1510669" cy="982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21" name="Straight Arrow Connector 20"/>
          <p:cNvCxnSpPr>
            <a:stCxn id="14" idx="3"/>
            <a:endCxn id="15" idx="1"/>
          </p:cNvCxnSpPr>
          <p:nvPr/>
        </p:nvCxnSpPr>
        <p:spPr>
          <a:xfrm>
            <a:off x="5002619" y="2990521"/>
            <a:ext cx="30016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13" idx="3"/>
            <a:endCxn id="18" idx="3"/>
          </p:cNvCxnSpPr>
          <p:nvPr/>
        </p:nvCxnSpPr>
        <p:spPr>
          <a:xfrm>
            <a:off x="9514983" y="2990522"/>
            <a:ext cx="12700" cy="2216100"/>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1"/>
            <a:endCxn id="19" idx="3"/>
          </p:cNvCxnSpPr>
          <p:nvPr/>
        </p:nvCxnSpPr>
        <p:spPr>
          <a:xfrm flipH="1">
            <a:off x="4549277" y="5206622"/>
            <a:ext cx="34550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02338" y="2690254"/>
            <a:ext cx="2021900"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Decomposing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Function Structures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p:cNvSpPr txBox="1"/>
          <p:nvPr/>
        </p:nvSpPr>
        <p:spPr>
          <a:xfrm>
            <a:off x="5841406" y="4879677"/>
            <a:ext cx="1691489"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Integrating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Subsystems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p:cNvSpPr txBox="1"/>
          <p:nvPr/>
        </p:nvSpPr>
        <p:spPr>
          <a:xfrm>
            <a:off x="8019702" y="2191788"/>
            <a:ext cx="1479892"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Sub-functions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4403895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itchFamily="18" charset="0"/>
                <a:cs typeface="Times New Roman" pitchFamily="18" charset="0"/>
              </a:rPr>
              <a:t>8 .1 .4 system with cold standby units and repair</a:t>
            </a:r>
            <a:r>
              <a:rPr lang="en-US" sz="3200" b="1" dirty="0">
                <a:solidFill>
                  <a:schemeClr val="tx1"/>
                </a:solidFill>
                <a:latin typeface="Times New Roman" pitchFamily="18" charset="0"/>
                <a:cs typeface="Times New Roman" pitchFamily="18" charset="0"/>
              </a:rPr>
              <a:t> </a:t>
            </a:r>
            <a:r>
              <a:rPr lang="en-US" sz="3200" b="1" dirty="0">
                <a:solidFill>
                  <a:schemeClr val="tx1"/>
                </a:solidFill>
                <a:cs typeface="Times New Roman" pitchFamily="18" charset="0"/>
              </a:rPr>
              <a:t/>
            </a:r>
            <a:br>
              <a:rPr lang="en-US" sz="3200" b="1" dirty="0">
                <a:solidFill>
                  <a:schemeClr val="tx1"/>
                </a:solidFill>
                <a:cs typeface="Times New Roman" pitchFamily="18" charset="0"/>
              </a:rPr>
            </a:br>
            <a:endParaRPr lang="en-US" sz="3200" b="1" dirty="0">
              <a:solidFill>
                <a:schemeClr val="tx1"/>
              </a:solidFill>
              <a:cs typeface="Times New Roman" pitchFamily="18" charset="0"/>
            </a:endParaRPr>
          </a:p>
        </p:txBody>
      </p:sp>
      <p:sp>
        <p:nvSpPr>
          <p:cNvPr id="3" name="Content Placeholder 2"/>
          <p:cNvSpPr>
            <a:spLocks noGrp="1"/>
          </p:cNvSpPr>
          <p:nvPr>
            <p:ph idx="1"/>
          </p:nvPr>
        </p:nvSpPr>
        <p:spPr/>
        <p:txBody>
          <a:bodyPr/>
          <a:lstStyle/>
          <a:p>
            <a:pPr algn="l" rtl="0"/>
            <a:r>
              <a:rPr lang="en-US" dirty="0">
                <a:solidFill>
                  <a:schemeClr val="tx1"/>
                </a:solidFill>
              </a:rPr>
              <a:t>Redundant units are not in use and have </a:t>
            </a:r>
            <a:r>
              <a:rPr lang="el-GR" dirty="0">
                <a:solidFill>
                  <a:schemeClr val="tx1"/>
                </a:solidFill>
              </a:rPr>
              <a:t>λ</a:t>
            </a:r>
            <a:r>
              <a:rPr lang="en-US" dirty="0">
                <a:solidFill>
                  <a:schemeClr val="tx1"/>
                </a:solidFill>
              </a:rPr>
              <a:t> = 0</a:t>
            </a:r>
          </a:p>
          <a:p>
            <a:pPr algn="l" rtl="0"/>
            <a:endParaRPr lang="en-US" dirty="0">
              <a:solidFill>
                <a:schemeClr val="tx1"/>
              </a:solidFill>
            </a:endParaRPr>
          </a:p>
        </p:txBody>
      </p:sp>
      <p:sp>
        <p:nvSpPr>
          <p:cNvPr id="4" name="Date Placeholder 3"/>
          <p:cNvSpPr>
            <a:spLocks noGrp="1"/>
          </p:cNvSpPr>
          <p:nvPr>
            <p:ph type="dt" sz="half" idx="10"/>
          </p:nvPr>
        </p:nvSpPr>
        <p:spPr/>
        <p:txBody>
          <a:bodyPr/>
          <a:lstStyle/>
          <a:p>
            <a:fld id="{0F5D53B1-E4D7-460B-A64C-551BB12204F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130</a:t>
            </a:fld>
            <a:endParaRPr lang="ar-JO"/>
          </a:p>
        </p:txBody>
      </p:sp>
      <p:sp>
        <p:nvSpPr>
          <p:cNvPr id="2055" name="Rectangle 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p:sp>
        <p:nvSpPr>
          <p:cNvPr id="2057" name="Rectangle 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493949" y="2511380"/>
                <a:ext cx="4662152" cy="646331"/>
              </a:xfrm>
              <a:prstGeom prst="rect">
                <a:avLst/>
              </a:prstGeom>
              <a:noFill/>
            </p:spPr>
            <p:txBody>
              <a:bodyPr wrap="square" rtlCol="0">
                <a:spAutoFit/>
              </a:bodyPr>
              <a:lstStyle/>
              <a:p>
                <a14:m>
                  <m:oMath xmlns:m="http://schemas.openxmlformats.org/officeDocument/2006/math">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𝑠</m:t>
                        </m:r>
                      </m:sub>
                    </m:sSub>
                  </m:oMath>
                </a14:m>
                <a:r>
                  <a:rPr lang="en-US" dirty="0">
                    <a:latin typeface="Times New Roman" panose="02020603050405020304" pitchFamily="18" charset="0"/>
                  </a:rPr>
                  <a:t> = </a:t>
                </a:r>
                <a14:m>
                  <m:oMath xmlns:m="http://schemas.openxmlformats.org/officeDocument/2006/math">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e>
                      <m:sup>
                        <m:r>
                          <a:rPr lang="en-US" i="1">
                            <a:latin typeface="Cambria Math" panose="02040503050406030204" pitchFamily="18" charset="0"/>
                          </a:rPr>
                          <m:t>2</m:t>
                        </m:r>
                      </m:sup>
                    </m:sSup>
                    <m:r>
                      <a:rPr lang="en-US" i="1">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𝜆</m:t>
                        </m:r>
                      </m:e>
                      <m:sup>
                        <m:r>
                          <a:rPr lang="en-US" i="1">
                            <a:latin typeface="Cambria Math" panose="02040503050406030204" pitchFamily="18" charset="0"/>
                          </a:rPr>
                          <m:t>2</m:t>
                        </m:r>
                      </m:sup>
                    </m:sSup>
                  </m:oMath>
                </a14:m>
                <a:r>
                  <a:rPr lang="en-US" dirty="0">
                    <a:latin typeface="Times New Roman" panose="02020603050405020304" pitchFamily="18" charset="0"/>
                  </a:rPr>
                  <a:t>  MDT</a:t>
                </a:r>
              </a:p>
              <a:p>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93949" y="2511380"/>
                <a:ext cx="4662152" cy="646331"/>
              </a:xfrm>
              <a:prstGeom prst="rect">
                <a:avLst/>
              </a:prstGeom>
              <a:blipFill>
                <a:blip r:embed="rId2"/>
                <a:stretch>
                  <a:fillRect t="-5660"/>
                </a:stretch>
              </a:blipFill>
            </p:spPr>
            <p:txBody>
              <a:bodyPr/>
              <a:lstStyle/>
              <a:p>
                <a:r>
                  <a:rPr lang="en-US">
                    <a:noFill/>
                  </a:rPr>
                  <a:t> </a:t>
                </a:r>
              </a:p>
            </p:txBody>
          </p:sp>
        </mc:Fallback>
      </mc:AlternateContent>
    </p:spTree>
    <p:extLst>
      <p:ext uri="{BB962C8B-B14F-4D97-AF65-F5344CB8AC3E}">
        <p14:creationId xmlns:p14="http://schemas.microsoft.com/office/powerpoint/2010/main" val="167712300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itchFamily="18" charset="0"/>
                <a:cs typeface="Times New Roman" pitchFamily="18" charset="0"/>
              </a:rPr>
              <a:t>8 .3 fault tree analysis ( FTA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r>
              <a:rPr lang="en-US" b="1" dirty="0">
                <a:solidFill>
                  <a:schemeClr val="tx1"/>
                </a:solidFill>
              </a:rPr>
              <a:t>8 .3 .1 the fault tree :</a:t>
            </a:r>
          </a:p>
          <a:p>
            <a:pPr algn="l" rtl="0"/>
            <a:r>
              <a:rPr lang="en-US" dirty="0">
                <a:solidFill>
                  <a:schemeClr val="tx1"/>
                </a:solidFill>
              </a:rPr>
              <a:t>It is a graphical method of describing the combinations</a:t>
            </a:r>
          </a:p>
          <a:p>
            <a:pPr algn="l" rtl="0"/>
            <a:r>
              <a:rPr lang="en-US" dirty="0">
                <a:solidFill>
                  <a:schemeClr val="tx1"/>
                </a:solidFill>
              </a:rPr>
              <a:t> of events leading to system failure ( modeling failure logic )</a:t>
            </a:r>
          </a:p>
          <a:p>
            <a:pPr algn="l" rtl="0"/>
            <a:r>
              <a:rPr lang="en-US" dirty="0">
                <a:solidFill>
                  <a:schemeClr val="tx1"/>
                </a:solidFill>
              </a:rPr>
              <a:t>System failure is called : “ Top Event “ </a:t>
            </a:r>
          </a:p>
          <a:p>
            <a:pPr algn="l" rtl="0"/>
            <a:r>
              <a:rPr lang="en-US" dirty="0">
                <a:solidFill>
                  <a:schemeClr val="tx1"/>
                </a:solidFill>
              </a:rPr>
              <a:t>FTA involves three logical possibilities :</a:t>
            </a:r>
          </a:p>
          <a:p>
            <a:pPr marL="457200" indent="-457200" algn="l" rtl="0">
              <a:buFont typeface="+mj-lt"/>
              <a:buAutoNum type="arabicPeriod"/>
            </a:pPr>
            <a:r>
              <a:rPr lang="en-US" dirty="0">
                <a:solidFill>
                  <a:schemeClr val="tx1"/>
                </a:solidFill>
              </a:rPr>
              <a:t>OR gate : any input causes the output to occur </a:t>
            </a:r>
          </a:p>
          <a:p>
            <a:pPr marL="457200" indent="-457200" algn="l" rtl="0">
              <a:buFont typeface="+mj-lt"/>
              <a:buAutoNum type="arabicPeriod"/>
            </a:pPr>
            <a:r>
              <a:rPr lang="en-US" dirty="0">
                <a:solidFill>
                  <a:schemeClr val="tx1"/>
                </a:solidFill>
              </a:rPr>
              <a:t>AND gate : all inputs causes the output to occur</a:t>
            </a:r>
          </a:p>
          <a:p>
            <a:pPr marL="457200" indent="-457200" algn="l" rtl="0">
              <a:buFont typeface="+mj-lt"/>
              <a:buAutoNum type="arabicPeriod"/>
            </a:pPr>
            <a:r>
              <a:rPr lang="en-US" dirty="0">
                <a:solidFill>
                  <a:schemeClr val="tx1"/>
                </a:solidFill>
              </a:rPr>
              <a:t>Voted gate : two or more inputs causes the output to occur</a:t>
            </a:r>
          </a:p>
          <a:p>
            <a:pPr marL="457200" indent="-457200" algn="l" rtl="0">
              <a:buFont typeface="+mj-lt"/>
              <a:buAutoNum type="arabicPeriod"/>
            </a:pPr>
            <a:endParaRPr lang="en-US" dirty="0">
              <a:solidFill>
                <a:schemeClr val="tx1"/>
              </a:solidFill>
            </a:endParaRPr>
          </a:p>
        </p:txBody>
      </p:sp>
      <p:sp>
        <p:nvSpPr>
          <p:cNvPr id="4" name="Date Placeholder 3"/>
          <p:cNvSpPr>
            <a:spLocks noGrp="1"/>
          </p:cNvSpPr>
          <p:nvPr>
            <p:ph type="dt" sz="half" idx="10"/>
          </p:nvPr>
        </p:nvSpPr>
        <p:spPr/>
        <p:txBody>
          <a:bodyPr/>
          <a:lstStyle/>
          <a:p>
            <a:fld id="{D0D65AB4-CB40-4B68-9C82-199BB440016F}"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131</a:t>
            </a:fld>
            <a:endParaRPr lang="ar-JO"/>
          </a:p>
        </p:txBody>
      </p:sp>
    </p:spTree>
    <p:extLst>
      <p:ext uri="{BB962C8B-B14F-4D97-AF65-F5344CB8AC3E}">
        <p14:creationId xmlns:p14="http://schemas.microsoft.com/office/powerpoint/2010/main" val="390662965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4355868"/>
            <a:ext cx="10058400" cy="1862051"/>
          </a:xfrm>
        </p:spPr>
        <p:txBody>
          <a:bodyPr/>
          <a:lstStyle/>
          <a:p>
            <a:pPr algn="l" rtl="0">
              <a:buNone/>
            </a:pPr>
            <a:r>
              <a:rPr lang="en-US" dirty="0">
                <a:solidFill>
                  <a:schemeClr val="tx1"/>
                </a:solidFill>
              </a:rPr>
              <a:t>what is the frequency of the top event ?</a:t>
            </a:r>
          </a:p>
          <a:p>
            <a:pPr algn="l" rtl="0">
              <a:buNone/>
            </a:pPr>
            <a:r>
              <a:rPr lang="en-US" dirty="0">
                <a:solidFill>
                  <a:schemeClr val="tx1"/>
                </a:solidFill>
              </a:rPr>
              <a:t>Software packages are available to analyze fault trees .</a:t>
            </a:r>
          </a:p>
          <a:p>
            <a:pPr algn="l" rtl="0">
              <a:buNone/>
            </a:pPr>
            <a:r>
              <a:rPr lang="en-US" dirty="0">
                <a:solidFill>
                  <a:schemeClr val="tx1"/>
                </a:solidFill>
              </a:rPr>
              <a:t>Such as TTREE</a:t>
            </a:r>
          </a:p>
          <a:p>
            <a:pPr algn="l" rtl="0">
              <a:buNone/>
            </a:pPr>
            <a:r>
              <a:rPr lang="en-US" dirty="0">
                <a:solidFill>
                  <a:schemeClr val="tx1"/>
                </a:solidFill>
              </a:rPr>
              <a:t>A cutest is any combination of  base events that can causes the top event </a:t>
            </a:r>
          </a:p>
        </p:txBody>
      </p:sp>
      <p:sp>
        <p:nvSpPr>
          <p:cNvPr id="4" name="Date Placeholder 3"/>
          <p:cNvSpPr>
            <a:spLocks noGrp="1"/>
          </p:cNvSpPr>
          <p:nvPr>
            <p:ph type="dt" sz="half" idx="10"/>
          </p:nvPr>
        </p:nvSpPr>
        <p:spPr/>
        <p:txBody>
          <a:bodyPr/>
          <a:lstStyle/>
          <a:p>
            <a:fld id="{740529A1-8DC0-4E79-B166-769654630AE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132</a:t>
            </a:fld>
            <a:endParaRPr lang="ar-JO" dirty="0"/>
          </a:p>
        </p:txBody>
      </p:sp>
      <p:sp>
        <p:nvSpPr>
          <p:cNvPr id="10" name="Rectangle 9"/>
          <p:cNvSpPr/>
          <p:nvPr/>
        </p:nvSpPr>
        <p:spPr>
          <a:xfrm>
            <a:off x="6849687" y="2044931"/>
            <a:ext cx="781396" cy="4655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1" name="Rectangle 10"/>
          <p:cNvSpPr/>
          <p:nvPr/>
        </p:nvSpPr>
        <p:spPr>
          <a:xfrm>
            <a:off x="6902335" y="2762597"/>
            <a:ext cx="781396" cy="4655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 name="Rectangle 11"/>
          <p:cNvSpPr/>
          <p:nvPr/>
        </p:nvSpPr>
        <p:spPr>
          <a:xfrm>
            <a:off x="7500850" y="3510739"/>
            <a:ext cx="781396" cy="4655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3" name="Rectangle 12"/>
          <p:cNvSpPr/>
          <p:nvPr/>
        </p:nvSpPr>
        <p:spPr>
          <a:xfrm>
            <a:off x="6223462" y="3513513"/>
            <a:ext cx="781396" cy="4655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cxnSp>
        <p:nvCxnSpPr>
          <p:cNvPr id="15" name="Elbow Connector 14"/>
          <p:cNvCxnSpPr>
            <a:stCxn id="10" idx="1"/>
            <a:endCxn id="11" idx="1"/>
          </p:cNvCxnSpPr>
          <p:nvPr/>
        </p:nvCxnSpPr>
        <p:spPr>
          <a:xfrm rot="10800000" flipH="1" flipV="1">
            <a:off x="6849687" y="2277688"/>
            <a:ext cx="52648" cy="717666"/>
          </a:xfrm>
          <a:prstGeom prst="bentConnector3">
            <a:avLst>
              <a:gd name="adj1" fmla="val -434205"/>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0" idx="3"/>
            <a:endCxn id="11" idx="3"/>
          </p:cNvCxnSpPr>
          <p:nvPr/>
        </p:nvCxnSpPr>
        <p:spPr>
          <a:xfrm>
            <a:off x="7631083" y="2277688"/>
            <a:ext cx="52648" cy="717666"/>
          </a:xfrm>
          <a:prstGeom prst="bentConnector3">
            <a:avLst>
              <a:gd name="adj1" fmla="val 534205"/>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a:endCxn id="12" idx="1"/>
          </p:cNvCxnSpPr>
          <p:nvPr/>
        </p:nvCxnSpPr>
        <p:spPr>
          <a:xfrm flipV="1">
            <a:off x="7004858" y="3743496"/>
            <a:ext cx="495992" cy="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30342" y="2610197"/>
            <a:ext cx="56526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71062" y="2596342"/>
            <a:ext cx="56526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298873" y="3710247"/>
            <a:ext cx="56526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55425" y="3726873"/>
            <a:ext cx="56526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9698" name="Picture 2" descr="نتيجة بحث الصور عن ‪and gate‬‏"/>
          <p:cNvPicPr>
            <a:picLocks noChangeAspect="1" noChangeArrowheads="1"/>
          </p:cNvPicPr>
          <p:nvPr/>
        </p:nvPicPr>
        <p:blipFill>
          <a:blip r:embed="rId2" cstate="print"/>
          <a:srcRect/>
          <a:stretch>
            <a:fillRect/>
          </a:stretch>
        </p:blipFill>
        <p:spPr bwMode="auto">
          <a:xfrm rot="16200000">
            <a:off x="3002248" y="2240399"/>
            <a:ext cx="1006226" cy="603736"/>
          </a:xfrm>
          <a:prstGeom prst="rect">
            <a:avLst/>
          </a:prstGeom>
          <a:noFill/>
        </p:spPr>
      </p:pic>
      <p:sp>
        <p:nvSpPr>
          <p:cNvPr id="30" name="TextBox 29"/>
          <p:cNvSpPr txBox="1"/>
          <p:nvPr/>
        </p:nvSpPr>
        <p:spPr>
          <a:xfrm>
            <a:off x="2942706" y="1679170"/>
            <a:ext cx="1130531" cy="369332"/>
          </a:xfrm>
          <a:prstGeom prst="rect">
            <a:avLst/>
          </a:prstGeom>
          <a:noFill/>
        </p:spPr>
        <p:txBody>
          <a:bodyPr wrap="square" rtlCol="0">
            <a:spAutoFit/>
          </a:bodyPr>
          <a:lstStyle/>
          <a:p>
            <a:r>
              <a:rPr lang="en-US" dirty="0">
                <a:latin typeface="Times New Roman" panose="02020603050405020304" pitchFamily="18" charset="0"/>
              </a:rPr>
              <a:t>Fault Tree</a:t>
            </a:r>
          </a:p>
        </p:txBody>
      </p:sp>
      <p:sp>
        <p:nvSpPr>
          <p:cNvPr id="31" name="TextBox 30"/>
          <p:cNvSpPr txBox="1"/>
          <p:nvPr/>
        </p:nvSpPr>
        <p:spPr>
          <a:xfrm>
            <a:off x="2443942" y="2360815"/>
            <a:ext cx="781396" cy="369332"/>
          </a:xfrm>
          <a:prstGeom prst="rect">
            <a:avLst/>
          </a:prstGeom>
          <a:noFill/>
        </p:spPr>
        <p:txBody>
          <a:bodyPr wrap="square" rtlCol="0">
            <a:spAutoFit/>
          </a:bodyPr>
          <a:lstStyle/>
          <a:p>
            <a:r>
              <a:rPr lang="en-US" dirty="0">
                <a:latin typeface="Times New Roman" panose="02020603050405020304" pitchFamily="18" charset="0"/>
              </a:rPr>
              <a:t>AND</a:t>
            </a:r>
          </a:p>
        </p:txBody>
      </p:sp>
      <p:pic>
        <p:nvPicPr>
          <p:cNvPr id="29700" name="Picture 4" descr="نتيجة بحث الصور عن ‪or gate‬‏"/>
          <p:cNvPicPr>
            <a:picLocks noChangeAspect="1" noChangeArrowheads="1"/>
          </p:cNvPicPr>
          <p:nvPr/>
        </p:nvPicPr>
        <p:blipFill>
          <a:blip r:embed="rId3" cstate="print"/>
          <a:srcRect/>
          <a:stretch>
            <a:fillRect/>
          </a:stretch>
        </p:blipFill>
        <p:spPr bwMode="auto">
          <a:xfrm rot="16200000">
            <a:off x="2017626" y="3428307"/>
            <a:ext cx="1024833" cy="527789"/>
          </a:xfrm>
          <a:prstGeom prst="rect">
            <a:avLst/>
          </a:prstGeom>
          <a:noFill/>
        </p:spPr>
      </p:pic>
      <p:sp>
        <p:nvSpPr>
          <p:cNvPr id="33" name="TextBox 32"/>
          <p:cNvSpPr txBox="1"/>
          <p:nvPr/>
        </p:nvSpPr>
        <p:spPr>
          <a:xfrm>
            <a:off x="1679170" y="3607724"/>
            <a:ext cx="532015" cy="369332"/>
          </a:xfrm>
          <a:prstGeom prst="rect">
            <a:avLst/>
          </a:prstGeom>
          <a:noFill/>
        </p:spPr>
        <p:txBody>
          <a:bodyPr wrap="square" rtlCol="0">
            <a:spAutoFit/>
          </a:bodyPr>
          <a:lstStyle/>
          <a:p>
            <a:r>
              <a:rPr lang="en-US" dirty="0">
                <a:latin typeface="Times New Roman" panose="02020603050405020304" pitchFamily="18" charset="0"/>
              </a:rPr>
              <a:t>OR</a:t>
            </a:r>
          </a:p>
        </p:txBody>
      </p:sp>
      <p:sp>
        <p:nvSpPr>
          <p:cNvPr id="34" name="TextBox 33"/>
          <p:cNvSpPr txBox="1"/>
          <p:nvPr/>
        </p:nvSpPr>
        <p:spPr>
          <a:xfrm>
            <a:off x="2377439" y="3591098"/>
            <a:ext cx="315883" cy="382386"/>
          </a:xfrm>
          <a:prstGeom prst="rect">
            <a:avLst/>
          </a:prstGeom>
          <a:noFill/>
        </p:spPr>
        <p:txBody>
          <a:bodyPr wrap="square" rtlCol="0">
            <a:spAutoFit/>
          </a:bodyPr>
          <a:lstStyle/>
          <a:p>
            <a:r>
              <a:rPr lang="en-US" dirty="0">
                <a:latin typeface="Times New Roman" panose="02020603050405020304" pitchFamily="18" charset="0"/>
              </a:rPr>
              <a:t>+</a:t>
            </a:r>
          </a:p>
        </p:txBody>
      </p:sp>
      <p:sp>
        <p:nvSpPr>
          <p:cNvPr id="35" name="TextBox 34"/>
          <p:cNvSpPr txBox="1"/>
          <p:nvPr/>
        </p:nvSpPr>
        <p:spPr>
          <a:xfrm>
            <a:off x="6899565" y="1679172"/>
            <a:ext cx="714894" cy="369332"/>
          </a:xfrm>
          <a:prstGeom prst="rect">
            <a:avLst/>
          </a:prstGeom>
          <a:noFill/>
        </p:spPr>
        <p:txBody>
          <a:bodyPr wrap="square" rtlCol="0">
            <a:spAutoFit/>
          </a:bodyPr>
          <a:lstStyle/>
          <a:p>
            <a:r>
              <a:rPr lang="en-US" dirty="0">
                <a:latin typeface="Times New Roman" panose="02020603050405020304" pitchFamily="18" charset="0"/>
              </a:rPr>
              <a:t>RBD</a:t>
            </a:r>
          </a:p>
        </p:txBody>
      </p:sp>
      <p:sp>
        <p:nvSpPr>
          <p:cNvPr id="36" name="TextBox 35"/>
          <p:cNvSpPr txBox="1"/>
          <p:nvPr/>
        </p:nvSpPr>
        <p:spPr>
          <a:xfrm>
            <a:off x="8861367" y="2294312"/>
            <a:ext cx="2011680" cy="646331"/>
          </a:xfrm>
          <a:prstGeom prst="rect">
            <a:avLst/>
          </a:prstGeom>
          <a:noFill/>
        </p:spPr>
        <p:txBody>
          <a:bodyPr wrap="square" rtlCol="0">
            <a:spAutoFit/>
          </a:bodyPr>
          <a:lstStyle/>
          <a:p>
            <a:r>
              <a:rPr lang="en-US" dirty="0">
                <a:latin typeface="Times New Roman" panose="02020603050405020304" pitchFamily="18" charset="0"/>
              </a:rPr>
              <a:t>Parallel</a:t>
            </a:r>
          </a:p>
          <a:p>
            <a:r>
              <a:rPr lang="en-US" dirty="0">
                <a:latin typeface="Times New Roman" panose="02020603050405020304" pitchFamily="18" charset="0"/>
              </a:rPr>
              <a:t>(Redundant )</a:t>
            </a:r>
          </a:p>
        </p:txBody>
      </p:sp>
      <p:sp>
        <p:nvSpPr>
          <p:cNvPr id="37" name="TextBox 36"/>
          <p:cNvSpPr txBox="1"/>
          <p:nvPr/>
        </p:nvSpPr>
        <p:spPr>
          <a:xfrm>
            <a:off x="6866313" y="4106487"/>
            <a:ext cx="964277" cy="382386"/>
          </a:xfrm>
          <a:prstGeom prst="rect">
            <a:avLst/>
          </a:prstGeom>
          <a:noFill/>
        </p:spPr>
        <p:txBody>
          <a:bodyPr wrap="square" rtlCol="0">
            <a:spAutoFit/>
          </a:bodyPr>
          <a:lstStyle/>
          <a:p>
            <a:r>
              <a:rPr lang="en-US" dirty="0">
                <a:latin typeface="Times New Roman" panose="02020603050405020304" pitchFamily="18" charset="0"/>
              </a:rPr>
              <a:t>Series </a:t>
            </a:r>
          </a:p>
        </p:txBody>
      </p:sp>
    </p:spTree>
    <p:extLst>
      <p:ext uri="{BB962C8B-B14F-4D97-AF65-F5344CB8AC3E}">
        <p14:creationId xmlns:p14="http://schemas.microsoft.com/office/powerpoint/2010/main" val="202918432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Chapter 9. Quantifying The Reliability Modes</a:t>
            </a:r>
            <a:r>
              <a:rPr lang="en-US" sz="2400" dirty="0">
                <a:solidFill>
                  <a:schemeClr val="tx1"/>
                </a:solidFill>
              </a:rPr>
              <a:t/>
            </a:r>
            <a:br>
              <a:rPr lang="en-US" sz="2400" dirty="0">
                <a:solidFill>
                  <a:schemeClr val="tx1"/>
                </a:solidFill>
              </a:rPr>
            </a:br>
            <a:r>
              <a:rPr lang="ar-SA" sz="2400" dirty="0">
                <a:solidFill>
                  <a:schemeClr val="tx1"/>
                </a:solidFill>
              </a:rPr>
              <a:t/>
            </a:r>
            <a:br>
              <a:rPr lang="ar-SA" sz="2400" dirty="0">
                <a:solidFill>
                  <a:schemeClr val="tx1"/>
                </a:solidFill>
              </a:rPr>
            </a:br>
            <a:r>
              <a:rPr lang="en-US" sz="2400" dirty="0">
                <a:solidFill>
                  <a:schemeClr val="tx1"/>
                </a:solidFill>
              </a:rPr>
              <a:t>9.3 Failure Mode And Effect Analysis (FMEA)</a:t>
            </a:r>
            <a:endParaRPr lang="ar-JO" sz="2400" dirty="0">
              <a:solidFill>
                <a:schemeClr val="tx1"/>
              </a:solidFill>
            </a:endParaRPr>
          </a:p>
        </p:txBody>
      </p:sp>
      <p:sp>
        <p:nvSpPr>
          <p:cNvPr id="3" name="Content Placeholder 2"/>
          <p:cNvSpPr>
            <a:spLocks noGrp="1"/>
          </p:cNvSpPr>
          <p:nvPr>
            <p:ph idx="1"/>
          </p:nvPr>
        </p:nvSpPr>
        <p:spPr/>
        <p:txBody>
          <a:bodyPr>
            <a:normAutofit/>
          </a:bodyPr>
          <a:lstStyle/>
          <a:p>
            <a:pPr marL="0" indent="0" algn="l">
              <a:buNone/>
            </a:pPr>
            <a:endParaRPr lang="en-US" dirty="0">
              <a:solidFill>
                <a:schemeClr val="tx1"/>
              </a:solidFill>
            </a:endParaRPr>
          </a:p>
          <a:p>
            <a:pPr marL="0" indent="0" algn="l">
              <a:buNone/>
            </a:pPr>
            <a:r>
              <a:rPr lang="en-US" dirty="0">
                <a:solidFill>
                  <a:schemeClr val="tx1"/>
                </a:solidFill>
              </a:rPr>
              <a:t>It’s the study of the system circuit to decide how its components contribute to the overall failure.</a:t>
            </a:r>
          </a:p>
          <a:p>
            <a:pPr marL="0" indent="0" algn="l">
              <a:buNone/>
            </a:pPr>
            <a:endParaRPr lang="en-US" dirty="0">
              <a:solidFill>
                <a:schemeClr val="tx1"/>
              </a:solidFill>
            </a:endParaRPr>
          </a:p>
          <a:p>
            <a:pPr marL="0" indent="0" algn="l">
              <a:buNone/>
            </a:pPr>
            <a:r>
              <a:rPr lang="en-US" dirty="0">
                <a:solidFill>
                  <a:schemeClr val="tx1"/>
                </a:solidFill>
              </a:rPr>
              <a:t>Failure modes and failure rate of each component software packages are available that perform this task.</a:t>
            </a:r>
          </a:p>
          <a:p>
            <a:pPr marL="0" indent="0" algn="l">
              <a:buNone/>
            </a:pPr>
            <a:endParaRPr lang="en-US" dirty="0">
              <a:solidFill>
                <a:schemeClr val="tx1"/>
              </a:solidFill>
            </a:endParaRPr>
          </a:p>
          <a:p>
            <a:pPr marL="0" indent="0" algn="l">
              <a:buNone/>
            </a:pPr>
            <a:r>
              <a:rPr lang="en-US" dirty="0">
                <a:solidFill>
                  <a:schemeClr val="tx1"/>
                </a:solidFill>
              </a:rPr>
              <a:t>Note: Some component failure mode do not cause either of overall failure modes.  </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1C66A02A-46D0-47AC-AF25-27482B0455E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133</a:t>
            </a:fld>
            <a:endParaRPr lang="ar-JO" dirty="0"/>
          </a:p>
        </p:txBody>
      </p:sp>
    </p:spTree>
    <p:extLst>
      <p:ext uri="{BB962C8B-B14F-4D97-AF65-F5344CB8AC3E}">
        <p14:creationId xmlns:p14="http://schemas.microsoft.com/office/powerpoint/2010/main" val="40509949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1075"/>
          </a:xfrm>
        </p:spPr>
        <p:txBody>
          <a:bodyPr>
            <a:normAutofit/>
          </a:bodyPr>
          <a:lstStyle/>
          <a:p>
            <a:pPr algn="l"/>
            <a:r>
              <a:rPr lang="en-US" sz="2400" dirty="0">
                <a:solidFill>
                  <a:schemeClr val="tx1"/>
                </a:solidFill>
              </a:rPr>
              <a:t>Example 1-9 :</a:t>
            </a:r>
            <a:endParaRPr lang="ar-JO" sz="2400" dirty="0">
              <a:solidFill>
                <a:schemeClr val="tx1"/>
              </a:solidFill>
            </a:endParaRPr>
          </a:p>
        </p:txBody>
      </p:sp>
      <p:sp>
        <p:nvSpPr>
          <p:cNvPr id="3" name="Content Placeholder 2"/>
          <p:cNvSpPr>
            <a:spLocks noGrp="1"/>
          </p:cNvSpPr>
          <p:nvPr>
            <p:ph idx="1"/>
          </p:nvPr>
        </p:nvSpPr>
        <p:spPr>
          <a:xfrm>
            <a:off x="838200" y="1346201"/>
            <a:ext cx="10515600" cy="5092700"/>
          </a:xfrm>
        </p:spPr>
        <p:txBody>
          <a:bodyPr/>
          <a:lstStyle/>
          <a:p>
            <a:pPr marL="0" indent="0" algn="l">
              <a:buNone/>
            </a:pPr>
            <a:r>
              <a:rPr lang="en-US" dirty="0">
                <a:solidFill>
                  <a:schemeClr val="tx1"/>
                </a:solidFill>
              </a:rPr>
              <a:t>Software generated by FMEA (FARADIP THREE Package):</a:t>
            </a:r>
          </a:p>
          <a:p>
            <a:pPr marL="0" indent="0" algn="l">
              <a:buNone/>
            </a:pPr>
            <a:r>
              <a:rPr lang="en-US" dirty="0">
                <a:solidFill>
                  <a:schemeClr val="tx1"/>
                </a:solidFill>
              </a:rPr>
              <a:t>FARADIP 5.2   Data-output </a:t>
            </a:r>
          </a:p>
          <a:p>
            <a:pPr marL="0" indent="0" algn="l">
              <a:buNone/>
            </a:pPr>
            <a:r>
              <a:rPr lang="en-US" dirty="0">
                <a:solidFill>
                  <a:schemeClr val="tx1"/>
                </a:solidFill>
              </a:rPr>
              <a:t>Detector circuit</a:t>
            </a:r>
          </a:p>
          <a:p>
            <a:pPr marL="0" indent="0" algn="l">
              <a:buNone/>
            </a:pPr>
            <a:endParaRPr lang="ar-JO" dirty="0">
              <a:solidFill>
                <a:schemeClr val="tx1"/>
              </a:solidFill>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847757960"/>
              </p:ext>
            </p:extLst>
          </p:nvPr>
        </p:nvGraphicFramePr>
        <p:xfrm>
          <a:off x="901700" y="2785656"/>
          <a:ext cx="10388600" cy="3451333"/>
        </p:xfrm>
        <a:graphic>
          <a:graphicData uri="http://schemas.openxmlformats.org/drawingml/2006/table">
            <a:tbl>
              <a:tblPr rtl="1" firstRow="1" bandRow="1">
                <a:tableStyleId>{5C22544A-7EE6-4342-B048-85BDC9FD1C3A}</a:tableStyleId>
              </a:tblPr>
              <a:tblGrid>
                <a:gridCol w="1040087">
                  <a:extLst>
                    <a:ext uri="{9D8B030D-6E8A-4147-A177-3AD203B41FA5}">
                      <a16:colId xmlns:a16="http://schemas.microsoft.com/office/drawing/2014/main" xmlns="" val="20000"/>
                    </a:ext>
                  </a:extLst>
                </a:gridCol>
                <a:gridCol w="738364">
                  <a:extLst>
                    <a:ext uri="{9D8B030D-6E8A-4147-A177-3AD203B41FA5}">
                      <a16:colId xmlns:a16="http://schemas.microsoft.com/office/drawing/2014/main" xmlns="" val="20001"/>
                    </a:ext>
                  </a:extLst>
                </a:gridCol>
                <a:gridCol w="699114">
                  <a:extLst>
                    <a:ext uri="{9D8B030D-6E8A-4147-A177-3AD203B41FA5}">
                      <a16:colId xmlns:a16="http://schemas.microsoft.com/office/drawing/2014/main" xmlns="" val="20002"/>
                    </a:ext>
                  </a:extLst>
                </a:gridCol>
                <a:gridCol w="1005744">
                  <a:extLst>
                    <a:ext uri="{9D8B030D-6E8A-4147-A177-3AD203B41FA5}">
                      <a16:colId xmlns:a16="http://schemas.microsoft.com/office/drawing/2014/main" xmlns="" val="20003"/>
                    </a:ext>
                  </a:extLst>
                </a:gridCol>
                <a:gridCol w="1214252">
                  <a:extLst>
                    <a:ext uri="{9D8B030D-6E8A-4147-A177-3AD203B41FA5}">
                      <a16:colId xmlns:a16="http://schemas.microsoft.com/office/drawing/2014/main" xmlns="" val="20004"/>
                    </a:ext>
                  </a:extLst>
                </a:gridCol>
                <a:gridCol w="1005744">
                  <a:extLst>
                    <a:ext uri="{9D8B030D-6E8A-4147-A177-3AD203B41FA5}">
                      <a16:colId xmlns:a16="http://schemas.microsoft.com/office/drawing/2014/main" xmlns="" val="20005"/>
                    </a:ext>
                  </a:extLst>
                </a:gridCol>
                <a:gridCol w="690463">
                  <a:extLst>
                    <a:ext uri="{9D8B030D-6E8A-4147-A177-3AD203B41FA5}">
                      <a16:colId xmlns:a16="http://schemas.microsoft.com/office/drawing/2014/main" xmlns="" val="20006"/>
                    </a:ext>
                  </a:extLst>
                </a:gridCol>
                <a:gridCol w="1306388">
                  <a:extLst>
                    <a:ext uri="{9D8B030D-6E8A-4147-A177-3AD203B41FA5}">
                      <a16:colId xmlns:a16="http://schemas.microsoft.com/office/drawing/2014/main" xmlns="" val="20007"/>
                    </a:ext>
                  </a:extLst>
                </a:gridCol>
                <a:gridCol w="1356634">
                  <a:extLst>
                    <a:ext uri="{9D8B030D-6E8A-4147-A177-3AD203B41FA5}">
                      <a16:colId xmlns:a16="http://schemas.microsoft.com/office/drawing/2014/main" xmlns="" val="20008"/>
                    </a:ext>
                  </a:extLst>
                </a:gridCol>
                <a:gridCol w="1331810">
                  <a:extLst>
                    <a:ext uri="{9D8B030D-6E8A-4147-A177-3AD203B41FA5}">
                      <a16:colId xmlns:a16="http://schemas.microsoft.com/office/drawing/2014/main" xmlns="" val="20009"/>
                    </a:ext>
                  </a:extLst>
                </a:gridCol>
              </a:tblGrid>
              <a:tr h="1081690">
                <a:tc>
                  <a:txBody>
                    <a:bodyPr/>
                    <a:lstStyle/>
                    <a:p>
                      <a:pPr algn="l" rtl="1"/>
                      <a:r>
                        <a:rPr lang="en-US" dirty="0">
                          <a:latin typeface="Times New Roman" panose="02020603050405020304" pitchFamily="18" charset="0"/>
                        </a:rPr>
                        <a:t>Mode 2</a:t>
                      </a:r>
                    </a:p>
                    <a:p>
                      <a:pPr marL="0" marR="0" indent="0" algn="l" defTabSz="914400" rtl="1"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      </a:t>
                      </a:r>
                      <a:r>
                        <a:rPr lang="el-GR" sz="1800" kern="1200" dirty="0">
                          <a:effectLst/>
                          <a:latin typeface="Times New Roman" panose="02020603050405020304" pitchFamily="18" charset="0"/>
                        </a:rPr>
                        <a:t>λ</a:t>
                      </a:r>
                    </a:p>
                    <a:p>
                      <a:pPr algn="l" rtl="1"/>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MF</a:t>
                      </a:r>
                      <a:r>
                        <a:rPr lang="en-US" baseline="0" dirty="0">
                          <a:latin typeface="Times New Roman" panose="02020603050405020304" pitchFamily="18" charset="0"/>
                        </a:rPr>
                        <a:t> 2</a:t>
                      </a:r>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FM 2</a:t>
                      </a:r>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Mode1</a:t>
                      </a:r>
                    </a:p>
                    <a:p>
                      <a:pPr marL="0" marR="0" indent="0" algn="l" defTabSz="914400" rtl="1" eaLnBrk="1" fontAlgn="auto"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     </a:t>
                      </a:r>
                      <a:r>
                        <a:rPr lang="el-GR" sz="1800" kern="1200" dirty="0">
                          <a:effectLst/>
                          <a:latin typeface="Times New Roman" panose="02020603050405020304" pitchFamily="18" charset="0"/>
                        </a:rPr>
                        <a:t>λ</a:t>
                      </a:r>
                    </a:p>
                    <a:p>
                      <a:pPr algn="l" rtl="1"/>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Mode</a:t>
                      </a:r>
                      <a:r>
                        <a:rPr lang="en-US" baseline="0" dirty="0">
                          <a:latin typeface="Times New Roman" panose="02020603050405020304" pitchFamily="18" charset="0"/>
                        </a:rPr>
                        <a:t> 1</a:t>
                      </a:r>
                    </a:p>
                    <a:p>
                      <a:pPr algn="ctr" rtl="1"/>
                      <a:r>
                        <a:rPr lang="en-US" baseline="0" dirty="0">
                          <a:latin typeface="Times New Roman" panose="02020603050405020304" pitchFamily="18" charset="0"/>
                        </a:rPr>
                        <a:t> factor</a:t>
                      </a:r>
                    </a:p>
                    <a:p>
                      <a:pPr algn="ctr" rtl="1"/>
                      <a:r>
                        <a:rPr lang="en-US" baseline="0" dirty="0">
                          <a:latin typeface="Times New Roman" panose="02020603050405020304" pitchFamily="18" charset="0"/>
                        </a:rPr>
                        <a:t> (FM1)</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Failure</a:t>
                      </a:r>
                    </a:p>
                    <a:p>
                      <a:pPr algn="ctr" rtl="1"/>
                      <a:r>
                        <a:rPr lang="en-US" dirty="0">
                          <a:latin typeface="Times New Roman" panose="02020603050405020304" pitchFamily="18" charset="0"/>
                        </a:rPr>
                        <a:t>Mode1</a:t>
                      </a:r>
                    </a:p>
                    <a:p>
                      <a:pPr algn="ctr" rtl="1"/>
                      <a:r>
                        <a:rPr lang="en-US" dirty="0">
                          <a:latin typeface="Times New Roman" panose="02020603050405020304" pitchFamily="18" charset="0"/>
                        </a:rPr>
                        <a:t> (FM1)</a:t>
                      </a:r>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Total</a:t>
                      </a:r>
                    </a:p>
                    <a:p>
                      <a:pPr marL="0" marR="0" indent="0" algn="l" defTabSz="914400" rtl="1"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rPr>
                        <a:t>    </a:t>
                      </a:r>
                      <a:r>
                        <a:rPr lang="el-GR" sz="1800" kern="1200" dirty="0">
                          <a:effectLst/>
                          <a:latin typeface="Times New Roman" panose="02020603050405020304" pitchFamily="18" charset="0"/>
                        </a:rPr>
                        <a:t>λ</a:t>
                      </a:r>
                    </a:p>
                    <a:p>
                      <a:pPr algn="l" rtl="1"/>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Component</a:t>
                      </a:r>
                    </a:p>
                    <a:p>
                      <a:pPr marL="0" marR="0" indent="0" algn="l" defTabSz="914400" rtl="1" eaLnBrk="1" fontAlgn="auto" latinLnBrk="0" hangingPunct="1">
                        <a:lnSpc>
                          <a:spcPct val="100000"/>
                        </a:lnSpc>
                        <a:spcBef>
                          <a:spcPts val="0"/>
                        </a:spcBef>
                        <a:spcAft>
                          <a:spcPts val="0"/>
                        </a:spcAft>
                        <a:buClrTx/>
                        <a:buSzTx/>
                        <a:buFontTx/>
                        <a:buNone/>
                        <a:tabLst/>
                        <a:defRPr/>
                      </a:pPr>
                      <a:r>
                        <a:rPr lang="en-US" sz="1800" kern="1200" baseline="0" dirty="0">
                          <a:effectLst/>
                          <a:latin typeface="Times New Roman" panose="02020603050405020304" pitchFamily="18" charset="0"/>
                        </a:rPr>
                        <a:t>         </a:t>
                      </a:r>
                      <a:r>
                        <a:rPr lang="el-GR" sz="1800" kern="1200" dirty="0">
                          <a:effectLst/>
                          <a:latin typeface="Times New Roman" panose="02020603050405020304" pitchFamily="18" charset="0"/>
                        </a:rPr>
                        <a:t>λ</a:t>
                      </a:r>
                    </a:p>
                    <a:p>
                      <a:pPr algn="l" rtl="1"/>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Component</a:t>
                      </a:r>
                    </a:p>
                    <a:p>
                      <a:pPr algn="l" rtl="1"/>
                      <a:r>
                        <a:rPr lang="en-US" dirty="0">
                          <a:latin typeface="Times New Roman" panose="02020603050405020304" pitchFamily="18" charset="0"/>
                        </a:rPr>
                        <a:t>Name</a:t>
                      </a:r>
                      <a:endParaRPr lang="ar-JO" dirty="0">
                        <a:latin typeface="Times New Roman" panose="02020603050405020304" pitchFamily="18" charset="0"/>
                        <a:cs typeface="Times New Roman" panose="02020603050405020304" pitchFamily="18" charset="0"/>
                      </a:endParaRPr>
                    </a:p>
                  </a:txBody>
                  <a:tcPr/>
                </a:tc>
                <a:tc>
                  <a:txBody>
                    <a:bodyPr/>
                    <a:lstStyle/>
                    <a:p>
                      <a:pPr algn="l" rtl="1"/>
                      <a:r>
                        <a:rPr lang="en-US" dirty="0">
                          <a:latin typeface="Times New Roman" panose="02020603050405020304" pitchFamily="18" charset="0"/>
                        </a:rPr>
                        <a:t>Component</a:t>
                      </a:r>
                    </a:p>
                    <a:p>
                      <a:pPr algn="l" rtl="1"/>
                      <a:r>
                        <a:rPr lang="en-US" dirty="0">
                          <a:latin typeface="Times New Roman" panose="02020603050405020304" pitchFamily="18" charset="0"/>
                        </a:rPr>
                        <a:t>Reference</a:t>
                      </a:r>
                      <a:r>
                        <a:rPr lang="en-US" baseline="0" dirty="0">
                          <a:latin typeface="Times New Roman" panose="02020603050405020304" pitchFamily="18" charset="0"/>
                        </a:rPr>
                        <a:t> </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757183">
                <a:tc>
                  <a:txBody>
                    <a:bodyPr/>
                    <a:lstStyle/>
                    <a:p>
                      <a:pPr algn="ctr" rtl="1"/>
                      <a:r>
                        <a:rPr lang="en-US" dirty="0">
                          <a:latin typeface="Times New Roman" panose="02020603050405020304" pitchFamily="18" charset="0"/>
                        </a:rPr>
                        <a:t>0.006</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0.2</a:t>
                      </a:r>
                      <a:endParaRPr lang="ar-JO"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20%</a:t>
                      </a:r>
                      <a:endParaRPr lang="ar-JO" dirty="0">
                        <a:latin typeface="Times New Roman" panose="02020603050405020304" pitchFamily="18" charset="0"/>
                        <a:cs typeface="Times New Roman" panose="02020603050405020304" pitchFamily="18" charset="0"/>
                      </a:endParaRPr>
                    </a:p>
                    <a:p>
                      <a:pPr algn="ctr" rtl="1"/>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0.006</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0.2</a:t>
                      </a:r>
                      <a:endParaRPr lang="ar-JO"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20%</a:t>
                      </a:r>
                      <a:endParaRPr lang="ar-JO" dirty="0">
                        <a:latin typeface="Times New Roman" panose="02020603050405020304" pitchFamily="18" charset="0"/>
                        <a:cs typeface="Times New Roman" panose="02020603050405020304" pitchFamily="18" charset="0"/>
                      </a:endParaRPr>
                    </a:p>
                    <a:p>
                      <a:pPr algn="ctr" rtl="1"/>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0.03</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0.03</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CPU</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IC1</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432675">
                <a:tc>
                  <a:txBody>
                    <a:bodyPr/>
                    <a:lstStyle/>
                    <a:p>
                      <a:pPr algn="ctr" rtl="1"/>
                      <a:r>
                        <a:rPr lang="en-US" dirty="0">
                          <a:latin typeface="Times New Roman" panose="02020603050405020304" pitchFamily="18" charset="0"/>
                        </a:rPr>
                        <a:t>0.005</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0.5</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HIGH</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0.005</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0.5</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LOW</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0.01</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0.01</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CMOS</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IC2</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432675">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432675">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bl>
          </a:graphicData>
        </a:graphic>
      </p:graphicFrame>
      <p:sp>
        <p:nvSpPr>
          <p:cNvPr id="7" name="Date Placeholder 6"/>
          <p:cNvSpPr>
            <a:spLocks noGrp="1"/>
          </p:cNvSpPr>
          <p:nvPr>
            <p:ph type="dt" sz="half" idx="10"/>
          </p:nvPr>
        </p:nvSpPr>
        <p:spPr/>
        <p:txBody>
          <a:bodyPr/>
          <a:lstStyle/>
          <a:p>
            <a:pPr defTabSz="457200">
              <a:defRPr/>
            </a:pPr>
            <a:fld id="{36853374-2A55-481B-91E4-4466948ADF69}" type="datetime3">
              <a:rPr lang="en-US" smtClean="0"/>
              <a:t>14 October 2017</a:t>
            </a:fld>
            <a:endParaRPr lang="ar-JO" dirty="0">
              <a:cs typeface="Times New Roman" panose="02020603050405020304" pitchFamily="18" charset="0"/>
            </a:endParaRPr>
          </a:p>
        </p:txBody>
      </p:sp>
      <p:sp>
        <p:nvSpPr>
          <p:cNvPr id="8" name="Footer Placeholder 7"/>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pPr defTabSz="457200">
              <a:defRPr/>
            </a:pPr>
            <a:fld id="{86A6E774-AC26-4B44-83AD-44DE919403BA}" type="slidenum">
              <a:rPr lang="ar-JO" smtClean="0"/>
              <a:pPr defTabSz="457200">
                <a:defRPr/>
              </a:pPr>
              <a:t>134</a:t>
            </a:fld>
            <a:endParaRPr lang="ar-JO" dirty="0"/>
          </a:p>
        </p:txBody>
      </p:sp>
    </p:spTree>
    <p:extLst>
      <p:ext uri="{BB962C8B-B14F-4D97-AF65-F5344CB8AC3E}">
        <p14:creationId xmlns:p14="http://schemas.microsoft.com/office/powerpoint/2010/main" val="54272235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78" y="404314"/>
            <a:ext cx="10769600" cy="1325563"/>
          </a:xfrm>
        </p:spPr>
        <p:txBody>
          <a:bodyPr>
            <a:normAutofit/>
          </a:bodyPr>
          <a:lstStyle/>
          <a:p>
            <a:pPr algn="l"/>
            <a:r>
              <a:rPr lang="en-US" sz="2400" dirty="0">
                <a:solidFill>
                  <a:schemeClr val="tx1"/>
                </a:solidFill>
              </a:rPr>
              <a:t>Solution:</a:t>
            </a:r>
            <a:endParaRPr lang="ar-JO" sz="2400" dirty="0">
              <a:solidFill>
                <a:schemeClr val="tx1"/>
              </a:solidFill>
            </a:endParaRP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119778" y="1729877"/>
                <a:ext cx="10769600" cy="4351338"/>
              </a:xfrm>
            </p:spPr>
            <p:txBody>
              <a:bodyPr>
                <a:normAutofit/>
              </a:bodyPr>
              <a:lstStyle/>
              <a:p>
                <a:pPr marL="0" indent="0" algn="l">
                  <a:buNone/>
                </a:pPr>
                <a:endParaRPr lang="en-US" dirty="0">
                  <a:solidFill>
                    <a:schemeClr val="tx1"/>
                  </a:solidFill>
                </a:endParaRPr>
              </a:p>
              <a:p>
                <a:pPr marL="0" indent="0" algn="l">
                  <a:buNone/>
                </a:pPr>
                <a:r>
                  <a:rPr lang="en-US" dirty="0">
                    <a:solidFill>
                      <a:schemeClr val="tx1"/>
                    </a:solidFill>
                  </a:rPr>
                  <a:t>hrs.</a:t>
                </a:r>
                <a:r>
                  <a:rPr lang="ar-JO" dirty="0">
                    <a:solidFill>
                      <a:schemeClr val="tx1"/>
                    </a:solidFill>
                    <a:cs typeface="Times New Roman" panose="02020603050405020304" pitchFamily="18" charset="0"/>
                  </a:rPr>
                  <a:t> </a:t>
                </a:r>
                <a14:m>
                  <m:oMath xmlns:m="http://schemas.openxmlformats.org/officeDocument/2006/math">
                    <m:r>
                      <m:rPr>
                        <m:nor/>
                      </m:rPr>
                      <a:rPr lang="el-GR" smtClean="0">
                        <a:solidFill>
                          <a:schemeClr val="tx1"/>
                        </a:solidFill>
                      </a:rPr>
                      <m:t>λ</m:t>
                    </m:r>
                    <m:r>
                      <a:rPr lang="en-US"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8</m:t>
                    </m:r>
                    <m:r>
                      <a:rPr lang="ar-JO"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m:t>
                    </m:r>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10</m:t>
                        </m:r>
                        <m:r>
                          <a:rPr lang="ar-JO" b="0" i="1" smtClean="0">
                            <a:solidFill>
                              <a:schemeClr val="tx1"/>
                            </a:solidFill>
                            <a:latin typeface="Cambria Math" panose="02040503050406030204" pitchFamily="18" charset="0"/>
                          </a:rPr>
                          <m:t> </m:t>
                        </m:r>
                      </m:e>
                      <m:sup>
                        <m:r>
                          <a:rPr lang="en-US" b="0" i="1" smtClean="0">
                            <a:solidFill>
                              <a:schemeClr val="tx1"/>
                            </a:solidFill>
                            <a:latin typeface="Cambria Math" panose="02040503050406030204" pitchFamily="18" charset="0"/>
                          </a:rPr>
                          <m:t>6</m:t>
                        </m:r>
                      </m:sup>
                    </m:sSup>
                  </m:oMath>
                </a14:m>
                <a:endParaRPr lang="en-US" dirty="0">
                  <a:solidFill>
                    <a:schemeClr val="tx1"/>
                  </a:solidFill>
                </a:endParaRPr>
              </a:p>
              <a:p>
                <a:pPr marL="0" indent="0" algn="l">
                  <a:buNone/>
                </a:pPr>
                <a:r>
                  <a:rPr lang="en-US" dirty="0">
                    <a:solidFill>
                      <a:schemeClr val="tx1"/>
                    </a:solidFill>
                  </a:rPr>
                  <a:t>MTBF=12.95 years</a:t>
                </a:r>
              </a:p>
              <a:p>
                <a:pPr marL="0" indent="0" algn="l">
                  <a:buNone/>
                </a:pPr>
                <a:endParaRPr lang="en-US" dirty="0">
                  <a:solidFill>
                    <a:schemeClr val="tx1"/>
                  </a:solidFill>
                </a:endParaRPr>
              </a:p>
              <a:p>
                <a:pPr marL="0" indent="0" algn="l">
                  <a:buNone/>
                </a:pPr>
                <a:r>
                  <a:rPr lang="en-US" u="sng" dirty="0">
                    <a:solidFill>
                      <a:schemeClr val="tx1"/>
                    </a:solidFill>
                  </a:rPr>
                  <a:t>Failure to detect</a:t>
                </a:r>
                <a:r>
                  <a:rPr lang="en-US" dirty="0">
                    <a:solidFill>
                      <a:schemeClr val="tx1"/>
                    </a:solidFill>
                  </a:rPr>
                  <a:t>    Mode 1 : </a:t>
                </a:r>
                <a14:m>
                  <m:oMath xmlns:m="http://schemas.openxmlformats.org/officeDocument/2006/math">
                    <m:r>
                      <m:rPr>
                        <m:nor/>
                      </m:rPr>
                      <a:rPr lang="el-GR" smtClean="0">
                        <a:solidFill>
                          <a:schemeClr val="tx1"/>
                        </a:solidFill>
                      </a:rPr>
                      <m:t>λ</m:t>
                    </m:r>
                    <m:r>
                      <a:rPr lang="en-US" i="1" smtClean="0">
                        <a:solidFill>
                          <a:schemeClr val="tx1"/>
                        </a:solidFill>
                        <a:latin typeface="Cambria Math" panose="02040503050406030204" pitchFamily="18" charset="0"/>
                      </a:rPr>
                      <m:t>=</m:t>
                    </m:r>
                    <m:r>
                      <a:rPr lang="ar-JO"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76</m:t>
                    </m:r>
                    <m:r>
                      <a:rPr lang="ar-JO"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m:t>
                    </m:r>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10</m:t>
                        </m:r>
                        <m:r>
                          <a:rPr lang="ar-JO" b="0" i="1" smtClean="0">
                            <a:solidFill>
                              <a:schemeClr val="tx1"/>
                            </a:solidFill>
                            <a:latin typeface="Cambria Math" panose="02040503050406030204" pitchFamily="18" charset="0"/>
                          </a:rPr>
                          <m:t> </m:t>
                        </m:r>
                      </m:e>
                      <m:sup>
                        <m:r>
                          <a:rPr lang="en-US" b="0" i="1" smtClean="0">
                            <a:solidFill>
                              <a:schemeClr val="tx1"/>
                            </a:solidFill>
                            <a:latin typeface="Cambria Math" panose="02040503050406030204" pitchFamily="18" charset="0"/>
                          </a:rPr>
                          <m:t>6</m:t>
                        </m:r>
                      </m:sup>
                    </m:sSup>
                  </m:oMath>
                </a14:m>
                <a:endParaRPr lang="en-US" u="sng" dirty="0">
                  <a:solidFill>
                    <a:schemeClr val="tx1"/>
                  </a:solidFill>
                </a:endParaRPr>
              </a:p>
              <a:p>
                <a:pPr marL="0" indent="0" algn="l">
                  <a:buNone/>
                </a:pPr>
                <a:r>
                  <a:rPr lang="en-US" dirty="0">
                    <a:solidFill>
                      <a:schemeClr val="tx1"/>
                    </a:solidFill>
                  </a:rPr>
                  <a:t>Mode 1 MTBF =  30.4 years</a:t>
                </a:r>
              </a:p>
              <a:p>
                <a:pPr marL="0" indent="0" algn="l">
                  <a:buNone/>
                </a:pPr>
                <a:r>
                  <a:rPr lang="en-US" u="sng" dirty="0">
                    <a:solidFill>
                      <a:schemeClr val="tx1"/>
                    </a:solidFill>
                  </a:rPr>
                  <a:t>Spurious Output</a:t>
                </a:r>
                <a:r>
                  <a:rPr lang="en-US" dirty="0">
                    <a:solidFill>
                      <a:schemeClr val="tx1"/>
                    </a:solidFill>
                  </a:rPr>
                  <a:t> </a:t>
                </a:r>
              </a:p>
              <a:p>
                <a:pPr marL="0" indent="0" algn="l">
                  <a:buNone/>
                </a:pPr>
                <a:r>
                  <a:rPr lang="en-US" dirty="0">
                    <a:solidFill>
                      <a:schemeClr val="tx1"/>
                    </a:solidFill>
                  </a:rPr>
                  <a:t>Mode2 :   </a:t>
                </a:r>
                <a14:m>
                  <m:oMath xmlns:m="http://schemas.openxmlformats.org/officeDocument/2006/math">
                    <m:r>
                      <m:rPr>
                        <m:nor/>
                      </m:rPr>
                      <a:rPr lang="el-GR" smtClean="0">
                        <a:solidFill>
                          <a:schemeClr val="tx1"/>
                        </a:solidFill>
                      </a:rPr>
                      <m:t>λ</m:t>
                    </m:r>
                    <m:r>
                      <a:rPr lang="en-US" i="1" smtClean="0">
                        <a:solidFill>
                          <a:schemeClr val="tx1"/>
                        </a:solidFill>
                        <a:latin typeface="Cambria Math" panose="02040503050406030204" pitchFamily="18" charset="0"/>
                      </a:rPr>
                      <m:t>=</m:t>
                    </m:r>
                    <m:r>
                      <a:rPr lang="ar-JO"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9</m:t>
                    </m:r>
                    <m:r>
                      <a:rPr lang="ar-JO"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m:t>
                    </m:r>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10</m:t>
                        </m:r>
                        <m:r>
                          <a:rPr lang="ar-JO" b="0" i="1" smtClean="0">
                            <a:solidFill>
                              <a:schemeClr val="tx1"/>
                            </a:solidFill>
                            <a:latin typeface="Cambria Math" panose="02040503050406030204" pitchFamily="18" charset="0"/>
                          </a:rPr>
                          <m:t> </m:t>
                        </m:r>
                      </m:e>
                      <m:sup>
                        <m:r>
                          <a:rPr lang="en-US" b="0" i="1" smtClean="0">
                            <a:solidFill>
                              <a:schemeClr val="tx1"/>
                            </a:solidFill>
                            <a:latin typeface="Cambria Math" panose="02040503050406030204" pitchFamily="18" charset="0"/>
                          </a:rPr>
                          <m:t>6</m:t>
                        </m:r>
                      </m:sup>
                    </m:sSup>
                  </m:oMath>
                </a14:m>
                <a:r>
                  <a:rPr lang="en-US" dirty="0">
                    <a:solidFill>
                      <a:schemeClr val="tx1"/>
                    </a:solidFill>
                  </a:rPr>
                  <a:t> hrs</a:t>
                </a:r>
              </a:p>
              <a:p>
                <a:pPr marL="0" indent="0" algn="l">
                  <a:buNone/>
                </a:pPr>
                <a:r>
                  <a:rPr lang="en-US" dirty="0">
                    <a:solidFill>
                      <a:schemeClr val="tx1"/>
                    </a:solidFill>
                  </a:rPr>
                  <a:t>Mode2 : MTBF = 23.3 years</a:t>
                </a:r>
              </a:p>
              <a:p>
                <a:pPr marL="0" indent="0" algn="l">
                  <a:buNone/>
                </a:pPr>
                <a:endParaRPr lang="ar-JO" dirty="0">
                  <a:solidFill>
                    <a:schemeClr val="tx1"/>
                  </a:solidFill>
                  <a:cs typeface="Times New Roman" panose="02020603050405020304" pitchFamily="18" charset="0"/>
                </a:endParaRP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119778" y="1729877"/>
                <a:ext cx="10769600" cy="4351338"/>
              </a:xfrm>
              <a:blipFill>
                <a:blip r:embed="rId2"/>
                <a:stretch>
                  <a:fillRect l="-141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defTabSz="457200">
              <a:defRPr/>
            </a:pPr>
            <a:fld id="{8B5F0BFC-B133-42C1-B65C-0C7BD62719D7}"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135</a:t>
            </a:fld>
            <a:endParaRPr lang="ar-JO" dirty="0"/>
          </a:p>
        </p:txBody>
      </p:sp>
    </p:spTree>
    <p:extLst>
      <p:ext uri="{BB962C8B-B14F-4D97-AF65-F5344CB8AC3E}">
        <p14:creationId xmlns:p14="http://schemas.microsoft.com/office/powerpoint/2010/main" val="33529864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chemeClr val="tx1"/>
                </a:solidFill>
              </a:rPr>
              <a:t>9.4 Human Factors</a:t>
            </a:r>
            <a:r>
              <a:rPr lang="ar-SA" sz="2400" dirty="0">
                <a:solidFill>
                  <a:schemeClr val="tx1"/>
                </a:solidFill>
              </a:rPr>
              <a:t/>
            </a:r>
            <a:br>
              <a:rPr lang="ar-SA" sz="2400" dirty="0">
                <a:solidFill>
                  <a:schemeClr val="tx1"/>
                </a:solidFill>
              </a:rPr>
            </a:br>
            <a:endParaRPr lang="ar-JO" sz="2400" dirty="0">
              <a:solidFill>
                <a:schemeClr val="tx1"/>
              </a:solidFill>
            </a:endParaRPr>
          </a:p>
        </p:txBody>
      </p:sp>
      <p:sp>
        <p:nvSpPr>
          <p:cNvPr id="3" name="Content Placeholder 2"/>
          <p:cNvSpPr>
            <a:spLocks noGrp="1"/>
          </p:cNvSpPr>
          <p:nvPr>
            <p:ph idx="1"/>
          </p:nvPr>
        </p:nvSpPr>
        <p:spPr>
          <a:xfrm>
            <a:off x="1097280" y="1599248"/>
            <a:ext cx="10972800" cy="4799012"/>
          </a:xfrm>
        </p:spPr>
        <p:txBody>
          <a:bodyPr>
            <a:normAutofit fontScale="85000" lnSpcReduction="20000"/>
          </a:bodyPr>
          <a:lstStyle/>
          <a:p>
            <a:pPr marL="0" indent="0" algn="l">
              <a:buNone/>
            </a:pPr>
            <a:endParaRPr lang="en-US" sz="2600" b="1" u="sng" dirty="0">
              <a:solidFill>
                <a:schemeClr val="tx1"/>
              </a:solidFill>
            </a:endParaRPr>
          </a:p>
          <a:p>
            <a:pPr marL="0" indent="0" algn="l" rtl="0">
              <a:buNone/>
            </a:pPr>
            <a:r>
              <a:rPr lang="en-US" sz="2600" b="1" u="sng" dirty="0">
                <a:solidFill>
                  <a:schemeClr val="tx1"/>
                </a:solidFill>
              </a:rPr>
              <a:t>H</a:t>
            </a:r>
            <a:r>
              <a:rPr lang="en-US" sz="2600" u="sng" dirty="0">
                <a:solidFill>
                  <a:schemeClr val="tx1"/>
                </a:solidFill>
              </a:rPr>
              <a:t>uman </a:t>
            </a:r>
            <a:r>
              <a:rPr lang="en-US" sz="2600" b="1" u="sng" dirty="0">
                <a:solidFill>
                  <a:schemeClr val="tx1"/>
                </a:solidFill>
              </a:rPr>
              <a:t>E</a:t>
            </a:r>
            <a:r>
              <a:rPr lang="en-US" sz="2600" u="sng" dirty="0">
                <a:solidFill>
                  <a:schemeClr val="tx1"/>
                </a:solidFill>
              </a:rPr>
              <a:t>rror </a:t>
            </a:r>
            <a:r>
              <a:rPr lang="en-US" sz="2600" b="1" u="sng" dirty="0">
                <a:solidFill>
                  <a:schemeClr val="tx1"/>
                </a:solidFill>
              </a:rPr>
              <a:t>A</a:t>
            </a:r>
            <a:r>
              <a:rPr lang="en-US" sz="2600" u="sng" dirty="0">
                <a:solidFill>
                  <a:schemeClr val="tx1"/>
                </a:solidFill>
              </a:rPr>
              <a:t>ssessment and </a:t>
            </a:r>
            <a:r>
              <a:rPr lang="en-US" sz="2600" b="1" u="sng" dirty="0">
                <a:solidFill>
                  <a:schemeClr val="tx1"/>
                </a:solidFill>
              </a:rPr>
              <a:t>R</a:t>
            </a:r>
            <a:r>
              <a:rPr lang="en-US" sz="2600" u="sng" dirty="0">
                <a:solidFill>
                  <a:schemeClr val="tx1"/>
                </a:solidFill>
              </a:rPr>
              <a:t>eduction </a:t>
            </a:r>
            <a:r>
              <a:rPr lang="en-US" sz="2600" b="1" u="sng" dirty="0">
                <a:solidFill>
                  <a:schemeClr val="tx1"/>
                </a:solidFill>
              </a:rPr>
              <a:t>T</a:t>
            </a:r>
            <a:r>
              <a:rPr lang="en-US" sz="2600" u="sng" dirty="0">
                <a:solidFill>
                  <a:schemeClr val="tx1"/>
                </a:solidFill>
              </a:rPr>
              <a:t>echnique (HEART):</a:t>
            </a:r>
          </a:p>
          <a:p>
            <a:pPr marL="0" indent="0" algn="l" rtl="0">
              <a:buNone/>
            </a:pPr>
            <a:endParaRPr lang="ar-JO" sz="2600" u="sng" dirty="0">
              <a:solidFill>
                <a:schemeClr val="tx1"/>
              </a:solidFill>
              <a:cs typeface="Times New Roman" panose="02020603050405020304" pitchFamily="18" charset="0"/>
            </a:endParaRPr>
          </a:p>
          <a:p>
            <a:pPr marL="0" indent="0" algn="l" rtl="0">
              <a:buNone/>
            </a:pPr>
            <a:r>
              <a:rPr lang="en-US" sz="2600" dirty="0">
                <a:solidFill>
                  <a:schemeClr val="tx1"/>
                </a:solidFill>
              </a:rPr>
              <a:t>It identifies of nine basic errors task types.</a:t>
            </a:r>
          </a:p>
          <a:p>
            <a:pPr marL="0" indent="0" algn="l" rtl="0">
              <a:buNone/>
            </a:pPr>
            <a:r>
              <a:rPr lang="en-US" sz="2600" b="1" dirty="0">
                <a:solidFill>
                  <a:schemeClr val="tx1"/>
                </a:solidFill>
              </a:rPr>
              <a:t>For example:</a:t>
            </a:r>
          </a:p>
          <a:p>
            <a:pPr marL="0" indent="0" algn="l" rtl="0">
              <a:buNone/>
            </a:pPr>
            <a:r>
              <a:rPr lang="en-US" sz="2600" u="sng" dirty="0">
                <a:solidFill>
                  <a:schemeClr val="tx1"/>
                </a:solidFill>
              </a:rPr>
              <a:t>Probability of error:</a:t>
            </a:r>
            <a:r>
              <a:rPr lang="en-US" sz="2600" dirty="0">
                <a:solidFill>
                  <a:schemeClr val="tx1"/>
                </a:solidFill>
              </a:rPr>
              <a:t>										</a:t>
            </a:r>
            <a:r>
              <a:rPr lang="en-US" sz="2600" u="sng" dirty="0">
                <a:solidFill>
                  <a:schemeClr val="tx1"/>
                </a:solidFill>
              </a:rPr>
              <a:t>Tasks</a:t>
            </a:r>
            <a:r>
              <a:rPr lang="en-US" sz="2600" dirty="0">
                <a:solidFill>
                  <a:schemeClr val="tx1"/>
                </a:solidFill>
              </a:rPr>
              <a:t>:</a:t>
            </a:r>
          </a:p>
          <a:p>
            <a:pPr marL="0" indent="0" algn="l" rtl="0">
              <a:buNone/>
            </a:pPr>
            <a:r>
              <a:rPr lang="en-US" sz="2600" dirty="0">
                <a:solidFill>
                  <a:schemeClr val="tx1"/>
                </a:solidFill>
              </a:rPr>
              <a:t>1- Totally unfamiliar, perform at speed. (No idea of Output)      1-    0.55  </a:t>
            </a:r>
          </a:p>
          <a:p>
            <a:pPr marL="0" indent="0" algn="l" rtl="0">
              <a:buNone/>
            </a:pPr>
            <a:r>
              <a:rPr lang="en-US" sz="2600" dirty="0">
                <a:solidFill>
                  <a:schemeClr val="tx1"/>
                </a:solidFill>
              </a:rPr>
              <a:t>2- Restore system to new state following procedure checks.      2-    0.003</a:t>
            </a:r>
          </a:p>
          <a:p>
            <a:pPr marL="0" indent="0" algn="l">
              <a:buNone/>
            </a:pPr>
            <a:endParaRPr lang="en-US" sz="2600" dirty="0">
              <a:solidFill>
                <a:schemeClr val="tx1"/>
              </a:solidFill>
            </a:endParaRPr>
          </a:p>
          <a:p>
            <a:pPr marL="0" indent="0" algn="l">
              <a:buNone/>
            </a:pPr>
            <a:endParaRPr lang="en-US" sz="2600" dirty="0">
              <a:solidFill>
                <a:schemeClr val="tx1"/>
              </a:solidFill>
            </a:endParaRPr>
          </a:p>
          <a:p>
            <a:pPr marL="0" indent="0" algn="l">
              <a:buNone/>
            </a:pPr>
            <a:r>
              <a:rPr lang="en-US" sz="2400" dirty="0">
                <a:solidFill>
                  <a:schemeClr val="tx1"/>
                </a:solidFill>
              </a:rPr>
              <a:t> </a:t>
            </a:r>
            <a:endParaRPr lang="ar-JO" sz="2400"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CDCAAA0F-26C3-425B-8F15-1999C8B486B2}"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136</a:t>
            </a:fld>
            <a:endParaRPr lang="ar-JO" dirty="0"/>
          </a:p>
        </p:txBody>
      </p:sp>
    </p:spTree>
    <p:extLst>
      <p:ext uri="{BB962C8B-B14F-4D97-AF65-F5344CB8AC3E}">
        <p14:creationId xmlns:p14="http://schemas.microsoft.com/office/powerpoint/2010/main" val="38178266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248" y="1776549"/>
            <a:ext cx="9756867" cy="4389120"/>
          </a:xfrm>
        </p:spPr>
        <p:txBody>
          <a:bodyPr>
            <a:normAutofit/>
          </a:bodyPr>
          <a:lstStyle/>
          <a:p>
            <a:pPr marL="0" indent="0" algn="l">
              <a:buNone/>
            </a:pPr>
            <a:r>
              <a:rPr lang="en-US" u="sng" dirty="0">
                <a:solidFill>
                  <a:schemeClr val="tx1"/>
                </a:solidFill>
              </a:rPr>
              <a:t>Error-Producing Condition (EPC)</a:t>
            </a:r>
            <a:r>
              <a:rPr lang="en-US" dirty="0">
                <a:solidFill>
                  <a:schemeClr val="tx1"/>
                </a:solidFill>
              </a:rPr>
              <a:t>:                                              </a:t>
            </a:r>
          </a:p>
          <a:p>
            <a:pPr marL="0" indent="0" algn="l">
              <a:buNone/>
            </a:pPr>
            <a:r>
              <a:rPr lang="en-US" dirty="0">
                <a:solidFill>
                  <a:schemeClr val="tx1"/>
                </a:solidFill>
              </a:rPr>
              <a:t>1-</a:t>
            </a:r>
            <a:r>
              <a:rPr lang="en-US" u="sng" dirty="0">
                <a:solidFill>
                  <a:schemeClr val="tx1"/>
                </a:solidFill>
              </a:rPr>
              <a:t> </a:t>
            </a:r>
            <a:r>
              <a:rPr lang="en-US" dirty="0">
                <a:solidFill>
                  <a:schemeClr val="tx1"/>
                </a:solidFill>
              </a:rPr>
              <a:t>Newly qualified operator.</a:t>
            </a:r>
          </a:p>
          <a:p>
            <a:pPr marL="0" indent="0" algn="l">
              <a:buNone/>
            </a:pPr>
            <a:r>
              <a:rPr lang="en-US" dirty="0">
                <a:solidFill>
                  <a:schemeClr val="tx1"/>
                </a:solidFill>
              </a:rPr>
              <a:t>2- low morale                                  </a:t>
            </a:r>
          </a:p>
          <a:p>
            <a:pPr marL="0" indent="0" algn="l">
              <a:buNone/>
            </a:pPr>
            <a:r>
              <a:rPr lang="en-US" dirty="0">
                <a:solidFill>
                  <a:schemeClr val="tx1"/>
                </a:solidFill>
              </a:rPr>
              <a:t>3- Unfamiliar with infrequent and important situation.</a:t>
            </a:r>
          </a:p>
          <a:p>
            <a:pPr marL="0" indent="0" algn="l">
              <a:buNone/>
            </a:pPr>
            <a:r>
              <a:rPr lang="en-US" dirty="0">
                <a:solidFill>
                  <a:schemeClr val="tx1"/>
                </a:solidFill>
              </a:rPr>
              <a:t> </a:t>
            </a:r>
            <a:endParaRPr lang="ar-JO" dirty="0">
              <a:solidFill>
                <a:schemeClr val="tx1"/>
              </a:solidFill>
              <a:cs typeface="Times New Roman" panose="02020603050405020304" pitchFamily="18" charset="0"/>
            </a:endParaRPr>
          </a:p>
          <a:p>
            <a:pPr marL="0" indent="0" algn="l">
              <a:buNone/>
            </a:pPr>
            <a:r>
              <a:rPr lang="en-US" u="sng" dirty="0">
                <a:solidFill>
                  <a:schemeClr val="tx1"/>
                </a:solidFill>
              </a:rPr>
              <a:t>Maximum multiplies</a:t>
            </a:r>
            <a:r>
              <a:rPr lang="en-US" dirty="0">
                <a:solidFill>
                  <a:schemeClr val="tx1"/>
                </a:solidFill>
              </a:rPr>
              <a:t>:</a:t>
            </a:r>
          </a:p>
          <a:p>
            <a:pPr marL="0" indent="0" algn="l">
              <a:buNone/>
            </a:pPr>
            <a:r>
              <a:rPr lang="en-US" dirty="0">
                <a:solidFill>
                  <a:schemeClr val="tx1"/>
                </a:solidFill>
              </a:rPr>
              <a:t>1- multiplied by 3</a:t>
            </a:r>
          </a:p>
          <a:p>
            <a:pPr marL="0" indent="0" algn="l">
              <a:buNone/>
            </a:pPr>
            <a:r>
              <a:rPr lang="en-US" dirty="0">
                <a:solidFill>
                  <a:schemeClr val="tx1"/>
                </a:solidFill>
              </a:rPr>
              <a:t>2- multiplied by 1.2</a:t>
            </a:r>
          </a:p>
          <a:p>
            <a:pPr marL="0" indent="0" algn="l">
              <a:buNone/>
            </a:pPr>
            <a:r>
              <a:rPr lang="en-US" dirty="0">
                <a:solidFill>
                  <a:schemeClr val="tx1"/>
                </a:solidFill>
              </a:rPr>
              <a:t>3- multiplied by 17 </a:t>
            </a:r>
          </a:p>
          <a:p>
            <a:pPr marL="0" indent="0" algn="l">
              <a:buNone/>
            </a:pPr>
            <a:endParaRPr lang="en-US" sz="2400" dirty="0">
              <a:solidFill>
                <a:schemeClr val="tx1"/>
              </a:solidFill>
            </a:endParaRPr>
          </a:p>
        </p:txBody>
      </p:sp>
      <p:sp>
        <p:nvSpPr>
          <p:cNvPr id="2" name="Date Placeholder 1"/>
          <p:cNvSpPr>
            <a:spLocks noGrp="1"/>
          </p:cNvSpPr>
          <p:nvPr>
            <p:ph type="dt" sz="half" idx="10"/>
          </p:nvPr>
        </p:nvSpPr>
        <p:spPr/>
        <p:txBody>
          <a:bodyPr/>
          <a:lstStyle/>
          <a:p>
            <a:pPr defTabSz="457200">
              <a:defRPr/>
            </a:pPr>
            <a:fld id="{98B476D9-E785-498B-B04C-AB11D5A42791}"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137</a:t>
            </a:fld>
            <a:endParaRPr lang="ar-JO" dirty="0"/>
          </a:p>
        </p:txBody>
      </p:sp>
      <p:sp>
        <p:nvSpPr>
          <p:cNvPr id="6" name="Title 1"/>
          <p:cNvSpPr>
            <a:spLocks noGrp="1"/>
          </p:cNvSpPr>
          <p:nvPr>
            <p:ph type="title"/>
          </p:nvPr>
        </p:nvSpPr>
        <p:spPr>
          <a:xfrm>
            <a:off x="1097280" y="286603"/>
            <a:ext cx="10058400" cy="1450757"/>
          </a:xfrm>
        </p:spPr>
        <p:txBody>
          <a:bodyPr>
            <a:normAutofit/>
          </a:bodyPr>
          <a:lstStyle/>
          <a:p>
            <a:pPr algn="l"/>
            <a:r>
              <a:rPr lang="en-US" sz="2400" b="1" dirty="0">
                <a:solidFill>
                  <a:schemeClr val="tx1"/>
                </a:solidFill>
              </a:rPr>
              <a:t>9.4 Human Factors</a:t>
            </a:r>
            <a:r>
              <a:rPr lang="ar-SA" sz="2400" dirty="0">
                <a:solidFill>
                  <a:schemeClr val="tx1"/>
                </a:solidFill>
              </a:rPr>
              <a:t/>
            </a:r>
            <a:br>
              <a:rPr lang="ar-SA" sz="2400" dirty="0">
                <a:solidFill>
                  <a:schemeClr val="tx1"/>
                </a:solidFill>
              </a:rPr>
            </a:br>
            <a:endParaRPr lang="ar-JO" sz="2400" dirty="0">
              <a:solidFill>
                <a:schemeClr val="tx1"/>
              </a:solidFill>
            </a:endParaRPr>
          </a:p>
        </p:txBody>
      </p:sp>
    </p:spTree>
    <p:extLst>
      <p:ext uri="{BB962C8B-B14F-4D97-AF65-F5344CB8AC3E}">
        <p14:creationId xmlns:p14="http://schemas.microsoft.com/office/powerpoint/2010/main" val="3983772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511" y="1789611"/>
            <a:ext cx="9598660" cy="4402183"/>
          </a:xfrm>
        </p:spPr>
        <p:txBody>
          <a:bodyPr>
            <a:normAutofit/>
          </a:bodyPr>
          <a:lstStyle/>
          <a:p>
            <a:pPr marL="0" indent="0" algn="l">
              <a:buNone/>
            </a:pPr>
            <a:r>
              <a:rPr lang="en-US" dirty="0">
                <a:solidFill>
                  <a:schemeClr val="tx1"/>
                </a:solidFill>
              </a:rPr>
              <a:t>To calculate the total error rate, a proportion effect (0-1)</a:t>
            </a:r>
          </a:p>
          <a:p>
            <a:pPr marL="0" indent="0" algn="l">
              <a:buNone/>
            </a:pPr>
            <a:r>
              <a:rPr lang="en-US" dirty="0">
                <a:solidFill>
                  <a:schemeClr val="tx1"/>
                </a:solidFill>
              </a:rPr>
              <a:t>Is used for each EPC, and the following equation is used:</a:t>
            </a:r>
          </a:p>
          <a:p>
            <a:pPr marL="0" indent="0" algn="l">
              <a:buNone/>
            </a:pPr>
            <a:r>
              <a:rPr lang="en-US" b="1" dirty="0">
                <a:solidFill>
                  <a:schemeClr val="tx1"/>
                </a:solidFill>
              </a:rPr>
              <a:t>[(EPC-1)*(proportion)]+1</a:t>
            </a:r>
          </a:p>
          <a:p>
            <a:pPr marL="0" indent="0" algn="l">
              <a:buNone/>
            </a:pPr>
            <a:r>
              <a:rPr lang="en-US" dirty="0">
                <a:solidFill>
                  <a:schemeClr val="tx1"/>
                </a:solidFill>
              </a:rPr>
              <a:t>For each EPC, then the sum is multiplied by the task error rate.</a:t>
            </a:r>
          </a:p>
          <a:p>
            <a:pPr marL="0" indent="0" algn="l">
              <a:buNone/>
            </a:pPr>
            <a:endParaRPr lang="en-US" dirty="0">
              <a:solidFill>
                <a:schemeClr val="tx1"/>
              </a:solidFill>
            </a:endParaRPr>
          </a:p>
          <a:p>
            <a:pPr marL="0" indent="0" algn="l">
              <a:buNone/>
            </a:pPr>
            <a:r>
              <a:rPr lang="en-US" dirty="0">
                <a:solidFill>
                  <a:schemeClr val="tx1"/>
                </a:solidFill>
              </a:rPr>
              <a:t>Other methods include : </a:t>
            </a:r>
          </a:p>
          <a:p>
            <a:pPr marL="0" indent="0" algn="l">
              <a:buNone/>
            </a:pPr>
            <a:r>
              <a:rPr lang="en-US" dirty="0">
                <a:solidFill>
                  <a:schemeClr val="tx1"/>
                </a:solidFill>
              </a:rPr>
              <a:t>1-</a:t>
            </a:r>
            <a:r>
              <a:rPr lang="en-US" u="sng" dirty="0">
                <a:solidFill>
                  <a:schemeClr val="tx1"/>
                </a:solidFill>
              </a:rPr>
              <a:t>T</a:t>
            </a:r>
            <a:r>
              <a:rPr lang="en-US" dirty="0">
                <a:solidFill>
                  <a:schemeClr val="tx1"/>
                </a:solidFill>
              </a:rPr>
              <a:t>echnique for </a:t>
            </a:r>
            <a:r>
              <a:rPr lang="en-US" u="sng" dirty="0">
                <a:solidFill>
                  <a:schemeClr val="tx1"/>
                </a:solidFill>
              </a:rPr>
              <a:t>H</a:t>
            </a:r>
            <a:r>
              <a:rPr lang="en-US" dirty="0">
                <a:solidFill>
                  <a:schemeClr val="tx1"/>
                </a:solidFill>
              </a:rPr>
              <a:t>uman </a:t>
            </a:r>
            <a:r>
              <a:rPr lang="en-US" u="sng" dirty="0">
                <a:solidFill>
                  <a:schemeClr val="tx1"/>
                </a:solidFill>
              </a:rPr>
              <a:t>E</a:t>
            </a:r>
            <a:r>
              <a:rPr lang="en-US" dirty="0">
                <a:solidFill>
                  <a:schemeClr val="tx1"/>
                </a:solidFill>
              </a:rPr>
              <a:t>rror </a:t>
            </a:r>
            <a:r>
              <a:rPr lang="en-US" u="sng" dirty="0">
                <a:solidFill>
                  <a:schemeClr val="tx1"/>
                </a:solidFill>
              </a:rPr>
              <a:t>R</a:t>
            </a:r>
            <a:r>
              <a:rPr lang="en-US" dirty="0">
                <a:solidFill>
                  <a:schemeClr val="tx1"/>
                </a:solidFill>
              </a:rPr>
              <a:t>ate </a:t>
            </a:r>
            <a:r>
              <a:rPr lang="en-US" u="sng" dirty="0">
                <a:solidFill>
                  <a:schemeClr val="tx1"/>
                </a:solidFill>
              </a:rPr>
              <a:t>P</a:t>
            </a:r>
            <a:r>
              <a:rPr lang="en-US" dirty="0">
                <a:solidFill>
                  <a:schemeClr val="tx1"/>
                </a:solidFill>
              </a:rPr>
              <a:t>rediction.(THERP)</a:t>
            </a:r>
          </a:p>
          <a:p>
            <a:pPr marL="0" indent="0" algn="l">
              <a:buNone/>
            </a:pPr>
            <a:r>
              <a:rPr lang="en-US" dirty="0">
                <a:solidFill>
                  <a:schemeClr val="tx1"/>
                </a:solidFill>
              </a:rPr>
              <a:t>2-Empirical </a:t>
            </a:r>
            <a:r>
              <a:rPr lang="en-US" u="sng" dirty="0">
                <a:solidFill>
                  <a:schemeClr val="tx1"/>
                </a:solidFill>
              </a:rPr>
              <a:t>T</a:t>
            </a:r>
            <a:r>
              <a:rPr lang="en-US" dirty="0">
                <a:solidFill>
                  <a:schemeClr val="tx1"/>
                </a:solidFill>
              </a:rPr>
              <a:t>echnique to </a:t>
            </a:r>
            <a:r>
              <a:rPr lang="en-US" u="sng" dirty="0">
                <a:solidFill>
                  <a:schemeClr val="tx1"/>
                </a:solidFill>
              </a:rPr>
              <a:t>Es</a:t>
            </a:r>
            <a:r>
              <a:rPr lang="en-US" dirty="0">
                <a:solidFill>
                  <a:schemeClr val="tx1"/>
                </a:solidFill>
              </a:rPr>
              <a:t>timate </a:t>
            </a:r>
            <a:r>
              <a:rPr lang="en-US" u="sng" dirty="0">
                <a:solidFill>
                  <a:schemeClr val="tx1"/>
                </a:solidFill>
              </a:rPr>
              <a:t>O</a:t>
            </a:r>
            <a:r>
              <a:rPr lang="en-US" dirty="0">
                <a:solidFill>
                  <a:schemeClr val="tx1"/>
                </a:solidFill>
              </a:rPr>
              <a:t>perator </a:t>
            </a:r>
            <a:r>
              <a:rPr lang="en-US" u="sng" dirty="0">
                <a:solidFill>
                  <a:schemeClr val="tx1"/>
                </a:solidFill>
              </a:rPr>
              <a:t>E</a:t>
            </a:r>
            <a:r>
              <a:rPr lang="en-US" dirty="0">
                <a:solidFill>
                  <a:schemeClr val="tx1"/>
                </a:solidFill>
              </a:rPr>
              <a:t>rror.(TESOE)</a:t>
            </a:r>
          </a:p>
          <a:p>
            <a:pPr marL="0" indent="0" algn="l">
              <a:buNone/>
            </a:pPr>
            <a:r>
              <a:rPr lang="en-US" dirty="0">
                <a:solidFill>
                  <a:schemeClr val="tx1"/>
                </a:solidFill>
              </a:rPr>
              <a:t>Also: Appendix 6 contains human error rate.</a:t>
            </a:r>
          </a:p>
          <a:p>
            <a:pPr marL="0" indent="0" algn="l">
              <a:buNone/>
            </a:pPr>
            <a:endParaRPr lang="ar-JO" sz="2400" dirty="0">
              <a:solidFill>
                <a:schemeClr val="tx1"/>
              </a:solidFill>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3295E450-27DB-483E-9CAD-097B10F03AE8}"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138</a:t>
            </a:fld>
            <a:endParaRPr lang="ar-JO" dirty="0"/>
          </a:p>
        </p:txBody>
      </p:sp>
      <p:sp>
        <p:nvSpPr>
          <p:cNvPr id="6" name="Title 1"/>
          <p:cNvSpPr>
            <a:spLocks noGrp="1"/>
          </p:cNvSpPr>
          <p:nvPr>
            <p:ph type="title"/>
          </p:nvPr>
        </p:nvSpPr>
        <p:spPr>
          <a:xfrm>
            <a:off x="1097280" y="286603"/>
            <a:ext cx="10058400" cy="1450757"/>
          </a:xfrm>
        </p:spPr>
        <p:txBody>
          <a:bodyPr>
            <a:normAutofit/>
          </a:bodyPr>
          <a:lstStyle/>
          <a:p>
            <a:pPr algn="l"/>
            <a:r>
              <a:rPr lang="en-US" sz="2400" b="1" dirty="0">
                <a:solidFill>
                  <a:schemeClr val="tx1"/>
                </a:solidFill>
              </a:rPr>
              <a:t>9.4 Human Factors</a:t>
            </a:r>
            <a:r>
              <a:rPr lang="ar-SA" sz="2400" dirty="0">
                <a:solidFill>
                  <a:schemeClr val="tx1"/>
                </a:solidFill>
              </a:rPr>
              <a:t/>
            </a:r>
            <a:br>
              <a:rPr lang="ar-SA" sz="2400" dirty="0">
                <a:solidFill>
                  <a:schemeClr val="tx1"/>
                </a:solidFill>
              </a:rPr>
            </a:br>
            <a:endParaRPr lang="ar-JO" sz="2400" dirty="0">
              <a:solidFill>
                <a:schemeClr val="tx1"/>
              </a:solidFill>
            </a:endParaRPr>
          </a:p>
        </p:txBody>
      </p:sp>
    </p:spTree>
    <p:extLst>
      <p:ext uri="{BB962C8B-B14F-4D97-AF65-F5344CB8AC3E}">
        <p14:creationId xmlns:p14="http://schemas.microsoft.com/office/powerpoint/2010/main" val="164416628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59130"/>
            <a:ext cx="11163300" cy="1397000"/>
          </a:xfrm>
        </p:spPr>
        <p:txBody>
          <a:bodyPr>
            <a:normAutofit fontScale="90000"/>
          </a:bodyPr>
          <a:lstStyle/>
          <a:p>
            <a:pPr algn="l"/>
            <a:r>
              <a:rPr lang="en-US" dirty="0"/>
              <a:t/>
            </a:r>
            <a:br>
              <a:rPr lang="en-US" dirty="0"/>
            </a:br>
            <a:r>
              <a:rPr lang="en-US" dirty="0"/>
              <a:t/>
            </a:r>
            <a:br>
              <a:rPr lang="en-US" dirty="0"/>
            </a:br>
            <a:r>
              <a:rPr lang="en-US" sz="2200" dirty="0"/>
              <a:t/>
            </a:r>
            <a:br>
              <a:rPr lang="en-US" sz="2200" dirty="0"/>
            </a:br>
            <a:r>
              <a:rPr lang="en-US" sz="2700" dirty="0"/>
              <a:t/>
            </a:r>
            <a:br>
              <a:rPr lang="en-US" sz="2700" dirty="0"/>
            </a:br>
            <a:r>
              <a:rPr lang="en-US" sz="2700" b="1" dirty="0">
                <a:solidFill>
                  <a:schemeClr val="tx1"/>
                </a:solidFill>
              </a:rPr>
              <a:t>9.5 Simulation</a:t>
            </a:r>
            <a:r>
              <a:rPr lang="en-US" sz="2200" b="1" dirty="0">
                <a:solidFill>
                  <a:schemeClr val="tx1"/>
                </a:solidFill>
              </a:rPr>
              <a:t/>
            </a:r>
            <a:br>
              <a:rPr lang="en-US" sz="2200" b="1" dirty="0">
                <a:solidFill>
                  <a:schemeClr val="tx1"/>
                </a:solidFill>
              </a:rPr>
            </a:br>
            <a:r>
              <a:rPr lang="en-US" sz="2200" b="1" dirty="0">
                <a:solidFill>
                  <a:schemeClr val="tx1"/>
                </a:solidFill>
              </a:rPr>
              <a:t/>
            </a:r>
            <a:br>
              <a:rPr lang="en-US" sz="2200" b="1" dirty="0">
                <a:solidFill>
                  <a:schemeClr val="tx1"/>
                </a:solidFill>
              </a:rPr>
            </a:br>
            <a:r>
              <a:rPr lang="en-US" sz="2200" dirty="0">
                <a:solidFill>
                  <a:schemeClr val="tx1"/>
                </a:solidFill>
              </a:rPr>
              <a:t>The Techniques:</a:t>
            </a:r>
            <a:r>
              <a:rPr lang="ar-SA" sz="2200" dirty="0"/>
              <a:t/>
            </a:r>
            <a:br>
              <a:rPr lang="ar-SA" sz="2200" dirty="0"/>
            </a:br>
            <a:endParaRPr lang="ar-JO" sz="2200" dirty="0"/>
          </a:p>
        </p:txBody>
      </p:sp>
      <p:sp>
        <p:nvSpPr>
          <p:cNvPr id="3" name="Content Placeholder 2"/>
          <p:cNvSpPr>
            <a:spLocks noGrp="1"/>
          </p:cNvSpPr>
          <p:nvPr>
            <p:ph idx="1"/>
          </p:nvPr>
        </p:nvSpPr>
        <p:spPr>
          <a:xfrm>
            <a:off x="190500" y="1701800"/>
            <a:ext cx="11163300" cy="4475163"/>
          </a:xfrm>
        </p:spPr>
        <p:txBody>
          <a:bodyPr>
            <a:normAutofit/>
          </a:bodyPr>
          <a:lstStyle/>
          <a:p>
            <a:pPr marL="0" indent="0" algn="l">
              <a:buNone/>
            </a:pPr>
            <a:endParaRPr lang="en-US" sz="2400" dirty="0"/>
          </a:p>
          <a:p>
            <a:pPr marL="0" indent="0" algn="l">
              <a:buNone/>
            </a:pPr>
            <a:endParaRPr lang="ar-JO" sz="2400" dirty="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Diagram 8"/>
              <p:cNvGraphicFramePr/>
              <p:nvPr>
                <p:extLst>
                  <p:ext uri="{D42A27DB-BD31-4B8C-83A1-F6EECF244321}">
                    <p14:modId xmlns:p14="http://schemas.microsoft.com/office/powerpoint/2010/main" val="2706546430"/>
                  </p:ext>
                </p:extLst>
              </p:nvPr>
            </p:nvGraphicFramePr>
            <p:xfrm>
              <a:off x="0" y="1841500"/>
              <a:ext cx="11988800" cy="4335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9" name="Diagram 8"/>
              <p:cNvGraphicFramePr/>
              <p:nvPr>
                <p:extLst>
                  <p:ext uri="{D42A27DB-BD31-4B8C-83A1-F6EECF244321}">
                    <p14:modId xmlns:p14="http://schemas.microsoft.com/office/powerpoint/2010/main" val="2706546430"/>
                  </p:ext>
                </p:extLst>
              </p:nvPr>
            </p:nvGraphicFramePr>
            <p:xfrm>
              <a:off x="0" y="1841500"/>
              <a:ext cx="11988800" cy="4335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4" name="Date Placeholder 3"/>
          <p:cNvSpPr>
            <a:spLocks noGrp="1"/>
          </p:cNvSpPr>
          <p:nvPr>
            <p:ph type="dt" sz="half" idx="10"/>
          </p:nvPr>
        </p:nvSpPr>
        <p:spPr/>
        <p:txBody>
          <a:bodyPr/>
          <a:lstStyle/>
          <a:p>
            <a:pPr defTabSz="457200">
              <a:defRPr/>
            </a:pPr>
            <a:fld id="{2BFC35CA-9D03-4031-8321-909C8CA1769B}"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139</a:t>
            </a:fld>
            <a:endParaRPr lang="ar-JO" dirty="0"/>
          </a:p>
        </p:txBody>
      </p:sp>
    </p:spTree>
    <p:extLst>
      <p:ext uri="{BB962C8B-B14F-4D97-AF65-F5344CB8AC3E}">
        <p14:creationId xmlns:p14="http://schemas.microsoft.com/office/powerpoint/2010/main" val="201911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Interface Identification</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Good interface design between subsystems is essential for correct functionality of the whole systems , Compatibility of subsystems and components.</a:t>
            </a:r>
          </a:p>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Example of interface include electrical signals damage and dust protection (case), air cooling, user display, user control, mounting supports, power input, etc.…</a:t>
            </a:r>
          </a:p>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Some interface are external and others are internal (with the system), such as joining subsystems.</a:t>
            </a:r>
          </a:p>
          <a:p>
            <a:pPr algn="l" rtl="0"/>
            <a:endParaRPr lang="en-CA"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6B72B7-46FB-4F31-A293-A7FDB880D60B}"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a:t>
            </a:r>
            <a:r>
              <a:rPr kumimoji="0" lang="en-US" sz="1600" b="0" i="0" u="none" strike="noStrike" kern="1200" cap="all" spc="0" normalizeH="0" baseline="0" noProof="0" dirty="0" err="1">
                <a:ln>
                  <a:noFill/>
                </a:ln>
                <a:solidFill>
                  <a:srgbClr val="FFFFFF"/>
                </a:solidFill>
                <a:effectLst/>
                <a:uLnTx/>
                <a:uFillTx/>
                <a:ea typeface="+mn-ea"/>
                <a:cs typeface="+mn-cs"/>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14</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19179359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211" y="547552"/>
            <a:ext cx="10807700" cy="5681663"/>
          </a:xfrm>
        </p:spPr>
        <p:txBody>
          <a:bodyPr>
            <a:normAutofit lnSpcReduction="10000"/>
          </a:bodyPr>
          <a:lstStyle/>
          <a:p>
            <a:pPr marL="0" indent="0" algn="l">
              <a:buNone/>
            </a:pPr>
            <a:endParaRPr lang="en-US" sz="4300" dirty="0">
              <a:solidFill>
                <a:schemeClr val="tx1"/>
              </a:solidFill>
            </a:endParaRPr>
          </a:p>
          <a:p>
            <a:pPr marL="0" indent="0" algn="l">
              <a:buNone/>
            </a:pPr>
            <a:r>
              <a:rPr lang="en-US" sz="2600" dirty="0">
                <a:solidFill>
                  <a:schemeClr val="tx1"/>
                </a:solidFill>
              </a:rPr>
              <a:t>Some reliability software packages:</a:t>
            </a:r>
            <a:endParaRPr lang="ar-SA" sz="2600" dirty="0">
              <a:solidFill>
                <a:schemeClr val="tx1"/>
              </a:solidFill>
              <a:cs typeface="Times New Roman" panose="02020603050405020304" pitchFamily="18" charset="0"/>
            </a:endParaRPr>
          </a:p>
          <a:p>
            <a:pPr marL="0" indent="0" algn="l">
              <a:buNone/>
            </a:pPr>
            <a:endParaRPr lang="en-US" sz="2400" dirty="0">
              <a:solidFill>
                <a:schemeClr val="tx1"/>
              </a:solidFill>
            </a:endParaRPr>
          </a:p>
          <a:p>
            <a:pPr marL="0" indent="0" algn="l">
              <a:buNone/>
            </a:pPr>
            <a:r>
              <a:rPr lang="en-US" dirty="0">
                <a:solidFill>
                  <a:schemeClr val="tx1"/>
                </a:solidFill>
              </a:rPr>
              <a:t>A) UK:</a:t>
            </a:r>
          </a:p>
          <a:p>
            <a:pPr marL="0" indent="0" algn="l">
              <a:buNone/>
            </a:pPr>
            <a:r>
              <a:rPr lang="en-US" dirty="0">
                <a:solidFill>
                  <a:schemeClr val="tx1"/>
                </a:solidFill>
              </a:rPr>
              <a:t>1-OPTAGON</a:t>
            </a:r>
          </a:p>
          <a:p>
            <a:pPr marL="0" indent="0" algn="l">
              <a:buNone/>
            </a:pPr>
            <a:r>
              <a:rPr lang="en-US" dirty="0">
                <a:solidFill>
                  <a:schemeClr val="tx1"/>
                </a:solidFill>
              </a:rPr>
              <a:t>2-MAROS</a:t>
            </a:r>
          </a:p>
          <a:p>
            <a:pPr marL="0" indent="0" algn="l">
              <a:buNone/>
            </a:pPr>
            <a:r>
              <a:rPr lang="en-US" dirty="0">
                <a:solidFill>
                  <a:schemeClr val="tx1"/>
                </a:solidFill>
              </a:rPr>
              <a:t>3-TAROO</a:t>
            </a:r>
          </a:p>
          <a:p>
            <a:pPr marL="0" indent="0" algn="l">
              <a:buNone/>
            </a:pPr>
            <a:r>
              <a:rPr lang="en-US" dirty="0">
                <a:solidFill>
                  <a:schemeClr val="tx1"/>
                </a:solidFill>
              </a:rPr>
              <a:t>4-ACE</a:t>
            </a:r>
          </a:p>
          <a:p>
            <a:pPr marL="0" indent="0" algn="l">
              <a:buNone/>
            </a:pPr>
            <a:endParaRPr lang="en-US" dirty="0">
              <a:solidFill>
                <a:schemeClr val="tx1"/>
              </a:solidFill>
            </a:endParaRPr>
          </a:p>
          <a:p>
            <a:pPr marL="0" indent="0" algn="l">
              <a:buNone/>
            </a:pPr>
            <a:r>
              <a:rPr lang="en-US" dirty="0">
                <a:solidFill>
                  <a:schemeClr val="tx1"/>
                </a:solidFill>
              </a:rPr>
              <a:t>B) US:</a:t>
            </a:r>
          </a:p>
          <a:p>
            <a:pPr marL="0" indent="0" algn="l">
              <a:buNone/>
            </a:pPr>
            <a:r>
              <a:rPr lang="en-US" dirty="0">
                <a:solidFill>
                  <a:schemeClr val="tx1"/>
                </a:solidFill>
              </a:rPr>
              <a:t>1-minitab</a:t>
            </a:r>
          </a:p>
          <a:p>
            <a:pPr marL="0" indent="0" algn="l">
              <a:buNone/>
            </a:pPr>
            <a:r>
              <a:rPr lang="en-US" dirty="0">
                <a:solidFill>
                  <a:schemeClr val="tx1"/>
                </a:solidFill>
              </a:rPr>
              <a:t>2-Reliasoft</a:t>
            </a:r>
          </a:p>
        </p:txBody>
      </p:sp>
      <p:sp>
        <p:nvSpPr>
          <p:cNvPr id="2" name="Date Placeholder 1"/>
          <p:cNvSpPr>
            <a:spLocks noGrp="1"/>
          </p:cNvSpPr>
          <p:nvPr>
            <p:ph type="dt" sz="half" idx="10"/>
          </p:nvPr>
        </p:nvSpPr>
        <p:spPr/>
        <p:txBody>
          <a:bodyPr/>
          <a:lstStyle/>
          <a:p>
            <a:pPr defTabSz="457200">
              <a:defRPr/>
            </a:pPr>
            <a:fld id="{CAA235BC-F64C-4FA2-9593-ADFAA41D4C10}"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140</a:t>
            </a:fld>
            <a:endParaRPr lang="ar-JO" dirty="0"/>
          </a:p>
        </p:txBody>
      </p:sp>
    </p:spTree>
    <p:extLst>
      <p:ext uri="{BB962C8B-B14F-4D97-AF65-F5344CB8AC3E}">
        <p14:creationId xmlns:p14="http://schemas.microsoft.com/office/powerpoint/2010/main" val="32781828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54001"/>
            <a:ext cx="10190480" cy="1483360"/>
          </a:xfrm>
        </p:spPr>
        <p:txBody>
          <a:bodyPr>
            <a:normAutofit fontScale="90000"/>
          </a:bodyPr>
          <a:lstStyle/>
          <a:p>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u="sng" dirty="0">
                <a:solidFill>
                  <a:schemeClr val="tx1"/>
                </a:solidFill>
              </a:rPr>
              <a:t/>
            </a:r>
            <a:br>
              <a:rPr lang="en-US" u="sng" dirty="0">
                <a:solidFill>
                  <a:schemeClr val="tx1"/>
                </a:solidFill>
              </a:rPr>
            </a:br>
            <a:r>
              <a:rPr lang="en-US" sz="2700" b="1" dirty="0">
                <a:solidFill>
                  <a:schemeClr val="tx1"/>
                </a:solidFill>
              </a:rPr>
              <a:t>Chapter 10. Quantified Risk Assessment (QRA) </a:t>
            </a:r>
            <a:r>
              <a:rPr lang="en-US" u="sng" dirty="0">
                <a:solidFill>
                  <a:schemeClr val="tx1"/>
                </a:solidFill>
              </a:rPr>
              <a:t/>
            </a:r>
            <a:br>
              <a:rPr lang="en-US" u="sng" dirty="0">
                <a:solidFill>
                  <a:schemeClr val="tx1"/>
                </a:solidFill>
              </a:rPr>
            </a:br>
            <a:r>
              <a:rPr lang="en-US" sz="2700" dirty="0">
                <a:solidFill>
                  <a:schemeClr val="tx1"/>
                </a:solidFill>
              </a:rPr>
              <a:t>10.1 Frequency and consequence:</a:t>
            </a:r>
            <a:endParaRPr lang="ar-JO" dirty="0">
              <a:solidFill>
                <a:schemeClr val="tx1"/>
              </a:solidFill>
            </a:endParaRPr>
          </a:p>
        </p:txBody>
      </p:sp>
      <p:sp>
        <p:nvSpPr>
          <p:cNvPr id="3" name="Content Placeholder 2"/>
          <p:cNvSpPr>
            <a:spLocks noGrp="1"/>
          </p:cNvSpPr>
          <p:nvPr>
            <p:ph idx="1"/>
          </p:nvPr>
        </p:nvSpPr>
        <p:spPr/>
        <p:txBody>
          <a:bodyPr/>
          <a:lstStyle/>
          <a:p>
            <a:pPr marL="0" indent="0" algn="l">
              <a:buNone/>
            </a:pPr>
            <a:r>
              <a:rPr lang="en-US" b="1" dirty="0">
                <a:solidFill>
                  <a:schemeClr val="tx1"/>
                </a:solidFill>
              </a:rPr>
              <a:t>Risk = frequency * Consequence</a:t>
            </a:r>
          </a:p>
          <a:p>
            <a:pPr marL="0" indent="0" algn="l">
              <a:buNone/>
            </a:pPr>
            <a:endParaRPr lang="en-US" sz="2400" dirty="0">
              <a:solidFill>
                <a:schemeClr val="tx1"/>
              </a:solidFill>
            </a:endParaRPr>
          </a:p>
          <a:p>
            <a:pPr marL="0" indent="0" algn="l">
              <a:buNone/>
            </a:pPr>
            <a:r>
              <a:rPr lang="en-US" dirty="0">
                <a:solidFill>
                  <a:schemeClr val="tx1"/>
                </a:solidFill>
              </a:rPr>
              <a:t>Frequency probability of the event.</a:t>
            </a:r>
          </a:p>
          <a:p>
            <a:pPr marL="0" indent="0" algn="l">
              <a:buNone/>
            </a:pPr>
            <a:r>
              <a:rPr lang="en-US" dirty="0">
                <a:solidFill>
                  <a:schemeClr val="tx1"/>
                </a:solidFill>
              </a:rPr>
              <a:t>Consequence potential loss (measurable) such as: Fatalities, damage..</a:t>
            </a:r>
          </a:p>
          <a:p>
            <a:pPr marL="0" indent="0" algn="l">
              <a:buNone/>
            </a:pPr>
            <a:endParaRPr lang="ar-JO" dirty="0">
              <a:solidFill>
                <a:schemeClr val="tx1"/>
              </a:solidFill>
              <a:cs typeface="Times New Roman" panose="02020603050405020304" pitchFamily="18" charset="0"/>
            </a:endParaRPr>
          </a:p>
          <a:p>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3236FD2D-3355-404B-B964-9DA047F5C73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141</a:t>
            </a:fld>
            <a:endParaRPr lang="ar-JO" dirty="0"/>
          </a:p>
        </p:txBody>
      </p:sp>
    </p:spTree>
    <p:extLst>
      <p:ext uri="{BB962C8B-B14F-4D97-AF65-F5344CB8AC3E}">
        <p14:creationId xmlns:p14="http://schemas.microsoft.com/office/powerpoint/2010/main" val="162818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rPr>
              <a:t>10.2 Perception of Risk and ALARP</a:t>
            </a:r>
            <a:r>
              <a:rPr lang="ar-SA" sz="2400" dirty="0">
                <a:solidFill>
                  <a:schemeClr val="tx1"/>
                </a:solidFill>
              </a:rPr>
              <a:t/>
            </a:r>
            <a:br>
              <a:rPr lang="ar-SA" sz="2400" dirty="0">
                <a:solidFill>
                  <a:schemeClr val="tx1"/>
                </a:solidFill>
              </a:rPr>
            </a:br>
            <a:endParaRPr lang="ar-JO" sz="2400" dirty="0">
              <a:solidFill>
                <a:schemeClr val="tx1"/>
              </a:solidFill>
            </a:endParaRPr>
          </a:p>
        </p:txBody>
      </p:sp>
      <p:sp>
        <p:nvSpPr>
          <p:cNvPr id="3" name="Content Placeholder 2"/>
          <p:cNvSpPr>
            <a:spLocks noGrp="1"/>
          </p:cNvSpPr>
          <p:nvPr>
            <p:ph idx="1"/>
          </p:nvPr>
        </p:nvSpPr>
        <p:spPr/>
        <p:txBody>
          <a:bodyPr>
            <a:normAutofit/>
          </a:bodyPr>
          <a:lstStyle/>
          <a:p>
            <a:pPr marL="0" indent="0" algn="l">
              <a:buNone/>
            </a:pPr>
            <a:r>
              <a:rPr lang="en-US" dirty="0">
                <a:solidFill>
                  <a:schemeClr val="tx1"/>
                </a:solidFill>
              </a:rPr>
              <a:t>ALARP: As Low AS Reasonably Practicable.</a:t>
            </a:r>
          </a:p>
          <a:p>
            <a:pPr marL="0" indent="0" algn="l">
              <a:buNone/>
            </a:pPr>
            <a:r>
              <a:rPr lang="en-US" dirty="0">
                <a:solidFill>
                  <a:schemeClr val="tx1"/>
                </a:solidFill>
              </a:rPr>
              <a:t>HSE: Health and Safety Executive.  </a:t>
            </a:r>
          </a:p>
          <a:p>
            <a:pPr marL="0" indent="0" algn="l">
              <a:buNone/>
            </a:pPr>
            <a:endParaRPr lang="ar-JO" dirty="0">
              <a:solidFill>
                <a:schemeClr val="tx1"/>
              </a:solidFill>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687528794"/>
              </p:ext>
            </p:extLst>
          </p:nvPr>
        </p:nvGraphicFramePr>
        <p:xfrm>
          <a:off x="796834" y="2625634"/>
          <a:ext cx="10633166" cy="335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pPr defTabSz="457200">
              <a:defRPr/>
            </a:pPr>
            <a:fld id="{04F89CEA-6534-455A-B09D-7BDF3D705E92}"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142</a:t>
            </a:fld>
            <a:endParaRPr lang="ar-JO" dirty="0"/>
          </a:p>
        </p:txBody>
      </p:sp>
    </p:spTree>
    <p:extLst>
      <p:ext uri="{BB962C8B-B14F-4D97-AF65-F5344CB8AC3E}">
        <p14:creationId xmlns:p14="http://schemas.microsoft.com/office/powerpoint/2010/main" val="179218534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ALARP Triangle:</a:t>
            </a:r>
            <a:r>
              <a:rPr lang="en-US" sz="2400" dirty="0"/>
              <a:t/>
            </a:r>
            <a:br>
              <a:rPr lang="en-US" sz="2400" dirty="0"/>
            </a:br>
            <a:endParaRPr lang="en-US" sz="2400" dirty="0"/>
          </a:p>
        </p:txBody>
      </p:sp>
      <p:graphicFrame>
        <p:nvGraphicFramePr>
          <p:cNvPr id="4" name="Diagram 3"/>
          <p:cNvGraphicFramePr/>
          <p:nvPr>
            <p:extLst>
              <p:ext uri="{D42A27DB-BD31-4B8C-83A1-F6EECF244321}">
                <p14:modId xmlns:p14="http://schemas.microsoft.com/office/powerpoint/2010/main" val="3412880007"/>
              </p:ext>
            </p:extLst>
          </p:nvPr>
        </p:nvGraphicFramePr>
        <p:xfrm>
          <a:off x="1335532" y="1777999"/>
          <a:ext cx="7884668" cy="469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7753350" y="3238500"/>
            <a:ext cx="1549400" cy="241300"/>
          </a:xfrm>
          <a:prstGeom prst="righ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9302750" y="3022600"/>
            <a:ext cx="2425700" cy="67310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dirty="0">
                <a:latin typeface="Times New Roman" panose="02020603050405020304" pitchFamily="18" charset="0"/>
              </a:rPr>
              <a:t>Max tolerable</a:t>
            </a:r>
            <a:endParaRPr lang="ar-JO" dirty="0">
              <a:latin typeface="Times New Roman" panose="02020603050405020304" pitchFamily="18" charset="0"/>
              <a:cs typeface="Times New Roman" panose="02020603050405020304" pitchFamily="18" charset="0"/>
            </a:endParaRPr>
          </a:p>
        </p:txBody>
      </p:sp>
      <p:sp>
        <p:nvSpPr>
          <p:cNvPr id="11" name="Right Arrow 10"/>
          <p:cNvSpPr/>
          <p:nvPr/>
        </p:nvSpPr>
        <p:spPr>
          <a:xfrm>
            <a:off x="6471223" y="4686300"/>
            <a:ext cx="1549400" cy="2413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8020623" y="4438650"/>
            <a:ext cx="2425700" cy="673100"/>
          </a:xfrm>
          <a:prstGeom prst="roundRect">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Broadly Acceptable</a:t>
            </a:r>
          </a:p>
          <a:p>
            <a:pPr algn="ctr"/>
            <a:r>
              <a:rPr lang="en-US" dirty="0">
                <a:latin typeface="Times New Roman" panose="02020603050405020304" pitchFamily="18" charset="0"/>
              </a:rPr>
              <a:t>risk</a:t>
            </a:r>
            <a:endParaRPr lang="ar-JO" dirty="0">
              <a:latin typeface="Times New Roman" panose="02020603050405020304" pitchFamily="18" charset="0"/>
              <a:cs typeface="Times New Roman" panose="02020603050405020304" pitchFamily="18" charset="0"/>
            </a:endParaRPr>
          </a:p>
        </p:txBody>
      </p:sp>
      <p:sp>
        <p:nvSpPr>
          <p:cNvPr id="13" name="Down Arrow 12"/>
          <p:cNvSpPr/>
          <p:nvPr/>
        </p:nvSpPr>
        <p:spPr>
          <a:xfrm>
            <a:off x="2400302" y="3022600"/>
            <a:ext cx="331344" cy="240665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15" name="Down Arrow 14"/>
          <p:cNvSpPr/>
          <p:nvPr/>
        </p:nvSpPr>
        <p:spPr>
          <a:xfrm rot="10800000">
            <a:off x="1507588" y="2774950"/>
            <a:ext cx="307086" cy="270509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2744593" y="4959350"/>
            <a:ext cx="1238963"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More cost</a:t>
            </a:r>
            <a:endParaRPr lang="ar-JO"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222250" y="2565400"/>
            <a:ext cx="1231900" cy="914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Increasing</a:t>
            </a:r>
          </a:p>
          <a:p>
            <a:pPr algn="ctr"/>
            <a:r>
              <a:rPr lang="en-US" dirty="0">
                <a:latin typeface="Times New Roman" panose="02020603050405020304" pitchFamily="18" charset="0"/>
              </a:rPr>
              <a:t>risk</a:t>
            </a:r>
            <a:endParaRPr lang="ar-JO"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pPr defTabSz="457200">
              <a:defRPr/>
            </a:pPr>
            <a:fld id="{15FA2C85-230C-4199-B48D-02EC18957B5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143</a:t>
            </a:fld>
            <a:endParaRPr lang="ar-JO" dirty="0"/>
          </a:p>
        </p:txBody>
      </p:sp>
    </p:spTree>
    <p:extLst>
      <p:ext uri="{BB962C8B-B14F-4D97-AF65-F5344CB8AC3E}">
        <p14:creationId xmlns:p14="http://schemas.microsoft.com/office/powerpoint/2010/main" val="3888761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5840" y="558800"/>
            <a:ext cx="10515600" cy="5618163"/>
          </a:xfrm>
        </p:spPr>
        <p:txBody>
          <a:bodyPr>
            <a:normAutofit/>
          </a:bodyPr>
          <a:lstStyle/>
          <a:p>
            <a:pPr marL="0" indent="0" algn="l">
              <a:buNone/>
            </a:pPr>
            <a:r>
              <a:rPr lang="en-US" dirty="0">
                <a:solidFill>
                  <a:schemeClr val="tx1"/>
                </a:solidFill>
              </a:rPr>
              <a:t>Cost per life 1-4 million</a:t>
            </a:r>
          </a:p>
          <a:p>
            <a:pPr marL="0" indent="0" algn="l">
              <a:buNone/>
            </a:pPr>
            <a:r>
              <a:rPr lang="en-US" dirty="0">
                <a:solidFill>
                  <a:schemeClr val="tx1"/>
                </a:solidFill>
              </a:rPr>
              <a:t>Individual risk is more tolerable than societal risk</a:t>
            </a:r>
          </a:p>
          <a:p>
            <a:pPr marL="0" indent="0" algn="l">
              <a:buNone/>
            </a:pPr>
            <a:endParaRPr lang="en-US" dirty="0">
              <a:solidFill>
                <a:schemeClr val="tx1"/>
              </a:solidFill>
            </a:endParaRPr>
          </a:p>
          <a:p>
            <a:pPr marL="0" indent="0" algn="l">
              <a:buNone/>
            </a:pPr>
            <a:r>
              <a:rPr lang="en-US" dirty="0">
                <a:solidFill>
                  <a:schemeClr val="tx1"/>
                </a:solidFill>
              </a:rPr>
              <a:t>Individual: car accident voluntary more control.</a:t>
            </a:r>
          </a:p>
          <a:p>
            <a:pPr marL="0" indent="0" algn="l">
              <a:buNone/>
            </a:pPr>
            <a:r>
              <a:rPr lang="en-US" dirty="0">
                <a:solidFill>
                  <a:schemeClr val="tx1"/>
                </a:solidFill>
              </a:rPr>
              <a:t>Societal: train crash involuntary no control.</a:t>
            </a:r>
          </a:p>
          <a:p>
            <a:pPr marL="0" indent="0" algn="l">
              <a:buNone/>
            </a:pPr>
            <a:endParaRPr lang="ar-JO" dirty="0">
              <a:solidFill>
                <a:schemeClr val="tx1"/>
              </a:solidFill>
              <a:cs typeface="Times New Roman" panose="02020603050405020304" pitchFamily="18" charset="0"/>
            </a:endParaRPr>
          </a:p>
        </p:txBody>
      </p:sp>
      <p:graphicFrame>
        <p:nvGraphicFramePr>
          <p:cNvPr id="9" name="Chart 8"/>
          <p:cNvGraphicFramePr/>
          <p:nvPr>
            <p:extLst/>
          </p:nvPr>
        </p:nvGraphicFramePr>
        <p:xfrm>
          <a:off x="2984500" y="3213100"/>
          <a:ext cx="7175500" cy="2963863"/>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defTabSz="457200">
              <a:defRPr/>
            </a:pPr>
            <a:fld id="{8A9C10A7-D0F0-41F5-B8A0-AA9D99D30E51}"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144</a:t>
            </a:fld>
            <a:endParaRPr lang="ar-JO" dirty="0"/>
          </a:p>
        </p:txBody>
      </p:sp>
    </p:spTree>
    <p:extLst>
      <p:ext uri="{BB962C8B-B14F-4D97-AF65-F5344CB8AC3E}">
        <p14:creationId xmlns:p14="http://schemas.microsoft.com/office/powerpoint/2010/main" val="7035740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chemeClr val="tx1"/>
                </a:solidFill>
              </a:rPr>
              <a:t>10.3  Hazard Identification (HAZID)</a:t>
            </a:r>
            <a:br>
              <a:rPr lang="en-US"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a:xfrm>
            <a:off x="1097280" y="1737360"/>
            <a:ext cx="10058400" cy="4131734"/>
          </a:xfrm>
        </p:spPr>
        <p:txBody>
          <a:bodyPr>
            <a:normAutofit fontScale="92500" lnSpcReduction="20000"/>
          </a:bodyPr>
          <a:lstStyle/>
          <a:p>
            <a:pPr marL="0" indent="0" algn="l">
              <a:buNone/>
            </a:pPr>
            <a:endParaRPr lang="en-US" sz="2400" dirty="0">
              <a:solidFill>
                <a:schemeClr val="tx1"/>
              </a:solidFill>
            </a:endParaRPr>
          </a:p>
          <a:p>
            <a:pPr marL="0" indent="0" algn="l">
              <a:buNone/>
            </a:pPr>
            <a:r>
              <a:rPr lang="en-US" sz="2200" dirty="0">
                <a:solidFill>
                  <a:schemeClr val="tx1"/>
                </a:solidFill>
              </a:rPr>
              <a:t>Identification of hazard comes before quantification of hazard.</a:t>
            </a:r>
          </a:p>
          <a:p>
            <a:pPr marL="0" indent="0" algn="l">
              <a:buNone/>
            </a:pPr>
            <a:endParaRPr lang="en-US" sz="2200" dirty="0">
              <a:solidFill>
                <a:schemeClr val="tx1"/>
              </a:solidFill>
            </a:endParaRPr>
          </a:p>
          <a:p>
            <a:pPr marL="0" indent="0" algn="l">
              <a:buNone/>
            </a:pPr>
            <a:r>
              <a:rPr lang="en-US" sz="2200" dirty="0">
                <a:solidFill>
                  <a:schemeClr val="tx1"/>
                </a:solidFill>
              </a:rPr>
              <a:t>HAZOP: Hazard and Operability studies</a:t>
            </a:r>
          </a:p>
          <a:p>
            <a:pPr marL="0" indent="0" algn="l">
              <a:buNone/>
            </a:pPr>
            <a:r>
              <a:rPr lang="en-US" sz="2200" dirty="0">
                <a:solidFill>
                  <a:schemeClr val="tx1"/>
                </a:solidFill>
              </a:rPr>
              <a:t>By how the hazard may arise in a process.</a:t>
            </a:r>
          </a:p>
          <a:p>
            <a:pPr marL="0" indent="0" algn="l">
              <a:buNone/>
            </a:pPr>
            <a:r>
              <a:rPr lang="en-US" sz="2200" dirty="0">
                <a:solidFill>
                  <a:schemeClr val="tx1"/>
                </a:solidFill>
              </a:rPr>
              <a:t> </a:t>
            </a:r>
            <a:endParaRPr lang="ar-JO" sz="2200" dirty="0">
              <a:solidFill>
                <a:schemeClr val="tx1"/>
              </a:solidFill>
              <a:cs typeface="Times New Roman" panose="02020603050405020304" pitchFamily="18" charset="0"/>
            </a:endParaRPr>
          </a:p>
          <a:p>
            <a:pPr marL="0" indent="0" algn="l">
              <a:buNone/>
            </a:pPr>
            <a:r>
              <a:rPr lang="en-US" sz="2200" dirty="0">
                <a:solidFill>
                  <a:schemeClr val="tx1"/>
                </a:solidFill>
              </a:rPr>
              <a:t>HAZAN: Hazard Analysis: Analysis the outcome of a hazard (Consequence Analysis)</a:t>
            </a:r>
          </a:p>
          <a:p>
            <a:pPr marL="0" indent="0" algn="l">
              <a:buNone/>
            </a:pPr>
            <a:r>
              <a:rPr lang="en-US" sz="2200" dirty="0">
                <a:solidFill>
                  <a:schemeClr val="tx1"/>
                </a:solidFill>
              </a:rPr>
              <a:t>Preliminary HAZAN: Identify safety critical areal </a:t>
            </a:r>
          </a:p>
          <a:p>
            <a:pPr marL="0" indent="0" algn="l">
              <a:buNone/>
            </a:pPr>
            <a:r>
              <a:rPr lang="en-US" sz="2200" dirty="0">
                <a:solidFill>
                  <a:schemeClr val="tx1"/>
                </a:solidFill>
              </a:rPr>
              <a:t>and sets safety targets, It include: </a:t>
            </a:r>
          </a:p>
          <a:p>
            <a:pPr marL="0" indent="0" algn="l">
              <a:buNone/>
            </a:pPr>
            <a:r>
              <a:rPr lang="en-US" sz="2400" dirty="0">
                <a:solidFill>
                  <a:schemeClr val="tx1"/>
                </a:solidFill>
              </a:rPr>
              <a:t> </a:t>
            </a:r>
            <a:endParaRPr lang="ar-JO" sz="2400"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61D1FC30-9FFE-4BA9-993D-4C841CCC4FC8}"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145</a:t>
            </a:fld>
            <a:endParaRPr lang="ar-JO" dirty="0"/>
          </a:p>
        </p:txBody>
      </p:sp>
    </p:spTree>
    <p:extLst>
      <p:ext uri="{BB962C8B-B14F-4D97-AF65-F5344CB8AC3E}">
        <p14:creationId xmlns:p14="http://schemas.microsoft.com/office/powerpoint/2010/main" val="13053003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l">
              <a:buNone/>
            </a:pPr>
            <a:r>
              <a:rPr lang="en-US" sz="2400" dirty="0">
                <a:solidFill>
                  <a:schemeClr val="tx1"/>
                </a:solidFill>
              </a:rPr>
              <a:t>Preliminary HAZAN: Identify safety critical areal </a:t>
            </a:r>
          </a:p>
          <a:p>
            <a:pPr marL="0" indent="0" algn="l">
              <a:buNone/>
            </a:pPr>
            <a:r>
              <a:rPr lang="en-US" sz="2400" dirty="0">
                <a:solidFill>
                  <a:schemeClr val="tx1"/>
                </a:solidFill>
              </a:rPr>
              <a:t>and sets safety targets, It include: </a:t>
            </a:r>
          </a:p>
          <a:p>
            <a:pPr marL="0" indent="0" algn="l">
              <a:buNone/>
            </a:pPr>
            <a:endParaRPr lang="en-US" sz="2400" dirty="0">
              <a:solidFill>
                <a:schemeClr val="tx1"/>
              </a:solidFill>
            </a:endParaRPr>
          </a:p>
          <a:p>
            <a:pPr marL="0" indent="0" algn="l">
              <a:buNone/>
            </a:pPr>
            <a:r>
              <a:rPr lang="en-US">
                <a:solidFill>
                  <a:schemeClr val="tx1"/>
                </a:solidFill>
              </a:rPr>
              <a:t>1- </a:t>
            </a:r>
            <a:r>
              <a:rPr lang="en-US" smtClean="0">
                <a:solidFill>
                  <a:schemeClr val="tx1"/>
                </a:solidFill>
              </a:rPr>
              <a:t>Pervious </a:t>
            </a:r>
            <a:r>
              <a:rPr lang="en-US" dirty="0">
                <a:solidFill>
                  <a:schemeClr val="tx1"/>
                </a:solidFill>
              </a:rPr>
              <a:t>experience </a:t>
            </a:r>
          </a:p>
          <a:p>
            <a:pPr marL="0" indent="0" algn="l">
              <a:buNone/>
            </a:pPr>
            <a:r>
              <a:rPr lang="en-US" dirty="0">
                <a:solidFill>
                  <a:schemeClr val="tx1"/>
                </a:solidFill>
              </a:rPr>
              <a:t>2-Hazardous materials.</a:t>
            </a:r>
          </a:p>
          <a:p>
            <a:pPr marL="0" indent="0" algn="l">
              <a:buNone/>
            </a:pPr>
            <a:r>
              <a:rPr lang="en-US" dirty="0">
                <a:solidFill>
                  <a:schemeClr val="tx1"/>
                </a:solidFill>
              </a:rPr>
              <a:t>3-Interfaces with operators or public.</a:t>
            </a:r>
          </a:p>
          <a:p>
            <a:pPr marL="0" indent="0" algn="l">
              <a:buNone/>
            </a:pPr>
            <a:r>
              <a:rPr lang="en-US" dirty="0">
                <a:solidFill>
                  <a:schemeClr val="tx1"/>
                </a:solidFill>
              </a:rPr>
              <a:t>4-legislation, Standards, regulations </a:t>
            </a:r>
          </a:p>
          <a:p>
            <a:pPr marL="0" indent="0" algn="l">
              <a:buNone/>
            </a:pPr>
            <a:r>
              <a:rPr lang="en-US" dirty="0">
                <a:solidFill>
                  <a:schemeClr val="tx1"/>
                </a:solidFill>
              </a:rPr>
              <a:t>5-Environmental hazard.</a:t>
            </a:r>
          </a:p>
          <a:p>
            <a:pPr marL="0" indent="0" algn="l">
              <a:buNone/>
            </a:pPr>
            <a:r>
              <a:rPr lang="en-US" dirty="0">
                <a:solidFill>
                  <a:schemeClr val="tx1"/>
                </a:solidFill>
              </a:rPr>
              <a:t>6-Impact on environment.</a:t>
            </a:r>
          </a:p>
          <a:p>
            <a:pPr marL="0" indent="0" algn="l">
              <a:buNone/>
            </a:pPr>
            <a:r>
              <a:rPr lang="en-US" dirty="0">
                <a:solidFill>
                  <a:schemeClr val="tx1"/>
                </a:solidFill>
              </a:rPr>
              <a:t>7-Safety-related equipment</a:t>
            </a:r>
            <a:endParaRPr lang="ar-JO" dirty="0">
              <a:solidFill>
                <a:schemeClr val="tx1"/>
              </a:solidFill>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CD415F09-687D-402E-89E6-2D8826E48490}"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146</a:t>
            </a:fld>
            <a:endParaRPr lang="ar-JO" dirty="0"/>
          </a:p>
        </p:txBody>
      </p:sp>
    </p:spTree>
    <p:extLst>
      <p:ext uri="{BB962C8B-B14F-4D97-AF65-F5344CB8AC3E}">
        <p14:creationId xmlns:p14="http://schemas.microsoft.com/office/powerpoint/2010/main" val="198464771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86603"/>
            <a:ext cx="10058400" cy="1450757"/>
          </a:xfrm>
        </p:spPr>
        <p:txBody>
          <a:bodyPr>
            <a:normAutofit/>
          </a:bodyPr>
          <a:lstStyle/>
          <a:p>
            <a:pPr algn="l"/>
            <a:r>
              <a:rPr lang="en-US" sz="2400" b="1" dirty="0">
                <a:solidFill>
                  <a:schemeClr val="tx1"/>
                </a:solidFill>
              </a:rPr>
              <a:t>10.3.1 HAZOP</a:t>
            </a:r>
            <a:r>
              <a:rPr lang="ar-SA" sz="2400" dirty="0">
                <a:solidFill>
                  <a:schemeClr val="tx1"/>
                </a:solidFill>
              </a:rPr>
              <a:t/>
            </a:r>
            <a:br>
              <a:rPr lang="ar-SA" sz="2400" dirty="0">
                <a:solidFill>
                  <a:schemeClr val="tx1"/>
                </a:solidFill>
              </a:rPr>
            </a:br>
            <a:endParaRPr lang="ar-JO" sz="2400" dirty="0">
              <a:solidFill>
                <a:schemeClr val="tx1"/>
              </a:solidFill>
            </a:endParaRPr>
          </a:p>
        </p:txBody>
      </p:sp>
      <p:sp>
        <p:nvSpPr>
          <p:cNvPr id="3" name="Content Placeholder 2"/>
          <p:cNvSpPr>
            <a:spLocks noGrp="1"/>
          </p:cNvSpPr>
          <p:nvPr>
            <p:ph idx="1"/>
          </p:nvPr>
        </p:nvSpPr>
        <p:spPr>
          <a:xfrm>
            <a:off x="1097280" y="1737360"/>
            <a:ext cx="10058400" cy="4275666"/>
          </a:xfrm>
        </p:spPr>
        <p:txBody>
          <a:bodyPr>
            <a:noAutofit/>
          </a:bodyPr>
          <a:lstStyle/>
          <a:p>
            <a:pPr marL="0" indent="0" algn="l">
              <a:buNone/>
            </a:pPr>
            <a:r>
              <a:rPr lang="en-US" dirty="0">
                <a:solidFill>
                  <a:schemeClr val="tx1"/>
                </a:solidFill>
              </a:rPr>
              <a:t>It identify hazards in the process it is usually performed by a multidisciplinary team</a:t>
            </a:r>
          </a:p>
          <a:p>
            <a:pPr marL="0" indent="0" algn="l">
              <a:buNone/>
            </a:pPr>
            <a:r>
              <a:rPr lang="en-US" dirty="0">
                <a:solidFill>
                  <a:schemeClr val="tx1"/>
                </a:solidFill>
              </a:rPr>
              <a:t>And leads to recommendations for risk reduction.</a:t>
            </a:r>
          </a:p>
          <a:p>
            <a:pPr marL="0" indent="0" algn="l">
              <a:buNone/>
            </a:pPr>
            <a:endParaRPr lang="en-US" dirty="0">
              <a:solidFill>
                <a:schemeClr val="tx1"/>
              </a:solidFill>
            </a:endParaRPr>
          </a:p>
          <a:p>
            <a:pPr marL="0" indent="0" algn="l">
              <a:buNone/>
            </a:pPr>
            <a:r>
              <a:rPr lang="en-US" dirty="0">
                <a:solidFill>
                  <a:schemeClr val="tx1"/>
                </a:solidFill>
              </a:rPr>
              <a:t>It involves the study of the design details and requires working knowledge of the system operation.</a:t>
            </a:r>
          </a:p>
          <a:p>
            <a:pPr marL="0" indent="0" algn="l">
              <a:buNone/>
            </a:pPr>
            <a:r>
              <a:rPr lang="en-US" dirty="0">
                <a:solidFill>
                  <a:schemeClr val="tx1"/>
                </a:solidFill>
              </a:rPr>
              <a:t>A typical team may include:</a:t>
            </a:r>
          </a:p>
          <a:p>
            <a:pPr marL="0" indent="0" algn="l">
              <a:buNone/>
            </a:pPr>
            <a:r>
              <a:rPr lang="en-US" dirty="0">
                <a:solidFill>
                  <a:schemeClr val="tx1"/>
                </a:solidFill>
              </a:rPr>
              <a:t>1-Chem engineer                                  4-Safety/Reliability engineer </a:t>
            </a:r>
          </a:p>
          <a:p>
            <a:pPr marL="0" indent="0" algn="l">
              <a:buNone/>
            </a:pPr>
            <a:r>
              <a:rPr lang="en-US" dirty="0">
                <a:solidFill>
                  <a:schemeClr val="tx1"/>
                </a:solidFill>
              </a:rPr>
              <a:t>2-Mech engineer                                  5-Production engineer</a:t>
            </a:r>
          </a:p>
          <a:p>
            <a:pPr marL="0" indent="0" algn="l">
              <a:buNone/>
            </a:pPr>
            <a:r>
              <a:rPr lang="en-US" dirty="0">
                <a:solidFill>
                  <a:schemeClr val="tx1"/>
                </a:solidFill>
              </a:rPr>
              <a:t>3-Instrument engineer                        6-Project Manager</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B74C1A2C-96AB-4FF5-A732-FE263E25FD8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147</a:t>
            </a:fld>
            <a:endParaRPr lang="ar-JO" dirty="0"/>
          </a:p>
        </p:txBody>
      </p:sp>
    </p:spTree>
    <p:extLst>
      <p:ext uri="{BB962C8B-B14F-4D97-AF65-F5344CB8AC3E}">
        <p14:creationId xmlns:p14="http://schemas.microsoft.com/office/powerpoint/2010/main" val="34584190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l">
              <a:buNone/>
            </a:pPr>
            <a:r>
              <a:rPr lang="en-US" dirty="0">
                <a:solidFill>
                  <a:schemeClr val="tx1"/>
                </a:solidFill>
              </a:rPr>
              <a:t>Meeting minutes should be taken by a secretary Recording</a:t>
            </a:r>
          </a:p>
          <a:p>
            <a:pPr marL="0" indent="0" algn="l">
              <a:buNone/>
            </a:pPr>
            <a:endParaRPr lang="en-US" dirty="0">
              <a:solidFill>
                <a:schemeClr val="tx1"/>
              </a:solidFill>
            </a:endParaRPr>
          </a:p>
          <a:p>
            <a:pPr marL="0" indent="0" algn="l">
              <a:buNone/>
            </a:pPr>
            <a:r>
              <a:rPr lang="en-US" dirty="0">
                <a:solidFill>
                  <a:schemeClr val="tx1"/>
                </a:solidFill>
              </a:rPr>
              <a:t>HAZOP Procedure:</a:t>
            </a:r>
          </a:p>
          <a:p>
            <a:pPr marL="0" indent="0" algn="l">
              <a:buNone/>
            </a:pPr>
            <a:r>
              <a:rPr lang="en-US" dirty="0">
                <a:solidFill>
                  <a:schemeClr val="tx1"/>
                </a:solidFill>
              </a:rPr>
              <a:t>1-Define scope and objectives</a:t>
            </a:r>
          </a:p>
          <a:p>
            <a:pPr marL="0" indent="0" algn="l">
              <a:buNone/>
            </a:pPr>
            <a:r>
              <a:rPr lang="en-US" dirty="0">
                <a:solidFill>
                  <a:schemeClr val="tx1"/>
                </a:solidFill>
              </a:rPr>
              <a:t>2-Select documentation</a:t>
            </a:r>
          </a:p>
          <a:p>
            <a:pPr marL="0" indent="0" algn="l">
              <a:buNone/>
            </a:pPr>
            <a:r>
              <a:rPr lang="en-US" dirty="0">
                <a:solidFill>
                  <a:schemeClr val="tx1"/>
                </a:solidFill>
              </a:rPr>
              <a:t>3-Carry out the HAZOP</a:t>
            </a:r>
          </a:p>
          <a:p>
            <a:pPr marL="0" indent="0" algn="l">
              <a:buNone/>
            </a:pPr>
            <a:r>
              <a:rPr lang="en-US" dirty="0">
                <a:solidFill>
                  <a:schemeClr val="tx1"/>
                </a:solidFill>
              </a:rPr>
              <a:t>4-Implement the following-up action </a:t>
            </a:r>
          </a:p>
          <a:p>
            <a:pPr marL="0" indent="0" algn="l">
              <a:buNone/>
            </a:pPr>
            <a:r>
              <a:rPr lang="en-US" dirty="0">
                <a:solidFill>
                  <a:schemeClr val="tx1"/>
                </a:solidFill>
              </a:rPr>
              <a:t>5-recoed results </a:t>
            </a:r>
            <a:endParaRPr lang="ar-JO" dirty="0">
              <a:solidFill>
                <a:schemeClr val="tx1"/>
              </a:solidFill>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A7527B3B-0699-4040-9040-B1FBB672C618}" type="datetime3">
              <a:rPr lang="en-US" smtClean="0"/>
              <a:t>14 October 2017</a:t>
            </a:fld>
            <a:endParaRPr lang="ar-JO" dirty="0">
              <a:cs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148</a:t>
            </a:fld>
            <a:endParaRPr lang="ar-JO" dirty="0"/>
          </a:p>
        </p:txBody>
      </p:sp>
      <p:sp>
        <p:nvSpPr>
          <p:cNvPr id="6" name="Title 1"/>
          <p:cNvSpPr>
            <a:spLocks noGrp="1"/>
          </p:cNvSpPr>
          <p:nvPr>
            <p:ph type="title"/>
          </p:nvPr>
        </p:nvSpPr>
        <p:spPr>
          <a:xfrm>
            <a:off x="1068387" y="286603"/>
            <a:ext cx="10058400" cy="1450757"/>
          </a:xfrm>
        </p:spPr>
        <p:txBody>
          <a:bodyPr>
            <a:normAutofit/>
          </a:bodyPr>
          <a:lstStyle/>
          <a:p>
            <a:pPr algn="l"/>
            <a:r>
              <a:rPr lang="en-US" sz="2400" b="1" dirty="0">
                <a:solidFill>
                  <a:schemeClr val="tx1"/>
                </a:solidFill>
              </a:rPr>
              <a:t>10.3.1 HAZOP</a:t>
            </a:r>
            <a:r>
              <a:rPr lang="ar-SA" sz="2400" dirty="0">
                <a:solidFill>
                  <a:schemeClr val="tx1"/>
                </a:solidFill>
              </a:rPr>
              <a:t/>
            </a:r>
            <a:br>
              <a:rPr lang="ar-SA" sz="2400" dirty="0">
                <a:solidFill>
                  <a:schemeClr val="tx1"/>
                </a:solidFill>
              </a:rPr>
            </a:br>
            <a:endParaRPr lang="ar-JO" sz="2400" dirty="0">
              <a:solidFill>
                <a:schemeClr val="tx1"/>
              </a:solidFill>
            </a:endParaRPr>
          </a:p>
        </p:txBody>
      </p:sp>
    </p:spTree>
    <p:extLst>
      <p:ext uri="{BB962C8B-B14F-4D97-AF65-F5344CB8AC3E}">
        <p14:creationId xmlns:p14="http://schemas.microsoft.com/office/powerpoint/2010/main" val="403355079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Severity of hazard can be ranged as follow:</a:t>
            </a:r>
            <a:br>
              <a:rPr lang="en-US" sz="2400" dirty="0">
                <a:solidFill>
                  <a:schemeClr val="tx1"/>
                </a:solidFill>
              </a:rPr>
            </a:br>
            <a:endParaRPr lang="ar-JO" sz="2400" dirty="0">
              <a:solidFill>
                <a:schemeClr val="tx1"/>
              </a:solidFill>
            </a:endParaRPr>
          </a:p>
        </p:txBody>
      </p:sp>
      <p:sp>
        <p:nvSpPr>
          <p:cNvPr id="3" name="Content Placeholder 2"/>
          <p:cNvSpPr>
            <a:spLocks noGrp="1"/>
          </p:cNvSpPr>
          <p:nvPr>
            <p:ph idx="1"/>
          </p:nvPr>
        </p:nvSpPr>
        <p:spPr/>
        <p:txBody>
          <a:bodyPr/>
          <a:lstStyle/>
          <a:p>
            <a:pPr algn="l"/>
            <a:r>
              <a:rPr lang="en-US" dirty="0">
                <a:solidFill>
                  <a:schemeClr val="tx1"/>
                </a:solidFill>
              </a:rPr>
              <a:t>1-No impact on plant or personnel</a:t>
            </a:r>
          </a:p>
          <a:p>
            <a:pPr algn="l"/>
            <a:r>
              <a:rPr lang="en-US" dirty="0">
                <a:solidFill>
                  <a:schemeClr val="tx1"/>
                </a:solidFill>
              </a:rPr>
              <a:t>2-Damage to equipment only</a:t>
            </a:r>
          </a:p>
          <a:p>
            <a:pPr algn="l"/>
            <a:r>
              <a:rPr lang="en-US" dirty="0">
                <a:solidFill>
                  <a:schemeClr val="tx1"/>
                </a:solidFill>
              </a:rPr>
              <a:t>3-Injuries to unit personnel</a:t>
            </a:r>
          </a:p>
          <a:p>
            <a:pPr algn="l"/>
            <a:r>
              <a:rPr lang="en-US" dirty="0">
                <a:solidFill>
                  <a:schemeClr val="tx1"/>
                </a:solidFill>
              </a:rPr>
              <a:t>4-Major damage                  Formal Reliability Methods are used</a:t>
            </a:r>
          </a:p>
          <a:p>
            <a:pPr algn="l"/>
            <a:r>
              <a:rPr lang="en-US" b="1" dirty="0">
                <a:solidFill>
                  <a:schemeClr val="tx1"/>
                </a:solidFill>
              </a:rPr>
              <a:t>HAZOP can be applied to:</a:t>
            </a:r>
          </a:p>
          <a:p>
            <a:pPr algn="l"/>
            <a:r>
              <a:rPr lang="en-US" dirty="0">
                <a:solidFill>
                  <a:schemeClr val="tx1"/>
                </a:solidFill>
              </a:rPr>
              <a:t>1-Conceptual design.</a:t>
            </a:r>
          </a:p>
          <a:p>
            <a:pPr algn="l"/>
            <a:r>
              <a:rPr lang="en-US" dirty="0">
                <a:solidFill>
                  <a:schemeClr val="tx1"/>
                </a:solidFill>
              </a:rPr>
              <a:t>2-Detailed design.</a:t>
            </a:r>
          </a:p>
          <a:p>
            <a:pPr algn="l"/>
            <a:r>
              <a:rPr lang="en-US" dirty="0">
                <a:solidFill>
                  <a:schemeClr val="tx1"/>
                </a:solidFill>
              </a:rPr>
              <a:t>3-Proposed Modifications.</a:t>
            </a:r>
          </a:p>
          <a:p>
            <a:pPr algn="l"/>
            <a:r>
              <a:rPr lang="en-US" dirty="0">
                <a:solidFill>
                  <a:schemeClr val="tx1"/>
                </a:solidFill>
              </a:rPr>
              <a:t>4-Regulatory requirements.</a:t>
            </a:r>
          </a:p>
          <a:p>
            <a:pPr algn="l"/>
            <a:endParaRPr lang="ar-JO" dirty="0">
              <a:solidFill>
                <a:schemeClr val="tx1"/>
              </a:solidFill>
              <a:cs typeface="Times New Roman" panose="02020603050405020304" pitchFamily="18" charset="0"/>
            </a:endParaRPr>
          </a:p>
        </p:txBody>
      </p:sp>
      <p:sp>
        <p:nvSpPr>
          <p:cNvPr id="4" name="Right Arrow 3"/>
          <p:cNvSpPr/>
          <p:nvPr/>
        </p:nvSpPr>
        <p:spPr>
          <a:xfrm>
            <a:off x="2908300" y="3276600"/>
            <a:ext cx="863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cxnSp>
        <p:nvCxnSpPr>
          <p:cNvPr id="11" name="Elbow Connector 10"/>
          <p:cNvCxnSpPr/>
          <p:nvPr/>
        </p:nvCxnSpPr>
        <p:spPr>
          <a:xfrm>
            <a:off x="3937000" y="4279900"/>
            <a:ext cx="2189480" cy="6477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4229100" y="4927600"/>
            <a:ext cx="1897380" cy="749300"/>
          </a:xfrm>
          <a:prstGeom prst="bentConnector3">
            <a:avLst>
              <a:gd name="adj1" fmla="val 41968"/>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rot="10800000" flipV="1">
            <a:off x="6126480" y="4635500"/>
            <a:ext cx="2585720" cy="6096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latin typeface="Times New Roman" panose="02020603050405020304" pitchFamily="18" charset="0"/>
              </a:rPr>
              <a:t>Phases of life-cycle</a:t>
            </a:r>
            <a:endParaRPr lang="ar-JO"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pPr defTabSz="457200">
              <a:defRPr/>
            </a:pPr>
            <a:fld id="{9AC77760-46D7-4C1A-BCFA-597E0F364379}"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149</a:t>
            </a:fld>
            <a:endParaRPr lang="ar-JO" dirty="0"/>
          </a:p>
        </p:txBody>
      </p:sp>
    </p:spTree>
    <p:extLst>
      <p:ext uri="{BB962C8B-B14F-4D97-AF65-F5344CB8AC3E}">
        <p14:creationId xmlns:p14="http://schemas.microsoft.com/office/powerpoint/2010/main" val="14702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System Integrity</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Means the system is organized to meet quality and consistency standards, with an acceptable useful life.</a:t>
            </a:r>
          </a:p>
          <a:p>
            <a:pPr algn="l" rtl="0"/>
            <a:r>
              <a:rPr lang="en-CA" dirty="0">
                <a:solidFill>
                  <a:schemeClr val="tx1"/>
                </a:solidFill>
                <a:latin typeface="Times New Roman" panose="02020603050405020304" pitchFamily="18" charset="0"/>
                <a:cs typeface="Times New Roman" panose="02020603050405020304" pitchFamily="18" charset="0"/>
              </a:rPr>
              <a:t>Example:</a:t>
            </a:r>
          </a:p>
          <a:p>
            <a:pPr algn="l" rtl="0"/>
            <a:r>
              <a:rPr lang="en-CA" dirty="0">
                <a:solidFill>
                  <a:schemeClr val="tx1"/>
                </a:solidFill>
                <a:latin typeface="Times New Roman" panose="02020603050405020304" pitchFamily="18" charset="0"/>
                <a:cs typeface="Times New Roman" panose="02020603050405020304" pitchFamily="18" charset="0"/>
              </a:rPr>
              <a:t>If one of the components has much lower reliability than other components, the total reliability of the system will be lower than the minimum reliability !</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850748-0548-461B-9FF4-4F65C26B5B12}"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a:t>
            </a:r>
            <a:r>
              <a:rPr kumimoji="0" lang="en-US" sz="1600" b="0" i="0" u="none" strike="noStrike" kern="1200" cap="all" spc="0" normalizeH="0" baseline="0" noProof="0" dirty="0" err="1">
                <a:ln>
                  <a:noFill/>
                </a:ln>
                <a:solidFill>
                  <a:srgbClr val="FFFFFF"/>
                </a:solidFill>
                <a:effectLst/>
                <a:uLnTx/>
                <a:uFillTx/>
                <a:ea typeface="+mn-ea"/>
                <a:cs typeface="+mn-cs"/>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15</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129194858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dirty="0">
                <a:solidFill>
                  <a:schemeClr val="tx1"/>
                </a:solidFill>
              </a:rPr>
              <a:t>HAZOP can be applied to the following types of equipment:</a:t>
            </a:r>
          </a:p>
          <a:p>
            <a:pPr algn="l"/>
            <a:r>
              <a:rPr lang="en-US" dirty="0">
                <a:solidFill>
                  <a:schemeClr val="tx1"/>
                </a:solidFill>
              </a:rPr>
              <a:t>1- process plant</a:t>
            </a:r>
          </a:p>
          <a:p>
            <a:pPr algn="l"/>
            <a:r>
              <a:rPr lang="en-US" dirty="0">
                <a:solidFill>
                  <a:schemeClr val="tx1"/>
                </a:solidFill>
              </a:rPr>
              <a:t>2-transpont systems</a:t>
            </a:r>
          </a:p>
          <a:p>
            <a:pPr algn="l"/>
            <a:r>
              <a:rPr lang="en-US" dirty="0">
                <a:solidFill>
                  <a:schemeClr val="tx1"/>
                </a:solidFill>
              </a:rPr>
              <a:t>3- data systems</a:t>
            </a:r>
          </a:p>
          <a:p>
            <a:pPr algn="l"/>
            <a:r>
              <a:rPr lang="en-US" dirty="0">
                <a:solidFill>
                  <a:schemeClr val="tx1"/>
                </a:solidFill>
              </a:rPr>
              <a:t>4- buildings and structure</a:t>
            </a:r>
          </a:p>
          <a:p>
            <a:pPr algn="l"/>
            <a:r>
              <a:rPr lang="en-US" dirty="0">
                <a:solidFill>
                  <a:schemeClr val="tx1"/>
                </a:solidFill>
              </a:rPr>
              <a:t>5-power generation and distribution</a:t>
            </a:r>
          </a:p>
          <a:p>
            <a:pPr marL="0" indent="0" algn="l">
              <a:buNone/>
            </a:pPr>
            <a:r>
              <a:rPr lang="en-US" dirty="0">
                <a:solidFill>
                  <a:schemeClr val="tx1"/>
                </a:solidFill>
              </a:rPr>
              <a:t>6-mechanical equipment </a:t>
            </a:r>
          </a:p>
          <a:p>
            <a:pPr marL="0" indent="0" algn="l">
              <a:buNone/>
            </a:pPr>
            <a:r>
              <a:rPr lang="en-US" dirty="0">
                <a:solidFill>
                  <a:schemeClr val="tx1"/>
                </a:solidFill>
              </a:rPr>
              <a:t>7-military equipment</a:t>
            </a:r>
          </a:p>
          <a:p>
            <a:pPr marL="0" indent="0" algn="l">
              <a:buNone/>
            </a:pP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B3A95896-FF41-4D8C-BAFA-54F3DC63C8AD}"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150</a:t>
            </a:fld>
            <a:endParaRPr lang="ar-JO" dirty="0"/>
          </a:p>
        </p:txBody>
      </p:sp>
      <p:sp>
        <p:nvSpPr>
          <p:cNvPr id="7" name="Title 1"/>
          <p:cNvSpPr>
            <a:spLocks noGrp="1"/>
          </p:cNvSpPr>
          <p:nvPr>
            <p:ph type="title"/>
          </p:nvPr>
        </p:nvSpPr>
        <p:spPr>
          <a:xfrm>
            <a:off x="1068387" y="286603"/>
            <a:ext cx="10058400" cy="1450757"/>
          </a:xfrm>
        </p:spPr>
        <p:txBody>
          <a:bodyPr>
            <a:normAutofit/>
          </a:bodyPr>
          <a:lstStyle/>
          <a:p>
            <a:pPr algn="l"/>
            <a:r>
              <a:rPr lang="en-US" sz="2400" b="1" dirty="0">
                <a:solidFill>
                  <a:schemeClr val="tx1"/>
                </a:solidFill>
              </a:rPr>
              <a:t>10.3.1 HAZOP</a:t>
            </a:r>
            <a:r>
              <a:rPr lang="ar-SA" sz="2400" dirty="0">
                <a:solidFill>
                  <a:schemeClr val="tx1"/>
                </a:solidFill>
              </a:rPr>
              <a:t/>
            </a:r>
            <a:br>
              <a:rPr lang="ar-SA" sz="2400" dirty="0">
                <a:solidFill>
                  <a:schemeClr val="tx1"/>
                </a:solidFill>
              </a:rPr>
            </a:br>
            <a:endParaRPr lang="ar-JO" sz="2400" dirty="0">
              <a:solidFill>
                <a:schemeClr val="tx1"/>
              </a:solidFill>
            </a:endParaRPr>
          </a:p>
        </p:txBody>
      </p:sp>
    </p:spTree>
    <p:extLst>
      <p:ext uri="{BB962C8B-B14F-4D97-AF65-F5344CB8AC3E}">
        <p14:creationId xmlns:p14="http://schemas.microsoft.com/office/powerpoint/2010/main" val="369696238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1545" y="1711619"/>
            <a:ext cx="9799004" cy="2705356"/>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HAZID ( Hazard Identification )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It is a checklist technique such as a questionnaire used at early stage to identify the major hazards.</a:t>
            </a:r>
          </a:p>
          <a:p>
            <a:pPr>
              <a:lnSpc>
                <a:spcPct val="107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HAZAN ( Hazard / Consequences Analysis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It follows the HAZID and HAZOP ( Hazard and Operability ) activity.</a:t>
            </a:r>
          </a:p>
          <a:p>
            <a:pPr>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It selects the high – consequence activities such as major spillage of flammable or toxic materials or explosion. It calculates the effects of such activity on human beings and objects.</a:t>
            </a:r>
          </a:p>
          <a:p>
            <a:pPr>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Ex. : Toxic Release –&gt; Food/Water pollution.</a:t>
            </a:r>
          </a:p>
        </p:txBody>
      </p:sp>
      <p:sp>
        <p:nvSpPr>
          <p:cNvPr id="2" name="Footer Placeholder 1"/>
          <p:cNvSpPr>
            <a:spLocks noGrp="1"/>
          </p:cNvSpPr>
          <p:nvPr>
            <p:ph type="ftr" sz="quarter" idx="11"/>
          </p:nvPr>
        </p:nvSpPr>
        <p:spPr/>
        <p:txBody>
          <a:bodyPr/>
          <a:lstStyle/>
          <a:p>
            <a:r>
              <a:rPr lang="en-US"/>
              <a:t>Dr. Osama Habahbeh</a:t>
            </a:r>
          </a:p>
        </p:txBody>
      </p:sp>
      <p:sp>
        <p:nvSpPr>
          <p:cNvPr id="3" name="Slide Number Placeholder 2"/>
          <p:cNvSpPr>
            <a:spLocks noGrp="1"/>
          </p:cNvSpPr>
          <p:nvPr>
            <p:ph type="sldNum" sz="quarter" idx="12"/>
          </p:nvPr>
        </p:nvSpPr>
        <p:spPr/>
        <p:txBody>
          <a:bodyPr/>
          <a:lstStyle/>
          <a:p>
            <a:fld id="{54353AC0-F259-4387-8C89-5E55544284D7}" type="slidenum">
              <a:rPr lang="en-US" smtClean="0"/>
              <a:t>151</a:t>
            </a:fld>
            <a:endParaRPr lang="en-US"/>
          </a:p>
        </p:txBody>
      </p:sp>
      <p:sp>
        <p:nvSpPr>
          <p:cNvPr id="5" name="Title 1"/>
          <p:cNvSpPr>
            <a:spLocks noGrp="1"/>
          </p:cNvSpPr>
          <p:nvPr>
            <p:ph type="title"/>
          </p:nvPr>
        </p:nvSpPr>
        <p:spPr>
          <a:xfrm>
            <a:off x="1068387" y="286603"/>
            <a:ext cx="10058400" cy="1450757"/>
          </a:xfrm>
        </p:spPr>
        <p:txBody>
          <a:bodyPr>
            <a:normAutofit/>
          </a:bodyPr>
          <a:lstStyle/>
          <a:p>
            <a:pPr algn="l"/>
            <a:r>
              <a:rPr lang="en-US" sz="2400" b="1" dirty="0">
                <a:solidFill>
                  <a:schemeClr val="tx1"/>
                </a:solidFill>
              </a:rPr>
              <a:t>10.3.1 HAZOP</a:t>
            </a:r>
            <a:r>
              <a:rPr lang="ar-SA" sz="2400" dirty="0">
                <a:solidFill>
                  <a:schemeClr val="tx1"/>
                </a:solidFill>
              </a:rPr>
              <a:t/>
            </a:r>
            <a:br>
              <a:rPr lang="ar-SA" sz="2400" dirty="0">
                <a:solidFill>
                  <a:schemeClr val="tx1"/>
                </a:solidFill>
              </a:rPr>
            </a:br>
            <a:endParaRPr lang="ar-JO" sz="2400" dirty="0">
              <a:solidFill>
                <a:schemeClr val="tx1"/>
              </a:solidFill>
            </a:endParaRPr>
          </a:p>
        </p:txBody>
      </p:sp>
    </p:spTree>
    <p:extLst>
      <p:ext uri="{BB962C8B-B14F-4D97-AF65-F5344CB8AC3E}">
        <p14:creationId xmlns:p14="http://schemas.microsoft.com/office/powerpoint/2010/main" val="74418657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322649"/>
            <a:ext cx="10058400" cy="1450757"/>
          </a:xfrm>
        </p:spPr>
        <p:txBody>
          <a:bodyPr>
            <a:noAutofit/>
          </a:bodyPr>
          <a:lstStyle/>
          <a:p>
            <a:r>
              <a:rPr lang="en-US" sz="2400" b="1" dirty="0">
                <a:solidFill>
                  <a:schemeClr val="tx1"/>
                </a:solidFill>
              </a:rPr>
              <a:t>10.4  Factors to Quantify :</a:t>
            </a:r>
            <a:r>
              <a:rPr lang="en-US" sz="2400" dirty="0"/>
              <a:t/>
            </a:r>
            <a:br>
              <a:rPr lang="en-US" sz="2400" dirty="0"/>
            </a:br>
            <a:endParaRPr lang="en-US" sz="2400" dirty="0"/>
          </a:p>
        </p:txBody>
      </p:sp>
      <p:sp>
        <p:nvSpPr>
          <p:cNvPr id="3" name="Content Placeholder 2"/>
          <p:cNvSpPr>
            <a:spLocks noGrp="1"/>
          </p:cNvSpPr>
          <p:nvPr>
            <p:ph idx="1"/>
          </p:nvPr>
        </p:nvSpPr>
        <p:spPr>
          <a:xfrm>
            <a:off x="1154083" y="1773406"/>
            <a:ext cx="10058400" cy="4023360"/>
          </a:xfrm>
        </p:spPr>
        <p:txBody>
          <a:bodyPr/>
          <a:lstStyle/>
          <a:p>
            <a:pPr algn="l" rtl="0"/>
            <a:r>
              <a:rPr lang="en-US" b="1" dirty="0">
                <a:solidFill>
                  <a:schemeClr val="tx1"/>
                </a:solidFill>
              </a:rPr>
              <a:t>10.4.1 : Reliability : </a:t>
            </a:r>
            <a:r>
              <a:rPr lang="en-US" dirty="0">
                <a:solidFill>
                  <a:schemeClr val="tx1"/>
                </a:solidFill>
              </a:rPr>
              <a:t>already covered</a:t>
            </a:r>
          </a:p>
          <a:p>
            <a:pPr marL="0" indent="0" algn="l" rtl="0">
              <a:buNone/>
            </a:pPr>
            <a:r>
              <a:rPr lang="en-US" dirty="0">
                <a:solidFill>
                  <a:schemeClr val="tx1"/>
                </a:solidFill>
              </a:rPr>
              <a:t> </a:t>
            </a:r>
            <a:r>
              <a:rPr lang="en-US" b="1" dirty="0">
                <a:solidFill>
                  <a:schemeClr val="tx1"/>
                </a:solidFill>
              </a:rPr>
              <a:t>10.4.2  Lightening and Thunderstorms :</a:t>
            </a:r>
            <a:endParaRPr lang="en-US" dirty="0">
              <a:solidFill>
                <a:schemeClr val="tx1"/>
              </a:solidFill>
            </a:endParaRPr>
          </a:p>
          <a:p>
            <a:pPr algn="l" rtl="0"/>
            <a:r>
              <a:rPr lang="en-US" dirty="0">
                <a:solidFill>
                  <a:schemeClr val="tx1"/>
                </a:solidFill>
              </a:rPr>
              <a:t>Thunderstorm – Related damages affects electrical equipment by induction. About 10 days in the UK lighting strikes one less frequent ( 1/10 ) than thunder.</a:t>
            </a:r>
          </a:p>
          <a:p>
            <a:pPr algn="l" rtl="0"/>
            <a:r>
              <a:rPr lang="en-US" dirty="0">
                <a:solidFill>
                  <a:schemeClr val="tx1"/>
                </a:solidFill>
              </a:rPr>
              <a:t>About 0.5 the damage is calculated using the effective area of the structure.</a:t>
            </a:r>
          </a:p>
          <a:p>
            <a:pPr marL="0" indent="0" algn="l" rtl="0">
              <a:buNone/>
            </a:pP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t>Dr. Osama Habahbeh</a:t>
            </a:r>
          </a:p>
        </p:txBody>
      </p:sp>
      <p:sp>
        <p:nvSpPr>
          <p:cNvPr id="7" name="Slide Number Placeholder 6"/>
          <p:cNvSpPr>
            <a:spLocks noGrp="1"/>
          </p:cNvSpPr>
          <p:nvPr>
            <p:ph type="sldNum" sz="quarter" idx="12"/>
          </p:nvPr>
        </p:nvSpPr>
        <p:spPr/>
        <p:txBody>
          <a:bodyPr/>
          <a:lstStyle/>
          <a:p>
            <a:fld id="{54353AC0-F259-4387-8C89-5E55544284D7}" type="slidenum">
              <a:rPr lang="en-US" smtClean="0"/>
              <a:t>152</a:t>
            </a:fld>
            <a:endParaRPr lang="en-US"/>
          </a:p>
        </p:txBody>
      </p:sp>
    </p:spTree>
    <p:extLst>
      <p:ext uri="{BB962C8B-B14F-4D97-AF65-F5344CB8AC3E}">
        <p14:creationId xmlns:p14="http://schemas.microsoft.com/office/powerpoint/2010/main" val="363831297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54083" y="1019381"/>
            <a:ext cx="10058400" cy="4023360"/>
          </a:xfrm>
        </p:spPr>
        <p:txBody>
          <a:bodyPr>
            <a:normAutofit/>
          </a:bodyPr>
          <a:lstStyle/>
          <a:p>
            <a:pPr algn="l" rtl="0"/>
            <a:r>
              <a:rPr lang="en-US" b="1" dirty="0">
                <a:solidFill>
                  <a:schemeClr val="tx1"/>
                </a:solidFill>
                <a:cs typeface="Times New Roman" panose="02020603050405020304" pitchFamily="18" charset="0"/>
              </a:rPr>
              <a:t>10.4.3 </a:t>
            </a:r>
            <a:r>
              <a:rPr lang="en-US" dirty="0">
                <a:solidFill>
                  <a:schemeClr val="tx1"/>
                </a:solidFill>
                <a:cs typeface="Times New Roman" panose="02020603050405020304" pitchFamily="18" charset="0"/>
              </a:rPr>
              <a:t> </a:t>
            </a:r>
            <a:r>
              <a:rPr lang="en-US" b="1" dirty="0">
                <a:solidFill>
                  <a:schemeClr val="tx1"/>
                </a:solidFill>
                <a:cs typeface="Times New Roman" panose="02020603050405020304" pitchFamily="18" charset="0"/>
              </a:rPr>
              <a:t>Aircraft Impact ( A/C impact )</a:t>
            </a:r>
          </a:p>
          <a:p>
            <a:pPr algn="l" rtl="0"/>
            <a:endParaRPr lang="en-US" b="1" dirty="0">
              <a:solidFill>
                <a:schemeClr val="tx1"/>
              </a:solidFill>
              <a:cs typeface="Times New Roman" panose="02020603050405020304" pitchFamily="18" charset="0"/>
            </a:endParaRPr>
          </a:p>
          <a:p>
            <a:pPr algn="l" rtl="0"/>
            <a:r>
              <a:rPr lang="en-US" dirty="0">
                <a:solidFill>
                  <a:schemeClr val="tx1"/>
                </a:solidFill>
                <a:cs typeface="Times New Roman" panose="02020603050405020304" pitchFamily="18" charset="0"/>
              </a:rPr>
              <a:t>Aircraft crash is high-consequences low probability event.</a:t>
            </a:r>
          </a:p>
          <a:p>
            <a:pPr algn="l" rtl="0"/>
            <a:endParaRPr lang="en-US" dirty="0">
              <a:solidFill>
                <a:schemeClr val="tx1"/>
              </a:solidFill>
              <a:ea typeface="Times New Roman" panose="02020603050405020304" pitchFamily="18" charset="0"/>
              <a:cs typeface="Times New Roman" panose="02020603050405020304" pitchFamily="18" charset="0"/>
            </a:endParaRPr>
          </a:p>
          <a:p>
            <a:pPr algn="l" rtl="0"/>
            <a:endParaRPr lang="en-US" b="1" dirty="0">
              <a:solidFill>
                <a:schemeClr val="tx1"/>
              </a:solidFill>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t>Dr. Osama Habahbeh</a:t>
            </a:r>
          </a:p>
        </p:txBody>
      </p:sp>
      <p:sp>
        <p:nvSpPr>
          <p:cNvPr id="7" name="Slide Number Placeholder 6"/>
          <p:cNvSpPr>
            <a:spLocks noGrp="1"/>
          </p:cNvSpPr>
          <p:nvPr>
            <p:ph type="sldNum" sz="quarter" idx="12"/>
          </p:nvPr>
        </p:nvSpPr>
        <p:spPr/>
        <p:txBody>
          <a:bodyPr/>
          <a:lstStyle/>
          <a:p>
            <a:fld id="{54353AC0-F259-4387-8C89-5E55544284D7}" type="slidenum">
              <a:rPr lang="en-US" smtClean="0"/>
              <a:t>153</a:t>
            </a:fld>
            <a:endParaRPr lang="en-US"/>
          </a:p>
        </p:txBody>
      </p:sp>
      <p:sp>
        <p:nvSpPr>
          <p:cNvPr id="8" name="Title 1"/>
          <p:cNvSpPr txBox="1">
            <a:spLocks/>
          </p:cNvSpPr>
          <p:nvPr/>
        </p:nvSpPr>
        <p:spPr>
          <a:xfrm>
            <a:off x="672901" y="2490166"/>
            <a:ext cx="6398169" cy="71317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Tree>
    <p:extLst>
      <p:ext uri="{BB962C8B-B14F-4D97-AF65-F5344CB8AC3E}">
        <p14:creationId xmlns:p14="http://schemas.microsoft.com/office/powerpoint/2010/main" val="5338814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1024100"/>
            <a:ext cx="10058400" cy="4023360"/>
          </a:xfrm>
        </p:spPr>
        <p:txBody>
          <a:bodyPr/>
          <a:lstStyle/>
          <a:p>
            <a:pPr algn="l" rtl="0"/>
            <a:r>
              <a:rPr lang="en-US" b="1" dirty="0">
                <a:solidFill>
                  <a:schemeClr val="tx1"/>
                </a:solidFill>
                <a:cs typeface="Times New Roman" panose="02020603050405020304" pitchFamily="18" charset="0"/>
              </a:rPr>
              <a:t>10.4.3.2 </a:t>
            </a:r>
            <a:r>
              <a:rPr lang="en-US" dirty="0">
                <a:solidFill>
                  <a:schemeClr val="tx1"/>
                </a:solidFill>
                <a:cs typeface="Times New Roman" panose="02020603050405020304" pitchFamily="18" charset="0"/>
              </a:rPr>
              <a:t> </a:t>
            </a:r>
            <a:r>
              <a:rPr lang="en-US" b="1" dirty="0">
                <a:solidFill>
                  <a:schemeClr val="tx1"/>
                </a:solidFill>
                <a:cs typeface="Times New Roman" panose="02020603050405020304" pitchFamily="18" charset="0"/>
              </a:rPr>
              <a:t>Airfield Proximity</a:t>
            </a:r>
          </a:p>
          <a:p>
            <a:pPr algn="l" rtl="0"/>
            <a:endParaRPr lang="en-US" b="1" dirty="0">
              <a:solidFill>
                <a:schemeClr val="tx1"/>
              </a:solidFill>
              <a:cs typeface="Times New Roman" panose="02020603050405020304" pitchFamily="18" charset="0"/>
            </a:endParaRPr>
          </a:p>
          <a:p>
            <a:pPr algn="l" rtl="0"/>
            <a:r>
              <a:rPr lang="en-US" dirty="0">
                <a:solidFill>
                  <a:schemeClr val="tx1"/>
                </a:solidFill>
                <a:ea typeface="Times New Roman" panose="02020603050405020304" pitchFamily="18" charset="0"/>
                <a:cs typeface="Times New Roman" panose="02020603050405020304" pitchFamily="18" charset="0"/>
              </a:rPr>
              <a:t>The Probability of an A/C impact increases when the distance from the runway decreases. Usually there are more light aircrafts crashes than larger aircrafts.</a:t>
            </a:r>
            <a:endParaRPr lang="en-US" dirty="0">
              <a:solidFill>
                <a:schemeClr val="tx1"/>
              </a:solidFill>
              <a:cs typeface="Times New Roman" panose="02020603050405020304" pitchFamily="18" charset="0"/>
            </a:endParaRPr>
          </a:p>
          <a:p>
            <a:pPr algn="l" rtl="0"/>
            <a:r>
              <a:rPr lang="en-US" b="1" dirty="0">
                <a:solidFill>
                  <a:schemeClr val="tx1"/>
                </a:solidFill>
                <a:cs typeface="Times New Roman" panose="02020603050405020304" pitchFamily="18" charset="0"/>
              </a:rPr>
              <a:t> </a:t>
            </a:r>
            <a:endParaRPr lang="en-US" dirty="0">
              <a:solidFill>
                <a:schemeClr val="tx1"/>
              </a:solidFill>
              <a:ea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154</a:t>
            </a:fld>
            <a:endParaRPr lang="ar-JO" dirty="0"/>
          </a:p>
        </p:txBody>
      </p:sp>
    </p:spTree>
    <p:extLst>
      <p:ext uri="{BB962C8B-B14F-4D97-AF65-F5344CB8AC3E}">
        <p14:creationId xmlns:p14="http://schemas.microsoft.com/office/powerpoint/2010/main" val="99743428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238376"/>
            <a:ext cx="10058400" cy="5082910"/>
          </a:xfrm>
        </p:spPr>
        <p:txBody>
          <a:bodyPr>
            <a:normAutofit/>
          </a:bodyPr>
          <a:lstStyle/>
          <a:p>
            <a:pPr algn="l" rtl="0"/>
            <a:r>
              <a:rPr lang="en-US" b="1" dirty="0">
                <a:solidFill>
                  <a:schemeClr val="tx1"/>
                </a:solidFill>
                <a:cs typeface="Times New Roman" panose="02020603050405020304" pitchFamily="18" charset="0"/>
              </a:rPr>
              <a:t>10.4.4 </a:t>
            </a:r>
            <a:r>
              <a:rPr lang="en-US" dirty="0">
                <a:solidFill>
                  <a:schemeClr val="tx1"/>
                </a:solidFill>
                <a:cs typeface="Times New Roman" panose="02020603050405020304" pitchFamily="18" charset="0"/>
              </a:rPr>
              <a:t> </a:t>
            </a:r>
            <a:r>
              <a:rPr lang="en-US" dirty="0">
                <a:solidFill>
                  <a:schemeClr val="tx1"/>
                </a:solidFill>
                <a:ea typeface="Times New Roman" panose="02020603050405020304" pitchFamily="18" charset="0"/>
                <a:cs typeface="Times New Roman" panose="02020603050405020304" pitchFamily="18" charset="0"/>
              </a:rPr>
              <a:t>Earthquake : </a:t>
            </a:r>
          </a:p>
          <a:p>
            <a:pPr algn="l" rtl="0"/>
            <a:endParaRPr lang="en-US" dirty="0">
              <a:solidFill>
                <a:schemeClr val="tx1"/>
              </a:solidFill>
              <a:ea typeface="Times New Roman" panose="02020603050405020304" pitchFamily="18" charset="0"/>
              <a:cs typeface="Times New Roman" panose="02020603050405020304" pitchFamily="18" charset="0"/>
            </a:endParaRPr>
          </a:p>
          <a:p>
            <a:pPr algn="l" rtl="0"/>
            <a:r>
              <a:rPr lang="en-US" dirty="0">
                <a:solidFill>
                  <a:schemeClr val="tx1"/>
                </a:solidFill>
                <a:ea typeface="Times New Roman" panose="02020603050405020304" pitchFamily="18" charset="0"/>
                <a:cs typeface="Times New Roman" panose="02020603050405020304" pitchFamily="18" charset="0"/>
              </a:rPr>
              <a:t>The intensity-effect relationship are defined in the book , for EX :</a:t>
            </a: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r>
              <a:rPr lang="en-US" dirty="0">
                <a:solidFill>
                  <a:schemeClr val="tx1"/>
                </a:solidFill>
                <a:ea typeface="Times New Roman" panose="02020603050405020304" pitchFamily="18" charset="0"/>
                <a:cs typeface="Times New Roman" panose="02020603050405020304" pitchFamily="18" charset="0"/>
              </a:rPr>
              <a:t>Four types of masonry are defined A,B,C,D depending on workmanship and reinforcement.</a:t>
            </a:r>
          </a:p>
          <a:p>
            <a:pPr algn="l" rtl="0">
              <a:lnSpc>
                <a:spcPct val="107000"/>
              </a:lnSpc>
              <a:spcAft>
                <a:spcPts val="800"/>
              </a:spcAft>
            </a:pPr>
            <a:r>
              <a:rPr lang="en-US" dirty="0">
                <a:solidFill>
                  <a:schemeClr val="tx1"/>
                </a:solidFill>
                <a:ea typeface="Times New Roman" panose="02020603050405020304" pitchFamily="18" charset="0"/>
                <a:cs typeface="Times New Roman" panose="02020603050405020304" pitchFamily="18" charset="0"/>
              </a:rPr>
              <a:t>As the serenity increases , the probability decreases.</a:t>
            </a:r>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155</a:t>
            </a:fld>
            <a:endParaRPr lang="ar-JO" dirty="0"/>
          </a:p>
        </p:txBody>
      </p:sp>
      <p:graphicFrame>
        <p:nvGraphicFramePr>
          <p:cNvPr id="7" name="Table 6"/>
          <p:cNvGraphicFramePr>
            <a:graphicFrameLocks noGrp="1"/>
          </p:cNvGraphicFramePr>
          <p:nvPr>
            <p:extLst>
              <p:ext uri="{D42A27DB-BD31-4B8C-83A1-F6EECF244321}">
                <p14:modId xmlns:p14="http://schemas.microsoft.com/office/powerpoint/2010/main" val="1071457622"/>
              </p:ext>
            </p:extLst>
          </p:nvPr>
        </p:nvGraphicFramePr>
        <p:xfrm>
          <a:off x="2466705" y="2868917"/>
          <a:ext cx="6395954" cy="1373248"/>
        </p:xfrm>
        <a:graphic>
          <a:graphicData uri="http://schemas.openxmlformats.org/drawingml/2006/table">
            <a:tbl>
              <a:tblPr firstRow="1" firstCol="1" bandRow="1">
                <a:tableStyleId>{5C22544A-7EE6-4342-B048-85BDC9FD1C3A}</a:tableStyleId>
              </a:tblPr>
              <a:tblGrid>
                <a:gridCol w="3197977">
                  <a:extLst>
                    <a:ext uri="{9D8B030D-6E8A-4147-A177-3AD203B41FA5}">
                      <a16:colId xmlns:a16="http://schemas.microsoft.com/office/drawing/2014/main" xmlns="" val="2907746187"/>
                    </a:ext>
                  </a:extLst>
                </a:gridCol>
                <a:gridCol w="3197977">
                  <a:extLst>
                    <a:ext uri="{9D8B030D-6E8A-4147-A177-3AD203B41FA5}">
                      <a16:colId xmlns:a16="http://schemas.microsoft.com/office/drawing/2014/main" xmlns="" val="3914333962"/>
                    </a:ext>
                  </a:extLst>
                </a:gridCol>
              </a:tblGrid>
              <a:tr h="343312">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Intensity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Effect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55346776"/>
                  </a:ext>
                </a:extLst>
              </a:tr>
              <a:tr h="343312">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Not felt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89402636"/>
                  </a:ext>
                </a:extLst>
              </a:tr>
              <a:tr h="343312">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VI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Felt By All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07305026"/>
                  </a:ext>
                </a:extLst>
              </a:tr>
              <a:tr h="343312">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XII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Times New Roman" panose="02020603050405020304" pitchFamily="18" charset="0"/>
                        </a:rPr>
                        <a:t>Total Damage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92168391"/>
                  </a:ext>
                </a:extLst>
              </a:tr>
            </a:tbl>
          </a:graphicData>
        </a:graphic>
      </p:graphicFrame>
    </p:spTree>
    <p:extLst>
      <p:ext uri="{BB962C8B-B14F-4D97-AF65-F5344CB8AC3E}">
        <p14:creationId xmlns:p14="http://schemas.microsoft.com/office/powerpoint/2010/main" val="334729440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b="1" dirty="0">
                <a:solidFill>
                  <a:schemeClr val="tx1"/>
                </a:solidFill>
              </a:rPr>
              <a:t>10.4.5 : Meteorological Factors : </a:t>
            </a:r>
            <a:r>
              <a:rPr lang="en-US" sz="2400" dirty="0">
                <a:solidFill>
                  <a:schemeClr val="tx1"/>
                </a:solidFill>
              </a:rPr>
              <a:t/>
            </a:r>
            <a:br>
              <a:rPr lang="en-US" sz="2400" dirty="0">
                <a:solidFill>
                  <a:schemeClr val="tx1"/>
                </a:solidFill>
              </a:rPr>
            </a:br>
            <a:endParaRPr lang="en-US" sz="2400" dirty="0"/>
          </a:p>
        </p:txBody>
      </p:sp>
      <p:sp>
        <p:nvSpPr>
          <p:cNvPr id="3" name="Content Placeholder 2"/>
          <p:cNvSpPr>
            <a:spLocks noGrp="1"/>
          </p:cNvSpPr>
          <p:nvPr>
            <p:ph idx="1"/>
          </p:nvPr>
        </p:nvSpPr>
        <p:spPr/>
        <p:txBody>
          <a:bodyPr>
            <a:normAutofit/>
          </a:bodyPr>
          <a:lstStyle/>
          <a:p>
            <a:pPr marL="0" indent="0" algn="l" rtl="0">
              <a:buNone/>
            </a:pPr>
            <a:r>
              <a:rPr lang="en-US" dirty="0">
                <a:solidFill>
                  <a:schemeClr val="tx1"/>
                </a:solidFill>
              </a:rPr>
              <a:t>Data Include : </a:t>
            </a:r>
          </a:p>
          <a:p>
            <a:pPr lvl="0" algn="l" rtl="0">
              <a:buFont typeface="Arial" panose="020B0604020202020204" pitchFamily="34" charset="0"/>
              <a:buChar char="•"/>
            </a:pPr>
            <a:r>
              <a:rPr lang="en-US" dirty="0">
                <a:solidFill>
                  <a:schemeClr val="tx1"/>
                </a:solidFill>
              </a:rPr>
              <a:t>Extreme wind speeds and directions.</a:t>
            </a:r>
          </a:p>
          <a:p>
            <a:pPr lvl="0" algn="l" rtl="0">
              <a:buFont typeface="Arial" panose="020B0604020202020204" pitchFamily="34" charset="0"/>
              <a:buChar char="•"/>
            </a:pPr>
            <a:r>
              <a:rPr lang="en-US" dirty="0">
                <a:solidFill>
                  <a:schemeClr val="tx1"/>
                </a:solidFill>
              </a:rPr>
              <a:t>Barometric pressure                          Twister</a:t>
            </a:r>
          </a:p>
          <a:p>
            <a:pPr lvl="0" algn="l" rtl="0">
              <a:buFont typeface="Arial" panose="020B0604020202020204" pitchFamily="34" charset="0"/>
              <a:buChar char="•"/>
            </a:pPr>
            <a:r>
              <a:rPr lang="en-US" dirty="0">
                <a:solidFill>
                  <a:schemeClr val="tx1"/>
                </a:solidFill>
              </a:rPr>
              <a:t>Snow Depth                                       Typhoon</a:t>
            </a:r>
          </a:p>
          <a:p>
            <a:pPr lvl="0" algn="l" rtl="0">
              <a:buFont typeface="Arial" panose="020B0604020202020204" pitchFamily="34" charset="0"/>
              <a:buChar char="•"/>
            </a:pPr>
            <a:r>
              <a:rPr lang="en-US" dirty="0">
                <a:solidFill>
                  <a:schemeClr val="tx1"/>
                </a:solidFill>
              </a:rPr>
              <a:t>Temperature                                      Storm</a:t>
            </a:r>
          </a:p>
          <a:p>
            <a:pPr lvl="0" algn="l" rtl="0">
              <a:buFont typeface="Arial" panose="020B0604020202020204" pitchFamily="34" charset="0"/>
              <a:buChar char="•"/>
            </a:pPr>
            <a:r>
              <a:rPr lang="en-US" dirty="0">
                <a:solidFill>
                  <a:schemeClr val="tx1"/>
                </a:solidFill>
              </a:rPr>
              <a:t>Precipitation                                      Tornado</a:t>
            </a:r>
          </a:p>
          <a:p>
            <a:pPr lvl="0" algn="l" rtl="0">
              <a:buFont typeface="Arial" panose="020B0604020202020204" pitchFamily="34" charset="0"/>
              <a:buChar char="•"/>
            </a:pPr>
            <a:r>
              <a:rPr lang="en-US" dirty="0">
                <a:solidFill>
                  <a:schemeClr val="tx1"/>
                </a:solidFill>
              </a:rPr>
              <a:t>Flooding areas ( rain and tsunami )     Cyclone</a:t>
            </a:r>
          </a:p>
          <a:p>
            <a:pPr marL="0" indent="0" algn="l" rtl="0">
              <a:buNone/>
            </a:pPr>
            <a:endParaRPr lang="en-US" dirty="0">
              <a:solidFill>
                <a:schemeClr val="tx1"/>
              </a:solidFill>
            </a:endParaRPr>
          </a:p>
          <a:p>
            <a:pPr marL="0" indent="0" algn="l" rtl="0">
              <a:buNone/>
            </a:pPr>
            <a:r>
              <a:rPr lang="en-US" dirty="0">
                <a:solidFill>
                  <a:schemeClr val="tx1"/>
                </a:solidFill>
              </a:rPr>
              <a:t>The Probability of each event can be extracted from the data for the region of concern.</a:t>
            </a:r>
          </a:p>
          <a:p>
            <a:pPr marL="0" indent="0" algn="l" rtl="0">
              <a:buNone/>
            </a:pPr>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Dr. Osama Habahbeh</a:t>
            </a:r>
          </a:p>
        </p:txBody>
      </p:sp>
      <p:sp>
        <p:nvSpPr>
          <p:cNvPr id="5" name="Slide Number Placeholder 4"/>
          <p:cNvSpPr>
            <a:spLocks noGrp="1"/>
          </p:cNvSpPr>
          <p:nvPr>
            <p:ph type="sldNum" sz="quarter" idx="12"/>
          </p:nvPr>
        </p:nvSpPr>
        <p:spPr/>
        <p:txBody>
          <a:bodyPr/>
          <a:lstStyle/>
          <a:p>
            <a:fld id="{54353AC0-F259-4387-8C89-5E55544284D7}" type="slidenum">
              <a:rPr lang="en-US" smtClean="0"/>
              <a:t>156</a:t>
            </a:fld>
            <a:endParaRPr lang="en-US"/>
          </a:p>
        </p:txBody>
      </p:sp>
    </p:spTree>
    <p:extLst>
      <p:ext uri="{BB962C8B-B14F-4D97-AF65-F5344CB8AC3E}">
        <p14:creationId xmlns:p14="http://schemas.microsoft.com/office/powerpoint/2010/main" val="207290221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10.4.6: Other Consequences : </a:t>
            </a:r>
            <a:br>
              <a:rPr lang="en-US" sz="2400" b="1"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normAutofit/>
          </a:bodyPr>
          <a:lstStyle/>
          <a:p>
            <a:pPr algn="l" rtl="0"/>
            <a:r>
              <a:rPr lang="en-US" dirty="0">
                <a:solidFill>
                  <a:schemeClr val="tx1"/>
                </a:solidFill>
              </a:rPr>
              <a:t>- Chemical Release                           Vapor Cloud Dispersion</a:t>
            </a:r>
          </a:p>
          <a:p>
            <a:pPr algn="l" rtl="0"/>
            <a:r>
              <a:rPr lang="en-US" dirty="0">
                <a:solidFill>
                  <a:schemeClr val="tx1"/>
                </a:solidFill>
              </a:rPr>
              <a:t>- Gas Explosion                                 Volcano Eruption</a:t>
            </a:r>
          </a:p>
          <a:p>
            <a:pPr algn="l" rtl="0"/>
            <a:r>
              <a:rPr lang="en-US" dirty="0">
                <a:solidFill>
                  <a:schemeClr val="tx1"/>
                </a:solidFill>
              </a:rPr>
              <a:t>- Fire and Blast                                 Bush Fire</a:t>
            </a:r>
          </a:p>
          <a:p>
            <a:pPr algn="l" rtl="0"/>
            <a:r>
              <a:rPr lang="en-US" dirty="0">
                <a:solidFill>
                  <a:schemeClr val="tx1"/>
                </a:solidFill>
              </a:rPr>
              <a:t>- Ship Collision</a:t>
            </a:r>
          </a:p>
          <a:p>
            <a:pPr algn="l" rtl="0"/>
            <a:r>
              <a:rPr lang="en-US" dirty="0">
                <a:solidFill>
                  <a:schemeClr val="tx1"/>
                </a:solidFill>
              </a:rPr>
              <a:t>- Pipeline Corrosion</a:t>
            </a:r>
          </a:p>
          <a:p>
            <a:pPr algn="l" rtl="0"/>
            <a:r>
              <a:rPr lang="en-US" dirty="0">
                <a:solidFill>
                  <a:schemeClr val="tx1"/>
                </a:solidFill>
              </a:rPr>
              <a:t>- Pipeline Rapture</a:t>
            </a:r>
          </a:p>
          <a:p>
            <a:pPr algn="l" rtl="0"/>
            <a:r>
              <a:rPr lang="en-US" dirty="0">
                <a:solidFill>
                  <a:schemeClr val="tx1"/>
                </a:solidFill>
              </a:rPr>
              <a:t>- Thermal Radiation</a:t>
            </a:r>
          </a:p>
          <a:p>
            <a:pPr algn="l" rtl="0"/>
            <a:r>
              <a:rPr lang="en-US" dirty="0">
                <a:solidFill>
                  <a:schemeClr val="tx1"/>
                </a:solidFill>
              </a:rPr>
              <a:t>- Pipeline Impact</a:t>
            </a:r>
          </a:p>
          <a:p>
            <a:pPr algn="l" rtl="0"/>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Dr. Osama Habahbeh</a:t>
            </a:r>
          </a:p>
        </p:txBody>
      </p:sp>
      <p:sp>
        <p:nvSpPr>
          <p:cNvPr id="5" name="Slide Number Placeholder 4"/>
          <p:cNvSpPr>
            <a:spLocks noGrp="1"/>
          </p:cNvSpPr>
          <p:nvPr>
            <p:ph type="sldNum" sz="quarter" idx="12"/>
          </p:nvPr>
        </p:nvSpPr>
        <p:spPr/>
        <p:txBody>
          <a:bodyPr/>
          <a:lstStyle/>
          <a:p>
            <a:fld id="{54353AC0-F259-4387-8C89-5E55544284D7}" type="slidenum">
              <a:rPr lang="en-US" smtClean="0"/>
              <a:t>157</a:t>
            </a:fld>
            <a:endParaRPr lang="en-US"/>
          </a:p>
        </p:txBody>
      </p:sp>
    </p:spTree>
    <p:extLst>
      <p:ext uri="{BB962C8B-B14F-4D97-AF65-F5344CB8AC3E}">
        <p14:creationId xmlns:p14="http://schemas.microsoft.com/office/powerpoint/2010/main" val="2312083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Chapter </a:t>
            </a:r>
            <a:r>
              <a:rPr lang="en-US" sz="2400" b="1" dirty="0" smtClean="0">
                <a:solidFill>
                  <a:schemeClr val="tx1"/>
                </a:solidFill>
              </a:rPr>
              <a:t>11: </a:t>
            </a:r>
            <a:r>
              <a:rPr lang="en-US" sz="2400" b="1" dirty="0">
                <a:solidFill>
                  <a:schemeClr val="tx1"/>
                </a:solidFill>
              </a:rPr>
              <a:t>Design And Assurance Techniques :</a:t>
            </a:r>
            <a:br>
              <a:rPr lang="en-US" sz="2400" b="1" dirty="0">
                <a:solidFill>
                  <a:schemeClr val="tx1"/>
                </a:solidFill>
              </a:rPr>
            </a:br>
            <a:endParaRPr lang="en-US" sz="2400" b="1" dirty="0">
              <a:solidFill>
                <a:schemeClr val="tx1"/>
              </a:solidFill>
            </a:endParaRPr>
          </a:p>
        </p:txBody>
      </p:sp>
      <p:sp>
        <p:nvSpPr>
          <p:cNvPr id="9" name="Content Placeholder 8"/>
          <p:cNvSpPr>
            <a:spLocks noGrp="1"/>
          </p:cNvSpPr>
          <p:nvPr>
            <p:ph idx="1"/>
          </p:nvPr>
        </p:nvSpPr>
        <p:spPr>
          <a:xfrm>
            <a:off x="1097280" y="1767894"/>
            <a:ext cx="10058400" cy="4023360"/>
          </a:xfrm>
        </p:spPr>
        <p:txBody>
          <a:bodyPr>
            <a:normAutofit/>
          </a:bodyPr>
          <a:lstStyle/>
          <a:p>
            <a:pPr algn="l" rtl="0"/>
            <a:r>
              <a:rPr lang="en-US" dirty="0">
                <a:solidFill>
                  <a:schemeClr val="tx1"/>
                </a:solidFill>
                <a:ea typeface="Times New Roman" panose="02020603050405020304" pitchFamily="18" charset="0"/>
                <a:cs typeface="Times New Roman" panose="02020603050405020304" pitchFamily="18" charset="0"/>
              </a:rPr>
              <a:t>To optimize reliability several techniques can be used.</a:t>
            </a:r>
          </a:p>
          <a:p>
            <a:pPr marL="0" indent="0" algn="l" rtl="0">
              <a:buNone/>
            </a:pPr>
            <a:r>
              <a:rPr lang="en-US" b="1" dirty="0">
                <a:solidFill>
                  <a:schemeClr val="tx1"/>
                </a:solidFill>
                <a:latin typeface="+mj-lt"/>
                <a:ea typeface="+mj-ea"/>
                <a:cs typeface="+mj-cs"/>
              </a:rPr>
              <a:t>11.1</a:t>
            </a:r>
            <a:r>
              <a:rPr lang="en-US" b="1" dirty="0">
                <a:solidFill>
                  <a:schemeClr val="tx1"/>
                </a:solidFill>
                <a:ea typeface="Times New Roman" panose="02020603050405020304" pitchFamily="18" charset="0"/>
                <a:cs typeface="Times New Roman" panose="02020603050405020304" pitchFamily="18" charset="0"/>
              </a:rPr>
              <a:t> Specifying and allocating the requirement :</a:t>
            </a:r>
            <a:endParaRPr lang="en-US" dirty="0">
              <a:solidFill>
                <a:schemeClr val="tx1"/>
              </a:solidFill>
              <a:ea typeface="Times New Roman" panose="02020603050405020304" pitchFamily="18" charset="0"/>
              <a:cs typeface="Times New Roman" panose="02020603050405020304" pitchFamily="18" charset="0"/>
            </a:endParaRPr>
          </a:p>
          <a:p>
            <a:pPr marL="457200" marR="0" algn="l" rtl="0">
              <a:lnSpc>
                <a:spcPct val="107000"/>
              </a:lnSpc>
              <a:spcBef>
                <a:spcPts val="0"/>
              </a:spcBef>
              <a:spcAft>
                <a:spcPts val="800"/>
              </a:spcAft>
            </a:pPr>
            <a:r>
              <a:rPr lang="en-US" dirty="0">
                <a:solidFill>
                  <a:schemeClr val="tx1"/>
                </a:solidFill>
                <a:ea typeface="Times New Roman" panose="02020603050405020304" pitchFamily="18" charset="0"/>
                <a:cs typeface="Times New Roman" panose="02020603050405020304" pitchFamily="18" charset="0"/>
              </a:rPr>
              <a:t>- The Objective of a reliability and maintainability program is to assure adequate performance consistent with minimal maintenance costs.</a:t>
            </a:r>
          </a:p>
          <a:p>
            <a:pPr marL="457200" marR="0" algn="l" rtl="0">
              <a:lnSpc>
                <a:spcPct val="107000"/>
              </a:lnSpc>
              <a:spcBef>
                <a:spcPts val="0"/>
              </a:spcBef>
              <a:spcAft>
                <a:spcPts val="800"/>
              </a:spcAft>
            </a:pPr>
            <a:r>
              <a:rPr lang="en-US" dirty="0">
                <a:solidFill>
                  <a:schemeClr val="tx1"/>
                </a:solidFill>
                <a:ea typeface="Times New Roman" panose="02020603050405020304" pitchFamily="18" charset="0"/>
                <a:cs typeface="Times New Roman" panose="02020603050405020304" pitchFamily="18" charset="0"/>
              </a:rPr>
              <a:t>- Design requirements must be described by suitable parameters.</a:t>
            </a:r>
          </a:p>
          <a:p>
            <a:pPr marL="457200" marR="0" algn="l" rtl="0">
              <a:lnSpc>
                <a:spcPct val="107000"/>
              </a:lnSpc>
              <a:spcBef>
                <a:spcPts val="0"/>
              </a:spcBef>
              <a:spcAft>
                <a:spcPts val="800"/>
              </a:spcAft>
            </a:pPr>
            <a:r>
              <a:rPr lang="en-US" dirty="0">
                <a:solidFill>
                  <a:schemeClr val="tx1"/>
                </a:solidFill>
                <a:ea typeface="Times New Roman" panose="02020603050405020304" pitchFamily="18" charset="0"/>
                <a:cs typeface="Times New Roman" panose="02020603050405020304" pitchFamily="18" charset="0"/>
              </a:rPr>
              <a:t>- System reliability and maintainability can be specified by MTBF and MTTR.</a:t>
            </a:r>
          </a:p>
          <a:p>
            <a:pPr marL="457200" marR="0" algn="l" rtl="0">
              <a:lnSpc>
                <a:spcPct val="107000"/>
              </a:lnSpc>
              <a:spcBef>
                <a:spcPts val="0"/>
              </a:spcBef>
              <a:spcAft>
                <a:spcPts val="800"/>
              </a:spcAft>
            </a:pPr>
            <a:r>
              <a:rPr lang="en-US" dirty="0">
                <a:solidFill>
                  <a:schemeClr val="tx1"/>
                </a:solidFill>
                <a:ea typeface="Times New Roman" panose="02020603050405020304" pitchFamily="18" charset="0"/>
                <a:cs typeface="Times New Roman" panose="02020603050405020304" pitchFamily="18" charset="0"/>
              </a:rPr>
              <a:t>- No Over-Specifying ( Over-Design) of some components. While under-Specifying ( Under-Design) of their components .</a:t>
            </a:r>
          </a:p>
          <a:p>
            <a:pPr algn="l" rt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Dr. Osama Habahbeh</a:t>
            </a:r>
          </a:p>
        </p:txBody>
      </p:sp>
      <p:sp>
        <p:nvSpPr>
          <p:cNvPr id="7" name="Slide Number Placeholder 6"/>
          <p:cNvSpPr>
            <a:spLocks noGrp="1"/>
          </p:cNvSpPr>
          <p:nvPr>
            <p:ph type="sldNum" sz="quarter" idx="12"/>
          </p:nvPr>
        </p:nvSpPr>
        <p:spPr/>
        <p:txBody>
          <a:bodyPr/>
          <a:lstStyle/>
          <a:p>
            <a:fld id="{54353AC0-F259-4387-8C89-5E55544284D7}" type="slidenum">
              <a:rPr lang="en-US" smtClean="0"/>
              <a:t>158</a:t>
            </a:fld>
            <a:endParaRPr lang="en-US"/>
          </a:p>
        </p:txBody>
      </p:sp>
    </p:spTree>
    <p:extLst>
      <p:ext uri="{BB962C8B-B14F-4D97-AF65-F5344CB8AC3E}">
        <p14:creationId xmlns:p14="http://schemas.microsoft.com/office/powerpoint/2010/main" val="32716505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26" y="3296568"/>
            <a:ext cx="7895035" cy="274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a:xfrm>
            <a:off x="832236" y="1284888"/>
            <a:ext cx="10058400" cy="4023360"/>
          </a:xfrm>
        </p:spPr>
        <p:txBody>
          <a:bodyPr/>
          <a:lstStyle/>
          <a:p>
            <a:pPr marL="457200" marR="0" algn="l" rtl="0">
              <a:lnSpc>
                <a:spcPct val="107000"/>
              </a:lnSpc>
              <a:spcBef>
                <a:spcPts val="0"/>
              </a:spcBef>
              <a:spcAft>
                <a:spcPts val="800"/>
              </a:spcAft>
            </a:pPr>
            <a:r>
              <a:rPr lang="en-US" dirty="0">
                <a:solidFill>
                  <a:schemeClr val="tx1"/>
                </a:solidFill>
                <a:ea typeface="Times New Roman" panose="02020603050405020304" pitchFamily="18" charset="0"/>
                <a:cs typeface="Times New Roman" panose="02020603050405020304" pitchFamily="18" charset="0"/>
              </a:rPr>
              <a:t>Example :</a:t>
            </a:r>
          </a:p>
          <a:p>
            <a:pPr marL="457200" marR="0" algn="l" rtl="0">
              <a:lnSpc>
                <a:spcPct val="107000"/>
              </a:lnSpc>
              <a:spcBef>
                <a:spcPts val="0"/>
              </a:spcBef>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marL="457200" marR="0" algn="l" rtl="0">
              <a:lnSpc>
                <a:spcPct val="107000"/>
              </a:lnSpc>
              <a:spcBef>
                <a:spcPts val="0"/>
              </a:spcBef>
              <a:spcAft>
                <a:spcPts val="800"/>
              </a:spcAft>
            </a:pPr>
            <a:r>
              <a:rPr lang="en-US" dirty="0">
                <a:solidFill>
                  <a:schemeClr val="tx1"/>
                </a:solidFill>
                <a:ea typeface="Times New Roman" panose="02020603050405020304" pitchFamily="18" charset="0"/>
                <a:cs typeface="Times New Roman" panose="02020603050405020304" pitchFamily="18" charset="0"/>
              </a:rPr>
              <a:t> A System with two components :</a:t>
            </a:r>
          </a:p>
          <a:p>
            <a:pPr marL="457200" marR="0" algn="l" rtl="0">
              <a:lnSpc>
                <a:spcPct val="107000"/>
              </a:lnSpc>
              <a:spcBef>
                <a:spcPts val="0"/>
              </a:spcBef>
              <a:spcAft>
                <a:spcPts val="800"/>
              </a:spcAft>
            </a:pPr>
            <a:endParaRPr lang="en-US" dirty="0">
              <a:solidFill>
                <a:schemeClr val="tx1"/>
              </a:solidFill>
              <a:ea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t>Dr. Osama Habahbeh</a:t>
            </a:r>
          </a:p>
        </p:txBody>
      </p:sp>
      <p:sp>
        <p:nvSpPr>
          <p:cNvPr id="3" name="Slide Number Placeholder 2"/>
          <p:cNvSpPr>
            <a:spLocks noGrp="1"/>
          </p:cNvSpPr>
          <p:nvPr>
            <p:ph type="sldNum" sz="quarter" idx="12"/>
          </p:nvPr>
        </p:nvSpPr>
        <p:spPr/>
        <p:txBody>
          <a:bodyPr/>
          <a:lstStyle/>
          <a:p>
            <a:fld id="{54353AC0-F259-4387-8C89-5E55544284D7}" type="slidenum">
              <a:rPr lang="en-US" smtClean="0"/>
              <a:t>159</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349" y="2328051"/>
            <a:ext cx="3067478" cy="1428949"/>
          </a:xfrm>
          <a:prstGeom prst="rect">
            <a:avLst/>
          </a:prstGeom>
        </p:spPr>
      </p:pic>
      <p:cxnSp>
        <p:nvCxnSpPr>
          <p:cNvPr id="13" name="Straight Connector 12"/>
          <p:cNvCxnSpPr/>
          <p:nvPr/>
        </p:nvCxnSpPr>
        <p:spPr>
          <a:xfrm flipH="1">
            <a:off x="6815484" y="2780482"/>
            <a:ext cx="49639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0089906" y="2715167"/>
            <a:ext cx="49639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89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Commonality</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It means using some common parts in different components for the purpose of decreasing the number of required spare parts, and by doing so, decreasing cost.</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1D14BB-B9C6-4513-B9DA-43AB1ED78426}"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16</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270991457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l" rtl="0">
              <a:lnSpc>
                <a:spcPct val="107000"/>
              </a:lnSpc>
              <a:spcAft>
                <a:spcPts val="800"/>
              </a:spcAft>
            </a:pPr>
            <a:r>
              <a:rPr lang="en-US" dirty="0">
                <a:solidFill>
                  <a:schemeClr val="tx1"/>
                </a:solidFill>
                <a:ea typeface="Times New Roman" panose="02020603050405020304" pitchFamily="18" charset="0"/>
                <a:cs typeface="Times New Roman" panose="02020603050405020304" pitchFamily="18" charset="0"/>
              </a:rPr>
              <a:t>Generally , the reliability of all components of the system should be equal , however , in some cases , one component is far more complex than the other components.</a:t>
            </a:r>
          </a:p>
          <a:p>
            <a:pPr algn="l" rtl="0">
              <a:lnSpc>
                <a:spcPct val="107000"/>
              </a:lnSpc>
              <a:spcAft>
                <a:spcPts val="800"/>
              </a:spcAft>
            </a:pPr>
            <a:r>
              <a:rPr lang="en-US" dirty="0">
                <a:solidFill>
                  <a:schemeClr val="tx1"/>
                </a:solidFill>
                <a:ea typeface="Times New Roman" panose="02020603050405020304" pitchFamily="18" charset="0"/>
                <a:cs typeface="Times New Roman" panose="02020603050405020304" pitchFamily="18" charset="0"/>
              </a:rPr>
              <a:t>Therefore , less R or </a:t>
            </a:r>
            <a:r>
              <a:rPr lang="en-US" b="1" dirty="0">
                <a:solidFill>
                  <a:schemeClr val="tx1"/>
                </a:solidFill>
                <a:ea typeface="Times New Roman" panose="02020603050405020304" pitchFamily="18" charset="0"/>
                <a:cs typeface="Times New Roman" panose="02020603050405020304" pitchFamily="18" charset="0"/>
              </a:rPr>
              <a:t>θ </a:t>
            </a:r>
            <a:r>
              <a:rPr lang="en-US" dirty="0">
                <a:solidFill>
                  <a:schemeClr val="tx1"/>
                </a:solidFill>
                <a:ea typeface="Times New Roman" panose="02020603050405020304" pitchFamily="18" charset="0"/>
                <a:cs typeface="Times New Roman" panose="02020603050405020304" pitchFamily="18" charset="0"/>
              </a:rPr>
              <a:t>is assigned for that component.</a:t>
            </a: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r>
              <a:rPr lang="en-US" dirty="0">
                <a:solidFill>
                  <a:srgbClr val="222222"/>
                </a:solidFill>
                <a:ea typeface="Times New Roman" panose="02020603050405020304" pitchFamily="18" charset="0"/>
                <a:cs typeface="Times New Roman" panose="02020603050405020304" pitchFamily="18" charset="0"/>
              </a:rPr>
              <a:t>If unit 1 is twice as complex as unit 2 , then </a:t>
            </a:r>
            <a:r>
              <a:rPr lang="en-US" b="1" dirty="0">
                <a:solidFill>
                  <a:srgbClr val="222222"/>
                </a:solidFill>
                <a:ea typeface="Times New Roman" panose="02020603050405020304" pitchFamily="18" charset="0"/>
                <a:cs typeface="Times New Roman" panose="02020603050405020304" pitchFamily="18" charset="0"/>
              </a:rPr>
              <a:t>θ1 </a:t>
            </a:r>
            <a:r>
              <a:rPr lang="en-US" dirty="0">
                <a:solidFill>
                  <a:srgbClr val="222222"/>
                </a:solidFill>
                <a:ea typeface="Times New Roman" panose="02020603050405020304" pitchFamily="18" charset="0"/>
                <a:cs typeface="Times New Roman" panose="02020603050405020304" pitchFamily="18" charset="0"/>
              </a:rPr>
              <a:t>&lt; </a:t>
            </a:r>
            <a:r>
              <a:rPr lang="en-US" b="1" dirty="0">
                <a:solidFill>
                  <a:srgbClr val="222222"/>
                </a:solidFill>
                <a:ea typeface="Times New Roman" panose="02020603050405020304" pitchFamily="18" charset="0"/>
                <a:cs typeface="Times New Roman" panose="02020603050405020304" pitchFamily="18" charset="0"/>
              </a:rPr>
              <a:t>θ2.</a:t>
            </a:r>
            <a:endParaRPr lang="en-US" dirty="0">
              <a:ea typeface="Times New Roman" panose="02020603050405020304" pitchFamily="18" charset="0"/>
              <a:cs typeface="Times New Roman" panose="02020603050405020304" pitchFamily="18" charset="0"/>
            </a:endParaRPr>
          </a:p>
          <a:p>
            <a:pPr algn="l" rtl="0">
              <a:lnSpc>
                <a:spcPct val="107000"/>
              </a:lnSpc>
              <a:spcAft>
                <a:spcPts val="800"/>
              </a:spcAft>
            </a:pPr>
            <a:r>
              <a:rPr lang="en-US" dirty="0">
                <a:solidFill>
                  <a:srgbClr val="222222"/>
                </a:solidFill>
                <a:ea typeface="Times New Roman" panose="02020603050405020304" pitchFamily="18" charset="0"/>
                <a:cs typeface="Times New Roman" panose="02020603050405020304" pitchFamily="18" charset="0"/>
              </a:rPr>
              <a:t>The Same Principle Applies to the allocation of repair times.</a:t>
            </a:r>
            <a:endParaRPr lang="en-US" dirty="0">
              <a:ea typeface="Times New Roman" panose="02020603050405020304" pitchFamily="18" charset="0"/>
              <a:cs typeface="Times New Roman" panose="02020603050405020304" pitchFamily="18" charset="0"/>
            </a:endParaRPr>
          </a:p>
          <a:p>
            <a:pPr marL="0" indent="0" algn="l" rtl="0">
              <a:lnSpc>
                <a:spcPct val="107000"/>
              </a:lnSpc>
              <a:spcAft>
                <a:spcPts val="800"/>
              </a:spcAft>
              <a:buNone/>
            </a:pPr>
            <a:endParaRPr lang="en-US" dirty="0">
              <a:solidFill>
                <a:schemeClr val="tx1"/>
              </a:solidFill>
              <a:ea typeface="Times New Roman" panose="02020603050405020304" pitchFamily="18" charset="0"/>
              <a:cs typeface="Times New Roman" panose="02020603050405020304" pitchFamily="18" charset="0"/>
            </a:endParaRPr>
          </a:p>
          <a:p>
            <a:pPr algn="l" rtl="0">
              <a:lnSpc>
                <a:spcPct val="107000"/>
              </a:lnSpc>
              <a:spcAft>
                <a:spcPts val="800"/>
              </a:spcAft>
            </a:pPr>
            <a:endParaRPr lang="en-US" dirty="0">
              <a:solidFill>
                <a:schemeClr val="tx1"/>
              </a:solidFill>
              <a:ea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BDDCB15E-E7C6-46E3-A33F-155534E49CDA}" type="datetime3">
              <a:rPr lang="en-US" smtClean="0"/>
              <a:t>14 October 2017</a:t>
            </a:fld>
            <a:endParaRPr lang="ar-JO" dirty="0">
              <a:cs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457200">
              <a:defRPr/>
            </a:pPr>
            <a:fld id="{86A6E774-AC26-4B44-83AD-44DE919403BA}" type="slidenum">
              <a:rPr lang="ar-JO" smtClean="0"/>
              <a:pPr defTabSz="457200">
                <a:defRPr/>
              </a:pPr>
              <a:t>160</a:t>
            </a:fld>
            <a:endParaRPr lang="ar-JO"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072" y="3341474"/>
            <a:ext cx="4938877" cy="103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97280" y="1199403"/>
            <a:ext cx="3432971" cy="646331"/>
          </a:xfrm>
          <a:prstGeom prst="rect">
            <a:avLst/>
          </a:prstGeom>
          <a:noFill/>
        </p:spPr>
        <p:txBody>
          <a:bodyPr wrap="square" rtlCol="0">
            <a:spAutoFit/>
          </a:bodyPr>
          <a:lstStyle/>
          <a:p>
            <a:r>
              <a:rPr lang="en-US" dirty="0">
                <a:ea typeface="Times New Roman" panose="02020603050405020304" pitchFamily="18" charset="0"/>
                <a:cs typeface="Times New Roman" panose="02020603050405020304" pitchFamily="18" charset="0"/>
              </a:rPr>
              <a:t>Example :</a:t>
            </a:r>
          </a:p>
          <a:p>
            <a:endParaRPr lang="en-US" dirty="0"/>
          </a:p>
        </p:txBody>
      </p:sp>
    </p:spTree>
    <p:extLst>
      <p:ext uri="{BB962C8B-B14F-4D97-AF65-F5344CB8AC3E}">
        <p14:creationId xmlns:p14="http://schemas.microsoft.com/office/powerpoint/2010/main" val="124639913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11.2 : Stress Analysis : </a:t>
            </a:r>
            <a:br>
              <a:rPr lang="en-US" sz="2400" b="1" dirty="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1097280" y="1798784"/>
            <a:ext cx="10705873" cy="4532811"/>
          </a:xfrm>
        </p:spPr>
        <p:txBody>
          <a:bodyPr numCol="2">
            <a:noAutofit/>
          </a:bodyPr>
          <a:lstStyle/>
          <a:p>
            <a:pPr marL="0" indent="0" algn="l" rtl="0">
              <a:buNone/>
            </a:pPr>
            <a:r>
              <a:rPr lang="en-US" dirty="0">
                <a:solidFill>
                  <a:schemeClr val="tx1"/>
                </a:solidFill>
              </a:rPr>
              <a:t>Fail rates are sensitive to the applied stresses.</a:t>
            </a:r>
          </a:p>
          <a:p>
            <a:pPr marL="0" indent="0" algn="l" rtl="0">
              <a:buNone/>
            </a:pPr>
            <a:r>
              <a:rPr lang="en-US" b="1" dirty="0">
                <a:solidFill>
                  <a:schemeClr val="tx1"/>
                </a:solidFill>
              </a:rPr>
              <a:t>Types Of Stresses : </a:t>
            </a:r>
          </a:p>
          <a:p>
            <a:pPr algn="l" rtl="0">
              <a:buFont typeface="Wingdings" panose="05000000000000000000" pitchFamily="2" charset="2"/>
              <a:buChar char="§"/>
            </a:pPr>
            <a:r>
              <a:rPr lang="en-US" b="1" dirty="0">
                <a:solidFill>
                  <a:schemeClr val="tx1"/>
                </a:solidFill>
              </a:rPr>
              <a:t>Environmental : </a:t>
            </a:r>
          </a:p>
          <a:p>
            <a:pPr lvl="0" algn="l" rtl="0"/>
            <a:r>
              <a:rPr lang="en-US" dirty="0">
                <a:solidFill>
                  <a:schemeClr val="tx1"/>
                </a:solidFill>
              </a:rPr>
              <a:t>Temperature </a:t>
            </a:r>
          </a:p>
          <a:p>
            <a:pPr lvl="0" algn="l" rtl="0"/>
            <a:r>
              <a:rPr lang="en-US" dirty="0">
                <a:solidFill>
                  <a:schemeClr val="tx1"/>
                </a:solidFill>
              </a:rPr>
              <a:t>Shock</a:t>
            </a:r>
          </a:p>
          <a:p>
            <a:pPr lvl="0" algn="l" rtl="0"/>
            <a:r>
              <a:rPr lang="en-US" dirty="0">
                <a:solidFill>
                  <a:schemeClr val="tx1"/>
                </a:solidFill>
              </a:rPr>
              <a:t>Vibration</a:t>
            </a:r>
          </a:p>
          <a:p>
            <a:pPr lvl="0" algn="l" rtl="0"/>
            <a:r>
              <a:rPr lang="en-US" dirty="0">
                <a:solidFill>
                  <a:schemeClr val="tx1"/>
                </a:solidFill>
              </a:rPr>
              <a:t>Humidity</a:t>
            </a:r>
          </a:p>
          <a:p>
            <a:pPr lvl="0" algn="l" rtl="0"/>
            <a:r>
              <a:rPr lang="en-US" dirty="0">
                <a:solidFill>
                  <a:schemeClr val="tx1"/>
                </a:solidFill>
              </a:rPr>
              <a:t>Ingress of foreign bodies</a:t>
            </a:r>
          </a:p>
          <a:p>
            <a:pPr lvl="0" algn="l" rtl="0"/>
            <a:endParaRPr lang="en-US" dirty="0">
              <a:solidFill>
                <a:schemeClr val="tx1"/>
              </a:solidFill>
            </a:endParaRPr>
          </a:p>
          <a:p>
            <a:pPr lvl="0" algn="l" rtl="0"/>
            <a:endParaRPr lang="en-US" dirty="0">
              <a:solidFill>
                <a:schemeClr val="tx1"/>
              </a:solidFill>
            </a:endParaRPr>
          </a:p>
          <a:p>
            <a:pPr lvl="0" algn="l" rtl="0"/>
            <a:endParaRPr lang="en-US" dirty="0">
              <a:solidFill>
                <a:schemeClr val="tx1"/>
              </a:solidFill>
            </a:endParaRPr>
          </a:p>
          <a:p>
            <a:pPr lvl="0" algn="l" rtl="0"/>
            <a:endParaRPr lang="en-US" dirty="0">
              <a:solidFill>
                <a:schemeClr val="tx1"/>
              </a:solidFill>
            </a:endParaRPr>
          </a:p>
          <a:p>
            <a:pPr algn="l" rtl="0">
              <a:buFont typeface="Wingdings" panose="05000000000000000000" pitchFamily="2" charset="2"/>
              <a:buChar char="§"/>
            </a:pPr>
            <a:r>
              <a:rPr lang="en-US" b="1" dirty="0">
                <a:solidFill>
                  <a:schemeClr val="tx1"/>
                </a:solidFill>
              </a:rPr>
              <a:t>Self-Generated / Operational : </a:t>
            </a:r>
          </a:p>
          <a:p>
            <a:pPr lvl="0" algn="l" rtl="0"/>
            <a:r>
              <a:rPr lang="en-US" dirty="0">
                <a:solidFill>
                  <a:schemeClr val="tx1"/>
                </a:solidFill>
              </a:rPr>
              <a:t>Power Dissipation</a:t>
            </a:r>
          </a:p>
          <a:p>
            <a:pPr lvl="0" algn="l" rtl="0"/>
            <a:r>
              <a:rPr lang="en-US" dirty="0">
                <a:solidFill>
                  <a:schemeClr val="tx1"/>
                </a:solidFill>
              </a:rPr>
              <a:t>Applied Voltage and Current</a:t>
            </a:r>
          </a:p>
          <a:p>
            <a:pPr lvl="0" algn="l" rtl="0"/>
            <a:r>
              <a:rPr lang="en-US" dirty="0">
                <a:solidFill>
                  <a:schemeClr val="tx1"/>
                </a:solidFill>
              </a:rPr>
              <a:t>Wear</a:t>
            </a:r>
          </a:p>
        </p:txBody>
      </p:sp>
      <p:sp>
        <p:nvSpPr>
          <p:cNvPr id="6" name="Footer Placeholder 5"/>
          <p:cNvSpPr>
            <a:spLocks noGrp="1"/>
          </p:cNvSpPr>
          <p:nvPr>
            <p:ph type="ftr" sz="quarter" idx="11"/>
          </p:nvPr>
        </p:nvSpPr>
        <p:spPr/>
        <p:txBody>
          <a:bodyPr/>
          <a:lstStyle/>
          <a:p>
            <a:r>
              <a:rPr lang="en-US"/>
              <a:t>Dr. Osama Habahbeh</a:t>
            </a:r>
          </a:p>
        </p:txBody>
      </p:sp>
      <p:sp>
        <p:nvSpPr>
          <p:cNvPr id="7" name="Slide Number Placeholder 6"/>
          <p:cNvSpPr>
            <a:spLocks noGrp="1"/>
          </p:cNvSpPr>
          <p:nvPr>
            <p:ph type="sldNum" sz="quarter" idx="12"/>
          </p:nvPr>
        </p:nvSpPr>
        <p:spPr/>
        <p:txBody>
          <a:bodyPr/>
          <a:lstStyle/>
          <a:p>
            <a:fld id="{54353AC0-F259-4387-8C89-5E55544284D7}" type="slidenum">
              <a:rPr lang="en-US" smtClean="0"/>
              <a:t>161</a:t>
            </a:fld>
            <a:endParaRPr lang="en-US"/>
          </a:p>
        </p:txBody>
      </p:sp>
    </p:spTree>
    <p:extLst>
      <p:ext uri="{BB962C8B-B14F-4D97-AF65-F5344CB8AC3E}">
        <p14:creationId xmlns:p14="http://schemas.microsoft.com/office/powerpoint/2010/main" val="21196469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162</a:t>
            </a:fld>
            <a:endParaRPr lang="ar-JO" dirty="0"/>
          </a:p>
        </p:txBody>
      </p:sp>
      <p:pic>
        <p:nvPicPr>
          <p:cNvPr id="7" name="Content Placeholder 6"/>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599"/>
          <a:stretch/>
        </p:blipFill>
        <p:spPr>
          <a:xfrm>
            <a:off x="1097281" y="696687"/>
            <a:ext cx="9715862" cy="5041674"/>
          </a:xfrm>
        </p:spPr>
      </p:pic>
    </p:spTree>
    <p:extLst>
      <p:ext uri="{BB962C8B-B14F-4D97-AF65-F5344CB8AC3E}">
        <p14:creationId xmlns:p14="http://schemas.microsoft.com/office/powerpoint/2010/main" val="47416454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52137" y="1845733"/>
            <a:ext cx="6624320" cy="4511523"/>
          </a:xfrm>
        </p:spPr>
        <p:txBody>
          <a:bodyPr>
            <a:normAutofit lnSpcReduction="10000"/>
          </a:bodyPr>
          <a:lstStyle/>
          <a:p>
            <a:pPr marL="285750" indent="-285750" algn="l" rtl="0">
              <a:lnSpc>
                <a:spcPct val="107000"/>
              </a:lnSpc>
              <a:spcAft>
                <a:spcPts val="800"/>
              </a:spcAft>
              <a:buFont typeface="Wingdings" panose="05000000000000000000" pitchFamily="2" charset="2"/>
              <a:buChar char="§"/>
            </a:pPr>
            <a:r>
              <a:rPr lang="en-US" dirty="0">
                <a:solidFill>
                  <a:srgbClr val="222222"/>
                </a:solidFill>
                <a:ea typeface="Times New Roman" panose="02020603050405020304" pitchFamily="18" charset="0"/>
                <a:cs typeface="Times New Roman" panose="02020603050405020304" pitchFamily="18" charset="0"/>
              </a:rPr>
              <a:t>The Strength distribution is obtained by testing.</a:t>
            </a:r>
          </a:p>
          <a:p>
            <a:pPr marL="0" indent="0" algn="l" rtl="0">
              <a:lnSpc>
                <a:spcPct val="107000"/>
              </a:lnSpc>
              <a:spcAft>
                <a:spcPts val="800"/>
              </a:spcAft>
              <a:buNone/>
            </a:pPr>
            <a:endParaRPr lang="en-US" dirty="0">
              <a:solidFill>
                <a:srgbClr val="222222"/>
              </a:solidFill>
              <a:ea typeface="Times New Roman" panose="02020603050405020304" pitchFamily="18" charset="0"/>
              <a:cs typeface="Times New Roman" panose="02020603050405020304" pitchFamily="18" charset="0"/>
            </a:endParaRPr>
          </a:p>
          <a:p>
            <a:pPr marL="285750" indent="-285750" algn="l" rtl="0">
              <a:lnSpc>
                <a:spcPct val="107000"/>
              </a:lnSpc>
              <a:spcAft>
                <a:spcPts val="800"/>
              </a:spcAft>
              <a:buFont typeface="Wingdings" panose="05000000000000000000" pitchFamily="2" charset="2"/>
              <a:buChar char="§"/>
            </a:pPr>
            <a:r>
              <a:rPr lang="en-US" dirty="0">
                <a:solidFill>
                  <a:srgbClr val="222222"/>
                </a:solidFill>
                <a:ea typeface="Times New Roman" panose="02020603050405020304" pitchFamily="18" charset="0"/>
                <a:cs typeface="Times New Roman" panose="02020603050405020304" pitchFamily="18" charset="0"/>
              </a:rPr>
              <a:t>In Electronic components , the relationship of </a:t>
            </a:r>
            <a:r>
              <a:rPr lang="en-US" dirty="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a:t>α to stress is normally expressed as an Eqn.</a:t>
            </a:r>
          </a:p>
          <a:p>
            <a:pPr marL="0" indent="0" algn="l" rtl="0">
              <a:lnSpc>
                <a:spcPct val="107000"/>
              </a:lnSpc>
              <a:spcAft>
                <a:spcPts val="800"/>
              </a:spcAft>
              <a:buNone/>
            </a:pPr>
            <a:endParaRPr lang="en-US" dirty="0">
              <a:solidFill>
                <a:srgbClr val="222222"/>
              </a:solidFill>
              <a:latin typeface="Cambria Math" panose="02040503050406030204" pitchFamily="18" charset="0"/>
              <a:ea typeface="Times New Roman" panose="02020603050405020304" pitchFamily="18" charset="0"/>
              <a:cs typeface="Times New Roman" panose="02020603050405020304" pitchFamily="18" charset="0"/>
            </a:endParaRPr>
          </a:p>
          <a:p>
            <a:pPr marL="0" indent="0" algn="l" rtl="0">
              <a:lnSpc>
                <a:spcPct val="107000"/>
              </a:lnSpc>
              <a:spcAft>
                <a:spcPts val="800"/>
              </a:spcAft>
              <a:buNone/>
            </a:pPr>
            <a:endParaRPr lang="en-US" dirty="0">
              <a:ea typeface="Times New Roman" panose="02020603050405020304" pitchFamily="18" charset="0"/>
              <a:cs typeface="Times New Roman" panose="02020603050405020304" pitchFamily="18" charset="0"/>
            </a:endParaRPr>
          </a:p>
          <a:p>
            <a:pPr marL="285750" indent="-285750" algn="l" rtl="0">
              <a:lnSpc>
                <a:spcPct val="107000"/>
              </a:lnSpc>
              <a:spcAft>
                <a:spcPts val="800"/>
              </a:spcAft>
              <a:buFont typeface="Wingdings" panose="05000000000000000000" pitchFamily="2" charset="2"/>
              <a:buChar char="§"/>
            </a:pPr>
            <a:endParaRPr lang="en-US" dirty="0">
              <a:solidFill>
                <a:srgbClr val="222222"/>
              </a:solidFill>
              <a:latin typeface="Cambria Math" panose="02040503050406030204" pitchFamily="18" charset="0"/>
              <a:ea typeface="Times New Roman" panose="02020603050405020304" pitchFamily="18" charset="0"/>
              <a:cs typeface="Times New Roman" panose="02020603050405020304" pitchFamily="18" charset="0"/>
            </a:endParaRPr>
          </a:p>
          <a:p>
            <a:pPr marL="285750" indent="-285750" algn="l" rtl="0">
              <a:lnSpc>
                <a:spcPct val="107000"/>
              </a:lnSpc>
              <a:spcAft>
                <a:spcPts val="800"/>
              </a:spcAft>
              <a:buFont typeface="Wingdings" panose="05000000000000000000" pitchFamily="2" charset="2"/>
              <a:buChar char="§"/>
            </a:pPr>
            <a:r>
              <a:rPr lang="en-US" dirty="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a:t>Care should be taken not to use these two Eqns. Outside of their ranges.</a:t>
            </a:r>
            <a:endParaRPr lang="en-US" dirty="0">
              <a:ea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BDDCB15E-E7C6-46E3-A33F-155534E49CDA}" type="datetime3">
              <a:rPr lang="en-US" smtClean="0"/>
              <a:t>14 October 2017</a:t>
            </a:fld>
            <a:endParaRPr lang="ar-JO" dirty="0">
              <a:cs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457200">
              <a:defRPr/>
            </a:pPr>
            <a:fld id="{86A6E774-AC26-4B44-83AD-44DE919403BA}" type="slidenum">
              <a:rPr lang="ar-JO" smtClean="0"/>
              <a:pPr defTabSz="457200">
                <a:defRPr/>
              </a:pPr>
              <a:t>163</a:t>
            </a:fld>
            <a:endParaRPr lang="ar-JO" dirty="0"/>
          </a:p>
        </p:txBody>
      </p:sp>
      <p:pic>
        <p:nvPicPr>
          <p:cNvPr id="8" name="Picture 7"/>
          <p:cNvPicPr>
            <a:picLocks noChangeAspect="1"/>
          </p:cNvPicPr>
          <p:nvPr/>
        </p:nvPicPr>
        <p:blipFill>
          <a:blip r:embed="rId2"/>
          <a:stretch>
            <a:fillRect/>
          </a:stretch>
        </p:blipFill>
        <p:spPr>
          <a:xfrm>
            <a:off x="7452316" y="1845734"/>
            <a:ext cx="4739683" cy="2365828"/>
          </a:xfrm>
          <a:prstGeom prst="rect">
            <a:avLst/>
          </a:prstGeom>
        </p:spPr>
      </p:pic>
      <p:pic>
        <p:nvPicPr>
          <p:cNvPr id="10" name="Picture 9"/>
          <p:cNvPicPr>
            <a:picLocks noChangeAspect="1"/>
          </p:cNvPicPr>
          <p:nvPr/>
        </p:nvPicPr>
        <p:blipFill>
          <a:blip r:embed="rId3"/>
          <a:stretch>
            <a:fillRect/>
          </a:stretch>
        </p:blipFill>
        <p:spPr>
          <a:xfrm>
            <a:off x="1205367" y="3773713"/>
            <a:ext cx="5993720" cy="1465943"/>
          </a:xfrm>
          <a:prstGeom prst="rect">
            <a:avLst/>
          </a:prstGeom>
        </p:spPr>
      </p:pic>
      <p:sp>
        <p:nvSpPr>
          <p:cNvPr id="9" name="Title 1"/>
          <p:cNvSpPr>
            <a:spLocks noGrp="1"/>
          </p:cNvSpPr>
          <p:nvPr>
            <p:ph type="title"/>
          </p:nvPr>
        </p:nvSpPr>
        <p:spPr>
          <a:xfrm>
            <a:off x="1097280" y="286603"/>
            <a:ext cx="10058400" cy="1450757"/>
          </a:xfrm>
        </p:spPr>
        <p:txBody>
          <a:bodyPr>
            <a:normAutofit/>
          </a:bodyPr>
          <a:lstStyle/>
          <a:p>
            <a:r>
              <a:rPr lang="en-US" sz="2400" b="1" dirty="0">
                <a:solidFill>
                  <a:schemeClr val="tx1"/>
                </a:solidFill>
              </a:rPr>
              <a:t>11.2 : Stress Analysis : </a:t>
            </a:r>
            <a:br>
              <a:rPr lang="en-US" sz="2400" b="1"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98483575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11.3  Environmental Stress Protection :</a:t>
            </a:r>
            <a:br>
              <a:rPr lang="en-US" sz="2400" b="1" dirty="0">
                <a:solidFill>
                  <a:schemeClr val="tx1"/>
                </a:solidFill>
              </a:rPr>
            </a:br>
            <a:endParaRPr lang="en-US" sz="2400" dirty="0">
              <a:solidFill>
                <a:schemeClr val="tx1"/>
              </a:solidFill>
            </a:endParaRPr>
          </a:p>
        </p:txBody>
      </p:sp>
      <p:sp>
        <p:nvSpPr>
          <p:cNvPr id="6" name="Content Placeholder 5"/>
          <p:cNvSpPr>
            <a:spLocks noGrp="1"/>
          </p:cNvSpPr>
          <p:nvPr>
            <p:ph idx="1"/>
          </p:nvPr>
        </p:nvSpPr>
        <p:spPr/>
        <p:txBody>
          <a:bodyPr/>
          <a:lstStyle/>
          <a:p>
            <a:pPr marL="285750" indent="-285750" algn="l" rtl="0">
              <a:lnSpc>
                <a:spcPct val="107000"/>
              </a:lnSpc>
              <a:spcAft>
                <a:spcPts val="800"/>
              </a:spcAft>
              <a:buFont typeface="Wingdings" panose="05000000000000000000" pitchFamily="2" charset="2"/>
              <a:buChar char="§"/>
            </a:pPr>
            <a:r>
              <a:rPr lang="en-US" dirty="0">
                <a:solidFill>
                  <a:schemeClr val="tx1"/>
                </a:solidFill>
                <a:ea typeface="Times New Roman" panose="02020603050405020304" pitchFamily="18" charset="0"/>
                <a:cs typeface="Times New Roman" panose="02020603050405020304" pitchFamily="18" charset="0"/>
              </a:rPr>
              <a:t>Environmental stress has taken the onset if wear out by contributing to physical deterioration.</a:t>
            </a:r>
          </a:p>
          <a:p>
            <a:pPr marL="285750" indent="-285750" algn="l" rtl="0">
              <a:lnSpc>
                <a:spcPct val="107000"/>
              </a:lnSpc>
              <a:spcAft>
                <a:spcPts val="800"/>
              </a:spcAft>
              <a:buFont typeface="Wingdings" panose="05000000000000000000" pitchFamily="2" charset="2"/>
              <a:buChar char="§"/>
            </a:pPr>
            <a:r>
              <a:rPr lang="en-US" dirty="0">
                <a:solidFill>
                  <a:schemeClr val="tx1"/>
                </a:solidFill>
                <a:ea typeface="Times New Roman" panose="02020603050405020304" pitchFamily="18" charset="0"/>
                <a:cs typeface="Times New Roman" panose="02020603050405020304" pitchFamily="18" charset="0"/>
              </a:rPr>
              <a:t>Examples of environmental stress includes high temperatures, low temperatures, dust, shocks, humidity, salt, electromagnetic radiation, biological effects, noise and reactive years, sun radiation.</a:t>
            </a:r>
            <a:endParaRPr lang="ar-SA" dirty="0">
              <a:solidFill>
                <a:schemeClr val="tx1"/>
              </a:solidFill>
              <a:ea typeface="Times New Roman" panose="02020603050405020304" pitchFamily="18" charset="0"/>
              <a:cs typeface="Times New Roman" panose="02020603050405020304" pitchFamily="18" charset="0"/>
            </a:endParaRPr>
          </a:p>
          <a:p>
            <a:pPr marL="285750" indent="-285750" algn="l" rtl="0">
              <a:lnSpc>
                <a:spcPct val="107000"/>
              </a:lnSpc>
              <a:spcAft>
                <a:spcPts val="800"/>
              </a:spcAft>
              <a:buFont typeface="Wingdings" panose="05000000000000000000" pitchFamily="2" charset="2"/>
              <a:buChar char="§"/>
            </a:pPr>
            <a:r>
              <a:rPr lang="en-US" dirty="0">
                <a:solidFill>
                  <a:schemeClr val="tx1"/>
                </a:solidFill>
                <a:ea typeface="Times New Roman" panose="02020603050405020304" pitchFamily="18" charset="0"/>
                <a:cs typeface="Times New Roman" panose="02020603050405020304" pitchFamily="18" charset="0"/>
              </a:rPr>
              <a:t>These kinds of stress can cause distraction of materials affected.</a:t>
            </a:r>
          </a:p>
          <a:p>
            <a:pPr marL="285750" indent="-285750" algn="l" rtl="0">
              <a:lnSpc>
                <a:spcPct val="107000"/>
              </a:lnSpc>
              <a:spcAft>
                <a:spcPts val="800"/>
              </a:spcAft>
              <a:buFont typeface="Wingdings" panose="05000000000000000000" pitchFamily="2" charset="2"/>
              <a:buChar char="§"/>
            </a:pPr>
            <a:r>
              <a:rPr lang="en-US" dirty="0">
                <a:solidFill>
                  <a:schemeClr val="tx1"/>
                </a:solidFill>
                <a:ea typeface="Times New Roman" panose="02020603050405020304" pitchFamily="18" charset="0"/>
                <a:cs typeface="Times New Roman" panose="02020603050405020304" pitchFamily="18" charset="0"/>
              </a:rPr>
              <a:t>Actions taken to lessen these effects includes : Heat dissipation , Use of fins , applying heat , insulation , sealing , </a:t>
            </a:r>
            <a:r>
              <a:rPr lang="en-US" dirty="0" err="1">
                <a:solidFill>
                  <a:schemeClr val="tx1"/>
                </a:solidFill>
                <a:ea typeface="Times New Roman" panose="02020603050405020304" pitchFamily="18" charset="0"/>
                <a:cs typeface="Times New Roman" panose="02020603050405020304" pitchFamily="18" charset="0"/>
              </a:rPr>
              <a:t>etc</a:t>
            </a:r>
            <a:r>
              <a:rPr lang="en-US" dirty="0">
                <a:solidFill>
                  <a:schemeClr val="tx1"/>
                </a:solidFill>
                <a:ea typeface="Times New Roman" panose="02020603050405020304" pitchFamily="18" charset="0"/>
                <a:cs typeface="Times New Roman" panose="02020603050405020304" pitchFamily="18" charset="0"/>
              </a:rPr>
              <a:t> …</a:t>
            </a:r>
          </a:p>
          <a:p>
            <a:endParaRPr lang="en-US" dirty="0"/>
          </a:p>
        </p:txBody>
      </p:sp>
      <p:sp>
        <p:nvSpPr>
          <p:cNvPr id="3" name="Footer Placeholder 2"/>
          <p:cNvSpPr>
            <a:spLocks noGrp="1"/>
          </p:cNvSpPr>
          <p:nvPr>
            <p:ph type="ftr" sz="quarter" idx="11"/>
          </p:nvPr>
        </p:nvSpPr>
        <p:spPr/>
        <p:txBody>
          <a:bodyPr/>
          <a:lstStyle/>
          <a:p>
            <a:r>
              <a:rPr lang="en-US"/>
              <a:t>Dr. Osama Habahbeh</a:t>
            </a:r>
          </a:p>
        </p:txBody>
      </p:sp>
      <p:sp>
        <p:nvSpPr>
          <p:cNvPr id="5" name="Slide Number Placeholder 4"/>
          <p:cNvSpPr>
            <a:spLocks noGrp="1"/>
          </p:cNvSpPr>
          <p:nvPr>
            <p:ph type="sldNum" sz="quarter" idx="12"/>
          </p:nvPr>
        </p:nvSpPr>
        <p:spPr/>
        <p:txBody>
          <a:bodyPr/>
          <a:lstStyle/>
          <a:p>
            <a:fld id="{54353AC0-F259-4387-8C89-5E55544284D7}" type="slidenum">
              <a:rPr lang="en-US" smtClean="0"/>
              <a:t>164</a:t>
            </a:fld>
            <a:endParaRPr lang="en-US"/>
          </a:p>
        </p:txBody>
      </p:sp>
    </p:spTree>
    <p:extLst>
      <p:ext uri="{BB962C8B-B14F-4D97-AF65-F5344CB8AC3E}">
        <p14:creationId xmlns:p14="http://schemas.microsoft.com/office/powerpoint/2010/main" val="154429217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b="1" dirty="0">
                <a:solidFill>
                  <a:schemeClr val="tx1"/>
                </a:solidFill>
                <a:ea typeface="Times New Roman" panose="02020603050405020304" pitchFamily="18" charset="0"/>
                <a:cs typeface="Times New Roman" panose="02020603050405020304" pitchFamily="18" charset="0"/>
              </a:rPr>
              <a:t>11.4  Failure Mechanisms </a:t>
            </a:r>
            <a:r>
              <a:rPr lang="en-US" sz="2000" dirty="0">
                <a:solidFill>
                  <a:schemeClr val="tx1"/>
                </a:solidFill>
                <a:cs typeface="Times New Roman" panose="02020603050405020304" pitchFamily="18" charset="0"/>
              </a:rPr>
              <a:t/>
            </a:r>
            <a:br>
              <a:rPr lang="en-US" sz="2000" dirty="0">
                <a:solidFill>
                  <a:schemeClr val="tx1"/>
                </a:solidFill>
                <a:cs typeface="Times New Roman" panose="02020603050405020304" pitchFamily="18" charset="0"/>
              </a:rPr>
            </a:br>
            <a:r>
              <a:rPr lang="en-US" sz="2000" dirty="0">
                <a:solidFill>
                  <a:schemeClr val="tx1"/>
                </a:solidFill>
                <a:cs typeface="Times New Roman" panose="02020603050405020304" pitchFamily="18" charset="0"/>
              </a:rPr>
              <a:t/>
            </a:r>
            <a:br>
              <a:rPr lang="en-US" sz="2000" dirty="0">
                <a:solidFill>
                  <a:schemeClr val="tx1"/>
                </a:solidFill>
                <a:cs typeface="Times New Roman" panose="02020603050405020304" pitchFamily="18" charset="0"/>
              </a:rPr>
            </a:br>
            <a:r>
              <a:rPr lang="en-US" sz="2000" b="1" dirty="0">
                <a:solidFill>
                  <a:schemeClr val="tx1"/>
                </a:solidFill>
                <a:ea typeface="Times New Roman" panose="02020603050405020304" pitchFamily="18" charset="0"/>
                <a:cs typeface="Times New Roman" panose="02020603050405020304" pitchFamily="18" charset="0"/>
              </a:rPr>
              <a:t>11.4.1  Types of failure mechanisms :</a:t>
            </a:r>
            <a:endParaRPr lang="en-US" sz="2000" dirty="0">
              <a:solidFill>
                <a:schemeClr val="tx1"/>
              </a:solidFill>
              <a:cs typeface="Times New Roman" panose="02020603050405020304" pitchFamily="18" charset="0"/>
            </a:endParaRPr>
          </a:p>
        </p:txBody>
      </p:sp>
      <p:sp>
        <p:nvSpPr>
          <p:cNvPr id="8" name="Content Placeholder 7"/>
          <p:cNvSpPr>
            <a:spLocks noGrp="1"/>
          </p:cNvSpPr>
          <p:nvPr>
            <p:ph idx="1"/>
          </p:nvPr>
        </p:nvSpPr>
        <p:spPr>
          <a:xfrm>
            <a:off x="1097280" y="1733006"/>
            <a:ext cx="10955382" cy="4438952"/>
          </a:xfrm>
        </p:spPr>
        <p:txBody>
          <a:bodyPr>
            <a:noAutofit/>
          </a:bodyPr>
          <a:lstStyle/>
          <a:p>
            <a:pPr algn="l" rtl="0">
              <a:lnSpc>
                <a:spcPct val="107000"/>
              </a:lnSpc>
              <a:spcAft>
                <a:spcPts val="800"/>
              </a:spcAft>
            </a:pPr>
            <a:r>
              <a:rPr lang="en-US" sz="1800" dirty="0">
                <a:solidFill>
                  <a:schemeClr val="tx1"/>
                </a:solidFill>
                <a:ea typeface="Times New Roman" panose="02020603050405020304" pitchFamily="18" charset="0"/>
                <a:cs typeface="Times New Roman" panose="02020603050405020304" pitchFamily="18" charset="0"/>
              </a:rPr>
              <a:t>The majority of failures are due to the following phenomena :</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Alloy formation between gold , aluminum , and Silicon causes “ Pimple Plague “ or black plague in silicon devices.</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Biological effects like molds and insects may cause failure , especially in tropical regions .It affects electronic devices and wiring.</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Chemical and electrolytic changes , Cause corrosion.</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Contamination : Carbon , dirt , when deposited on insulations between conductors leads to breakdown and short circuit. </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DE-polymerization : Degrading of insulation caused by liquefaction in synthetic materials.</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Evaporation of filament molecules in filament devices causes aging.</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Fatigues : Crystalline changes in metals leads to fractures.</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Film Deposition : Oxide film formation on conductors leads to high resistance failure.</a:t>
            </a:r>
          </a:p>
          <a:p>
            <a:pPr marL="342900" marR="0" lvl="0" indent="-342900" algn="l" rtl="0">
              <a:lnSpc>
                <a:spcPct val="107000"/>
              </a:lnSpc>
              <a:spcBef>
                <a:spcPts val="0"/>
              </a:spcBef>
              <a:spcAft>
                <a:spcPts val="800"/>
              </a:spcAft>
              <a:buFont typeface="+mj-lt"/>
              <a:buAutoNum type="arabicPeriod"/>
            </a:pPr>
            <a:r>
              <a:rPr lang="en-US" sz="1800" dirty="0">
                <a:solidFill>
                  <a:schemeClr val="tx1"/>
                </a:solidFill>
                <a:ea typeface="Times New Roman" panose="02020603050405020304" pitchFamily="18" charset="0"/>
                <a:cs typeface="Times New Roman" panose="02020603050405020304" pitchFamily="18" charset="0"/>
              </a:rPr>
              <a:t>Electrical Failure due to weak springs.</a:t>
            </a:r>
          </a:p>
          <a:p>
            <a:pPr marL="342900" marR="0" lvl="0" indent="-342900" algn="l" rtl="0">
              <a:lnSpc>
                <a:spcPct val="107000"/>
              </a:lnSpc>
              <a:spcBef>
                <a:spcPts val="0"/>
              </a:spcBef>
              <a:spcAft>
                <a:spcPts val="800"/>
              </a:spcAft>
              <a:buFont typeface="+mj-lt"/>
              <a:buAutoNum type="arabicPeriod"/>
            </a:pPr>
            <a:endParaRPr lang="en-US" sz="1800" dirty="0">
              <a:solidFill>
                <a:schemeClr val="tx1"/>
              </a:solidFill>
              <a:ea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t>Dr. Osama Habahbeh</a:t>
            </a:r>
          </a:p>
        </p:txBody>
      </p:sp>
      <p:sp>
        <p:nvSpPr>
          <p:cNvPr id="3" name="Slide Number Placeholder 2"/>
          <p:cNvSpPr>
            <a:spLocks noGrp="1"/>
          </p:cNvSpPr>
          <p:nvPr>
            <p:ph type="sldNum" sz="quarter" idx="12"/>
          </p:nvPr>
        </p:nvSpPr>
        <p:spPr/>
        <p:txBody>
          <a:bodyPr/>
          <a:lstStyle/>
          <a:p>
            <a:fld id="{54353AC0-F259-4387-8C89-5E55544284D7}" type="slidenum">
              <a:rPr lang="en-US" smtClean="0"/>
              <a:t>165</a:t>
            </a:fld>
            <a:endParaRPr lang="en-US"/>
          </a:p>
        </p:txBody>
      </p:sp>
    </p:spTree>
    <p:extLst>
      <p:ext uri="{BB962C8B-B14F-4D97-AF65-F5344CB8AC3E}">
        <p14:creationId xmlns:p14="http://schemas.microsoft.com/office/powerpoint/2010/main" val="1839432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744716"/>
            <a:ext cx="10280469" cy="4508939"/>
          </a:xfrm>
        </p:spPr>
        <p:txBody>
          <a:bodyPr>
            <a:noAutofit/>
          </a:bodyPr>
          <a:lstStyle/>
          <a:p>
            <a:pPr marL="457200" indent="-457200" algn="l" rtl="0">
              <a:buFont typeface="+mj-lt"/>
              <a:buAutoNum type="arabicPeriod" startAt="10"/>
            </a:pPr>
            <a:r>
              <a:rPr lang="en-US" sz="1800" dirty="0">
                <a:solidFill>
                  <a:schemeClr val="tx1"/>
                </a:solidFill>
                <a:cs typeface="Times New Roman" pitchFamily="18" charset="0"/>
              </a:rPr>
              <a:t>10-Friction causes failure in motors , switches, gears,…etc</a:t>
            </a:r>
          </a:p>
          <a:p>
            <a:pPr marL="457200" indent="-457200" algn="l" rtl="0">
              <a:buFont typeface="+mj-lt"/>
              <a:buAutoNum type="arabicPeriod" startAt="10"/>
            </a:pPr>
            <a:r>
              <a:rPr lang="en-US" sz="1800" dirty="0">
                <a:solidFill>
                  <a:schemeClr val="tx1"/>
                </a:solidFill>
                <a:cs typeface="Times New Roman" pitchFamily="18" charset="0"/>
              </a:rPr>
              <a:t>11- </a:t>
            </a:r>
            <a:r>
              <a:rPr lang="en-US" sz="1800" dirty="0" err="1">
                <a:solidFill>
                  <a:schemeClr val="tx1"/>
                </a:solidFill>
                <a:cs typeface="Times New Roman" pitchFamily="18" charset="0"/>
              </a:rPr>
              <a:t>lonization</a:t>
            </a:r>
            <a:r>
              <a:rPr lang="en-US" sz="1800" dirty="0">
                <a:solidFill>
                  <a:schemeClr val="tx1"/>
                </a:solidFill>
                <a:cs typeface="Times New Roman" pitchFamily="18" charset="0"/>
              </a:rPr>
              <a:t> of gases at voltage of 200-300 v(depending on pressure) ,cause noise and break down</a:t>
            </a:r>
          </a:p>
          <a:p>
            <a:pPr marL="457200" indent="-457200" algn="l" rtl="0">
              <a:buFont typeface="+mj-lt"/>
              <a:buAutoNum type="arabicPeriod" startAt="10"/>
            </a:pPr>
            <a:r>
              <a:rPr lang="en-US" sz="1800" dirty="0">
                <a:solidFill>
                  <a:schemeClr val="tx1"/>
                </a:solidFill>
                <a:cs typeface="Times New Roman" pitchFamily="18" charset="0"/>
              </a:rPr>
              <a:t>12- Lon migration between silver surfaces and a wet salty insulation.</a:t>
            </a:r>
          </a:p>
          <a:p>
            <a:pPr marL="457200" indent="-457200" algn="l" rtl="0">
              <a:buFont typeface="+mj-lt"/>
              <a:buAutoNum type="arabicPeriod" startAt="10"/>
            </a:pPr>
            <a:r>
              <a:rPr lang="en-US" sz="1800" dirty="0">
                <a:solidFill>
                  <a:schemeClr val="tx1"/>
                </a:solidFill>
                <a:cs typeface="Times New Roman" pitchFamily="18" charset="0"/>
              </a:rPr>
              <a:t>13- Magnetic degradation due to vibration or electric fields.</a:t>
            </a:r>
          </a:p>
          <a:p>
            <a:pPr marL="457200" indent="-457200" algn="l" rtl="0">
              <a:buFont typeface="+mj-lt"/>
              <a:buAutoNum type="arabicPeriod" startAt="10"/>
            </a:pPr>
            <a:r>
              <a:rPr lang="en-US" sz="1800" dirty="0">
                <a:solidFill>
                  <a:schemeClr val="tx1"/>
                </a:solidFill>
                <a:cs typeface="Times New Roman" pitchFamily="18" charset="0"/>
              </a:rPr>
              <a:t>14- Mechanical stresses: affect components such as switches, insulators, printed-board tracks , etc.</a:t>
            </a:r>
          </a:p>
          <a:p>
            <a:pPr marL="457200" indent="-457200" algn="l" rtl="0">
              <a:buFont typeface="+mj-lt"/>
              <a:buAutoNum type="arabicPeriod" startAt="10"/>
            </a:pPr>
            <a:r>
              <a:rPr lang="en-US" sz="1800" dirty="0">
                <a:solidFill>
                  <a:schemeClr val="tx1"/>
                </a:solidFill>
                <a:cs typeface="Times New Roman" pitchFamily="18" charset="0"/>
              </a:rPr>
              <a:t>15-  </a:t>
            </a:r>
            <a:r>
              <a:rPr lang="en-US" sz="1800" dirty="0" err="1">
                <a:solidFill>
                  <a:schemeClr val="tx1"/>
                </a:solidFill>
                <a:cs typeface="Times New Roman" pitchFamily="18" charset="0"/>
              </a:rPr>
              <a:t>Moisune</a:t>
            </a:r>
            <a:r>
              <a:rPr lang="en-US" sz="1800" dirty="0">
                <a:solidFill>
                  <a:schemeClr val="tx1"/>
                </a:solidFill>
                <a:cs typeface="Times New Roman" pitchFamily="18" charset="0"/>
              </a:rPr>
              <a:t> gain or loss : can reduce capacitance.</a:t>
            </a:r>
          </a:p>
          <a:p>
            <a:pPr marL="457200" indent="-457200" algn="l" rtl="0">
              <a:buFont typeface="+mj-lt"/>
              <a:buAutoNum type="arabicPeriod" startAt="10"/>
            </a:pPr>
            <a:r>
              <a:rPr lang="en-US" sz="1800" dirty="0">
                <a:solidFill>
                  <a:schemeClr val="tx1"/>
                </a:solidFill>
                <a:cs typeface="Times New Roman" pitchFamily="18" charset="0"/>
              </a:rPr>
              <a:t>16- Molecular migration :liquids diffuse through plastics.</a:t>
            </a:r>
          </a:p>
          <a:p>
            <a:pPr marL="457200" indent="-457200" algn="l" rtl="0">
              <a:buFont typeface="+mj-lt"/>
              <a:buAutoNum type="arabicPeriod" startAt="10"/>
            </a:pPr>
            <a:r>
              <a:rPr lang="en-US" sz="1800" dirty="0">
                <a:solidFill>
                  <a:schemeClr val="tx1"/>
                </a:solidFill>
                <a:cs typeface="Times New Roman" pitchFamily="18" charset="0"/>
              </a:rPr>
              <a:t>17- Stress relaxation : creep (stress with time).</a:t>
            </a:r>
          </a:p>
          <a:p>
            <a:pPr marL="457200" indent="-457200" algn="l" rtl="0">
              <a:buFont typeface="+mj-lt"/>
              <a:buAutoNum type="arabicPeriod" startAt="10"/>
            </a:pPr>
            <a:r>
              <a:rPr lang="en-US" sz="1800" dirty="0">
                <a:solidFill>
                  <a:schemeClr val="tx1"/>
                </a:solidFill>
                <a:cs typeface="Times New Roman" pitchFamily="18" charset="0"/>
              </a:rPr>
              <a:t>18-Thermal cycling: thermal stress (fatigue) .</a:t>
            </a:r>
          </a:p>
          <a:p>
            <a:pPr marL="457200" indent="-457200" algn="l" rtl="0">
              <a:buFont typeface="+mj-lt"/>
              <a:buAutoNum type="arabicPeriod" startAt="10"/>
            </a:pPr>
            <a:r>
              <a:rPr lang="en-US" sz="1800" dirty="0">
                <a:solidFill>
                  <a:schemeClr val="tx1"/>
                </a:solidFill>
                <a:cs typeface="Times New Roman" pitchFamily="18" charset="0"/>
              </a:rPr>
              <a:t>19- Impact ,buckling , fracture  (cracking) of composite materials.</a:t>
            </a:r>
          </a:p>
          <a:p>
            <a:pPr algn="l">
              <a:buNone/>
            </a:pPr>
            <a:r>
              <a:rPr lang="en-US" dirty="0">
                <a:solidFill>
                  <a:schemeClr val="tx1"/>
                </a:solidFill>
                <a:cs typeface="Times New Roman" pitchFamily="18" charset="0"/>
              </a:rPr>
              <a:t> </a:t>
            </a:r>
          </a:p>
          <a:p>
            <a:pPr>
              <a:buNone/>
            </a:pPr>
            <a:endParaRPr lang="en-US" dirty="0">
              <a:solidFill>
                <a:schemeClr val="tx1"/>
              </a:solidFill>
            </a:endParaRPr>
          </a:p>
        </p:txBody>
      </p:sp>
      <p:sp>
        <p:nvSpPr>
          <p:cNvPr id="4" name="Date Placeholder 3"/>
          <p:cNvSpPr>
            <a:spLocks noGrp="1"/>
          </p:cNvSpPr>
          <p:nvPr>
            <p:ph type="dt" sz="half" idx="10"/>
          </p:nvPr>
        </p:nvSpPr>
        <p:spPr/>
        <p:txBody>
          <a:bodyPr/>
          <a:lstStyle/>
          <a:p>
            <a:fld id="{89C13393-84EB-48F8-90DC-12218835B8BE}"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62</a:t>
            </a:r>
            <a:endParaRPr lang="ar-JO" sz="1600" dirty="0"/>
          </a:p>
        </p:txBody>
      </p:sp>
      <p:sp>
        <p:nvSpPr>
          <p:cNvPr id="7" name="Title 6"/>
          <p:cNvSpPr>
            <a:spLocks noGrp="1"/>
          </p:cNvSpPr>
          <p:nvPr>
            <p:ph type="title"/>
          </p:nvPr>
        </p:nvSpPr>
        <p:spPr>
          <a:xfrm>
            <a:off x="1097280" y="286603"/>
            <a:ext cx="10058400" cy="1450757"/>
          </a:xfrm>
        </p:spPr>
        <p:txBody>
          <a:bodyPr>
            <a:noAutofit/>
          </a:bodyPr>
          <a:lstStyle/>
          <a:p>
            <a:r>
              <a:rPr lang="en-US" sz="2000" dirty="0">
                <a:solidFill>
                  <a:schemeClr val="tx1"/>
                </a:solidFill>
                <a:cs typeface="Times New Roman" panose="02020603050405020304" pitchFamily="18" charset="0"/>
              </a:rPr>
              <a:t/>
            </a:r>
            <a:br>
              <a:rPr lang="en-US" sz="2000" dirty="0">
                <a:solidFill>
                  <a:schemeClr val="tx1"/>
                </a:solidFill>
                <a:cs typeface="Times New Roman" panose="02020603050405020304" pitchFamily="18" charset="0"/>
              </a:rPr>
            </a:br>
            <a:r>
              <a:rPr lang="en-US" sz="2000" b="1" dirty="0">
                <a:solidFill>
                  <a:schemeClr val="tx1"/>
                </a:solidFill>
                <a:ea typeface="Times New Roman" panose="02020603050405020304" pitchFamily="18" charset="0"/>
                <a:cs typeface="Times New Roman" panose="02020603050405020304" pitchFamily="18" charset="0"/>
              </a:rPr>
              <a:t>11.4.1  Types of failure mechanisms :</a:t>
            </a:r>
            <a:br>
              <a:rPr lang="en-US" sz="2000" b="1" dirty="0">
                <a:solidFill>
                  <a:schemeClr val="tx1"/>
                </a:solidFill>
                <a:ea typeface="Times New Roman" panose="02020603050405020304" pitchFamily="18" charset="0"/>
                <a:cs typeface="Times New Roman" panose="02020603050405020304" pitchFamily="18" charset="0"/>
              </a:rPr>
            </a:br>
            <a:endParaRPr lang="en-US"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78527233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11.5 Complexity and parts</a:t>
            </a:r>
            <a:br>
              <a:rPr lang="en-US"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a:xfrm>
            <a:off x="1030014" y="2112579"/>
            <a:ext cx="10125666" cy="3756514"/>
          </a:xfrm>
        </p:spPr>
        <p:txBody>
          <a:bodyPr/>
          <a:lstStyle/>
          <a:p>
            <a:pPr algn="l">
              <a:buNone/>
            </a:pPr>
            <a:r>
              <a:rPr lang="en-US" b="1" dirty="0">
                <a:solidFill>
                  <a:schemeClr val="tx1"/>
                </a:solidFill>
                <a:latin typeface="Times New Roman" pitchFamily="18" charset="0"/>
                <a:cs typeface="Times New Roman" pitchFamily="18" charset="0"/>
              </a:rPr>
              <a:t> 11.5.1 Reduction of complexity</a:t>
            </a:r>
          </a:p>
          <a:p>
            <a:pPr algn="l">
              <a:buNone/>
            </a:pPr>
            <a:r>
              <a:rPr lang="en-US" dirty="0">
                <a:solidFill>
                  <a:schemeClr val="tx1"/>
                </a:solidFill>
                <a:latin typeface="Times New Roman" pitchFamily="18" charset="0"/>
                <a:cs typeface="Times New Roman" pitchFamily="18" charset="0"/>
              </a:rPr>
              <a:t>     Complexity of electronic components have increased dramatically, reducing the number of              required components. This leads to higher reliability.</a:t>
            </a:r>
          </a:p>
          <a:p>
            <a:pPr algn="l">
              <a:buNone/>
            </a:pPr>
            <a:r>
              <a:rPr lang="en-US" dirty="0">
                <a:solidFill>
                  <a:schemeClr val="tx1"/>
                </a:solidFill>
                <a:latin typeface="Times New Roman" pitchFamily="18" charset="0"/>
                <a:cs typeface="Times New Roman" pitchFamily="18" charset="0"/>
              </a:rPr>
              <a:t>      Also , the use of standard (modular) components reduces the number of  required components. </a:t>
            </a:r>
          </a:p>
          <a:p>
            <a:pPr algn="l">
              <a:buNone/>
            </a:pPr>
            <a:endParaRPr lang="en-US" dirty="0">
              <a:solidFill>
                <a:schemeClr val="tx1"/>
              </a:solidFill>
              <a:latin typeface="Times New Roman" pitchFamily="18" charset="0"/>
              <a:cs typeface="Times New Roman" pitchFamily="18" charset="0"/>
            </a:endParaRPr>
          </a:p>
          <a:p>
            <a:pPr algn="l"/>
            <a:endParaRPr lang="en-US" dirty="0">
              <a:solidFill>
                <a:schemeClr val="tx1"/>
              </a:solidFill>
            </a:endParaRPr>
          </a:p>
        </p:txBody>
      </p:sp>
      <p:sp>
        <p:nvSpPr>
          <p:cNvPr id="4" name="Date Placeholder 3"/>
          <p:cNvSpPr>
            <a:spLocks noGrp="1"/>
          </p:cNvSpPr>
          <p:nvPr>
            <p:ph type="dt" sz="half" idx="10"/>
          </p:nvPr>
        </p:nvSpPr>
        <p:spPr/>
        <p:txBody>
          <a:bodyPr/>
          <a:lstStyle/>
          <a:p>
            <a:fld id="{84C7D21C-B9D8-4B5D-95B0-11ADA7A1C95C}"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63</a:t>
            </a:r>
            <a:endParaRPr lang="ar-JO" sz="1600" dirty="0"/>
          </a:p>
        </p:txBody>
      </p:sp>
    </p:spTree>
    <p:extLst>
      <p:ext uri="{BB962C8B-B14F-4D97-AF65-F5344CB8AC3E}">
        <p14:creationId xmlns:p14="http://schemas.microsoft.com/office/powerpoint/2010/main" val="38561768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11.5.2 Part selection</a:t>
            </a:r>
            <a:r>
              <a:rPr lang="en-US" sz="2400" dirty="0">
                <a:solidFill>
                  <a:schemeClr val="tx1"/>
                </a:solidFill>
                <a:cs typeface="Times New Roman" pitchFamily="18" charset="0"/>
              </a:rPr>
              <a:t/>
            </a:r>
            <a:br>
              <a:rPr lang="en-US" sz="2400" dirty="0">
                <a:solidFill>
                  <a:schemeClr val="tx1"/>
                </a:solidFill>
                <a:cs typeface="Times New Roman" pitchFamily="18" charset="0"/>
              </a:rPr>
            </a:br>
            <a:endParaRPr lang="en-US" sz="2400" dirty="0">
              <a:solidFill>
                <a:schemeClr val="tx1"/>
              </a:solidFill>
            </a:endParaRPr>
          </a:p>
        </p:txBody>
      </p:sp>
      <p:sp>
        <p:nvSpPr>
          <p:cNvPr id="3" name="Content Placeholder 2"/>
          <p:cNvSpPr>
            <a:spLocks noGrp="1"/>
          </p:cNvSpPr>
          <p:nvPr>
            <p:ph idx="1"/>
          </p:nvPr>
        </p:nvSpPr>
        <p:spPr>
          <a:xfrm>
            <a:off x="1097280" y="1944414"/>
            <a:ext cx="10058400" cy="3924680"/>
          </a:xfrm>
        </p:spPr>
        <p:txBody>
          <a:bodyPr/>
          <a:lstStyle/>
          <a:p>
            <a:pPr algn="l"/>
            <a:r>
              <a:rPr lang="en-US" dirty="0">
                <a:solidFill>
                  <a:schemeClr val="tx1"/>
                </a:solidFill>
                <a:latin typeface="Times New Roman" pitchFamily="18" charset="0"/>
                <a:cs typeface="Times New Roman" pitchFamily="18" charset="0"/>
              </a:rPr>
              <a:t> Standard parts have proven performance while special parts may not.</a:t>
            </a:r>
          </a:p>
          <a:p>
            <a:pPr algn="l"/>
            <a:r>
              <a:rPr lang="en-US" dirty="0">
                <a:solidFill>
                  <a:schemeClr val="tx1"/>
                </a:solidFill>
                <a:latin typeface="Times New Roman" pitchFamily="18" charset="0"/>
                <a:cs typeface="Times New Roman" pitchFamily="18" charset="0"/>
              </a:rPr>
              <a:t> The choice depends on the  function, the environment ,life ,procurement ,</a:t>
            </a:r>
            <a:r>
              <a:rPr lang="el-GR" dirty="0">
                <a:solidFill>
                  <a:schemeClr val="tx1"/>
                </a:solidFill>
                <a:latin typeface="Times New Roman" pitchFamily="18" charset="0"/>
                <a:cs typeface="Times New Roman" pitchFamily="18" charset="0"/>
              </a:rPr>
              <a:t>λ</a:t>
            </a:r>
            <a:r>
              <a:rPr lang="en-US" dirty="0">
                <a:solidFill>
                  <a:schemeClr val="tx1"/>
                </a:solidFill>
                <a:latin typeface="Times New Roman" pitchFamily="18" charset="0"/>
                <a:cs typeface="Times New Roman" pitchFamily="18" charset="0"/>
              </a:rPr>
              <a:t> , and availability of     that part.</a:t>
            </a:r>
          </a:p>
          <a:p>
            <a:pPr algn="l"/>
            <a:endParaRPr lang="en-US" dirty="0">
              <a:solidFill>
                <a:schemeClr val="tx1"/>
              </a:solidFill>
            </a:endParaRPr>
          </a:p>
        </p:txBody>
      </p:sp>
      <p:sp>
        <p:nvSpPr>
          <p:cNvPr id="4" name="Date Placeholder 3"/>
          <p:cNvSpPr>
            <a:spLocks noGrp="1"/>
          </p:cNvSpPr>
          <p:nvPr>
            <p:ph type="dt" sz="half" idx="10"/>
          </p:nvPr>
        </p:nvSpPr>
        <p:spPr/>
        <p:txBody>
          <a:bodyPr/>
          <a:lstStyle/>
          <a:p>
            <a:fld id="{1871CC24-0E62-4E1A-92D8-F2EA1F2A5F7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64</a:t>
            </a:r>
            <a:endParaRPr lang="ar-JO" sz="1600" dirty="0"/>
          </a:p>
        </p:txBody>
      </p:sp>
    </p:spTree>
    <p:extLst>
      <p:ext uri="{BB962C8B-B14F-4D97-AF65-F5344CB8AC3E}">
        <p14:creationId xmlns:p14="http://schemas.microsoft.com/office/powerpoint/2010/main" val="297629414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844026"/>
            <a:ext cx="10058400" cy="5225469"/>
          </a:xfrm>
        </p:spPr>
        <p:txBody>
          <a:bodyPr>
            <a:normAutofit/>
          </a:bodyPr>
          <a:lstStyle/>
          <a:p>
            <a:pPr algn="l">
              <a:buNone/>
            </a:pPr>
            <a:r>
              <a:rPr lang="en-US" dirty="0">
                <a:solidFill>
                  <a:schemeClr val="tx1"/>
                </a:solidFill>
                <a:latin typeface="Times New Roman" pitchFamily="18" charset="0"/>
                <a:cs typeface="Times New Roman" pitchFamily="18" charset="0"/>
              </a:rPr>
              <a:t>  </a:t>
            </a:r>
          </a:p>
          <a:p>
            <a:pPr algn="l">
              <a:buNone/>
            </a:pPr>
            <a:r>
              <a:rPr lang="en-US" sz="2400" b="1" dirty="0">
                <a:solidFill>
                  <a:schemeClr val="tx1"/>
                </a:solidFill>
                <a:cs typeface="Times New Roman" pitchFamily="18" charset="0"/>
              </a:rPr>
              <a:t>11.5.3 Redundancy</a:t>
            </a:r>
          </a:p>
          <a:p>
            <a:pPr algn="l">
              <a:buNone/>
            </a:pPr>
            <a:endParaRPr lang="en-US" sz="2400" b="1" dirty="0">
              <a:solidFill>
                <a:schemeClr val="tx1"/>
              </a:solidFill>
              <a:cs typeface="Times New Roman" pitchFamily="18" charset="0"/>
            </a:endParaRPr>
          </a:p>
          <a:p>
            <a:pPr algn="l">
              <a:buNone/>
            </a:pPr>
            <a:r>
              <a:rPr lang="en-US" dirty="0">
                <a:solidFill>
                  <a:schemeClr val="tx1"/>
                </a:solidFill>
                <a:cs typeface="Times New Roman" pitchFamily="18" charset="0"/>
              </a:rPr>
              <a:t>Active , stand by units, or load sharing</a:t>
            </a:r>
          </a:p>
          <a:p>
            <a:pPr algn="l">
              <a:buNone/>
            </a:pPr>
            <a:r>
              <a:rPr lang="en-US" dirty="0">
                <a:solidFill>
                  <a:schemeClr val="tx1"/>
                </a:solidFill>
                <a:cs typeface="Times New Roman" pitchFamily="18" charset="0"/>
              </a:rPr>
              <a:t>Active:</a:t>
            </a:r>
          </a:p>
          <a:p>
            <a:pPr algn="l">
              <a:buNone/>
            </a:pPr>
            <a:r>
              <a:rPr lang="en-US" dirty="0">
                <a:solidFill>
                  <a:schemeClr val="tx1"/>
                </a:solidFill>
                <a:cs typeface="Times New Roman" pitchFamily="18" charset="0"/>
              </a:rPr>
              <a:t>1- full</a:t>
            </a:r>
          </a:p>
          <a:p>
            <a:pPr algn="l">
              <a:buNone/>
            </a:pPr>
            <a:r>
              <a:rPr lang="en-US" dirty="0">
                <a:solidFill>
                  <a:schemeClr val="tx1"/>
                </a:solidFill>
                <a:cs typeface="Times New Roman" pitchFamily="18" charset="0"/>
              </a:rPr>
              <a:t>2- partial: example: 2 out of 4 engines on an aircraft.</a:t>
            </a:r>
          </a:p>
          <a:p>
            <a:pPr algn="l">
              <a:buNone/>
            </a:pPr>
            <a:endParaRPr lang="en-US" dirty="0">
              <a:solidFill>
                <a:schemeClr val="tx1"/>
              </a:solidFill>
              <a:cs typeface="Times New Roman" pitchFamily="18" charset="0"/>
            </a:endParaRPr>
          </a:p>
          <a:p>
            <a:pPr algn="l">
              <a:buNone/>
            </a:pPr>
            <a:r>
              <a:rPr lang="en-US" dirty="0">
                <a:solidFill>
                  <a:schemeClr val="tx1"/>
                </a:solidFill>
                <a:latin typeface="Times New Roman" pitchFamily="18" charset="0"/>
                <a:cs typeface="Times New Roman" pitchFamily="18" charset="0"/>
              </a:rPr>
              <a:t> Load sharing :active redundancy  where failure of one unit places a greater  stress on the                 remaining units.</a:t>
            </a:r>
          </a:p>
          <a:p>
            <a:pPr algn="l">
              <a:buNone/>
            </a:pPr>
            <a:r>
              <a:rPr lang="en-US" dirty="0">
                <a:solidFill>
                  <a:schemeClr val="tx1"/>
                </a:solidFill>
                <a:latin typeface="Times New Roman" pitchFamily="18" charset="0"/>
                <a:cs typeface="Times New Roman" pitchFamily="18" charset="0"/>
              </a:rPr>
              <a:t>   Redundancy  increases weight, space , and cost .and should be used only when no better choice      is available.</a:t>
            </a:r>
          </a:p>
        </p:txBody>
      </p:sp>
      <p:sp>
        <p:nvSpPr>
          <p:cNvPr id="4" name="Date Placeholder 3"/>
          <p:cNvSpPr>
            <a:spLocks noGrp="1"/>
          </p:cNvSpPr>
          <p:nvPr>
            <p:ph type="dt" sz="half" idx="10"/>
          </p:nvPr>
        </p:nvSpPr>
        <p:spPr/>
        <p:txBody>
          <a:bodyPr/>
          <a:lstStyle/>
          <a:p>
            <a:fld id="{3A741B43-0EB0-4A55-9C1C-20B2303805D9}"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65</a:t>
            </a:r>
            <a:endParaRPr lang="ar-JO" sz="1600" dirty="0"/>
          </a:p>
        </p:txBody>
      </p:sp>
    </p:spTree>
    <p:extLst>
      <p:ext uri="{BB962C8B-B14F-4D97-AF65-F5344CB8AC3E}">
        <p14:creationId xmlns:p14="http://schemas.microsoft.com/office/powerpoint/2010/main" val="349172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Design Requirements/Specifications Could Include:</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CA" dirty="0">
                <a:latin typeface="Times New Roman" panose="02020603050405020304" pitchFamily="18" charset="0"/>
                <a:cs typeface="Times New Roman" panose="02020603050405020304" pitchFamily="18" charset="0"/>
              </a:rPr>
              <a:t>- </a:t>
            </a:r>
            <a:r>
              <a:rPr lang="en-CA" dirty="0">
                <a:solidFill>
                  <a:schemeClr val="tx1"/>
                </a:solidFill>
                <a:latin typeface="Times New Roman" panose="02020603050405020304" pitchFamily="18" charset="0"/>
                <a:cs typeface="Times New Roman" panose="02020603050405020304" pitchFamily="18" charset="0"/>
              </a:rPr>
              <a:t>Design for reliability, availability, or maintainability.</a:t>
            </a:r>
          </a:p>
          <a:p>
            <a:pPr algn="l" rtl="0"/>
            <a:r>
              <a:rPr lang="en-CA" dirty="0">
                <a:solidFill>
                  <a:schemeClr val="tx1"/>
                </a:solidFill>
                <a:latin typeface="Times New Roman" panose="02020603050405020304" pitchFamily="18" charset="0"/>
                <a:cs typeface="Times New Roman" panose="02020603050405020304" pitchFamily="18" charset="0"/>
              </a:rPr>
              <a:t>- Design for minimum cost, recycling.</a:t>
            </a:r>
          </a:p>
          <a:p>
            <a:pPr algn="l" rtl="0"/>
            <a:r>
              <a:rPr lang="en-CA" dirty="0">
                <a:solidFill>
                  <a:schemeClr val="tx1"/>
                </a:solidFill>
                <a:latin typeface="Times New Roman" panose="02020603050405020304" pitchFamily="18" charset="0"/>
                <a:cs typeface="Times New Roman" panose="02020603050405020304" pitchFamily="18" charset="0"/>
              </a:rPr>
              <a:t>- Design for high production and case of assembly.</a:t>
            </a:r>
          </a:p>
          <a:p>
            <a:pPr algn="l" rtl="0"/>
            <a:r>
              <a:rPr lang="en-CA" dirty="0">
                <a:solidFill>
                  <a:schemeClr val="tx1"/>
                </a:solidFill>
                <a:latin typeface="Times New Roman" panose="02020603050405020304" pitchFamily="18" charset="0"/>
                <a:cs typeface="Times New Roman" panose="02020603050405020304" pitchFamily="18" charset="0"/>
              </a:rPr>
              <a:t>- Design for compatibility with existing systems.</a:t>
            </a:r>
          </a:p>
          <a:p>
            <a:pPr algn="l" rtl="0"/>
            <a:r>
              <a:rPr lang="en-CA" dirty="0">
                <a:solidFill>
                  <a:schemeClr val="tx1"/>
                </a:solidFill>
                <a:latin typeface="Times New Roman" panose="02020603050405020304" pitchFamily="18" charset="0"/>
                <a:cs typeface="Times New Roman" panose="02020603050405020304" pitchFamily="18" charset="0"/>
              </a:rPr>
              <a:t>- Design for case of use, Ergonomics.</a:t>
            </a:r>
          </a:p>
          <a:p>
            <a:pPr algn="l" rtl="0"/>
            <a:r>
              <a:rPr lang="en-CA" dirty="0">
                <a:solidFill>
                  <a:schemeClr val="tx1"/>
                </a:solidFill>
                <a:latin typeface="Times New Roman" panose="02020603050405020304" pitchFamily="18" charset="0"/>
                <a:cs typeface="Times New Roman" panose="02020603050405020304" pitchFamily="18" charset="0"/>
              </a:rPr>
              <a:t>- Design for safety, standards, quality.</a:t>
            </a:r>
          </a:p>
          <a:p>
            <a:pPr algn="l" rtl="0"/>
            <a:r>
              <a:rPr lang="en-CA" dirty="0">
                <a:solidFill>
                  <a:schemeClr val="tx1"/>
                </a:solidFill>
                <a:latin typeface="Times New Roman" panose="02020603050405020304" pitchFamily="18" charset="0"/>
                <a:cs typeface="Times New Roman" panose="02020603050405020304" pitchFamily="18" charset="0"/>
              </a:rPr>
              <a:t>- Design for Aesthetics ( appearance).</a:t>
            </a:r>
          </a:p>
          <a:p>
            <a:pPr algn="l" rtl="0"/>
            <a:r>
              <a:rPr lang="en-CA" dirty="0">
                <a:solidFill>
                  <a:schemeClr val="tx1"/>
                </a:solidFill>
                <a:latin typeface="Times New Roman" panose="02020603050405020304" pitchFamily="18" charset="0"/>
                <a:cs typeface="Times New Roman" panose="02020603050405020304" pitchFamily="18" charset="0"/>
              </a:rPr>
              <a:t>- Design for easy future enhancement.</a:t>
            </a:r>
          </a:p>
          <a:p>
            <a:pPr algn="l" rtl="0"/>
            <a:r>
              <a:rPr lang="en-CA" dirty="0">
                <a:solidFill>
                  <a:schemeClr val="tx1"/>
                </a:solidFill>
                <a:latin typeface="Times New Roman" panose="02020603050405020304" pitchFamily="18" charset="0"/>
                <a:cs typeface="Times New Roman" panose="02020603050405020304" pitchFamily="18" charset="0"/>
              </a:rPr>
              <a:t>- Design for robustness, weight, or energy requirement.</a:t>
            </a:r>
          </a:p>
          <a:p>
            <a:pPr algn="l" rtl="0"/>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9DA556-11EC-4CA1-808A-6EBC78B3BEA6}"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17</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398389110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11.6  Burn-in and screening</a:t>
            </a:r>
            <a:br>
              <a:rPr lang="en-US"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a:xfrm>
            <a:off x="1097280" y="2081048"/>
            <a:ext cx="10058400" cy="3788046"/>
          </a:xfrm>
        </p:spPr>
        <p:txBody>
          <a:bodyPr/>
          <a:lstStyle/>
          <a:p>
            <a:pPr algn="l">
              <a:buNone/>
            </a:pPr>
            <a:r>
              <a:rPr lang="en-US" dirty="0">
                <a:solidFill>
                  <a:schemeClr val="tx1"/>
                </a:solidFill>
                <a:latin typeface="Times New Roman" pitchFamily="18" charset="0"/>
                <a:cs typeface="Times New Roman" pitchFamily="18" charset="0"/>
              </a:rPr>
              <a:t>   Early failures are due to manufacturing defects</a:t>
            </a:r>
          </a:p>
          <a:p>
            <a:pPr algn="l">
              <a:buNone/>
            </a:pPr>
            <a:r>
              <a:rPr lang="en-US" dirty="0">
                <a:solidFill>
                  <a:schemeClr val="tx1"/>
                </a:solidFill>
                <a:latin typeface="Times New Roman" pitchFamily="18" charset="0"/>
                <a:cs typeface="Times New Roman" pitchFamily="18" charset="0"/>
              </a:rPr>
              <a:t>   Burn –in is operating at elevated stress (temperature , voltage) to accelerate failure and reduce        defective items</a:t>
            </a:r>
          </a:p>
          <a:p>
            <a:pPr algn="l">
              <a:buNone/>
            </a:pPr>
            <a:r>
              <a:rPr lang="en-US" dirty="0">
                <a:solidFill>
                  <a:schemeClr val="tx1"/>
                </a:solidFill>
                <a:latin typeface="Times New Roman" pitchFamily="18" charset="0"/>
                <a:cs typeface="Times New Roman" pitchFamily="18" charset="0"/>
              </a:rPr>
              <a:t>   Screening : tests (electrical , mechanical , visual) to reveal defective features in items.</a:t>
            </a:r>
          </a:p>
          <a:p>
            <a:pPr algn="l">
              <a:buFont typeface="Wingdings" pitchFamily="2" charset="2"/>
              <a:buChar char="Ø"/>
            </a:pPr>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5AFE3AC7-45B2-45BD-9710-95C85CC4E733}"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66</a:t>
            </a:r>
            <a:endParaRPr lang="ar-JO" sz="1600" dirty="0"/>
          </a:p>
        </p:txBody>
      </p:sp>
    </p:spTree>
    <p:extLst>
      <p:ext uri="{BB962C8B-B14F-4D97-AF65-F5344CB8AC3E}">
        <p14:creationId xmlns:p14="http://schemas.microsoft.com/office/powerpoint/2010/main" val="395727478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25821"/>
            <a:ext cx="10058400" cy="1411539"/>
          </a:xfrm>
        </p:spPr>
        <p:txBody>
          <a:bodyPr>
            <a:normAutofit/>
          </a:bodyPr>
          <a:lstStyle/>
          <a:p>
            <a:r>
              <a:rPr lang="en-US" sz="2400" b="1" dirty="0">
                <a:solidFill>
                  <a:schemeClr val="tx1"/>
                </a:solidFill>
                <a:latin typeface="Times New Roman" pitchFamily="18" charset="0"/>
                <a:cs typeface="Times New Roman" pitchFamily="18" charset="0"/>
              </a:rPr>
              <a:t>Chapter 12. Design Review and Test</a:t>
            </a:r>
            <a:r>
              <a:rPr lang="en-US" sz="2400" dirty="0">
                <a:solidFill>
                  <a:schemeClr val="tx1"/>
                </a:solidFill>
                <a:cs typeface="Times New Roman" pitchFamily="18" charset="0"/>
              </a:rPr>
              <a:t/>
            </a:r>
            <a:br>
              <a:rPr lang="en-US" sz="2400" dirty="0">
                <a:solidFill>
                  <a:schemeClr val="tx1"/>
                </a:solidFill>
                <a:cs typeface="Times New Roman" pitchFamily="18" charset="0"/>
              </a:rPr>
            </a:br>
            <a:endParaRPr lang="en-US" sz="2400" dirty="0">
              <a:solidFill>
                <a:schemeClr val="tx1"/>
              </a:solidFill>
            </a:endParaRPr>
          </a:p>
        </p:txBody>
      </p:sp>
      <p:sp>
        <p:nvSpPr>
          <p:cNvPr id="3" name="Content Placeholder 2"/>
          <p:cNvSpPr>
            <a:spLocks noGrp="1"/>
          </p:cNvSpPr>
          <p:nvPr>
            <p:ph idx="1"/>
          </p:nvPr>
        </p:nvSpPr>
        <p:spPr>
          <a:xfrm>
            <a:off x="1097280" y="1954924"/>
            <a:ext cx="10058400" cy="4288220"/>
          </a:xfrm>
        </p:spPr>
        <p:txBody>
          <a:bodyPr>
            <a:normAutofit fontScale="92500" lnSpcReduction="20000"/>
          </a:bodyPr>
          <a:lstStyle/>
          <a:p>
            <a:pPr algn="l">
              <a:buNone/>
            </a:pPr>
            <a:r>
              <a:rPr lang="en-US" dirty="0">
                <a:solidFill>
                  <a:schemeClr val="tx1"/>
                </a:solidFill>
                <a:latin typeface="Times New Roman" pitchFamily="18" charset="0"/>
                <a:cs typeface="Times New Roman" pitchFamily="18" charset="0"/>
              </a:rPr>
              <a:t>Design review is to compare the design with the requirement </a:t>
            </a:r>
            <a:r>
              <a:rPr lang="en-US" dirty="0" err="1">
                <a:solidFill>
                  <a:schemeClr val="tx1"/>
                </a:solidFill>
                <a:latin typeface="Times New Roman" pitchFamily="18" charset="0"/>
                <a:cs typeface="Times New Roman" pitchFamily="18" charset="0"/>
              </a:rPr>
              <a:t>e.g</a:t>
            </a:r>
            <a:r>
              <a:rPr lang="en-US" dirty="0">
                <a:solidFill>
                  <a:schemeClr val="tx1"/>
                </a:solidFill>
                <a:latin typeface="Times New Roman" pitchFamily="18" charset="0"/>
                <a:cs typeface="Times New Roman" pitchFamily="18" charset="0"/>
              </a:rPr>
              <a:t> functional specification (specs) </a:t>
            </a:r>
            <a:r>
              <a:rPr lang="en-US" dirty="0" err="1">
                <a:solidFill>
                  <a:schemeClr val="tx1"/>
                </a:solidFill>
                <a:latin typeface="Times New Roman" pitchFamily="18" charset="0"/>
                <a:cs typeface="Times New Roman" pitchFamily="18" charset="0"/>
              </a:rPr>
              <a:t>vs</a:t>
            </a:r>
            <a:r>
              <a:rPr lang="en-US" dirty="0">
                <a:solidFill>
                  <a:schemeClr val="tx1"/>
                </a:solidFill>
                <a:latin typeface="Times New Roman" pitchFamily="18" charset="0"/>
                <a:cs typeface="Times New Roman" pitchFamily="18" charset="0"/>
              </a:rPr>
              <a:t> requirements specs.</a:t>
            </a:r>
          </a:p>
          <a:p>
            <a:pPr algn="l">
              <a:buNone/>
            </a:pPr>
            <a:r>
              <a:rPr lang="en-US" dirty="0">
                <a:solidFill>
                  <a:schemeClr val="tx1"/>
                </a:solidFill>
                <a:latin typeface="Times New Roman" pitchFamily="18" charset="0"/>
                <a:cs typeface="Times New Roman" pitchFamily="18" charset="0"/>
              </a:rPr>
              <a:t>to verify the design </a:t>
            </a:r>
          </a:p>
          <a:p>
            <a:pPr algn="l">
              <a:buNone/>
            </a:pPr>
            <a:r>
              <a:rPr lang="en-US" dirty="0">
                <a:solidFill>
                  <a:schemeClr val="tx1"/>
                </a:solidFill>
                <a:latin typeface="Times New Roman" pitchFamily="18" charset="0"/>
                <a:cs typeface="Times New Roman" pitchFamily="18" charset="0"/>
              </a:rPr>
              <a:t>Feed back loop to provide confidence to proceed to the next step.</a:t>
            </a:r>
          </a:p>
          <a:p>
            <a:pPr algn="l">
              <a:buNone/>
            </a:pPr>
            <a:r>
              <a:rPr lang="en-US" dirty="0">
                <a:solidFill>
                  <a:schemeClr val="tx1"/>
                </a:solidFill>
                <a:latin typeface="Times New Roman" pitchFamily="18" charset="0"/>
                <a:cs typeface="Times New Roman" pitchFamily="18" charset="0"/>
              </a:rPr>
              <a:t>It is a formal meeting (minute taken , chock list).</a:t>
            </a:r>
          </a:p>
          <a:p>
            <a:pPr algn="l">
              <a:buNone/>
            </a:pPr>
            <a:r>
              <a:rPr lang="en-US" sz="2600" dirty="0">
                <a:solidFill>
                  <a:schemeClr val="tx1"/>
                </a:solidFill>
                <a:latin typeface="Times New Roman" pitchFamily="18" charset="0"/>
                <a:cs typeface="Times New Roman" pitchFamily="18" charset="0"/>
              </a:rPr>
              <a:t>   What is reviewed ?</a:t>
            </a:r>
          </a:p>
          <a:p>
            <a:pPr algn="l">
              <a:buNone/>
            </a:pPr>
            <a:r>
              <a:rPr lang="en-US" dirty="0">
                <a:solidFill>
                  <a:schemeClr val="tx1"/>
                </a:solidFill>
                <a:latin typeface="Times New Roman" pitchFamily="18" charset="0"/>
                <a:cs typeface="Times New Roman" pitchFamily="18" charset="0"/>
              </a:rPr>
              <a:t>1.Requirements specs : completeness, un ambignity , consistency</a:t>
            </a:r>
          </a:p>
          <a:p>
            <a:pPr algn="l">
              <a:buNone/>
            </a:pPr>
            <a:r>
              <a:rPr lang="en-US" dirty="0">
                <a:solidFill>
                  <a:schemeClr val="tx1"/>
                </a:solidFill>
                <a:latin typeface="Times New Roman" pitchFamily="18" charset="0"/>
                <a:cs typeface="Times New Roman" pitchFamily="18" charset="0"/>
              </a:rPr>
              <a:t>2.Functional specs: accuracy, </a:t>
            </a:r>
            <a:r>
              <a:rPr lang="en-US" dirty="0" err="1">
                <a:solidFill>
                  <a:schemeClr val="tx1"/>
                </a:solidFill>
                <a:latin typeface="Times New Roman" pitchFamily="18" charset="0"/>
                <a:cs typeface="Times New Roman" pitchFamily="18" charset="0"/>
              </a:rPr>
              <a:t>amission</a:t>
            </a:r>
            <a:r>
              <a:rPr lang="en-US" dirty="0">
                <a:solidFill>
                  <a:schemeClr val="tx1"/>
                </a:solidFill>
                <a:latin typeface="Times New Roman" pitchFamily="18" charset="0"/>
                <a:cs typeface="Times New Roman" pitchFamily="18" charset="0"/>
              </a:rPr>
              <a:t> .</a:t>
            </a:r>
          </a:p>
          <a:p>
            <a:pPr algn="l">
              <a:buNone/>
            </a:pPr>
            <a:r>
              <a:rPr lang="en-US" dirty="0">
                <a:solidFill>
                  <a:schemeClr val="tx1"/>
                </a:solidFill>
                <a:latin typeface="Times New Roman" pitchFamily="18" charset="0"/>
                <a:cs typeface="Times New Roman" pitchFamily="18" charset="0"/>
              </a:rPr>
              <a:t>3.Detailed design: documents compliance</a:t>
            </a:r>
          </a:p>
          <a:p>
            <a:pPr algn="l">
              <a:buNone/>
            </a:pPr>
            <a:r>
              <a:rPr lang="en-US" dirty="0">
                <a:solidFill>
                  <a:schemeClr val="tx1"/>
                </a:solidFill>
                <a:latin typeface="Times New Roman" pitchFamily="18" charset="0"/>
                <a:cs typeface="Times New Roman" pitchFamily="18" charset="0"/>
              </a:rPr>
              <a:t>4.Software: code review.</a:t>
            </a:r>
          </a:p>
          <a:p>
            <a:pPr algn="l">
              <a:buNone/>
            </a:pPr>
            <a:r>
              <a:rPr lang="en-US" dirty="0">
                <a:solidFill>
                  <a:schemeClr val="tx1"/>
                </a:solidFill>
                <a:latin typeface="Times New Roman" pitchFamily="18" charset="0"/>
                <a:cs typeface="Times New Roman" pitchFamily="18" charset="0"/>
              </a:rPr>
              <a:t>5.Test result: test specs.</a:t>
            </a:r>
          </a:p>
          <a:p>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A1F7CBDC-CEB0-4C1F-94DF-B2C5E52B747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67</a:t>
            </a:r>
            <a:endParaRPr lang="ar-JO" sz="1600" dirty="0"/>
          </a:p>
        </p:txBody>
      </p:sp>
    </p:spTree>
    <p:extLst>
      <p:ext uri="{BB962C8B-B14F-4D97-AF65-F5344CB8AC3E}">
        <p14:creationId xmlns:p14="http://schemas.microsoft.com/office/powerpoint/2010/main" val="67665575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79437"/>
          </a:xfrm>
        </p:spPr>
        <p:txBody>
          <a:bodyPr>
            <a:normAutofit/>
          </a:bodyPr>
          <a:lstStyle/>
          <a:p>
            <a:r>
              <a:rPr lang="en-US" sz="2400" b="1" dirty="0">
                <a:solidFill>
                  <a:schemeClr val="tx1"/>
                </a:solidFill>
                <a:cs typeface="Times New Roman" pitchFamily="18" charset="0"/>
              </a:rPr>
              <a:t>12.2 Categories of Testing</a:t>
            </a:r>
            <a:endParaRPr lang="en-US" sz="2400" b="1" dirty="0">
              <a:solidFill>
                <a:schemeClr val="tx1"/>
              </a:solidFill>
            </a:endParaRPr>
          </a:p>
        </p:txBody>
      </p:sp>
      <p:sp>
        <p:nvSpPr>
          <p:cNvPr id="3" name="Content Placeholder 2"/>
          <p:cNvSpPr>
            <a:spLocks noGrp="1"/>
          </p:cNvSpPr>
          <p:nvPr>
            <p:ph idx="1"/>
          </p:nvPr>
        </p:nvSpPr>
        <p:spPr>
          <a:xfrm>
            <a:off x="1097280" y="1902372"/>
            <a:ext cx="10058400" cy="3966722"/>
          </a:xfrm>
        </p:spPr>
        <p:txBody>
          <a:bodyPr/>
          <a:lstStyle/>
          <a:p>
            <a:pPr algn="l">
              <a:buNone/>
            </a:pPr>
            <a:r>
              <a:rPr lang="en-US" dirty="0">
                <a:solidFill>
                  <a:schemeClr val="tx1"/>
                </a:solidFill>
                <a:latin typeface="Times New Roman" pitchFamily="18" charset="0"/>
                <a:cs typeface="Times New Roman" pitchFamily="18" charset="0"/>
              </a:rPr>
              <a:t>1.Design Testing: prototype, simulation.</a:t>
            </a:r>
          </a:p>
          <a:p>
            <a:pPr algn="l">
              <a:buNone/>
            </a:pPr>
            <a:r>
              <a:rPr lang="en-US" dirty="0">
                <a:solidFill>
                  <a:schemeClr val="tx1"/>
                </a:solidFill>
                <a:latin typeface="Times New Roman" pitchFamily="18" charset="0"/>
                <a:cs typeface="Times New Roman" pitchFamily="18" charset="0"/>
              </a:rPr>
              <a:t>2.Qualification Testing: testing of a model , function, performance, margins, limits , operating temperature, humidity, life, MTBF, MTTR, MDT, packaging, Transport, size, weight, power consumption , Ergonomics , interface with people , testability , safety/approval body. </a:t>
            </a:r>
          </a:p>
          <a:p>
            <a:pPr algn="l">
              <a:buNone/>
            </a:pPr>
            <a:r>
              <a:rPr lang="en-US" dirty="0">
                <a:solidFill>
                  <a:schemeClr val="tx1"/>
                </a:solidFill>
                <a:latin typeface="Times New Roman" pitchFamily="18" charset="0"/>
                <a:cs typeface="Times New Roman" pitchFamily="18" charset="0"/>
              </a:rPr>
              <a:t>3.Production testing and commissioning: verify performance and reliability.</a:t>
            </a:r>
          </a:p>
          <a:p>
            <a:pPr algn="l">
              <a:buNone/>
            </a:pPr>
            <a:r>
              <a:rPr lang="en-US" dirty="0">
                <a:solidFill>
                  <a:schemeClr val="tx1"/>
                </a:solidFill>
                <a:latin typeface="Times New Roman" pitchFamily="18" charset="0"/>
                <a:cs typeface="Times New Roman" pitchFamily="18" charset="0"/>
              </a:rPr>
              <a:t>4.Demonstration testing : Acceptance test according to criteria.</a:t>
            </a:r>
          </a:p>
          <a:p>
            <a:pPr algn="l"/>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6302CF6C-8375-41B0-97C8-88A679FECB57}"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68</a:t>
            </a:r>
            <a:endParaRPr lang="ar-JO" sz="1600" dirty="0"/>
          </a:p>
        </p:txBody>
      </p:sp>
    </p:spTree>
    <p:extLst>
      <p:ext uri="{BB962C8B-B14F-4D97-AF65-F5344CB8AC3E}">
        <p14:creationId xmlns:p14="http://schemas.microsoft.com/office/powerpoint/2010/main" val="321858649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Type of tests</a:t>
            </a:r>
            <a:br>
              <a:rPr lang="en-US"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a:xfrm>
            <a:off x="1097280" y="2102068"/>
            <a:ext cx="10058400" cy="3767025"/>
          </a:xfrm>
        </p:spPr>
        <p:txBody>
          <a:bodyPr/>
          <a:lstStyle/>
          <a:p>
            <a:pPr marL="514350" indent="-514350" algn="l">
              <a:buNone/>
            </a:pPr>
            <a:r>
              <a:rPr lang="en-US" b="1" dirty="0">
                <a:solidFill>
                  <a:schemeClr val="tx1"/>
                </a:solidFill>
                <a:latin typeface="Times New Roman" pitchFamily="18" charset="0"/>
                <a:cs typeface="Times New Roman" pitchFamily="18" charset="0"/>
              </a:rPr>
              <a:t>12.2.1 Environmental testing</a:t>
            </a:r>
          </a:p>
          <a:p>
            <a:pPr marL="514350" indent="-514350" algn="l">
              <a:buNone/>
            </a:pPr>
            <a:r>
              <a:rPr lang="en-US" dirty="0">
                <a:solidFill>
                  <a:schemeClr val="tx1"/>
                </a:solidFill>
                <a:latin typeface="Times New Roman" pitchFamily="18" charset="0"/>
                <a:cs typeface="Times New Roman" pitchFamily="18" charset="0"/>
              </a:rPr>
              <a:t>System is sustainable under extreme environment within its envelope.</a:t>
            </a:r>
          </a:p>
          <a:p>
            <a:pPr marL="514350" indent="-514350" algn="l">
              <a:buNone/>
            </a:pPr>
            <a:r>
              <a:rPr lang="en-US" dirty="0">
                <a:solidFill>
                  <a:schemeClr val="tx1"/>
                </a:solidFill>
                <a:latin typeface="Times New Roman" pitchFamily="18" charset="0"/>
                <a:cs typeface="Times New Roman" pitchFamily="18" charset="0"/>
              </a:rPr>
              <a:t>Environmental factors include: electrical fields, temperatures, humidity, wind, sun light, pressure , vibration, shock, acceleration, corrosive,……</a:t>
            </a:r>
          </a:p>
          <a:p>
            <a:pPr marL="514350" indent="-514350" algn="l">
              <a:buNone/>
            </a:pPr>
            <a:r>
              <a:rPr lang="en-US" b="1" dirty="0">
                <a:solidFill>
                  <a:schemeClr val="tx1"/>
                </a:solidFill>
                <a:latin typeface="Times New Roman" pitchFamily="18" charset="0"/>
                <a:cs typeface="Times New Roman" pitchFamily="18" charset="0"/>
              </a:rPr>
              <a:t>12.2.2 Marginal testing</a:t>
            </a:r>
          </a:p>
          <a:p>
            <a:pPr marL="514350" indent="-514350" algn="l">
              <a:buNone/>
            </a:pPr>
            <a:r>
              <a:rPr lang="en-US" dirty="0">
                <a:solidFill>
                  <a:schemeClr val="tx1"/>
                </a:solidFill>
                <a:latin typeface="Times New Roman" pitchFamily="18" charset="0"/>
                <a:cs typeface="Times New Roman" pitchFamily="18" charset="0"/>
              </a:rPr>
              <a:t>Proving functions at extreme limits, such as voltage, frequency, dimensions, pressure, force.</a:t>
            </a:r>
          </a:p>
        </p:txBody>
      </p:sp>
      <p:sp>
        <p:nvSpPr>
          <p:cNvPr id="4" name="Date Placeholder 3"/>
          <p:cNvSpPr>
            <a:spLocks noGrp="1"/>
          </p:cNvSpPr>
          <p:nvPr>
            <p:ph type="dt" sz="half" idx="10"/>
          </p:nvPr>
        </p:nvSpPr>
        <p:spPr/>
        <p:txBody>
          <a:bodyPr/>
          <a:lstStyle/>
          <a:p>
            <a:fld id="{EC4E8900-47AF-4FF9-8443-F7319FA1A7AE}"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69</a:t>
            </a:r>
            <a:endParaRPr lang="ar-JO" sz="1600" dirty="0"/>
          </a:p>
        </p:txBody>
      </p:sp>
    </p:spTree>
    <p:extLst>
      <p:ext uri="{BB962C8B-B14F-4D97-AF65-F5344CB8AC3E}">
        <p14:creationId xmlns:p14="http://schemas.microsoft.com/office/powerpoint/2010/main" val="192674999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70538"/>
            <a:ext cx="10058400" cy="3798555"/>
          </a:xfrm>
        </p:spPr>
        <p:txBody>
          <a:bodyPr>
            <a:normAutofit/>
          </a:bodyPr>
          <a:lstStyle/>
          <a:p>
            <a:pPr marL="514350" indent="-514350" algn="l">
              <a:buNone/>
            </a:pPr>
            <a:r>
              <a:rPr lang="en-US" b="1" dirty="0">
                <a:solidFill>
                  <a:schemeClr val="tx1"/>
                </a:solidFill>
                <a:cs typeface="Times New Roman" pitchFamily="18" charset="0"/>
              </a:rPr>
              <a:t>12.2.3 High-reliability testing</a:t>
            </a:r>
          </a:p>
          <a:p>
            <a:pPr marL="514350" indent="-514350" algn="l">
              <a:buNone/>
            </a:pPr>
            <a:r>
              <a:rPr lang="en-US" dirty="0">
                <a:solidFill>
                  <a:schemeClr val="tx1"/>
                </a:solidFill>
                <a:cs typeface="Times New Roman" pitchFamily="18" charset="0"/>
              </a:rPr>
              <a:t>Using accelerated life testing to predict MTBF under normal conditions.</a:t>
            </a:r>
          </a:p>
          <a:p>
            <a:pPr marL="514350" indent="-514350" algn="l">
              <a:buNone/>
            </a:pPr>
            <a:endParaRPr lang="en-US" dirty="0">
              <a:solidFill>
                <a:schemeClr val="tx1"/>
              </a:solidFill>
              <a:cs typeface="Times New Roman" pitchFamily="18" charset="0"/>
            </a:endParaRPr>
          </a:p>
          <a:p>
            <a:pPr marL="514350" indent="-514350" algn="l">
              <a:buNone/>
            </a:pPr>
            <a:r>
              <a:rPr lang="en-US" b="1" dirty="0">
                <a:solidFill>
                  <a:schemeClr val="tx1"/>
                </a:solidFill>
                <a:cs typeface="Times New Roman" pitchFamily="18" charset="0"/>
              </a:rPr>
              <a:t>12.2.4 Testing for  packaging and transport</a:t>
            </a:r>
          </a:p>
          <a:p>
            <a:pPr marL="514350" indent="-514350" algn="l">
              <a:buNone/>
            </a:pPr>
            <a:r>
              <a:rPr lang="en-US" dirty="0">
                <a:solidFill>
                  <a:schemeClr val="tx1"/>
                </a:solidFill>
                <a:cs typeface="Times New Roman" pitchFamily="18" charset="0"/>
              </a:rPr>
              <a:t>Packaging material should be adequate </a:t>
            </a:r>
            <a:r>
              <a:rPr lang="en-US" dirty="0" err="1">
                <a:solidFill>
                  <a:schemeClr val="tx1"/>
                </a:solidFill>
                <a:cs typeface="Times New Roman" pitchFamily="18" charset="0"/>
              </a:rPr>
              <a:t>e.g</a:t>
            </a:r>
            <a:r>
              <a:rPr lang="en-US" dirty="0">
                <a:solidFill>
                  <a:schemeClr val="tx1"/>
                </a:solidFill>
                <a:cs typeface="Times New Roman" pitchFamily="18" charset="0"/>
              </a:rPr>
              <a:t> . Vibration during </a:t>
            </a:r>
            <a:r>
              <a:rPr lang="en-US" dirty="0" err="1">
                <a:solidFill>
                  <a:schemeClr val="tx1"/>
                </a:solidFill>
                <a:cs typeface="Times New Roman" pitchFamily="18" charset="0"/>
              </a:rPr>
              <a:t>transporation</a:t>
            </a:r>
            <a:r>
              <a:rPr lang="en-US" dirty="0">
                <a:solidFill>
                  <a:schemeClr val="tx1"/>
                </a:solidFill>
                <a:cs typeface="Times New Roman" pitchFamily="18" charset="0"/>
              </a:rPr>
              <a:t> , water proofing, seals, marking, coating, storage, handling instructions.</a:t>
            </a:r>
          </a:p>
          <a:p>
            <a:pPr marL="514350" indent="-514350" algn="l">
              <a:buNone/>
            </a:pPr>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408E8B0E-F722-4D47-A00C-CC5F27D9CAC2}"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70</a:t>
            </a:r>
            <a:endParaRPr lang="ar-JO" sz="1600" dirty="0"/>
          </a:p>
        </p:txBody>
      </p:sp>
      <p:sp>
        <p:nvSpPr>
          <p:cNvPr id="7" name="Title 1"/>
          <p:cNvSpPr>
            <a:spLocks noGrp="1"/>
          </p:cNvSpPr>
          <p:nvPr>
            <p:ph type="title"/>
          </p:nvPr>
        </p:nvSpPr>
        <p:spPr>
          <a:xfrm>
            <a:off x="1097280" y="286603"/>
            <a:ext cx="10058400" cy="1450757"/>
          </a:xfrm>
        </p:spPr>
        <p:txBody>
          <a:bodyPr>
            <a:normAutofit/>
          </a:bodyPr>
          <a:lstStyle/>
          <a:p>
            <a:r>
              <a:rPr lang="en-US" sz="2400" b="1" dirty="0">
                <a:solidFill>
                  <a:schemeClr val="tx1"/>
                </a:solidFill>
                <a:cs typeface="Times New Roman" pitchFamily="18" charset="0"/>
              </a:rPr>
              <a:t>Type of tests</a:t>
            </a:r>
            <a:br>
              <a:rPr lang="en-US" sz="2400" b="1" dirty="0">
                <a:solidFill>
                  <a:schemeClr val="tx1"/>
                </a:solidFill>
                <a:cs typeface="Times New Roman" pitchFamily="18" charset="0"/>
              </a:rPr>
            </a:br>
            <a:endParaRPr lang="en-US" sz="2400" b="1" dirty="0">
              <a:solidFill>
                <a:schemeClr val="tx1"/>
              </a:solidFill>
            </a:endParaRPr>
          </a:p>
        </p:txBody>
      </p:sp>
    </p:spTree>
    <p:extLst>
      <p:ext uri="{BB962C8B-B14F-4D97-AF65-F5344CB8AC3E}">
        <p14:creationId xmlns:p14="http://schemas.microsoft.com/office/powerpoint/2010/main" val="370893461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49517"/>
            <a:ext cx="10058400" cy="3819576"/>
          </a:xfrm>
        </p:spPr>
        <p:txBody>
          <a:bodyPr/>
          <a:lstStyle/>
          <a:p>
            <a:pPr marL="514350" indent="-514350" algn="l">
              <a:buNone/>
            </a:pPr>
            <a:r>
              <a:rPr lang="en-US" dirty="0">
                <a:solidFill>
                  <a:schemeClr val="tx1"/>
                </a:solidFill>
                <a:latin typeface="Times New Roman" pitchFamily="18" charset="0"/>
                <a:cs typeface="Times New Roman" pitchFamily="18" charset="0"/>
              </a:rPr>
              <a:t>Classical method is to hold all parameters constant except one parameter, where it is varied and its  effect is recorded. Then another parameter is done and so forth. This method is not practical   when you have many parameter. Therefore some techniques like DOE(design of                     experiments) or MCS (monte carlo simulation) are used</a:t>
            </a:r>
            <a:r>
              <a:rPr lang="en-US" dirty="0">
                <a:latin typeface="Times New Roman" pitchFamily="18" charset="0"/>
                <a:cs typeface="Times New Roman" pitchFamily="18" charset="0"/>
              </a:rPr>
              <a:t>.</a:t>
            </a:r>
          </a:p>
          <a:p>
            <a:endParaRPr lang="en-US" dirty="0"/>
          </a:p>
        </p:txBody>
      </p:sp>
      <p:sp>
        <p:nvSpPr>
          <p:cNvPr id="4" name="Date Placeholder 3"/>
          <p:cNvSpPr>
            <a:spLocks noGrp="1"/>
          </p:cNvSpPr>
          <p:nvPr>
            <p:ph type="dt" sz="half" idx="10"/>
          </p:nvPr>
        </p:nvSpPr>
        <p:spPr/>
        <p:txBody>
          <a:bodyPr/>
          <a:lstStyle/>
          <a:p>
            <a:fld id="{CF0DABEE-CCF5-42BC-963C-4AA73077F4B3}"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71</a:t>
            </a:r>
            <a:endParaRPr lang="ar-JO" sz="1600" dirty="0"/>
          </a:p>
        </p:txBody>
      </p:sp>
      <p:sp>
        <p:nvSpPr>
          <p:cNvPr id="7" name="Rectangle 6"/>
          <p:cNvSpPr/>
          <p:nvPr/>
        </p:nvSpPr>
        <p:spPr>
          <a:xfrm>
            <a:off x="1291883" y="1184307"/>
            <a:ext cx="4168962" cy="461665"/>
          </a:xfrm>
          <a:prstGeom prst="rect">
            <a:avLst/>
          </a:prstGeom>
        </p:spPr>
        <p:txBody>
          <a:bodyPr wrap="none">
            <a:spAutoFit/>
          </a:bodyPr>
          <a:lstStyle/>
          <a:p>
            <a:pPr marL="514350" indent="-514350"/>
            <a:r>
              <a:rPr lang="en-US" sz="2400" b="1" dirty="0">
                <a:latin typeface="Times New Roman" pitchFamily="18" charset="0"/>
                <a:cs typeface="Times New Roman" pitchFamily="18" charset="0"/>
              </a:rPr>
              <a:t>12.2.5 Multi parameter testing</a:t>
            </a:r>
          </a:p>
        </p:txBody>
      </p:sp>
    </p:spTree>
    <p:extLst>
      <p:ext uri="{BB962C8B-B14F-4D97-AF65-F5344CB8AC3E}">
        <p14:creationId xmlns:p14="http://schemas.microsoft.com/office/powerpoint/2010/main" val="425233401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12.2.6 Step-stress testing</a:t>
            </a:r>
            <a:br>
              <a:rPr lang="en-US"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a:xfrm>
            <a:off x="1097280" y="2144110"/>
            <a:ext cx="10058400" cy="3724984"/>
          </a:xfrm>
        </p:spPr>
        <p:txBody>
          <a:bodyPr/>
          <a:lstStyle/>
          <a:p>
            <a:pPr algn="l"/>
            <a:r>
              <a:rPr lang="en-US" dirty="0">
                <a:solidFill>
                  <a:schemeClr val="tx1"/>
                </a:solidFill>
                <a:latin typeface="Times New Roman" pitchFamily="18" charset="0"/>
                <a:cs typeface="Times New Roman" pitchFamily="18" charset="0"/>
              </a:rPr>
              <a:t>Assessment based on extrapolation </a:t>
            </a:r>
          </a:p>
          <a:p>
            <a:pPr algn="l"/>
            <a:r>
              <a:rPr lang="en-US" dirty="0">
                <a:solidFill>
                  <a:schemeClr val="tx1"/>
                </a:solidFill>
                <a:latin typeface="Times New Roman" pitchFamily="18" charset="0"/>
                <a:cs typeface="Times New Roman" pitchFamily="18" charset="0"/>
              </a:rPr>
              <a:t>If required reliability =0.995</a:t>
            </a:r>
          </a:p>
          <a:p>
            <a:pPr algn="l"/>
            <a:r>
              <a:rPr lang="en-US" dirty="0">
                <a:solidFill>
                  <a:schemeClr val="tx1"/>
                </a:solidFill>
                <a:latin typeface="Times New Roman" pitchFamily="18" charset="0"/>
                <a:cs typeface="Times New Roman" pitchFamily="18" charset="0"/>
              </a:rPr>
              <a:t>Time period=10 minutes (test at 15.1 </a:t>
            </a:r>
            <a:r>
              <a:rPr lang="en-US" dirty="0" err="1">
                <a:solidFill>
                  <a:schemeClr val="tx1"/>
                </a:solidFill>
                <a:latin typeface="Times New Roman" pitchFamily="18" charset="0"/>
                <a:cs typeface="Times New Roman" pitchFamily="18" charset="0"/>
              </a:rPr>
              <a:t>mins</a:t>
            </a:r>
            <a:r>
              <a:rPr lang="en-US" dirty="0">
                <a:solidFill>
                  <a:schemeClr val="tx1"/>
                </a:solidFill>
                <a:latin typeface="Times New Roman" pitchFamily="18" charset="0"/>
                <a:cs typeface="Times New Roman" pitchFamily="18" charset="0"/>
              </a:rPr>
              <a:t> </a:t>
            </a:r>
          </a:p>
          <a:p>
            <a:pPr algn="l"/>
            <a:r>
              <a:rPr lang="en-US" dirty="0">
                <a:solidFill>
                  <a:schemeClr val="tx1"/>
                </a:solidFill>
                <a:latin typeface="Times New Roman" pitchFamily="18" charset="0"/>
                <a:cs typeface="Times New Roman" pitchFamily="18" charset="0"/>
              </a:rPr>
              <a:t>Load=2*10^8 pa</a:t>
            </a:r>
          </a:p>
          <a:p>
            <a:pPr algn="l"/>
            <a:r>
              <a:rPr lang="en-US" dirty="0">
                <a:solidFill>
                  <a:schemeClr val="tx1"/>
                </a:solidFill>
              </a:rPr>
              <a:t>T=450 c</a:t>
            </a:r>
          </a:p>
        </p:txBody>
      </p:sp>
      <p:sp>
        <p:nvSpPr>
          <p:cNvPr id="4" name="Date Placeholder 3"/>
          <p:cNvSpPr>
            <a:spLocks noGrp="1"/>
          </p:cNvSpPr>
          <p:nvPr>
            <p:ph type="dt" sz="half" idx="10"/>
          </p:nvPr>
        </p:nvSpPr>
        <p:spPr/>
        <p:txBody>
          <a:bodyPr/>
          <a:lstStyle/>
          <a:p>
            <a:fld id="{B3833D09-8CA6-4215-913E-F3EAA82CDDD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72</a:t>
            </a:r>
            <a:endParaRPr lang="ar-JO" sz="1600" dirty="0"/>
          </a:p>
        </p:txBody>
      </p:sp>
      <p:cxnSp>
        <p:nvCxnSpPr>
          <p:cNvPr id="7" name="Straight Arrow Connector 6"/>
          <p:cNvCxnSpPr/>
          <p:nvPr/>
        </p:nvCxnSpPr>
        <p:spPr>
          <a:xfrm>
            <a:off x="2906094" y="367778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332588" y="3463473"/>
            <a:ext cx="2214578" cy="400110"/>
          </a:xfrm>
          <a:prstGeom prst="rect">
            <a:avLst/>
          </a:prstGeom>
          <a:noFill/>
        </p:spPr>
        <p:txBody>
          <a:bodyPr wrap="square" rtlCol="0">
            <a:spAutoFit/>
          </a:bodyPr>
          <a:lstStyle/>
          <a:p>
            <a:r>
              <a:rPr lang="en-US" sz="2000" dirty="0">
                <a:latin typeface="Times New Roman" pitchFamily="18" charset="0"/>
                <a:cs typeface="Times New Roman" pitchFamily="18" charset="0"/>
              </a:rPr>
              <a:t>Test at 3.1*10^8 pa </a:t>
            </a:r>
          </a:p>
        </p:txBody>
      </p:sp>
      <p:cxnSp>
        <p:nvCxnSpPr>
          <p:cNvPr id="9" name="Straight Arrow Connector 8"/>
          <p:cNvCxnSpPr/>
          <p:nvPr/>
        </p:nvCxnSpPr>
        <p:spPr>
          <a:xfrm>
            <a:off x="5475875" y="3683042"/>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5956908" y="3452965"/>
            <a:ext cx="1714512" cy="677108"/>
          </a:xfrm>
          <a:prstGeom prst="rect">
            <a:avLst/>
          </a:prstGeom>
          <a:noFill/>
        </p:spPr>
        <p:txBody>
          <a:bodyPr wrap="square" rtlCol="0">
            <a:spAutoFit/>
          </a:bodyPr>
          <a:lstStyle/>
          <a:p>
            <a:r>
              <a:rPr lang="en-US" sz="2000" dirty="0">
                <a:latin typeface="Times New Roman" pitchFamily="18" charset="0"/>
                <a:cs typeface="Times New Roman" pitchFamily="18" charset="0"/>
              </a:rPr>
              <a:t>3.6*10^8 pa</a:t>
            </a:r>
          </a:p>
          <a:p>
            <a:endParaRPr lang="en-US" dirty="0">
              <a:latin typeface="Times New Roman" panose="02020603050405020304" pitchFamily="18" charset="0"/>
            </a:endParaRPr>
          </a:p>
        </p:txBody>
      </p:sp>
      <p:sp>
        <p:nvSpPr>
          <p:cNvPr id="11" name="TextBox 10"/>
          <p:cNvSpPr txBox="1"/>
          <p:nvPr/>
        </p:nvSpPr>
        <p:spPr>
          <a:xfrm>
            <a:off x="2439532" y="3873216"/>
            <a:ext cx="1785950" cy="400110"/>
          </a:xfrm>
          <a:prstGeom prst="rect">
            <a:avLst/>
          </a:prstGeom>
          <a:noFill/>
        </p:spPr>
        <p:txBody>
          <a:bodyPr wrap="square" rtlCol="0">
            <a:spAutoFit/>
          </a:bodyPr>
          <a:lstStyle/>
          <a:p>
            <a:r>
              <a:rPr lang="en-US" sz="2000" dirty="0">
                <a:latin typeface="Times New Roman" pitchFamily="18" charset="0"/>
                <a:cs typeface="Times New Roman" pitchFamily="18" charset="0"/>
              </a:rPr>
              <a:t>Test at 520 c</a:t>
            </a:r>
          </a:p>
        </p:txBody>
      </p:sp>
      <p:cxnSp>
        <p:nvCxnSpPr>
          <p:cNvPr id="12" name="Straight Arrow Connector 11"/>
          <p:cNvCxnSpPr/>
          <p:nvPr/>
        </p:nvCxnSpPr>
        <p:spPr>
          <a:xfrm>
            <a:off x="1996949" y="4113966"/>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904577" y="4098201"/>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4336827" y="3829040"/>
            <a:ext cx="1071570" cy="400110"/>
          </a:xfrm>
          <a:prstGeom prst="rect">
            <a:avLst/>
          </a:prstGeom>
          <a:noFill/>
        </p:spPr>
        <p:txBody>
          <a:bodyPr wrap="square" rtlCol="0">
            <a:spAutoFit/>
          </a:bodyPr>
          <a:lstStyle/>
          <a:p>
            <a:r>
              <a:rPr lang="en-US" sz="2000" dirty="0">
                <a:latin typeface="Times New Roman" pitchFamily="18" charset="0"/>
                <a:cs typeface="Times New Roman" pitchFamily="18" charset="0"/>
              </a:rPr>
              <a:t>570 c</a:t>
            </a:r>
          </a:p>
        </p:txBody>
      </p:sp>
    </p:spTree>
    <p:extLst>
      <p:ext uri="{BB962C8B-B14F-4D97-AF65-F5344CB8AC3E}">
        <p14:creationId xmlns:p14="http://schemas.microsoft.com/office/powerpoint/2010/main" val="139596262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194C1D-E075-4D20-B617-490D1ED5C7D0}"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73</a:t>
            </a:r>
            <a:endParaRPr lang="ar-JO" sz="1600" dirty="0"/>
          </a:p>
        </p:txBody>
      </p:sp>
      <p:pic>
        <p:nvPicPr>
          <p:cNvPr id="7" name="Picture 3"/>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t="963"/>
          <a:stretch/>
        </p:blipFill>
        <p:spPr bwMode="auto">
          <a:xfrm>
            <a:off x="2792412" y="196352"/>
            <a:ext cx="6610350" cy="6126162"/>
          </a:xfrm>
          <a:prstGeom prst="rect">
            <a:avLst/>
          </a:prstGeom>
          <a:noFill/>
        </p:spPr>
      </p:pic>
    </p:spTree>
    <p:extLst>
      <p:ext uri="{BB962C8B-B14F-4D97-AF65-F5344CB8AC3E}">
        <p14:creationId xmlns:p14="http://schemas.microsoft.com/office/powerpoint/2010/main" val="187042966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12.3 Reliability Growth Modelling</a:t>
            </a:r>
            <a:br>
              <a:rPr lang="en-US" sz="2400" b="1" dirty="0">
                <a:solidFill>
                  <a:schemeClr val="tx1"/>
                </a:solidFill>
                <a:cs typeface="Times New Roman" pitchFamily="18" charset="0"/>
              </a:rPr>
            </a:br>
            <a:endParaRPr lang="en-US" sz="2400" b="1" dirty="0">
              <a:solidFill>
                <a:schemeClr val="tx1"/>
              </a:solidFill>
            </a:endParaRPr>
          </a:p>
        </p:txBody>
      </p:sp>
      <p:sp>
        <p:nvSpPr>
          <p:cNvPr id="3" name="Content Placeholder 2"/>
          <p:cNvSpPr>
            <a:spLocks noGrp="1"/>
          </p:cNvSpPr>
          <p:nvPr>
            <p:ph idx="1"/>
          </p:nvPr>
        </p:nvSpPr>
        <p:spPr>
          <a:xfrm>
            <a:off x="1097280" y="1923392"/>
            <a:ext cx="10058400" cy="4246179"/>
          </a:xfrm>
        </p:spPr>
        <p:txBody>
          <a:bodyPr/>
          <a:lstStyle/>
          <a:p>
            <a:pPr algn="l"/>
            <a:r>
              <a:rPr lang="en-US" dirty="0">
                <a:solidFill>
                  <a:schemeClr val="tx1"/>
                </a:solidFill>
                <a:latin typeface="Times New Roman" pitchFamily="18" charset="0"/>
                <a:cs typeface="Times New Roman" pitchFamily="18" charset="0"/>
              </a:rPr>
              <a:t>Reliability growth is improvement in reliability due to feed back from field . these improvements are a result of design modifications.</a:t>
            </a:r>
          </a:p>
          <a:p>
            <a:pPr algn="l"/>
            <a:r>
              <a:rPr lang="en-US" dirty="0">
                <a:solidFill>
                  <a:schemeClr val="tx1"/>
                </a:solidFill>
                <a:latin typeface="Times New Roman" pitchFamily="18" charset="0"/>
                <a:cs typeface="Times New Roman" pitchFamily="18" charset="0"/>
              </a:rPr>
              <a:t>Two bath tub curves for the same equipment:</a:t>
            </a:r>
          </a:p>
          <a:p>
            <a:pPr algn="l"/>
            <a:endParaRPr lang="en-US" dirty="0">
              <a:solidFill>
                <a:schemeClr val="tx1"/>
              </a:solidFill>
            </a:endParaRPr>
          </a:p>
        </p:txBody>
      </p:sp>
      <p:sp>
        <p:nvSpPr>
          <p:cNvPr id="4" name="Date Placeholder 3"/>
          <p:cNvSpPr>
            <a:spLocks noGrp="1"/>
          </p:cNvSpPr>
          <p:nvPr>
            <p:ph type="dt" sz="half" idx="10"/>
          </p:nvPr>
        </p:nvSpPr>
        <p:spPr/>
        <p:txBody>
          <a:bodyPr/>
          <a:lstStyle/>
          <a:p>
            <a:fld id="{5403BFEC-2724-4165-A40A-0F1CF5A9ECAC}"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74</a:t>
            </a:r>
            <a:endParaRPr lang="ar-JO" sz="16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38"/>
          <a:stretch/>
        </p:blipFill>
        <p:spPr bwMode="auto">
          <a:xfrm>
            <a:off x="2435748" y="3329310"/>
            <a:ext cx="6616812" cy="2611503"/>
          </a:xfrm>
          <a:prstGeom prst="rect">
            <a:avLst/>
          </a:prstGeom>
          <a:noFill/>
        </p:spPr>
      </p:pic>
    </p:spTree>
    <p:extLst>
      <p:ext uri="{BB962C8B-B14F-4D97-AF65-F5344CB8AC3E}">
        <p14:creationId xmlns:p14="http://schemas.microsoft.com/office/powerpoint/2010/main" val="256365707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CUSUM (Cumulative sum chart)(for past event)</a:t>
            </a:r>
            <a:br>
              <a:rPr lang="en-US" sz="2400" b="1" dirty="0">
                <a:solidFill>
                  <a:schemeClr val="tx1"/>
                </a:solidFill>
                <a:cs typeface="Times New Roman" pitchFamily="18" charset="0"/>
              </a:rPr>
            </a:br>
            <a:endParaRPr lang="en-US" sz="2400" b="1" dirty="0">
              <a:solidFill>
                <a:schemeClr val="tx1"/>
              </a:solidFill>
            </a:endParaRPr>
          </a:p>
        </p:txBody>
      </p:sp>
      <p:pic>
        <p:nvPicPr>
          <p:cNvPr id="8" name="Content Placeholder 7"/>
          <p:cNvPicPr>
            <a:picLocks noGrp="1" noChangeAspect="1"/>
          </p:cNvPicPr>
          <p:nvPr>
            <p:ph idx="1"/>
          </p:nvPr>
        </p:nvPicPr>
        <p:blipFill>
          <a:blip r:embed="rId2"/>
          <a:stretch>
            <a:fillRect/>
          </a:stretch>
        </p:blipFill>
        <p:spPr>
          <a:xfrm>
            <a:off x="2090057" y="1920240"/>
            <a:ext cx="7981406" cy="4323806"/>
          </a:xfrm>
          <a:prstGeom prst="rect">
            <a:avLst/>
          </a:prstGeom>
        </p:spPr>
      </p:pic>
      <p:sp>
        <p:nvSpPr>
          <p:cNvPr id="4" name="Date Placeholder 3"/>
          <p:cNvSpPr>
            <a:spLocks noGrp="1"/>
          </p:cNvSpPr>
          <p:nvPr>
            <p:ph type="dt" sz="half" idx="10"/>
          </p:nvPr>
        </p:nvSpPr>
        <p:spPr/>
        <p:txBody>
          <a:bodyPr/>
          <a:lstStyle/>
          <a:p>
            <a:fld id="{0A634AA4-6D86-4F14-9A44-ABBC5DA4E06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75</a:t>
            </a:r>
            <a:endParaRPr lang="ar-JO" sz="1600" dirty="0"/>
          </a:p>
        </p:txBody>
      </p:sp>
    </p:spTree>
    <p:extLst>
      <p:ext uri="{BB962C8B-B14F-4D97-AF65-F5344CB8AC3E}">
        <p14:creationId xmlns:p14="http://schemas.microsoft.com/office/powerpoint/2010/main" val="915042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CAD – Computer Aided Design</a:t>
            </a:r>
            <a:r>
              <a:rPr lang="ar-SA" sz="2400" b="1" dirty="0">
                <a:solidFill>
                  <a:schemeClr val="tx1"/>
                </a:solidFill>
                <a:latin typeface="Times New Roman" panose="02020603050405020304" pitchFamily="18" charset="0"/>
                <a:cs typeface="Times New Roman" panose="02020603050405020304" pitchFamily="18" charset="0"/>
              </a:rPr>
              <a:t/>
            </a:r>
            <a:br>
              <a:rPr lang="ar-S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4" name="Date Placeholder 3"/>
          <p:cNvSpPr>
            <a:spLocks noGrp="1"/>
          </p:cNvSpPr>
          <p:nvPr>
            <p:ph type="dt" sz="half" idx="10"/>
          </p:nvPr>
        </p:nvSpPr>
        <p:spPr/>
        <p:txBody>
          <a:bodyPr/>
          <a:lstStyle/>
          <a:p>
            <a:fld id="{01AB6664-BB00-4DF6-89DB-F07A1D7AB43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18</a:t>
            </a:r>
          </a:p>
        </p:txBody>
      </p:sp>
      <p:sp>
        <p:nvSpPr>
          <p:cNvPr id="8" name="Rectangle 7"/>
          <p:cNvSpPr/>
          <p:nvPr/>
        </p:nvSpPr>
        <p:spPr>
          <a:xfrm>
            <a:off x="1124197" y="1930454"/>
            <a:ext cx="8411688" cy="4093428"/>
          </a:xfrm>
          <a:prstGeom prst="rect">
            <a:avLst/>
          </a:prstGeom>
        </p:spPr>
        <p:txBody>
          <a:bodyPr wrap="square">
            <a:spAutoFit/>
          </a:bodyPr>
          <a:lstStyle/>
          <a:p>
            <a:pPr>
              <a:buFont typeface="Arial" pitchFamily="34" charset="0"/>
              <a:buChar char="•"/>
            </a:pPr>
            <a:r>
              <a:rPr lang="en-US" sz="2000" dirty="0">
                <a:latin typeface="Times New Roman" panose="02020603050405020304" pitchFamily="18" charset="0"/>
                <a:cs typeface="Times New Roman" panose="02020603050405020304" pitchFamily="18" charset="0"/>
              </a:rPr>
              <a:t> It enhances the Creativity and flexibility of the design process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Easier retrieval of design data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Easier analysis and optimization .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It enables more effective modeling and simulation of system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It reduce the cost of experimental testing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It needs special experience and training .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In general it reduces the time required for design and development .</a:t>
            </a:r>
          </a:p>
        </p:txBody>
      </p:sp>
    </p:spTree>
    <p:extLst>
      <p:ext uri="{BB962C8B-B14F-4D97-AF65-F5344CB8AC3E}">
        <p14:creationId xmlns:p14="http://schemas.microsoft.com/office/powerpoint/2010/main" val="11675158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Duane model:</a:t>
            </a:r>
            <a:br>
              <a:rPr lang="en-US" sz="2400" b="1" dirty="0">
                <a:solidFill>
                  <a:schemeClr val="tx1"/>
                </a:solidFill>
                <a:cs typeface="Times New Roman" pitchFamily="18" charset="0"/>
              </a:rPr>
            </a:br>
            <a:endParaRPr lang="en-US" sz="2400"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a14:m>
                  <m:oMath xmlns:m="http://schemas.openxmlformats.org/officeDocument/2006/math">
                    <m:sSup>
                      <m:sSupPr>
                        <m:ctrlPr>
                          <a:rPr lang="en-US" i="1" dirty="0" smtClean="0">
                            <a:solidFill>
                              <a:schemeClr val="tx1"/>
                            </a:solidFill>
                            <a:latin typeface="Cambria Math"/>
                            <a:cs typeface="Times New Roman" pitchFamily="18" charset="0"/>
                          </a:rPr>
                        </m:ctrlPr>
                      </m:sSupPr>
                      <m:e>
                        <m:r>
                          <a:rPr lang="en-US" i="1" dirty="0">
                            <a:solidFill>
                              <a:schemeClr val="tx1"/>
                            </a:solidFill>
                            <a:latin typeface="Cambria Math" panose="02040503050406030204" pitchFamily="18" charset="0"/>
                            <a:cs typeface="Times New Roman" pitchFamily="18" charset="0"/>
                          </a:rPr>
                          <m:t>𝜃</m:t>
                        </m:r>
                        <m:r>
                          <a:rPr lang="en-US" i="1" dirty="0">
                            <a:solidFill>
                              <a:schemeClr val="tx1"/>
                            </a:solidFill>
                            <a:latin typeface="Cambria Math" panose="02040503050406030204" pitchFamily="18" charset="0"/>
                            <a:cs typeface="Times New Roman" pitchFamily="18" charset="0"/>
                          </a:rPr>
                          <m:t> =</m:t>
                        </m:r>
                        <m:r>
                          <a:rPr lang="en-US" i="1" dirty="0">
                            <a:solidFill>
                              <a:schemeClr val="tx1"/>
                            </a:solidFill>
                            <a:latin typeface="Cambria Math" panose="02040503050406030204" pitchFamily="18" charset="0"/>
                            <a:cs typeface="Times New Roman" pitchFamily="18" charset="0"/>
                          </a:rPr>
                          <m:t>𝐾𝑇</m:t>
                        </m:r>
                      </m:e>
                      <m:sup>
                        <m:r>
                          <a:rPr lang="el-GR" i="1" dirty="0">
                            <a:solidFill>
                              <a:schemeClr val="tx1"/>
                            </a:solidFill>
                            <a:latin typeface="Cambria Math" panose="02040503050406030204" pitchFamily="18" charset="0"/>
                            <a:cs typeface="Times New Roman" pitchFamily="18" charset="0"/>
                          </a:rPr>
                          <m:t>𝛼</m:t>
                        </m:r>
                        <m:r>
                          <m:rPr>
                            <m:nor/>
                          </m:rPr>
                          <a:rPr lang="en-US" dirty="0">
                            <a:solidFill>
                              <a:schemeClr val="tx1"/>
                            </a:solidFill>
                            <a:cs typeface="Times New Roman" pitchFamily="18" charset="0"/>
                          </a:rPr>
                          <m:t> </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A5AFE7D-02D4-4C70-889E-B926CCABB4F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76</a:t>
            </a:r>
            <a:endParaRPr lang="ar-JO" sz="1600" dirty="0"/>
          </a:p>
        </p:txBody>
      </p:sp>
      <p:cxnSp>
        <p:nvCxnSpPr>
          <p:cNvPr id="7" name="Straight Arrow Connector 6"/>
          <p:cNvCxnSpPr/>
          <p:nvPr/>
        </p:nvCxnSpPr>
        <p:spPr>
          <a:xfrm rot="5400000">
            <a:off x="1027524" y="2298636"/>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Elbow Connector 7"/>
          <p:cNvCxnSpPr/>
          <p:nvPr/>
        </p:nvCxnSpPr>
        <p:spPr>
          <a:xfrm rot="16200000" flipH="1">
            <a:off x="1703815" y="2205869"/>
            <a:ext cx="428628" cy="35719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956379" y="2093623"/>
            <a:ext cx="2643206"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5400000">
            <a:off x="4421784" y="2262123"/>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122861" y="1952408"/>
            <a:ext cx="4714908" cy="158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5400000">
            <a:off x="6622661" y="2169356"/>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788082" y="2441512"/>
            <a:ext cx="1000132" cy="369332"/>
          </a:xfrm>
          <a:prstGeom prst="rect">
            <a:avLst/>
          </a:prstGeom>
          <a:noFill/>
        </p:spPr>
        <p:txBody>
          <a:bodyPr wrap="square" rtlCol="0">
            <a:spAutoFit/>
          </a:bodyPr>
          <a:lstStyle/>
          <a:p>
            <a:r>
              <a:rPr lang="en-US" dirty="0">
                <a:latin typeface="Times New Roman" pitchFamily="18" charset="0"/>
                <a:cs typeface="Times New Roman" pitchFamily="18" charset="0"/>
              </a:rPr>
              <a:t>MTBF</a:t>
            </a:r>
          </a:p>
        </p:txBody>
      </p:sp>
      <p:sp>
        <p:nvSpPr>
          <p:cNvPr id="14" name="TextBox 13"/>
          <p:cNvSpPr txBox="1"/>
          <p:nvPr/>
        </p:nvSpPr>
        <p:spPr>
          <a:xfrm>
            <a:off x="1543045" y="2500015"/>
            <a:ext cx="2143140" cy="646331"/>
          </a:xfrm>
          <a:prstGeom prst="rect">
            <a:avLst/>
          </a:prstGeom>
          <a:noFill/>
        </p:spPr>
        <p:txBody>
          <a:bodyPr wrap="square" rtlCol="0">
            <a:spAutoFit/>
          </a:bodyPr>
          <a:lstStyle/>
          <a:p>
            <a:r>
              <a:rPr lang="en-US" dirty="0">
                <a:latin typeface="Times New Roman" pitchFamily="18" charset="0"/>
                <a:cs typeface="Times New Roman" pitchFamily="18" charset="0"/>
              </a:rPr>
              <a:t>Proportionality constant</a:t>
            </a:r>
          </a:p>
        </p:txBody>
      </p:sp>
      <p:sp>
        <p:nvSpPr>
          <p:cNvPr id="15" name="TextBox 14"/>
          <p:cNvSpPr txBox="1"/>
          <p:nvPr/>
        </p:nvSpPr>
        <p:spPr>
          <a:xfrm>
            <a:off x="3758550" y="2533045"/>
            <a:ext cx="2500330" cy="369332"/>
          </a:xfrm>
          <a:prstGeom prst="rect">
            <a:avLst/>
          </a:prstGeom>
          <a:noFill/>
        </p:spPr>
        <p:txBody>
          <a:bodyPr wrap="square" rtlCol="0">
            <a:spAutoFit/>
          </a:bodyPr>
          <a:lstStyle/>
          <a:p>
            <a:r>
              <a:rPr lang="en-US" dirty="0">
                <a:latin typeface="Times New Roman" pitchFamily="18" charset="0"/>
                <a:cs typeface="Times New Roman" pitchFamily="18" charset="0"/>
              </a:rPr>
              <a:t>Total equipment time</a:t>
            </a:r>
          </a:p>
        </p:txBody>
      </p:sp>
      <p:sp>
        <p:nvSpPr>
          <p:cNvPr id="16" name="TextBox 15"/>
          <p:cNvSpPr txBox="1"/>
          <p:nvPr/>
        </p:nvSpPr>
        <p:spPr>
          <a:xfrm>
            <a:off x="6143636" y="2409982"/>
            <a:ext cx="1643074" cy="369332"/>
          </a:xfrm>
          <a:prstGeom prst="rect">
            <a:avLst/>
          </a:prstGeom>
          <a:noFill/>
        </p:spPr>
        <p:txBody>
          <a:bodyPr wrap="square" rtlCol="0">
            <a:spAutoFit/>
          </a:bodyPr>
          <a:lstStyle/>
          <a:p>
            <a:r>
              <a:rPr lang="en-US" dirty="0">
                <a:latin typeface="Times New Roman" pitchFamily="18" charset="0"/>
                <a:cs typeface="Times New Roman" pitchFamily="18" charset="0"/>
              </a:rPr>
              <a:t>Growth factor</a:t>
            </a:r>
          </a:p>
        </p:txBody>
      </p:sp>
    </p:spTree>
    <p:extLst>
      <p:ext uri="{BB962C8B-B14F-4D97-AF65-F5344CB8AC3E}">
        <p14:creationId xmlns:p14="http://schemas.microsoft.com/office/powerpoint/2010/main" val="221233284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85800" indent="-685800" rtl="0">
              <a:buClr>
                <a:srgbClr val="FF6600"/>
              </a:buClr>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Example</a:t>
            </a:r>
          </a:p>
        </p:txBody>
      </p:sp>
      <p:sp>
        <p:nvSpPr>
          <p:cNvPr id="5" name="Date Placeholder 3"/>
          <p:cNvSpPr>
            <a:spLocks noGrp="1"/>
          </p:cNvSpPr>
          <p:nvPr>
            <p:ph type="dt" sz="half" idx="10"/>
          </p:nvPr>
        </p:nvSpPr>
        <p:spPr/>
        <p:txBody>
          <a:bodyPr/>
          <a:lstStyle/>
          <a:p>
            <a:fld id="{97076586-3630-4360-858F-274024FA0A76}" type="datetime3">
              <a:rPr lang="en-US" sz="1600" smtClean="0"/>
              <a:t>14 October 2017</a:t>
            </a:fld>
            <a:endParaRPr lang="ar-JO" sz="1600" dirty="0">
              <a:cs typeface="Times New Roman" panose="02020603050405020304" pitchFamily="18" charset="0"/>
            </a:endParaRPr>
          </a:p>
        </p:txBody>
      </p:sp>
      <p:sp>
        <p:nvSpPr>
          <p:cNvPr id="6" name="Footer Placeholder 4"/>
          <p:cNvSpPr>
            <a:spLocks noGrp="1"/>
          </p:cNvSpPr>
          <p:nvPr>
            <p:ph type="ftr" sz="quarter" idx="11"/>
          </p:nvPr>
        </p:nvSpPr>
        <p:spPr>
          <a:xfrm>
            <a:off x="3715078" y="6438559"/>
            <a:ext cx="4822804" cy="365125"/>
          </a:xfrm>
        </p:spPr>
        <p:txBody>
          <a:bodyPr/>
          <a:lstStyle/>
          <a:p>
            <a:r>
              <a:rPr lang="en-US" sz="1600" dirty="0"/>
              <a:t>Dr. Osama Habahbeh</a:t>
            </a:r>
            <a:endParaRPr lang="ar-JO" sz="16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097280" y="2159580"/>
                <a:ext cx="10058400" cy="1631216"/>
              </a:xfrm>
              <a:prstGeom prst="rect">
                <a:avLst/>
              </a:prstGeom>
              <a:noFill/>
            </p:spPr>
            <p:txBody>
              <a:bodyPr wrap="square" rtlCol="0">
                <a:spAutoFit/>
              </a:bodyPr>
              <a:lstStyle/>
              <a:p>
                <a:r>
                  <a:rPr lang="en-US" sz="2000" spc="-50" dirty="0">
                    <a:solidFill>
                      <a:schemeClr val="tx1"/>
                    </a:solidFill>
                    <a:latin typeface="Times New Roman" panose="02020603050405020304" pitchFamily="18" charset="0"/>
                    <a:ea typeface="+mj-ea"/>
                    <a:cs typeface="Times New Roman" panose="02020603050405020304" pitchFamily="18" charset="0"/>
                  </a:rPr>
                  <a:t>50 items are used for 3 months, 20 failures occurred, another 30 items are added after another 3 months, total failures became 35.</a:t>
                </a:r>
                <a:br>
                  <a:rPr lang="en-US" sz="2000" spc="-50" dirty="0">
                    <a:solidFill>
                      <a:schemeClr val="tx1"/>
                    </a:solidFill>
                    <a:latin typeface="Times New Roman" panose="02020603050405020304" pitchFamily="18" charset="0"/>
                    <a:ea typeface="+mj-ea"/>
                    <a:cs typeface="Times New Roman" panose="02020603050405020304" pitchFamily="18" charset="0"/>
                  </a:rPr>
                </a:br>
                <a:r>
                  <a:rPr lang="en-US" sz="2000" spc="-50" dirty="0">
                    <a:solidFill>
                      <a:schemeClr val="tx1"/>
                    </a:solidFill>
                    <a:latin typeface="Times New Roman" panose="02020603050405020304" pitchFamily="18" charset="0"/>
                    <a:ea typeface="+mj-ea"/>
                    <a:cs typeface="Times New Roman" panose="02020603050405020304" pitchFamily="18" charset="0"/>
                  </a:rPr>
                  <a:t>a) When MTBF will reach 12000 hr. ?</a:t>
                </a:r>
                <a:br>
                  <a:rPr lang="en-US" sz="2000" spc="-50" dirty="0">
                    <a:solidFill>
                      <a:schemeClr val="tx1"/>
                    </a:solidFill>
                    <a:latin typeface="Times New Roman" panose="02020603050405020304" pitchFamily="18" charset="0"/>
                    <a:ea typeface="+mj-ea"/>
                    <a:cs typeface="Times New Roman" panose="02020603050405020304" pitchFamily="18" charset="0"/>
                  </a:rPr>
                </a:br>
                <a:r>
                  <a:rPr lang="en-US" sz="2000" spc="-50" dirty="0">
                    <a:solidFill>
                      <a:schemeClr val="tx1"/>
                    </a:solidFill>
                    <a:latin typeface="Times New Roman" panose="02020603050405020304" pitchFamily="18" charset="0"/>
                    <a:ea typeface="+mj-ea"/>
                    <a:cs typeface="Times New Roman" panose="02020603050405020304" pitchFamily="18" charset="0"/>
                  </a:rPr>
                  <a:t>b) Find </a:t>
                </a:r>
                <a14:m>
                  <m:oMath xmlns:m="http://schemas.openxmlformats.org/officeDocument/2006/math">
                    <m:r>
                      <m:rPr>
                        <m:sty m:val="p"/>
                      </m:rPr>
                      <a:rPr lang="el-GR" sz="2000" i="1" spc="-50">
                        <a:solidFill>
                          <a:schemeClr val="tx1"/>
                        </a:solidFill>
                        <a:latin typeface="Cambria Math" panose="02040503050406030204" pitchFamily="18" charset="0"/>
                        <a:ea typeface="+mj-ea"/>
                        <a:cs typeface="Times New Roman" panose="02020603050405020304" pitchFamily="18" charset="0"/>
                      </a:rPr>
                      <m:t>α</m:t>
                    </m:r>
                    <m:r>
                      <a:rPr lang="en-US" sz="2000" spc="-50">
                        <a:solidFill>
                          <a:schemeClr val="tx1"/>
                        </a:solidFill>
                        <a:latin typeface="Cambria Math" panose="02040503050406030204" pitchFamily="18" charset="0"/>
                        <a:ea typeface="+mj-ea"/>
                        <a:cs typeface="Times New Roman" panose="02020603050405020304" pitchFamily="18" charset="0"/>
                      </a:rPr>
                      <m:t> .</m:t>
                    </m:r>
                  </m:oMath>
                </a14:m>
                <a:endParaRPr lang="en-US" sz="2000" dirty="0">
                  <a:solidFill>
                    <a:schemeClr val="tx1"/>
                  </a:solidFill>
                  <a:latin typeface="Times New Roman" panose="02020603050405020304" pitchFamily="18" charset="0"/>
                  <a:cs typeface="Times New Roman" panose="02020603050405020304" pitchFamily="18" charset="0"/>
                </a:endParaRPr>
              </a:p>
              <a:p>
                <a:r>
                  <a:rPr lang="en-US" sz="2000" spc="-50" dirty="0">
                    <a:solidFill>
                      <a:schemeClr val="tx1"/>
                    </a:solidFill>
                    <a:latin typeface="Times New Roman" panose="02020603050405020304" pitchFamily="18" charset="0"/>
                    <a:ea typeface="+mj-ea"/>
                    <a:cs typeface="Times New Roman" panose="02020603050405020304" pitchFamily="18" charset="0"/>
                  </a:rPr>
                  <a:t>c) If </a:t>
                </a:r>
                <a:r>
                  <a:rPr lang="el-GR" sz="2000" spc="-50" dirty="0">
                    <a:solidFill>
                      <a:schemeClr val="tx1"/>
                    </a:solidFill>
                    <a:latin typeface="Times New Roman" panose="02020603050405020304" pitchFamily="18" charset="0"/>
                    <a:ea typeface="+mj-ea"/>
                    <a:cs typeface="Times New Roman" panose="02020603050405020304" pitchFamily="18" charset="0"/>
                  </a:rPr>
                  <a:t>α</a:t>
                </a:r>
                <a:r>
                  <a:rPr lang="en-US" sz="2000" spc="-50" dirty="0">
                    <a:solidFill>
                      <a:schemeClr val="tx1"/>
                    </a:solidFill>
                    <a:latin typeface="Times New Roman" panose="02020603050405020304" pitchFamily="18" charset="0"/>
                    <a:ea typeface="+mj-ea"/>
                    <a:cs typeface="Times New Roman" panose="02020603050405020304" pitchFamily="18" charset="0"/>
                  </a:rPr>
                  <a:t> = 0.6 , when will </a:t>
                </a:r>
                <a:r>
                  <a:rPr lang="el-GR" sz="2000" spc="-50" dirty="0">
                    <a:solidFill>
                      <a:schemeClr val="tx1"/>
                    </a:solidFill>
                    <a:latin typeface="Times New Roman" panose="02020603050405020304" pitchFamily="18" charset="0"/>
                    <a:ea typeface="+mj-ea"/>
                    <a:cs typeface="Times New Roman" panose="02020603050405020304" pitchFamily="18" charset="0"/>
                  </a:rPr>
                  <a:t>θ</a:t>
                </a:r>
                <a:r>
                  <a:rPr lang="en-US" sz="2000" spc="-50" dirty="0">
                    <a:solidFill>
                      <a:schemeClr val="tx1"/>
                    </a:solidFill>
                    <a:latin typeface="Times New Roman" panose="02020603050405020304" pitchFamily="18" charset="0"/>
                    <a:ea typeface="+mj-ea"/>
                    <a:cs typeface="Times New Roman" panose="02020603050405020304" pitchFamily="18" charset="0"/>
                  </a:rPr>
                  <a:t> = 12000 hr. be reached ?</a:t>
                </a:r>
              </a:p>
            </p:txBody>
          </p:sp>
        </mc:Choice>
        <mc:Fallback xmlns="">
          <p:sp>
            <p:nvSpPr>
              <p:cNvPr id="3" name="TextBox 2"/>
              <p:cNvSpPr txBox="1">
                <a:spLocks noRot="1" noChangeAspect="1" noMove="1" noResize="1" noEditPoints="1" noAdjustHandles="1" noChangeArrowheads="1" noChangeShapeType="1" noTextEdit="1"/>
              </p:cNvSpPr>
              <p:nvPr/>
            </p:nvSpPr>
            <p:spPr>
              <a:xfrm>
                <a:off x="1097280" y="2159580"/>
                <a:ext cx="10058400" cy="1631216"/>
              </a:xfrm>
              <a:prstGeom prst="rect">
                <a:avLst/>
              </a:prstGeom>
              <a:blipFill>
                <a:blip r:embed="rId2"/>
                <a:stretch>
                  <a:fillRect l="-606" t="-1866" b="-55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457200">
              <a:defRPr/>
            </a:pPr>
            <a:fld id="{86A6E774-AC26-4B44-83AD-44DE919403BA}" type="slidenum">
              <a:rPr lang="ar-JO" smtClean="0"/>
              <a:pPr defTabSz="457200">
                <a:defRPr/>
              </a:pPr>
              <a:t>181</a:t>
            </a:fld>
            <a:endParaRPr lang="ar-JO" dirty="0"/>
          </a:p>
        </p:txBody>
      </p:sp>
    </p:spTree>
    <p:extLst>
      <p:ext uri="{BB962C8B-B14F-4D97-AF65-F5344CB8AC3E}">
        <p14:creationId xmlns:p14="http://schemas.microsoft.com/office/powerpoint/2010/main" val="85176499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6652" y="296689"/>
            <a:ext cx="10058400" cy="1450757"/>
          </a:xfrm>
        </p:spPr>
        <p:txBody>
          <a:bodyPr>
            <a:normAutofit/>
          </a:bodyPr>
          <a:lstStyle/>
          <a:p>
            <a:pPr marL="342900" indent="-342900" rtl="0">
              <a:buClr>
                <a:schemeClr val="accent1"/>
              </a:buClr>
              <a:buFont typeface="Wingdings" panose="05000000000000000000" pitchFamily="2" charset="2"/>
              <a:buChar char="v"/>
            </a:pPr>
            <a:r>
              <a:rPr lang="en-US" sz="2400" dirty="0">
                <a:solidFill>
                  <a:schemeClr val="tx1"/>
                </a:solidFill>
                <a:cs typeface="Times New Roman" panose="02020603050405020304" pitchFamily="18" charset="0"/>
              </a:rPr>
              <a:t>Solution :</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966652" y="2091935"/>
                <a:ext cx="10058400" cy="4023360"/>
              </a:xfrm>
            </p:spPr>
            <p:txBody>
              <a:bodyPr>
                <a:normAutofit fontScale="85000" lnSpcReduction="20000"/>
              </a:bodyPr>
              <a:lstStyle/>
              <a:p>
                <a:pPr algn="l" rtl="0">
                  <a:lnSpc>
                    <a:spcPct val="150000"/>
                  </a:lnSpc>
                </a:pPr>
                <a:r>
                  <a:rPr lang="en-US" spc="-50" dirty="0">
                    <a:solidFill>
                      <a:schemeClr val="tx1"/>
                    </a:solidFill>
                    <a:ea typeface="Cambria Math" panose="02040503050406030204" pitchFamily="18" charset="0"/>
                    <a:cs typeface="Times New Roman" panose="02020603050405020304" pitchFamily="18" charset="0"/>
                  </a:rPr>
                  <a:t>a)</a:t>
                </a:r>
                <a14:m>
                  <m:oMath xmlns:m="http://schemas.openxmlformats.org/officeDocument/2006/math">
                    <m:sSub>
                      <m:sSubPr>
                        <m:ctrlPr>
                          <a:rPr lang="en-US" i="1" spc="-50">
                            <a:solidFill>
                              <a:schemeClr val="tx1"/>
                            </a:solidFill>
                            <a:latin typeface="Cambria Math"/>
                            <a:ea typeface="Cambria Math" panose="02040503050406030204" pitchFamily="18" charset="0"/>
                            <a:cs typeface="Times New Roman" panose="02020603050405020304" pitchFamily="18" charset="0"/>
                          </a:rPr>
                        </m:ctrlPr>
                      </m:sSubPr>
                      <m:e>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e>
                      <m:sub>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spc="-50">
                            <a:solidFill>
                              <a:schemeClr val="tx1"/>
                            </a:solidFill>
                            <a:latin typeface="Cambria Math"/>
                            <a:ea typeface="Cambria Math" panose="02040503050406030204" pitchFamily="18" charset="0"/>
                            <a:cs typeface="Times New Roman" panose="02020603050405020304" pitchFamily="18" charset="0"/>
                          </a:rPr>
                        </m:ctrlPr>
                      </m:fPr>
                      <m:num>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365</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num>
                      <m:den>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12</m:t>
                        </m:r>
                      </m:den>
                    </m:f>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24</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109</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hrs</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pc="-50" dirty="0">
                  <a:solidFill>
                    <a:schemeClr val="tx1"/>
                  </a:solidFill>
                  <a:ea typeface="Cambria Math" panose="02040503050406030204" pitchFamily="18" charset="0"/>
                  <a:cs typeface="Times New Roman" panose="02020603050405020304" pitchFamily="18" charset="0"/>
                </a:endParaRPr>
              </a:p>
              <a:p>
                <a:pPr algn="l" rtl="0">
                  <a:lnSpc>
                    <a:spcPct val="150000"/>
                  </a:lnSpc>
                </a:pPr>
                <a14:m>
                  <m:oMath xmlns:m="http://schemas.openxmlformats.org/officeDocument/2006/math">
                    <m:sSub>
                      <m:sSubPr>
                        <m:ctrlPr>
                          <a:rPr lang="el-GR" i="1" spc="-50" dirty="0">
                            <a:solidFill>
                              <a:schemeClr val="tx1"/>
                            </a:solidFill>
                            <a:latin typeface="Cambria Math"/>
                            <a:ea typeface="Cambria Math" panose="02040503050406030204" pitchFamily="18" charset="0"/>
                            <a:cs typeface="Times New Roman" panose="02020603050405020304" pitchFamily="18" charset="0"/>
                          </a:rPr>
                        </m:ctrlPr>
                      </m:sSubPr>
                      <m:e>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m:rPr>
                            <m:nor/>
                          </m:rPr>
                          <a:rPr lang="en-US" spc="-50" dirty="0">
                            <a:solidFill>
                              <a:schemeClr val="tx1"/>
                            </a:solidFill>
                            <a:ea typeface="Cambria Math" panose="02040503050406030204" pitchFamily="18" charset="0"/>
                            <a:cs typeface="Times New Roman" panose="02020603050405020304" pitchFamily="18" charset="0"/>
                          </a:rPr>
                          <m:t> </m:t>
                        </m:r>
                      </m:e>
                      <m:sub>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spc="-50" dirty="0">
                            <a:solidFill>
                              <a:schemeClr val="tx1"/>
                            </a:solidFill>
                            <a:latin typeface="Cambria Math"/>
                            <a:ea typeface="Cambria Math" panose="02040503050406030204" pitchFamily="18" charset="0"/>
                            <a:cs typeface="Times New Roman" panose="02020603050405020304" pitchFamily="18" charset="0"/>
                          </a:rPr>
                        </m:ctrlPr>
                      </m:fPr>
                      <m:num>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109</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20</m:t>
                        </m:r>
                      </m:den>
                    </m:f>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5475</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hrs</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pc="-50" dirty="0">
                  <a:solidFill>
                    <a:schemeClr val="tx1"/>
                  </a:solidFill>
                  <a:ea typeface="Cambria Math" panose="02040503050406030204" pitchFamily="18" charset="0"/>
                  <a:cs typeface="Times New Roman" panose="02020603050405020304" pitchFamily="18" charset="0"/>
                </a:endParaRPr>
              </a:p>
              <a:p>
                <a:pPr algn="l" rtl="0">
                  <a:lnSpc>
                    <a:spcPct val="150000"/>
                  </a:lnSpc>
                </a:pPr>
                <a:r>
                  <a:rPr lang="en-US" spc="-5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sSub>
                      <m:sSubPr>
                        <m:ctrlPr>
                          <a:rPr lang="en-US" i="1" spc="-50">
                            <a:solidFill>
                              <a:schemeClr val="tx1"/>
                            </a:solidFill>
                            <a:latin typeface="Cambria Math"/>
                            <a:ea typeface="Cambria Math" panose="02040503050406030204" pitchFamily="18" charset="0"/>
                            <a:cs typeface="Times New Roman" panose="02020603050405020304" pitchFamily="18" charset="0"/>
                          </a:rPr>
                        </m:ctrlPr>
                      </m:sSubPr>
                      <m:e>
                        <m:r>
                          <m:rPr>
                            <m:sty m:val="p"/>
                          </m:rP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e>
                      <m:sub>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pc="-5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109</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i="1" spc="-50">
                            <a:solidFill>
                              <a:schemeClr val="tx1"/>
                            </a:solidFill>
                            <a:latin typeface="Cambria Math"/>
                            <a:ea typeface="Cambria Math" panose="02040503050406030204" pitchFamily="18" charset="0"/>
                            <a:cs typeface="Times New Roman" panose="02020603050405020304" pitchFamily="18" charset="0"/>
                          </a:rPr>
                        </m:ctrlPr>
                      </m:dPr>
                      <m:e>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m:t>
                        </m:r>
                      </m:e>
                    </m:d>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i="1" spc="-50">
                            <a:solidFill>
                              <a:schemeClr val="tx1"/>
                            </a:solidFill>
                            <a:latin typeface="Cambria Math"/>
                            <a:ea typeface="Cambria Math" panose="02040503050406030204" pitchFamily="18" charset="0"/>
                            <a:cs typeface="Times New Roman" panose="02020603050405020304" pitchFamily="18" charset="0"/>
                          </a:rPr>
                        </m:ctrlPr>
                      </m:fPr>
                      <m:num>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365</m:t>
                        </m:r>
                      </m:num>
                      <m:den>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12</m:t>
                        </m:r>
                      </m:den>
                    </m:f>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24</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328</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hrs</m:t>
                    </m:r>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pc="-50" dirty="0">
                  <a:solidFill>
                    <a:schemeClr val="tx1"/>
                  </a:solidFill>
                  <a:ea typeface="Cambria Math" panose="02040503050406030204" pitchFamily="18" charset="0"/>
                  <a:cs typeface="Times New Roman" panose="02020603050405020304" pitchFamily="18" charset="0"/>
                </a:endParaRPr>
              </a:p>
              <a:p>
                <a:pPr algn="l" rtl="0">
                  <a:lnSpc>
                    <a:spcPct val="150000"/>
                  </a:lnSpc>
                </a:pPr>
                <a14:m>
                  <m:oMath xmlns:m="http://schemas.openxmlformats.org/officeDocument/2006/math">
                    <m:sSub>
                      <m:sSubPr>
                        <m:ctrlPr>
                          <a:rPr lang="el-GR" i="1" spc="-50" dirty="0">
                            <a:solidFill>
                              <a:schemeClr val="tx1"/>
                            </a:solidFill>
                            <a:latin typeface="Cambria Math"/>
                            <a:ea typeface="Cambria Math" panose="02040503050406030204" pitchFamily="18" charset="0"/>
                            <a:cs typeface="Times New Roman" panose="02020603050405020304" pitchFamily="18" charset="0"/>
                          </a:rPr>
                        </m:ctrlPr>
                      </m:sSubPr>
                      <m:e>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m:rPr>
                            <m:nor/>
                          </m:rPr>
                          <a:rPr lang="en-US" spc="-50" dirty="0">
                            <a:solidFill>
                              <a:schemeClr val="tx1"/>
                            </a:solidFill>
                            <a:ea typeface="Cambria Math" panose="02040503050406030204" pitchFamily="18" charset="0"/>
                            <a:cs typeface="Times New Roman" panose="02020603050405020304" pitchFamily="18" charset="0"/>
                          </a:rPr>
                          <m:t> </m:t>
                        </m:r>
                      </m:e>
                      <m:sub>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spc="-50" dirty="0">
                            <a:solidFill>
                              <a:schemeClr val="tx1"/>
                            </a:solidFill>
                            <a:latin typeface="Cambria Math"/>
                            <a:ea typeface="Cambria Math" panose="02040503050406030204" pitchFamily="18" charset="0"/>
                            <a:cs typeface="Times New Roman" panose="02020603050405020304" pitchFamily="18" charset="0"/>
                          </a:rPr>
                        </m:ctrlPr>
                      </m:fPr>
                      <m:num>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328</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35</m:t>
                        </m:r>
                      </m:den>
                    </m:f>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9386</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hrs</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pc="-50" dirty="0">
                  <a:solidFill>
                    <a:schemeClr val="tx1"/>
                  </a:solidFill>
                  <a:ea typeface="Cambria Math" panose="02040503050406030204" pitchFamily="18" charset="0"/>
                  <a:cs typeface="Times New Roman" panose="02020603050405020304" pitchFamily="18" charset="0"/>
                </a:endParaRPr>
              </a:p>
              <a:p>
                <a:pPr algn="l" rtl="0">
                  <a:lnSpc>
                    <a:spcPct val="150000"/>
                  </a:lnSpc>
                </a:pPr>
                <a:r>
                  <a:rPr lang="en-US" spc="-50" dirty="0">
                    <a:solidFill>
                      <a:schemeClr val="tx1"/>
                    </a:solidFill>
                    <a:ea typeface="Cambria Math" panose="02040503050406030204" pitchFamily="18" charset="0"/>
                    <a:cs typeface="Times New Roman" panose="02020603050405020304" pitchFamily="18" charset="0"/>
                  </a:rPr>
                  <a:t> b)  </a:t>
                </a:r>
                <a14:m>
                  <m:oMath xmlns:m="http://schemas.openxmlformats.org/officeDocument/2006/math">
                    <m:f>
                      <m:fPr>
                        <m:ctrlPr>
                          <a:rPr lang="en-US" i="1" spc="-50">
                            <a:solidFill>
                              <a:schemeClr val="tx1"/>
                            </a:solidFill>
                            <a:latin typeface="Cambria Math"/>
                            <a:ea typeface="Cambria Math" panose="02040503050406030204" pitchFamily="18" charset="0"/>
                            <a:cs typeface="Times New Roman" panose="02020603050405020304" pitchFamily="18" charset="0"/>
                          </a:rPr>
                        </m:ctrlPr>
                      </m:fPr>
                      <m:num>
                        <m:sSub>
                          <m:sSubPr>
                            <m:ctrlPr>
                              <a:rPr lang="en-US" i="1" spc="-50">
                                <a:solidFill>
                                  <a:schemeClr val="tx1"/>
                                </a:solidFill>
                                <a:latin typeface="Cambria Math"/>
                                <a:ea typeface="Cambria Math" panose="02040503050406030204" pitchFamily="18" charset="0"/>
                                <a:cs typeface="Times New Roman" panose="02020603050405020304" pitchFamily="18" charset="0"/>
                              </a:rPr>
                            </m:ctrlPr>
                          </m:sSubPr>
                          <m:e>
                            <m:r>
                              <m:rPr>
                                <m:sty m:val="p"/>
                              </m:rPr>
                              <a:rPr lang="el-GR"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e>
                          <m:sub>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num>
                      <m:den>
                        <m:sSub>
                          <m:sSubPr>
                            <m:ctrlPr>
                              <a:rPr lang="en-US" i="1" spc="-50">
                                <a:solidFill>
                                  <a:schemeClr val="tx1"/>
                                </a:solidFill>
                                <a:latin typeface="Cambria Math"/>
                                <a:ea typeface="Cambria Math" panose="02040503050406030204" pitchFamily="18" charset="0"/>
                                <a:cs typeface="Times New Roman" panose="02020603050405020304" pitchFamily="18" charset="0"/>
                              </a:rPr>
                            </m:ctrlPr>
                          </m:sSubPr>
                          <m:e>
                            <m:r>
                              <m:rPr>
                                <m:sty m:val="p"/>
                              </m:rPr>
                              <a:rPr lang="el-GR"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e>
                          <m:sub>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den>
                    </m:f>
                  </m:oMath>
                </a14:m>
                <a:r>
                  <a:rPr lang="en-US" spc="-5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i="1" spc="-50" dirty="0">
                            <a:solidFill>
                              <a:schemeClr val="tx1"/>
                            </a:solidFill>
                            <a:latin typeface="Cambria Math"/>
                            <a:ea typeface="Cambria Math" panose="02040503050406030204" pitchFamily="18" charset="0"/>
                            <a:cs typeface="Times New Roman" panose="02020603050405020304" pitchFamily="18" charset="0"/>
                          </a:rPr>
                        </m:ctrlPr>
                      </m:sSupPr>
                      <m:e>
                        <m:d>
                          <m:dPr>
                            <m:ctrlPr>
                              <a:rPr lang="en-US" i="1" spc="-50" dirty="0">
                                <a:solidFill>
                                  <a:schemeClr val="tx1"/>
                                </a:solidFill>
                                <a:latin typeface="Cambria Math"/>
                                <a:ea typeface="Cambria Math" panose="02040503050406030204" pitchFamily="18" charset="0"/>
                                <a:cs typeface="Times New Roman" panose="02020603050405020304" pitchFamily="18" charset="0"/>
                              </a:rPr>
                            </m:ctrlPr>
                          </m:dPr>
                          <m:e>
                            <m:f>
                              <m:fPr>
                                <m:ctrlPr>
                                  <a:rPr lang="en-US" i="1" spc="-50" dirty="0">
                                    <a:solidFill>
                                      <a:schemeClr val="tx1"/>
                                    </a:solidFill>
                                    <a:latin typeface="Cambria Math"/>
                                    <a:ea typeface="Cambria Math" panose="02040503050406030204" pitchFamily="18" charset="0"/>
                                    <a:cs typeface="Times New Roman" panose="02020603050405020304" pitchFamily="18" charset="0"/>
                                  </a:rPr>
                                </m:ctrlPr>
                              </m:fPr>
                              <m:num>
                                <m:sSub>
                                  <m:sSubPr>
                                    <m:ctrlPr>
                                      <a:rPr lang="en-US" i="1" spc="-50" dirty="0">
                                        <a:solidFill>
                                          <a:schemeClr val="tx1"/>
                                        </a:solidFill>
                                        <a:latin typeface="Cambria Math"/>
                                        <a:ea typeface="Cambria Math" panose="02040503050406030204" pitchFamily="18" charset="0"/>
                                        <a:cs typeface="Times New Roman" panose="02020603050405020304" pitchFamily="18" charset="0"/>
                                      </a:rPr>
                                    </m:ctrlPr>
                                  </m:sSubPr>
                                  <m:e>
                                    <m:r>
                                      <m:rPr>
                                        <m:sty m:val="p"/>
                                      </m:rP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e>
                                  <m:sub>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num>
                              <m:den>
                                <m:sSub>
                                  <m:sSubPr>
                                    <m:ctrlPr>
                                      <a:rPr lang="en-US" i="1" spc="-50" dirty="0">
                                        <a:solidFill>
                                          <a:schemeClr val="tx1"/>
                                        </a:solidFill>
                                        <a:latin typeface="Cambria Math"/>
                                        <a:ea typeface="Cambria Math" panose="02040503050406030204" pitchFamily="18" charset="0"/>
                                        <a:cs typeface="Times New Roman" panose="02020603050405020304" pitchFamily="18" charset="0"/>
                                      </a:rPr>
                                    </m:ctrlPr>
                                  </m:sSubPr>
                                  <m:e>
                                    <m:r>
                                      <m:rPr>
                                        <m:sty m:val="p"/>
                                      </m:rP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e>
                                  <m:sub>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b>
                                </m:sSub>
                              </m:den>
                            </m:f>
                          </m:e>
                        </m:d>
                      </m:e>
                      <m:sup>
                        <m:r>
                          <m:rPr>
                            <m:sty m:val="p"/>
                          </m:rPr>
                          <a:rPr lang="el-GR"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sup>
                    </m:sSup>
                  </m:oMath>
                </a14:m>
                <a:r>
                  <a:rPr lang="en-US" spc="-5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spc="-50" dirty="0">
                            <a:solidFill>
                              <a:schemeClr val="tx1"/>
                            </a:solidFill>
                            <a:latin typeface="Cambria Math"/>
                            <a:ea typeface="Cambria Math" panose="02040503050406030204" pitchFamily="18" charset="0"/>
                            <a:cs typeface="Times New Roman" panose="02020603050405020304" pitchFamily="18" charset="0"/>
                          </a:rPr>
                        </m:ctrlPr>
                      </m:fPr>
                      <m:num>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9386</m:t>
                        </m:r>
                      </m:num>
                      <m:den>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5475</m:t>
                        </m:r>
                      </m:den>
                    </m:f>
                  </m:oMath>
                </a14:m>
                <a:r>
                  <a:rPr lang="en-US" spc="-5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spc="-50" dirty="0">
                            <a:solidFill>
                              <a:schemeClr val="tx1"/>
                            </a:solidFill>
                            <a:latin typeface="Cambria Math"/>
                            <a:ea typeface="Cambria Math" panose="02040503050406030204" pitchFamily="18" charset="0"/>
                            <a:cs typeface="Times New Roman" panose="02020603050405020304" pitchFamily="18" charset="0"/>
                          </a:rPr>
                        </m:ctrlPr>
                      </m:sSupPr>
                      <m:e>
                        <m:d>
                          <m:dPr>
                            <m:ctrlPr>
                              <a:rPr lang="en-US" i="1" spc="-50" dirty="0">
                                <a:solidFill>
                                  <a:schemeClr val="tx1"/>
                                </a:solidFill>
                                <a:latin typeface="Cambria Math"/>
                                <a:ea typeface="Cambria Math" panose="02040503050406030204" pitchFamily="18" charset="0"/>
                                <a:cs typeface="Times New Roman" panose="02020603050405020304" pitchFamily="18" charset="0"/>
                              </a:rPr>
                            </m:ctrlPr>
                          </m:dPr>
                          <m:e>
                            <m:f>
                              <m:fPr>
                                <m:ctrlPr>
                                  <a:rPr lang="en-US" i="1" spc="-50" dirty="0">
                                    <a:solidFill>
                                      <a:schemeClr val="tx1"/>
                                    </a:solidFill>
                                    <a:latin typeface="Cambria Math"/>
                                    <a:ea typeface="Cambria Math" panose="02040503050406030204" pitchFamily="18" charset="0"/>
                                    <a:cs typeface="Times New Roman" panose="02020603050405020304" pitchFamily="18" charset="0"/>
                                  </a:rPr>
                                </m:ctrlPr>
                              </m:fPr>
                              <m:num>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328</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109</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den>
                            </m:f>
                          </m:e>
                        </m:d>
                      </m:e>
                      <m:sup>
                        <m:r>
                          <m:rPr>
                            <m:sty m:val="p"/>
                          </m:rPr>
                          <a:rPr lang="el-GR"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sup>
                    </m:sSup>
                  </m:oMath>
                </a14:m>
                <a:r>
                  <a:rPr lang="en-US" spc="-50" dirty="0">
                    <a:solidFill>
                      <a:schemeClr val="tx1"/>
                    </a:solidFill>
                    <a:ea typeface="Cambria Math" panose="02040503050406030204" pitchFamily="18" charset="0"/>
                    <a:cs typeface="Times New Roman" panose="02020603050405020304" pitchFamily="18" charset="0"/>
                  </a:rPr>
                  <a:t> </a:t>
                </a:r>
              </a:p>
              <a:p>
                <a:pPr algn="l" rtl="0">
                  <a:lnSpc>
                    <a:spcPct val="150000"/>
                  </a:lnSpc>
                </a:pPr>
                <a:r>
                  <a:rPr lang="en-US" spc="-50" dirty="0">
                    <a:solidFill>
                      <a:schemeClr val="tx1"/>
                    </a:solidFill>
                    <a:ea typeface="Cambria Math" panose="02040503050406030204" pitchFamily="18" charset="0"/>
                    <a:cs typeface="Times New Roman" panose="02020603050405020304" pitchFamily="18" charset="0"/>
                  </a:rPr>
                  <a:t>        1.71 = </a:t>
                </a:r>
                <a14:m>
                  <m:oMath xmlns:m="http://schemas.openxmlformats.org/officeDocument/2006/math">
                    <m:sSup>
                      <m:sSupPr>
                        <m:ctrlPr>
                          <a:rPr lang="en-US" i="1" spc="-50">
                            <a:solidFill>
                              <a:schemeClr val="tx1"/>
                            </a:solidFill>
                            <a:latin typeface="Cambria Math"/>
                            <a:ea typeface="Cambria Math" panose="02040503050406030204" pitchFamily="18" charset="0"/>
                            <a:cs typeface="Times New Roman" panose="02020603050405020304" pitchFamily="18" charset="0"/>
                          </a:rPr>
                        </m:ctrlPr>
                      </m:sSupPr>
                      <m:e>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e>
                      <m:sup>
                        <m:r>
                          <m:rPr>
                            <m:sty m:val="p"/>
                          </m:rPr>
                          <a:rPr lang="el-GR"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sup>
                    </m:sSup>
                    <m:r>
                      <a:rPr lang="en-US"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pc="-50" dirty="0">
                    <a:solidFill>
                      <a:schemeClr val="tx1"/>
                    </a:solidFill>
                    <a:ea typeface="Cambria Math" panose="02040503050406030204" pitchFamily="18" charset="0"/>
                    <a:cs typeface="Times New Roman" panose="02020603050405020304" pitchFamily="18" charset="0"/>
                  </a:rPr>
                  <a:t>          </a:t>
                </a:r>
                <a:r>
                  <a:rPr lang="el-GR" spc="-50" dirty="0">
                    <a:solidFill>
                      <a:schemeClr val="tx1"/>
                    </a:solidFill>
                    <a:ea typeface="Cambria Math" panose="02040503050406030204" pitchFamily="18" charset="0"/>
                    <a:cs typeface="Times New Roman" panose="02020603050405020304" pitchFamily="18" charset="0"/>
                  </a:rPr>
                  <a:t>α</a:t>
                </a:r>
                <a:r>
                  <a:rPr lang="en-US" spc="-50" dirty="0">
                    <a:solidFill>
                      <a:schemeClr val="tx1"/>
                    </a:solidFill>
                    <a:ea typeface="Cambria Math" panose="02040503050406030204" pitchFamily="18" charset="0"/>
                    <a:cs typeface="Times New Roman" panose="02020603050405020304" pitchFamily="18" charset="0"/>
                  </a:rPr>
                  <a:t> = 0.5</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966652" y="2091935"/>
                <a:ext cx="10058400" cy="4023360"/>
              </a:xfrm>
              <a:blipFill>
                <a:blip r:embed="rId2"/>
                <a:stretch>
                  <a:fillRect l="-424"/>
                </a:stretch>
              </a:blipFill>
            </p:spPr>
            <p:txBody>
              <a:bodyPr/>
              <a:lstStyle/>
              <a:p>
                <a:r>
                  <a:rPr lang="en-US">
                    <a:noFill/>
                  </a:rPr>
                  <a:t> </a:t>
                </a:r>
              </a:p>
            </p:txBody>
          </p:sp>
        </mc:Fallback>
      </mc:AlternateContent>
      <p:sp>
        <p:nvSpPr>
          <p:cNvPr id="9" name="Date Placeholder 3"/>
          <p:cNvSpPr>
            <a:spLocks noGrp="1"/>
          </p:cNvSpPr>
          <p:nvPr>
            <p:ph type="dt" sz="half" idx="10"/>
          </p:nvPr>
        </p:nvSpPr>
        <p:spPr/>
        <p:txBody>
          <a:bodyPr/>
          <a:lstStyle/>
          <a:p>
            <a:fld id="{5190C860-0823-4F3B-A9E7-77B67D526AC0}" type="datetime3">
              <a:rPr lang="en-US" sz="1600" smtClean="0"/>
              <a:t>14 October 2017</a:t>
            </a:fld>
            <a:endParaRPr lang="ar-JO" sz="1600" dirty="0">
              <a:cs typeface="Times New Roman" panose="02020603050405020304" pitchFamily="18" charset="0"/>
            </a:endParaRPr>
          </a:p>
        </p:txBody>
      </p:sp>
      <p:sp>
        <p:nvSpPr>
          <p:cNvPr id="10"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defTabSz="457200">
              <a:defRPr/>
            </a:pPr>
            <a:fld id="{86A6E774-AC26-4B44-83AD-44DE919403BA}" type="slidenum">
              <a:rPr lang="ar-JO" smtClean="0"/>
              <a:pPr defTabSz="457200">
                <a:defRPr/>
              </a:pPr>
              <a:t>182</a:t>
            </a:fld>
            <a:endParaRPr lang="ar-JO" dirty="0"/>
          </a:p>
        </p:txBody>
      </p:sp>
      <p:sp>
        <p:nvSpPr>
          <p:cNvPr id="4" name="Footer Placeholder 3"/>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Tree>
    <p:extLst>
      <p:ext uri="{BB962C8B-B14F-4D97-AF65-F5344CB8AC3E}">
        <p14:creationId xmlns:p14="http://schemas.microsoft.com/office/powerpoint/2010/main" val="112475613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p>
            <a:fld id="{5BDA547C-0E50-4FB8-BF53-EE3303BC388A}" type="datetime3">
              <a:rPr lang="en-US" sz="1600" smtClean="0"/>
              <a:t>14 October 2017</a:t>
            </a:fld>
            <a:endParaRPr lang="ar-JO" sz="16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1097280" y="1734029"/>
                <a:ext cx="9766300" cy="4283930"/>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m:rPr>
                          <m:sty m:val="p"/>
                        </m:rPr>
                        <a:rPr lang="el-GR" sz="2000" i="0" spc="-5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spc="-50">
                              <a:solidFill>
                                <a:schemeClr val="tx1"/>
                              </a:solidFill>
                              <a:latin typeface="Cambria Math"/>
                              <a:ea typeface="Cambria Math" panose="02040503050406030204" pitchFamily="18" charset="0"/>
                              <a:cs typeface="Times New Roman" panose="02020603050405020304" pitchFamily="18" charset="0"/>
                            </a:rPr>
                          </m:ctrlPr>
                        </m:sSupPr>
                        <m:e>
                          <m: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Ƙ</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e>
                        <m:sup>
                          <m:r>
                            <m:rPr>
                              <m:sty m:val="p"/>
                            </m:rP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sup>
                      </m:sSup>
                    </m:oMath>
                  </m:oMathPara>
                </a14:m>
                <a:endPar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5475 = </a:t>
                </a:r>
                <a14:m>
                  <m:oMath xmlns:m="http://schemas.openxmlformats.org/officeDocument/2006/math">
                    <m: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Ƙ×</m:t>
                    </m:r>
                    <m:sSup>
                      <m:sSupPr>
                        <m:ctrlPr>
                          <a:rPr lang="el-GR" sz="2000" i="1" spc="-50">
                            <a:solidFill>
                              <a:schemeClr val="tx1"/>
                            </a:solidFill>
                            <a:latin typeface="Cambria Math"/>
                            <a:ea typeface="Cambria Math" panose="02040503050406030204" pitchFamily="18" charset="0"/>
                            <a:cs typeface="Times New Roman" panose="02020603050405020304" pitchFamily="18" charset="0"/>
                          </a:rPr>
                        </m:ctrlPr>
                      </m:sSupPr>
                      <m:e>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109</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r>
                          <m:rPr>
                            <m:nor/>
                          </m:rP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m:t>
                        </m:r>
                      </m:e>
                      <m:sup>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sup>
                    </m:sSup>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Ƙ</m:t>
                    </m:r>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 16.5</a:t>
                </a:r>
              </a:p>
              <a:p>
                <a:pPr>
                  <a:lnSpc>
                    <a:spcPct val="150000"/>
                  </a:lnSpc>
                </a:pPr>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For </a:t>
                </a:r>
                <a14:m>
                  <m:oMath xmlns:m="http://schemas.openxmlformats.org/officeDocument/2006/math">
                    <m:r>
                      <m:rPr>
                        <m:sty m:val="p"/>
                      </m:rP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to be 12,000 hr. </a:t>
                </a:r>
              </a:p>
              <a:p>
                <a:pPr>
                  <a:lnSpc>
                    <a:spcPct val="150000"/>
                  </a:lnSpc>
                </a:pPr>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12,000 = 16.5 </a:t>
                </a:r>
                <a14:m>
                  <m:oMath xmlns:m="http://schemas.openxmlformats.org/officeDocument/2006/math">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000" i="1" spc="-50" dirty="0">
                            <a:solidFill>
                              <a:schemeClr val="tx1"/>
                            </a:solidFill>
                            <a:latin typeface="Cambria Math"/>
                            <a:ea typeface="Cambria Math" panose="02040503050406030204" pitchFamily="18" charset="0"/>
                            <a:cs typeface="Times New Roman" panose="02020603050405020304" pitchFamily="18" charset="0"/>
                          </a:rPr>
                        </m:ctrlPr>
                      </m:sSupPr>
                      <m:e>
                        <m:r>
                          <m:rPr>
                            <m:sty m:val="p"/>
                          </m:rP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e>
                      <m:sup>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up>
                    </m:sSup>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T = 528,900 hrs.</a:t>
                </a:r>
              </a:p>
              <a:p>
                <a:pPr>
                  <a:lnSpc>
                    <a:spcPct val="150000"/>
                  </a:lnSpc>
                </a:pPr>
                <a:endPar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c)   </a:t>
                </a:r>
                <a14:m>
                  <m:oMath xmlns:m="http://schemas.openxmlformats.org/officeDocument/2006/math">
                    <m:r>
                      <m:rPr>
                        <m:sty m:val="p"/>
                      </m:rP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spc="-50">
                            <a:solidFill>
                              <a:schemeClr val="tx1"/>
                            </a:solidFill>
                            <a:latin typeface="Cambria Math"/>
                            <a:ea typeface="Cambria Math" panose="02040503050406030204" pitchFamily="18" charset="0"/>
                            <a:cs typeface="Times New Roman" panose="02020603050405020304" pitchFamily="18" charset="0"/>
                          </a:rPr>
                        </m:ctrlPr>
                      </m:sSupPr>
                      <m:e>
                        <m: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Ƙ</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e>
                      <m:sup>
                        <m:r>
                          <m:rPr>
                            <m:sty m:val="p"/>
                          </m:rP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sup>
                    </m:sSup>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p>
              <a:p>
                <a:pPr>
                  <a:lnSpc>
                    <a:spcPct val="150000"/>
                  </a:lnSpc>
                </a:pPr>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9386 = </a:t>
                </a:r>
                <a14:m>
                  <m:oMath xmlns:m="http://schemas.openxmlformats.org/officeDocument/2006/math">
                    <m: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Ƙ</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000" i="1" spc="-50" dirty="0">
                            <a:solidFill>
                              <a:schemeClr val="tx1"/>
                            </a:solidFill>
                            <a:latin typeface="Cambria Math"/>
                            <a:ea typeface="Cambria Math" panose="02040503050406030204" pitchFamily="18" charset="0"/>
                            <a:cs typeface="Times New Roman" panose="02020603050405020304" pitchFamily="18" charset="0"/>
                          </a:rPr>
                        </m:ctrlPr>
                      </m:sSupPr>
                      <m:e>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000" i="1" spc="-50" dirty="0">
                                <a:solidFill>
                                  <a:schemeClr val="tx1"/>
                                </a:solidFill>
                                <a:latin typeface="Cambria Math"/>
                                <a:ea typeface="Cambria Math" panose="02040503050406030204" pitchFamily="18" charset="0"/>
                                <a:cs typeface="Times New Roman" panose="02020603050405020304" pitchFamily="18" charset="0"/>
                              </a:rPr>
                            </m:ctrlPr>
                          </m:dPr>
                          <m:e>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328</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500</m:t>
                            </m:r>
                          </m:e>
                        </m:d>
                      </m:e>
                      <m:sup>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sup>
                    </m:sSup>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l-GR"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Ƙ</m:t>
                    </m:r>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 4.6 </a:t>
                </a:r>
              </a:p>
              <a:p>
                <a:pPr>
                  <a:lnSpc>
                    <a:spcPct val="150000"/>
                  </a:lnSpc>
                </a:pPr>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12,000 = 4.6</a:t>
                </a:r>
                <a14:m>
                  <m:oMath xmlns:m="http://schemas.openxmlformats.org/officeDocument/2006/math">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000" i="1" spc="-50" dirty="0">
                            <a:solidFill>
                              <a:schemeClr val="tx1"/>
                            </a:solidFill>
                            <a:latin typeface="Cambria Math"/>
                            <a:ea typeface="Cambria Math" panose="02040503050406030204" pitchFamily="18" charset="0"/>
                            <a:cs typeface="Times New Roman" panose="02020603050405020304" pitchFamily="18" charset="0"/>
                          </a:rPr>
                        </m:ctrlPr>
                      </m:sSupPr>
                      <m:e>
                        <m:r>
                          <m:rPr>
                            <m:sty m:val="p"/>
                          </m:rP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e>
                      <m:sup>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up>
                    </m:sSup>
                  </m:oMath>
                </a14:m>
                <a:r>
                  <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000" i="1" spc="-50" dirty="0">
                            <a:solidFill>
                              <a:schemeClr val="tx1"/>
                            </a:solidFill>
                            <a:latin typeface="Cambria Math"/>
                            <a:ea typeface="Cambria Math" panose="02040503050406030204" pitchFamily="18" charset="0"/>
                            <a:cs typeface="Times New Roman" panose="02020603050405020304" pitchFamily="18" charset="0"/>
                          </a:rPr>
                        </m:ctrlPr>
                      </m:sSupPr>
                      <m:e>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491</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800</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hrs</m:t>
                        </m:r>
                        <m:r>
                          <a:rPr lang="en-US" sz="2000" i="0" spc="-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e>
                      <m:sup>
                        <m:r>
                          <a:rPr lang="en-US" sz="2000" i="0" spc="-5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up>
                    </m:sSup>
                  </m:oMath>
                </a14:m>
                <a:endParaRPr lang="en-US" sz="2000" spc="-5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97280" y="1734029"/>
                <a:ext cx="9766300" cy="4283930"/>
              </a:xfrm>
              <a:prstGeom prst="rect">
                <a:avLst/>
              </a:prstGeom>
              <a:blipFill>
                <a:blip r:embed="rId2"/>
                <a:stretch>
                  <a:fillRect l="-624"/>
                </a:stretch>
              </a:blipFill>
            </p:spPr>
            <p:txBody>
              <a:bodyPr/>
              <a:lstStyle/>
              <a:p>
                <a:r>
                  <a:rPr lang="en-US">
                    <a:noFill/>
                  </a:rPr>
                  <a:t> </a:t>
                </a:r>
              </a:p>
            </p:txBody>
          </p:sp>
        </mc:Fallback>
      </mc:AlternateContent>
      <p:cxnSp>
        <p:nvCxnSpPr>
          <p:cNvPr id="7" name="Straight Arrow Connector 6"/>
          <p:cNvCxnSpPr/>
          <p:nvPr/>
        </p:nvCxnSpPr>
        <p:spPr>
          <a:xfrm>
            <a:off x="3715078" y="2539637"/>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295650" y="3409405"/>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793456" y="4786448"/>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098800" y="5254172"/>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183</a:t>
            </a:fld>
            <a:endParaRPr lang="ar-JO" dirty="0"/>
          </a:p>
        </p:txBody>
      </p:sp>
      <p:sp>
        <p:nvSpPr>
          <p:cNvPr id="10" name="Title 4"/>
          <p:cNvSpPr>
            <a:spLocks noGrp="1"/>
          </p:cNvSpPr>
          <p:nvPr>
            <p:ph type="title"/>
          </p:nvPr>
        </p:nvSpPr>
        <p:spPr>
          <a:xfrm>
            <a:off x="966652" y="296689"/>
            <a:ext cx="10058400" cy="1450757"/>
          </a:xfrm>
        </p:spPr>
        <p:txBody>
          <a:bodyPr>
            <a:normAutofit/>
          </a:bodyPr>
          <a:lstStyle/>
          <a:p>
            <a:pPr marL="342900" indent="-342900" rtl="0">
              <a:buClr>
                <a:schemeClr val="accent1"/>
              </a:buClr>
              <a:buFont typeface="Wingdings" panose="05000000000000000000" pitchFamily="2" charset="2"/>
              <a:buChar char="v"/>
            </a:pPr>
            <a:r>
              <a:rPr lang="en-US" sz="2400" dirty="0">
                <a:solidFill>
                  <a:schemeClr val="tx1"/>
                </a:solidFill>
                <a:cs typeface="Times New Roman" panose="02020603050405020304" pitchFamily="18" charset="0"/>
              </a:rPr>
              <a:t>Solution :</a:t>
            </a:r>
            <a:br>
              <a:rPr lang="en-US" sz="2400" dirty="0">
                <a:solidFill>
                  <a:schemeClr val="tx1"/>
                </a:solidFill>
                <a:cs typeface="Times New Roman" panose="02020603050405020304" pitchFamily="18" charset="0"/>
              </a:rPr>
            </a:br>
            <a:endParaRPr lang="en-US" sz="2400" dirty="0">
              <a:solidFill>
                <a:schemeClr val="tx1"/>
              </a:solidFill>
            </a:endParaRPr>
          </a:p>
        </p:txBody>
      </p:sp>
    </p:spTree>
    <p:extLst>
      <p:ext uri="{BB962C8B-B14F-4D97-AF65-F5344CB8AC3E}">
        <p14:creationId xmlns:p14="http://schemas.microsoft.com/office/powerpoint/2010/main" val="249213228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03046"/>
          </a:xfrm>
        </p:spPr>
        <p:txBody>
          <a:bodyPr>
            <a:normAutofit/>
          </a:bodyPr>
          <a:lstStyle/>
          <a:p>
            <a:pPr rtl="0"/>
            <a:r>
              <a:rPr lang="en-US" sz="2400" b="1" dirty="0">
                <a:solidFill>
                  <a:schemeClr val="tx1"/>
                </a:solidFill>
                <a:cs typeface="Times New Roman" panose="02020603050405020304" pitchFamily="18" charset="0"/>
              </a:rPr>
              <a:t>Chapter 13. Field Data Collection and Feedback</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13.1 : Reasons for data collection </a:t>
            </a:r>
          </a:p>
        </p:txBody>
      </p:sp>
      <p:sp>
        <p:nvSpPr>
          <p:cNvPr id="3" name="Date Placeholder 3"/>
          <p:cNvSpPr>
            <a:spLocks noGrp="1"/>
          </p:cNvSpPr>
          <p:nvPr>
            <p:ph type="dt" sz="half" idx="10"/>
          </p:nvPr>
        </p:nvSpPr>
        <p:spPr/>
        <p:txBody>
          <a:bodyPr/>
          <a:lstStyle/>
          <a:p>
            <a:fld id="{8DFACAA8-C892-488F-9E08-257155C63A6C}" type="datetime3">
              <a:rPr lang="en-US" sz="1600" smtClean="0"/>
              <a:t>14 October 2017</a:t>
            </a:fld>
            <a:endParaRPr lang="ar-JO" sz="1600" dirty="0">
              <a:cs typeface="Times New Roman" panose="02020603050405020304" pitchFamily="18" charset="0"/>
            </a:endParaRPr>
          </a:p>
        </p:txBody>
      </p:sp>
      <p:sp>
        <p:nvSpPr>
          <p:cNvPr id="5" name="TextBox 4"/>
          <p:cNvSpPr txBox="1"/>
          <p:nvPr/>
        </p:nvSpPr>
        <p:spPr>
          <a:xfrm>
            <a:off x="1097280" y="2373142"/>
            <a:ext cx="10396025" cy="1323439"/>
          </a:xfrm>
          <a:prstGeom prst="rect">
            <a:avLst/>
          </a:prstGeom>
          <a:noFill/>
        </p:spPr>
        <p:txBody>
          <a:bodyPr wrap="square" rtlCol="0">
            <a:spAutoFit/>
          </a:bodyPr>
          <a:lstStyle/>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To find manufacture deficiencies and support reliability growth.</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Provide quality trends.</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Provide subcontractor ratings. </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To predict repair time and spares requirements </a:t>
            </a: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184</a:t>
            </a:fld>
            <a:endParaRPr lang="ar-JO" dirty="0"/>
          </a:p>
        </p:txBody>
      </p:sp>
    </p:spTree>
    <p:extLst>
      <p:ext uri="{BB962C8B-B14F-4D97-AF65-F5344CB8AC3E}">
        <p14:creationId xmlns:p14="http://schemas.microsoft.com/office/powerpoint/2010/main" val="25141747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1737360"/>
            <a:ext cx="10573555" cy="3908762"/>
          </a:xfrm>
          <a:prstGeom prst="rect">
            <a:avLst/>
          </a:prstGeom>
          <a:noFill/>
        </p:spPr>
        <p:txBody>
          <a:bodyPr wrap="square" rtlCol="0">
            <a:spAutoFit/>
          </a:bodyPr>
          <a:lstStyle/>
          <a:p>
            <a:pPr lvl="0">
              <a:lnSpc>
                <a:spcPct val="150000"/>
              </a:lnSpc>
            </a:pPr>
            <a:r>
              <a:rPr lang="en-US" sz="2000" dirty="0">
                <a:solidFill>
                  <a:srgbClr val="000000"/>
                </a:solidFill>
                <a:latin typeface="Times New Roman" panose="02020603050405020304" pitchFamily="18" charset="0"/>
                <a:cs typeface="Times New Roman" panose="02020603050405020304" pitchFamily="18" charset="0"/>
              </a:rPr>
              <a:t>Failure report from must collect the following :</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Repair time active and passive.</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Type of fault, primary or secondary, random or induced, etc.</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Nature of fault, open or short circuit, drift condition, wear out, design deficiency.</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Fault location LRA (Least Replaceable Assembly).</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Environmental conditions.</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Action taken (Replacement/Repair).</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Personal involved.</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Equipment used.</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Spares used.</a:t>
            </a:r>
          </a:p>
          <a:p>
            <a:pPr marL="457200" lvl="0" indent="-457200">
              <a:buClr>
                <a:schemeClr val="accent1"/>
              </a:buClr>
              <a:buFont typeface="+mj-lt"/>
              <a:buAutoNum type="arabicPeriod"/>
            </a:pPr>
            <a:r>
              <a:rPr lang="en-US" sz="2000" dirty="0">
                <a:solidFill>
                  <a:srgbClr val="000000"/>
                </a:solidFill>
                <a:latin typeface="Times New Roman" panose="02020603050405020304" pitchFamily="18" charset="0"/>
                <a:cs typeface="Times New Roman" panose="02020603050405020304" pitchFamily="18" charset="0"/>
              </a:rPr>
              <a:t>Unit running time.</a:t>
            </a:r>
          </a:p>
          <a:p>
            <a:endParaRPr lang="en-US" dirty="0">
              <a:latin typeface="Times New Roman" panose="02020603050405020304" pitchFamily="18" charset="0"/>
            </a:endParaRPr>
          </a:p>
        </p:txBody>
      </p:sp>
      <p:sp>
        <p:nvSpPr>
          <p:cNvPr id="2" name="Title 1"/>
          <p:cNvSpPr>
            <a:spLocks noGrp="1"/>
          </p:cNvSpPr>
          <p:nvPr>
            <p:ph type="title"/>
          </p:nvPr>
        </p:nvSpPr>
        <p:spPr>
          <a:xfrm>
            <a:off x="1097280" y="498764"/>
            <a:ext cx="10058400" cy="1450757"/>
          </a:xfrm>
        </p:spPr>
        <p:txBody>
          <a:bodyPr>
            <a:normAutofit/>
          </a:bodyPr>
          <a:lstStyle/>
          <a:p>
            <a:pPr>
              <a:lnSpc>
                <a:spcPct val="150000"/>
              </a:lnSpc>
            </a:pPr>
            <a:r>
              <a:rPr lang="en-US" sz="2400" b="1" dirty="0">
                <a:solidFill>
                  <a:schemeClr val="tx1"/>
                </a:solidFill>
                <a:cs typeface="Times New Roman" panose="02020603050405020304" pitchFamily="18" charset="0"/>
              </a:rPr>
              <a:t>13.2 Information and difficulties</a:t>
            </a:r>
            <a:r>
              <a:rPr lang="en-US" sz="2400" b="1" dirty="0">
                <a:solidFill>
                  <a:srgbClr val="000000">
                    <a:lumMod val="85000"/>
                    <a:lumOff val="15000"/>
                  </a:srgbClr>
                </a:solidFill>
                <a:cs typeface="Times New Roman" panose="02020603050405020304" pitchFamily="18" charset="0"/>
              </a:rPr>
              <a:t/>
            </a:r>
            <a:br>
              <a:rPr lang="en-US" sz="2400" b="1" dirty="0">
                <a:solidFill>
                  <a:srgbClr val="000000">
                    <a:lumMod val="85000"/>
                    <a:lumOff val="15000"/>
                  </a:srgbClr>
                </a:solidFill>
                <a:cs typeface="Times New Roman" panose="02020603050405020304" pitchFamily="18" charset="0"/>
              </a:rPr>
            </a:br>
            <a:endParaRPr lang="en-US" sz="2400" b="1" dirty="0">
              <a:solidFill>
                <a:srgbClr val="000000">
                  <a:lumMod val="85000"/>
                  <a:lumOff val="15000"/>
                </a:srgbClr>
              </a:solidFill>
              <a:cs typeface="Times New Roman" panose="02020603050405020304" pitchFamily="18" charset="0"/>
            </a:endParaRPr>
          </a:p>
        </p:txBody>
      </p:sp>
      <p:sp>
        <p:nvSpPr>
          <p:cNvPr id="7" name="Date Placeholder 3"/>
          <p:cNvSpPr>
            <a:spLocks noGrp="1"/>
          </p:cNvSpPr>
          <p:nvPr>
            <p:ph type="dt" sz="half" idx="10"/>
          </p:nvPr>
        </p:nvSpPr>
        <p:spPr/>
        <p:txBody>
          <a:bodyPr/>
          <a:lstStyle/>
          <a:p>
            <a:fld id="{166E24A1-D186-40A2-B4EC-F32D9AA7DBAF}" type="datetime3">
              <a:rPr lang="en-US" sz="1600" smtClean="0"/>
              <a:t>14 October 2017</a:t>
            </a:fld>
            <a:endParaRPr lang="ar-JO" sz="1600" dirty="0">
              <a:cs typeface="Times New Roman" panose="02020603050405020304" pitchFamily="18" charset="0"/>
            </a:endParaRPr>
          </a:p>
        </p:txBody>
      </p:sp>
      <p:sp>
        <p:nvSpPr>
          <p:cNvPr id="8"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185</a:t>
            </a:fld>
            <a:endParaRPr lang="ar-JO" dirty="0"/>
          </a:p>
        </p:txBody>
      </p:sp>
    </p:spTree>
    <p:extLst>
      <p:ext uri="{BB962C8B-B14F-4D97-AF65-F5344CB8AC3E}">
        <p14:creationId xmlns:p14="http://schemas.microsoft.com/office/powerpoint/2010/main" val="106620375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16811"/>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Problems associated with failure recording</a:t>
            </a: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a:t>
            </a:r>
            <a:b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br>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300C0B8-C72D-4574-8C08-DB0E41F0A3D0}" type="datetime3">
              <a:rPr lang="en-US" sz="1600" smtClean="0"/>
              <a:t>14 October 2017</a:t>
            </a:fld>
            <a:endParaRPr lang="ar-JO" sz="1600" dirty="0">
              <a:cs typeface="Times New Roman" panose="02020603050405020304" pitchFamily="18" charset="0"/>
            </a:endParaRPr>
          </a:p>
        </p:txBody>
      </p:sp>
      <p:sp>
        <p:nvSpPr>
          <p:cNvPr id="3" name="TextBox 2"/>
          <p:cNvSpPr txBox="1"/>
          <p:nvPr/>
        </p:nvSpPr>
        <p:spPr>
          <a:xfrm>
            <a:off x="1113322" y="1957137"/>
            <a:ext cx="10196362" cy="2862322"/>
          </a:xfrm>
          <a:prstGeom prst="rect">
            <a:avLst/>
          </a:prstGeom>
          <a:noFill/>
        </p:spPr>
        <p:txBody>
          <a:bodyPr wrap="square" rtlCol="0">
            <a:spAutoFit/>
          </a:bodyPr>
          <a:lstStyle/>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Inventories: Lack of data on the total numbers of the item in question and their installation dates and running times. </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Motivation: Lack of motivation to record feedback by engineer.</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Verification: It is hard to verify the supplied feedback data.</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Cost: Failure reporting is costly. However, the cost can be offset by the saving resulting from removing failure sourced.</a:t>
            </a:r>
          </a:p>
          <a:p>
            <a:pPr marL="342900" indent="-3429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Recording non-failures: replacing “suspect” components and mixing between primary (cause) and secondary (effect) failures. </a:t>
            </a:r>
          </a:p>
          <a:p>
            <a:pPr marL="342900" indent="-342900">
              <a:buFont typeface="+mj-lt"/>
              <a:buAutoNum type="arabicPeriod"/>
            </a:pPr>
            <a:endParaRPr lang="en-US" sz="2000" dirty="0">
              <a:latin typeface="Times New Roman" panose="02020603050405020304" pitchFamily="18" charset="0"/>
              <a:cs typeface="Times New Roman" panose="02020603050405020304" pitchFamily="18" charset="0"/>
            </a:endParaRPr>
          </a:p>
        </p:txBody>
      </p:sp>
      <p:sp>
        <p:nvSpPr>
          <p:cNvPr id="6"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186</a:t>
            </a:fld>
            <a:endParaRPr lang="ar-JO" dirty="0"/>
          </a:p>
        </p:txBody>
      </p:sp>
    </p:spTree>
    <p:extLst>
      <p:ext uri="{BB962C8B-B14F-4D97-AF65-F5344CB8AC3E}">
        <p14:creationId xmlns:p14="http://schemas.microsoft.com/office/powerpoint/2010/main" val="185387522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1770"/>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13.3 Times to failure</a:t>
            </a: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a:t>
            </a:r>
            <a:b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br>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83105CA-54B9-42BA-BBB3-35A3A18CADCA}" type="datetime3">
              <a:rPr lang="en-US" sz="1600" smtClean="0"/>
              <a:t>14 October 2017</a:t>
            </a:fld>
            <a:endParaRPr lang="ar-JO" sz="1600" dirty="0">
              <a:cs typeface="Times New Roman" panose="02020603050405020304" pitchFamily="18" charset="0"/>
            </a:endParaRPr>
          </a:p>
        </p:txBody>
      </p:sp>
      <p:sp>
        <p:nvSpPr>
          <p:cNvPr id="3" name="TextBox 2"/>
          <p:cNvSpPr txBox="1"/>
          <p:nvPr/>
        </p:nvSpPr>
        <p:spPr>
          <a:xfrm>
            <a:off x="1203158" y="1973179"/>
            <a:ext cx="10186737"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 establish the inventories, we need the number of failures, detects of equipment, and the installation times.</a:t>
            </a:r>
          </a:p>
          <a:p>
            <a:r>
              <a:rPr lang="en-US" sz="2000" dirty="0">
                <a:latin typeface="Times New Roman" panose="02020603050405020304" pitchFamily="18" charset="0"/>
                <a:cs typeface="Times New Roman" panose="02020603050405020304" pitchFamily="18" charset="0"/>
              </a:rPr>
              <a:t>Items should be identified by “tag numbers” in order to track their histories and cumulative times.</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Dates of installing items and tag numbers should be recorded.</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Dates of failures items and tag numbers should be recorded.</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Failure modes items and tag numbers should be recorded.</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Running times items and tag numbers should be recorded.</a:t>
            </a:r>
          </a:p>
          <a:p>
            <a:r>
              <a:rPr lang="en-US" sz="2000" dirty="0">
                <a:latin typeface="Times New Roman" panose="02020603050405020304" pitchFamily="18" charset="0"/>
                <a:cs typeface="Times New Roman" panose="02020603050405020304" pitchFamily="18" charset="0"/>
              </a:rPr>
              <a:t> </a:t>
            </a:r>
          </a:p>
        </p:txBody>
      </p:sp>
      <p:sp>
        <p:nvSpPr>
          <p:cNvPr id="5"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187</a:t>
            </a:fld>
            <a:endParaRPr lang="ar-JO" dirty="0"/>
          </a:p>
        </p:txBody>
      </p:sp>
    </p:spTree>
    <p:extLst>
      <p:ext uri="{BB962C8B-B14F-4D97-AF65-F5344CB8AC3E}">
        <p14:creationId xmlns:p14="http://schemas.microsoft.com/office/powerpoint/2010/main" val="195903074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49896"/>
            <a:ext cx="10058400" cy="1450757"/>
          </a:xfrm>
        </p:spPr>
        <p:txBody>
          <a:bodyPr>
            <a:normAutofit/>
          </a:bodyPr>
          <a:lstStyle/>
          <a:p>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1</a:t>
            </a:r>
            <a:r>
              <a:rPr lang="en-US" sz="2400" b="1" dirty="0">
                <a:solidFill>
                  <a:schemeClr val="tx1"/>
                </a:solidFill>
                <a:latin typeface="Times New Roman" panose="02020603050405020304" pitchFamily="18" charset="0"/>
                <a:cs typeface="Times New Roman" panose="02020603050405020304" pitchFamily="18" charset="0"/>
              </a:rPr>
              <a:t>3.4 Spreadsheets and databases</a:t>
            </a: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p:txBody>
          <a:bodyPr/>
          <a:lstStyle/>
          <a:p>
            <a:fld id="{19085570-7D97-4C45-A377-B694FB743ECB}" type="datetime3">
              <a:rPr lang="en-US" sz="1600" smtClean="0"/>
              <a:t>14 October 2017</a:t>
            </a:fld>
            <a:endParaRPr lang="ar-JO" sz="1600" dirty="0">
              <a:cs typeface="Times New Roman" panose="02020603050405020304" pitchFamily="18" charset="0"/>
            </a:endParaRPr>
          </a:p>
        </p:txBody>
      </p:sp>
      <p:sp>
        <p:nvSpPr>
          <p:cNvPr id="3" name="TextBox 2"/>
          <p:cNvSpPr txBox="1"/>
          <p:nvPr/>
        </p:nvSpPr>
        <p:spPr>
          <a:xfrm>
            <a:off x="1138989" y="1989221"/>
            <a:ext cx="10106527" cy="409342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Maintenance data are best kept either in spreadsheet such as Excel or Lotus or in a database such as Access.</a:t>
            </a:r>
          </a:p>
          <a:p>
            <a:r>
              <a:rPr lang="en-US" sz="2000" dirty="0">
                <a:latin typeface="Times New Roman" panose="02020603050405020304" pitchFamily="18" charset="0"/>
                <a:cs typeface="Times New Roman" panose="02020603050405020304" pitchFamily="18" charset="0"/>
              </a:rPr>
              <a:t>Data should be classified according  to the following headings:</a:t>
            </a:r>
          </a:p>
          <a:p>
            <a:pPr marL="457200" indent="-4572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Equipment code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e.g. C1: Compression system.</a:t>
            </a:r>
          </a:p>
          <a:p>
            <a:pPr marL="457200" indent="-4572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How found: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e.g. 01: Plant shutdown.</a:t>
            </a:r>
          </a:p>
          <a:p>
            <a:pPr marL="457200" indent="-4572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Type of fault (Failure mode):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e.g. 01: Leak.</a:t>
            </a:r>
          </a:p>
          <a:p>
            <a:pPr marL="457200" indent="-4572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Action taken: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e.g.  01: Electrical.</a:t>
            </a:r>
          </a:p>
          <a:p>
            <a:pPr marL="457200" indent="-457200">
              <a:buClr>
                <a:schemeClr val="accent1"/>
              </a:buClr>
              <a:buFont typeface="+mj-lt"/>
              <a:buAutoNum type="arabicPeriod"/>
            </a:pPr>
            <a:r>
              <a:rPr lang="en-US" sz="2000" dirty="0">
                <a:latin typeface="Times New Roman" panose="02020603050405020304" pitchFamily="18" charset="0"/>
                <a:cs typeface="Times New Roman" panose="02020603050405020304" pitchFamily="18" charset="0"/>
              </a:rPr>
              <a:t>Free text: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e.g. Notes. </a:t>
            </a:r>
          </a:p>
        </p:txBody>
      </p:sp>
      <p:sp>
        <p:nvSpPr>
          <p:cNvPr id="5"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188</a:t>
            </a:fld>
            <a:endParaRPr lang="ar-JO" dirty="0"/>
          </a:p>
        </p:txBody>
      </p:sp>
    </p:spTree>
    <p:extLst>
      <p:ext uri="{BB962C8B-B14F-4D97-AF65-F5344CB8AC3E}">
        <p14:creationId xmlns:p14="http://schemas.microsoft.com/office/powerpoint/2010/main" val="426377128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01" y="265748"/>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13.6 Analysis and presentation of results</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p:txBody>
          <a:bodyPr/>
          <a:lstStyle/>
          <a:p>
            <a:fld id="{6187F982-C77C-486C-8FFA-BB6A433688EF}" type="datetime3">
              <a:rPr lang="en-US" sz="1600" smtClean="0"/>
              <a:t>14 October 2017</a:t>
            </a:fld>
            <a:endParaRPr lang="ar-JO" sz="1600" dirty="0">
              <a:cs typeface="Times New Roman" panose="02020603050405020304" pitchFamily="18" charset="0"/>
            </a:endParaRPr>
          </a:p>
        </p:txBody>
      </p:sp>
      <p:sp>
        <p:nvSpPr>
          <p:cNvPr id="3" name="TextBox 2"/>
          <p:cNvSpPr txBox="1"/>
          <p:nvPr/>
        </p:nvSpPr>
        <p:spPr>
          <a:xfrm>
            <a:off x="1089259" y="2229853"/>
            <a:ext cx="1007444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Once collected, data should be analyzed and used.</a:t>
            </a:r>
          </a:p>
          <a:p>
            <a:r>
              <a:rPr lang="en-US" sz="2000" dirty="0">
                <a:latin typeface="Times New Roman" panose="02020603050405020304" pitchFamily="18" charset="0"/>
                <a:cs typeface="Times New Roman" panose="02020603050405020304" pitchFamily="18" charset="0"/>
              </a:rPr>
              <a:t>A pareto analysis of defects can be used to find the major problems, another approach is to use the cost if the information is available to rank the failures accordingly.</a:t>
            </a: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189</a:t>
            </a:fld>
            <a:endParaRPr lang="ar-JO" dirty="0"/>
          </a:p>
        </p:txBody>
      </p:sp>
    </p:spTree>
    <p:extLst>
      <p:ext uri="{BB962C8B-B14F-4D97-AF65-F5344CB8AC3E}">
        <p14:creationId xmlns:p14="http://schemas.microsoft.com/office/powerpoint/2010/main" val="1404653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Methods of Design Analysis</a:t>
            </a: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endParaRPr lang="ar-JO" sz="2400" b="1" dirty="0">
              <a:latin typeface="Times New Roman" panose="02020603050405020304" pitchFamily="18" charset="0"/>
              <a:ea typeface="+mn-ea"/>
              <a:cs typeface="Times New Roman" panose="02020603050405020304" pitchFamily="18" charset="0"/>
            </a:endParaRPr>
          </a:p>
        </p:txBody>
      </p:sp>
      <p:sp>
        <p:nvSpPr>
          <p:cNvPr id="4" name="Date Placeholder 3"/>
          <p:cNvSpPr>
            <a:spLocks noGrp="1"/>
          </p:cNvSpPr>
          <p:nvPr>
            <p:ph type="dt" sz="half" idx="10"/>
          </p:nvPr>
        </p:nvSpPr>
        <p:spPr/>
        <p:txBody>
          <a:bodyPr/>
          <a:lstStyle/>
          <a:p>
            <a:fld id="{0672F36A-AD2D-47D1-AAA7-6D879B3D03D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3</a:t>
            </a:r>
            <a:endParaRPr lang="ar-JO" sz="1600" dirty="0"/>
          </a:p>
        </p:txBody>
      </p:sp>
      <p:sp>
        <p:nvSpPr>
          <p:cNvPr id="8" name="Rectangle 7"/>
          <p:cNvSpPr/>
          <p:nvPr/>
        </p:nvSpPr>
        <p:spPr>
          <a:xfrm>
            <a:off x="1183574" y="1839593"/>
            <a:ext cx="9682348" cy="4401205"/>
          </a:xfrm>
          <a:prstGeom prst="rect">
            <a:avLst/>
          </a:prstGeom>
        </p:spPr>
        <p:txBody>
          <a:bodyPr wrap="square">
            <a:spAutoFit/>
          </a:bodyPr>
          <a:lstStyle/>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 Literature search of existing technologies .</a:t>
            </a:r>
          </a:p>
          <a:p>
            <a:pPr marL="514350" indent="-514350">
              <a:buFont typeface="+mj-lt"/>
              <a:buAutoNum type="arabicParenR"/>
            </a:pPr>
            <a:endParaRPr lang="en-US" sz="20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Study of Natural Systems. that is the connection between biology and technology (bionics and biomechanics), examples include honey combs, ships, etc .</a:t>
            </a:r>
          </a:p>
          <a:p>
            <a:pPr marL="514350" indent="-514350">
              <a:buFont typeface="+mj-lt"/>
              <a:buAutoNum type="arabicParenR"/>
            </a:pPr>
            <a:endParaRPr lang="en-US" sz="20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 Study of existing technical systems of competing companies .</a:t>
            </a:r>
          </a:p>
          <a:p>
            <a:pPr marL="514350" indent="-514350">
              <a:buFont typeface="+mj-lt"/>
              <a:buAutoNum type="arabicParenR"/>
            </a:pPr>
            <a:endParaRPr lang="en-US" sz="20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Use of an analogous or experimental system .</a:t>
            </a:r>
          </a:p>
          <a:p>
            <a:pPr marL="514350" indent="-514350">
              <a:buFont typeface="+mj-lt"/>
              <a:buAutoNum type="arabicParenR"/>
            </a:pPr>
            <a:endParaRPr lang="en-US" sz="20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 Brainstorming , where a group of people bring their thoughts up in a session .</a:t>
            </a:r>
          </a:p>
          <a:p>
            <a:pPr marL="514350" indent="-514350">
              <a:buFont typeface="+mj-lt"/>
              <a:buAutoNum type="arabicParenR"/>
            </a:pPr>
            <a:endParaRPr lang="en-US" sz="20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Systematic study of physical processes , when represented by equation</a:t>
            </a:r>
          </a:p>
          <a:p>
            <a:pPr marL="514350" indent="-514350">
              <a:buFont typeface="+mj-lt"/>
              <a:buAutoNum type="arabicParenR"/>
            </a:pPr>
            <a:endParaRPr lang="en-US" sz="20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000" dirty="0">
                <a:latin typeface="Times New Roman" panose="02020603050405020304" pitchFamily="18" charset="0"/>
                <a:cs typeface="Times New Roman" panose="02020603050405020304" pitchFamily="18" charset="0"/>
              </a:rPr>
              <a:t> Modeling and Simulation</a:t>
            </a:r>
            <a:endParaRPr lang="ar-J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8218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1909012"/>
            <a:ext cx="7908758" cy="1323439"/>
          </a:xfrm>
          <a:prstGeom prst="rect">
            <a:avLst/>
          </a:prstGeom>
          <a:noFill/>
        </p:spPr>
        <p:txBody>
          <a:bodyPr wrap="square" rtlCol="0">
            <a:spAutoFit/>
          </a:bodyPr>
          <a:lstStyle/>
          <a:p>
            <a:pPr marL="457200" indent="-457200">
              <a:buClr>
                <a:schemeClr val="accent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main factors are :</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 Equipment design.</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Maintenance philosophy. </a:t>
            </a:r>
          </a:p>
        </p:txBody>
      </p:sp>
      <p:sp>
        <p:nvSpPr>
          <p:cNvPr id="2" name="Title 1"/>
          <p:cNvSpPr>
            <a:spLocks noGrp="1"/>
          </p:cNvSpPr>
          <p:nvPr>
            <p:ph type="title"/>
          </p:nvPr>
        </p:nvSpPr>
        <p:spPr/>
        <p:txBody>
          <a:bodyPr>
            <a:normAutofit/>
          </a:bodyPr>
          <a:lstStyle/>
          <a:p>
            <a:pPr rtl="0"/>
            <a:r>
              <a:rPr lang="en-US" sz="2400" b="1" dirty="0">
                <a:solidFill>
                  <a:schemeClr val="tx1"/>
                </a:solidFill>
                <a:cs typeface="Times New Roman" panose="02020603050405020304" pitchFamily="18" charset="0"/>
              </a:rPr>
              <a:t>Chapter 14. Factors Influencing Down Time</a:t>
            </a:r>
            <a:r>
              <a:rPr lang="en-US" sz="2400" dirty="0">
                <a:solidFill>
                  <a:schemeClr val="tx1">
                    <a:lumMod val="85000"/>
                    <a:lumOff val="15000"/>
                  </a:schemeClr>
                </a:solidFill>
                <a:cs typeface="Times New Roman" panose="02020603050405020304" pitchFamily="18" charset="0"/>
              </a:rPr>
              <a:t/>
            </a:r>
            <a:br>
              <a:rPr lang="en-US" sz="2400" dirty="0">
                <a:solidFill>
                  <a:schemeClr val="tx1">
                    <a:lumMod val="85000"/>
                    <a:lumOff val="15000"/>
                  </a:schemeClr>
                </a:solidFill>
                <a:cs typeface="Times New Roman" panose="02020603050405020304" pitchFamily="18" charset="0"/>
              </a:rPr>
            </a:br>
            <a:endParaRPr lang="en-US" sz="2400" dirty="0"/>
          </a:p>
        </p:txBody>
      </p:sp>
      <p:sp>
        <p:nvSpPr>
          <p:cNvPr id="4" name="Date Placeholder 3"/>
          <p:cNvSpPr>
            <a:spLocks noGrp="1"/>
          </p:cNvSpPr>
          <p:nvPr>
            <p:ph type="dt" sz="half" idx="10"/>
          </p:nvPr>
        </p:nvSpPr>
        <p:spPr/>
        <p:txBody>
          <a:bodyPr/>
          <a:lstStyle/>
          <a:p>
            <a:fld id="{6B101BFF-6B58-4D34-8BD6-35B67B778858}" type="datetime3">
              <a:rPr lang="en-US" sz="1600" smtClean="0"/>
              <a:t>14 October 2017</a:t>
            </a:fld>
            <a:endParaRPr lang="ar-JO" sz="1600"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190</a:t>
            </a:fld>
            <a:endParaRPr lang="ar-JO" dirty="0"/>
          </a:p>
        </p:txBody>
      </p:sp>
    </p:spTree>
    <p:extLst>
      <p:ext uri="{BB962C8B-B14F-4D97-AF65-F5344CB8AC3E}">
        <p14:creationId xmlns:p14="http://schemas.microsoft.com/office/powerpoint/2010/main" val="200026497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9330"/>
            <a:ext cx="10058400" cy="1450757"/>
          </a:xfrm>
        </p:spPr>
        <p:txBody>
          <a:bodyPr>
            <a:normAutofit/>
          </a:bodyPr>
          <a:lstStyle/>
          <a:p>
            <a:pPr lvl="0">
              <a:lnSpc>
                <a:spcPct val="100000"/>
              </a:lnSpc>
              <a:spcBef>
                <a:spcPts val="0"/>
              </a:spcBef>
            </a:pPr>
            <a:r>
              <a:rPr lang="en-US" sz="2400" b="1" dirty="0">
                <a:solidFill>
                  <a:schemeClr val="tx1"/>
                </a:solidFill>
                <a:ea typeface="+mn-ea"/>
                <a:cs typeface="Times New Roman" panose="02020603050405020304" pitchFamily="18" charset="0"/>
              </a:rPr>
              <a:t>14.1 Key design areas :</a:t>
            </a:r>
            <a:br>
              <a:rPr lang="en-US" sz="2400" b="1" dirty="0">
                <a:solidFill>
                  <a:schemeClr val="tx1"/>
                </a:solidFill>
                <a:ea typeface="+mn-ea"/>
                <a:cs typeface="Times New Roman" panose="02020603050405020304" pitchFamily="18" charset="0"/>
              </a:rPr>
            </a:br>
            <a:r>
              <a:rPr lang="en-US" sz="2400" b="1" dirty="0">
                <a:solidFill>
                  <a:schemeClr val="tx1"/>
                </a:solidFill>
                <a:ea typeface="+mn-ea"/>
                <a:cs typeface="Times New Roman" panose="02020603050405020304" pitchFamily="18" charset="0"/>
              </a:rPr>
              <a:t> </a:t>
            </a:r>
            <a:endParaRPr lang="en-US" sz="3200" b="1" dirty="0">
              <a:solidFill>
                <a:schemeClr val="tx1"/>
              </a:solidFill>
            </a:endParaRPr>
          </a:p>
        </p:txBody>
      </p:sp>
      <p:sp>
        <p:nvSpPr>
          <p:cNvPr id="3" name="TextBox 2"/>
          <p:cNvSpPr txBox="1"/>
          <p:nvPr/>
        </p:nvSpPr>
        <p:spPr>
          <a:xfrm>
            <a:off x="1097280" y="1660087"/>
            <a:ext cx="9605064" cy="2308324"/>
          </a:xfrm>
          <a:prstGeom prst="rect">
            <a:avLst/>
          </a:prstGeom>
          <a:noFill/>
        </p:spPr>
        <p:txBody>
          <a:bodyPr wrap="square" rtlCol="0">
            <a:spAutoFit/>
          </a:bodyPr>
          <a:lstStyle/>
          <a:p>
            <a:pPr lvl="0"/>
            <a:endParaRPr lang="en-US" sz="2400" b="1" dirty="0">
              <a:latin typeface="Times New Roman" panose="02020603050405020304" pitchFamily="18" charset="0"/>
              <a:cs typeface="Times New Roman" panose="02020603050405020304" pitchFamily="18" charset="0"/>
            </a:endParaRPr>
          </a:p>
          <a:p>
            <a:r>
              <a:rPr lang="en-US" sz="2000" b="1" spc="-50" dirty="0">
                <a:latin typeface="Times New Roman" panose="02020603050405020304" pitchFamily="18" charset="0"/>
                <a:cs typeface="Times New Roman" panose="02020603050405020304" pitchFamily="18" charset="0"/>
              </a:rPr>
              <a:t>14.1.1 Access</a:t>
            </a:r>
          </a:p>
          <a:p>
            <a:endParaRPr lang="en-US" sz="2000" spc="-5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Low reliability parts should be the most access able, Online diagnosis can reduce MDT, However, it sometimes induces faults, Every LRA (Least Replaceable Assembly) should be removable independently from other parts.</a:t>
            </a:r>
          </a:p>
          <a:p>
            <a:pPr lvl="0"/>
            <a:endParaRPr lang="en-US"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317EFE53-9FA2-492D-9016-8B85805B341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191</a:t>
            </a:fld>
            <a:endParaRPr lang="ar-JO" dirty="0"/>
          </a:p>
        </p:txBody>
      </p:sp>
    </p:spTree>
    <p:extLst>
      <p:ext uri="{BB962C8B-B14F-4D97-AF65-F5344CB8AC3E}">
        <p14:creationId xmlns:p14="http://schemas.microsoft.com/office/powerpoint/2010/main" val="135078989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defRPr/>
            </a:pPr>
            <a:fld id="{95A8456D-7302-41C0-870F-0A25CEB6C277}"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192</a:t>
            </a:fld>
            <a:endParaRPr lang="ar-JO" dirty="0"/>
          </a:p>
        </p:txBody>
      </p:sp>
      <p:sp>
        <p:nvSpPr>
          <p:cNvPr id="6" name="Rectangle 5"/>
          <p:cNvSpPr/>
          <p:nvPr/>
        </p:nvSpPr>
        <p:spPr>
          <a:xfrm>
            <a:off x="1097280" y="1927688"/>
            <a:ext cx="6096000" cy="1200329"/>
          </a:xfrm>
          <a:prstGeom prst="rect">
            <a:avLst/>
          </a:prstGeom>
        </p:spPr>
        <p:txBody>
          <a:bodyPr>
            <a:spAutoFit/>
          </a:bodyPr>
          <a:lstStyle/>
          <a:p>
            <a:pPr lvl="0"/>
            <a:r>
              <a:rPr lang="en-US" b="1" spc="-50" dirty="0">
                <a:latin typeface="Times New Roman" panose="02020603050405020304" pitchFamily="18" charset="0"/>
                <a:cs typeface="Times New Roman" panose="02020603050405020304" pitchFamily="18" charset="0"/>
              </a:rPr>
              <a:t>14.1.2 Adjustment </a:t>
            </a:r>
            <a:endParaRPr lang="en-US" b="1"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could be minimized by generous tolerance in the design,</a:t>
            </a:r>
          </a:p>
          <a:p>
            <a:pPr lvl="0"/>
            <a:r>
              <a:rPr lang="en-US" dirty="0">
                <a:latin typeface="Times New Roman" panose="02020603050405020304" pitchFamily="18" charset="0"/>
                <a:cs typeface="Times New Roman" panose="02020603050405020304" pitchFamily="18" charset="0"/>
              </a:rPr>
              <a:t> aimed at low sensitivity to drift.</a:t>
            </a:r>
            <a:endParaRPr lang="en-US" dirty="0">
              <a:latin typeface="Times New Roman" panose="02020603050405020304" pitchFamily="18" charset="0"/>
            </a:endParaRPr>
          </a:p>
        </p:txBody>
      </p:sp>
      <p:sp>
        <p:nvSpPr>
          <p:cNvPr id="7" name="Title 1"/>
          <p:cNvSpPr>
            <a:spLocks noGrp="1"/>
          </p:cNvSpPr>
          <p:nvPr>
            <p:ph type="title"/>
          </p:nvPr>
        </p:nvSpPr>
        <p:spPr/>
        <p:txBody>
          <a:bodyPr>
            <a:normAutofit/>
          </a:bodyPr>
          <a:lstStyle/>
          <a:p>
            <a:pPr lvl="0">
              <a:lnSpc>
                <a:spcPct val="100000"/>
              </a:lnSpc>
              <a:spcBef>
                <a:spcPts val="0"/>
              </a:spcBef>
            </a:pPr>
            <a:r>
              <a:rPr lang="en-US" sz="2400" b="1" dirty="0">
                <a:solidFill>
                  <a:schemeClr val="tx1"/>
                </a:solidFill>
                <a:ea typeface="+mn-ea"/>
                <a:cs typeface="Times New Roman" panose="02020603050405020304" pitchFamily="18" charset="0"/>
              </a:rPr>
              <a:t>14.1 Key design areas :</a:t>
            </a:r>
            <a:br>
              <a:rPr lang="en-US" sz="2400" b="1" dirty="0">
                <a:solidFill>
                  <a:schemeClr val="tx1"/>
                </a:solidFill>
                <a:ea typeface="+mn-ea"/>
                <a:cs typeface="Times New Roman" panose="02020603050405020304" pitchFamily="18" charset="0"/>
              </a:rPr>
            </a:br>
            <a:r>
              <a:rPr lang="en-US" sz="2400" b="1" dirty="0">
                <a:solidFill>
                  <a:schemeClr val="tx1"/>
                </a:solidFill>
                <a:ea typeface="+mn-ea"/>
                <a:cs typeface="Times New Roman" panose="02020603050405020304" pitchFamily="18" charset="0"/>
              </a:rPr>
              <a:t> </a:t>
            </a:r>
            <a:endParaRPr lang="en-US" sz="3200" b="1" dirty="0">
              <a:solidFill>
                <a:schemeClr val="tx1"/>
              </a:solidFill>
            </a:endParaRPr>
          </a:p>
        </p:txBody>
      </p:sp>
    </p:spTree>
    <p:extLst>
      <p:ext uri="{BB962C8B-B14F-4D97-AF65-F5344CB8AC3E}">
        <p14:creationId xmlns:p14="http://schemas.microsoft.com/office/powerpoint/2010/main" val="313786086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lvl="0" algn="l" rtl="0"/>
            <a:r>
              <a:rPr lang="en-US" b="1" spc="-50" dirty="0">
                <a:solidFill>
                  <a:schemeClr val="tx1"/>
                </a:solidFill>
                <a:cs typeface="Times New Roman" panose="02020603050405020304" pitchFamily="18" charset="0"/>
              </a:rPr>
              <a:t>14.1.3 Built-in test equipment (BITE)</a:t>
            </a:r>
          </a:p>
          <a:p>
            <a:pPr lvl="0" algn="l" rtl="0"/>
            <a:endParaRPr lang="en-US" dirty="0">
              <a:solidFill>
                <a:srgbClr val="000000"/>
              </a:solidFill>
              <a:cs typeface="Times New Roman" panose="02020603050405020304" pitchFamily="18" charset="0"/>
            </a:endParaRPr>
          </a:p>
          <a:p>
            <a:pPr lvl="0" algn="l" rtl="0"/>
            <a:r>
              <a:rPr lang="en-US" dirty="0">
                <a:solidFill>
                  <a:srgbClr val="000000"/>
                </a:solidFill>
                <a:cs typeface="Times New Roman" panose="02020603050405020304" pitchFamily="18" charset="0"/>
              </a:rPr>
              <a:t>It should be more reliable than the system of which it is part, in order to minimize false alarms, It carries a weight, volume, and power penalty, but reduces the diagnosis and checkout time.</a:t>
            </a:r>
          </a:p>
          <a:p>
            <a:pPr lvl="0" algn="l" rtl="0"/>
            <a:endParaRPr lang="en-US" dirty="0">
              <a:solidFill>
                <a:srgbClr val="000000"/>
              </a:solidFill>
              <a:cs typeface="Times New Roman" panose="02020603050405020304" pitchFamily="18" charset="0"/>
            </a:endParaRPr>
          </a:p>
        </p:txBody>
      </p:sp>
      <p:sp>
        <p:nvSpPr>
          <p:cNvPr id="3" name="Date Placeholder 3"/>
          <p:cNvSpPr>
            <a:spLocks noGrp="1"/>
          </p:cNvSpPr>
          <p:nvPr>
            <p:ph type="dt" sz="half" idx="10"/>
          </p:nvPr>
        </p:nvSpPr>
        <p:spPr/>
        <p:txBody>
          <a:bodyPr/>
          <a:lstStyle/>
          <a:p>
            <a:fld id="{A380EF6F-64EB-4677-91B8-639E34ACC963}" type="datetime3">
              <a:rPr lang="en-US" sz="1600" smtClean="0"/>
              <a:t>14 October 2017</a:t>
            </a:fld>
            <a:endParaRPr lang="ar-JO" sz="1600" dirty="0">
              <a:cs typeface="Times New Roman" panose="02020603050405020304" pitchFamily="18" charset="0"/>
            </a:endParaRPr>
          </a:p>
        </p:txBody>
      </p:sp>
      <p:sp>
        <p:nvSpPr>
          <p:cNvPr id="4"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193</a:t>
            </a:fld>
            <a:endParaRPr lang="ar-JO" dirty="0"/>
          </a:p>
        </p:txBody>
      </p:sp>
      <p:sp>
        <p:nvSpPr>
          <p:cNvPr id="6" name="Title 1"/>
          <p:cNvSpPr>
            <a:spLocks noGrp="1"/>
          </p:cNvSpPr>
          <p:nvPr>
            <p:ph type="title"/>
          </p:nvPr>
        </p:nvSpPr>
        <p:spPr>
          <a:xfrm>
            <a:off x="1097280" y="209330"/>
            <a:ext cx="10058400" cy="1450757"/>
          </a:xfrm>
        </p:spPr>
        <p:txBody>
          <a:bodyPr>
            <a:normAutofit/>
          </a:bodyPr>
          <a:lstStyle/>
          <a:p>
            <a:pPr lvl="0">
              <a:lnSpc>
                <a:spcPct val="100000"/>
              </a:lnSpc>
              <a:spcBef>
                <a:spcPts val="0"/>
              </a:spcBef>
            </a:pPr>
            <a:r>
              <a:rPr lang="en-US" sz="2400" b="1" dirty="0">
                <a:solidFill>
                  <a:schemeClr val="tx1"/>
                </a:solidFill>
                <a:ea typeface="+mn-ea"/>
                <a:cs typeface="Times New Roman" panose="02020603050405020304" pitchFamily="18" charset="0"/>
              </a:rPr>
              <a:t>14.1 Key design areas :</a:t>
            </a:r>
            <a:br>
              <a:rPr lang="en-US" sz="2400" b="1" dirty="0">
                <a:solidFill>
                  <a:schemeClr val="tx1"/>
                </a:solidFill>
                <a:ea typeface="+mn-ea"/>
                <a:cs typeface="Times New Roman" panose="02020603050405020304" pitchFamily="18" charset="0"/>
              </a:rPr>
            </a:br>
            <a:r>
              <a:rPr lang="en-US" sz="2400" b="1" dirty="0">
                <a:solidFill>
                  <a:schemeClr val="tx1"/>
                </a:solidFill>
                <a:ea typeface="+mn-ea"/>
                <a:cs typeface="Times New Roman" panose="02020603050405020304" pitchFamily="18" charset="0"/>
              </a:rPr>
              <a:t> </a:t>
            </a:r>
            <a:endParaRPr lang="en-US" sz="3200" b="1" dirty="0">
              <a:solidFill>
                <a:schemeClr val="tx1"/>
              </a:solidFill>
            </a:endParaRPr>
          </a:p>
        </p:txBody>
      </p:sp>
    </p:spTree>
    <p:extLst>
      <p:ext uri="{BB962C8B-B14F-4D97-AF65-F5344CB8AC3E}">
        <p14:creationId xmlns:p14="http://schemas.microsoft.com/office/powerpoint/2010/main" val="66040292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l" rtl="0"/>
            <a:r>
              <a:rPr lang="en-US" b="1" spc="-50" dirty="0">
                <a:solidFill>
                  <a:schemeClr val="tx1"/>
                </a:solidFill>
                <a:cs typeface="Times New Roman" panose="02020603050405020304" pitchFamily="18" charset="0"/>
              </a:rPr>
              <a:t>14.1.4 Interchangeability </a:t>
            </a:r>
          </a:p>
          <a:p>
            <a:pPr lvl="0" algn="l" rtl="0"/>
            <a:endParaRPr lang="en-US" spc="-50" dirty="0">
              <a:solidFill>
                <a:srgbClr val="000000">
                  <a:lumMod val="85000"/>
                  <a:lumOff val="15000"/>
                </a:srgbClr>
              </a:solidFill>
              <a:cs typeface="Times New Roman" panose="02020603050405020304" pitchFamily="18" charset="0"/>
            </a:endParaRPr>
          </a:p>
          <a:p>
            <a:pPr lvl="0" algn="l" rtl="0"/>
            <a:r>
              <a:rPr lang="en-US" spc="-50" dirty="0">
                <a:solidFill>
                  <a:srgbClr val="000000">
                    <a:lumMod val="85000"/>
                    <a:lumOff val="15000"/>
                  </a:srgbClr>
                </a:solidFill>
                <a:cs typeface="Times New Roman" panose="02020603050405020304" pitchFamily="18" charset="0"/>
              </a:rPr>
              <a:t>Where LRA are interchangeable this simplified diagnosis and replacement, Interchange of non-identical boards should be made mechanically impossible. </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194</a:t>
            </a:fld>
            <a:endParaRPr lang="ar-JO" dirty="0"/>
          </a:p>
        </p:txBody>
      </p:sp>
      <p:sp>
        <p:nvSpPr>
          <p:cNvPr id="7" name="Title 1"/>
          <p:cNvSpPr>
            <a:spLocks noGrp="1"/>
          </p:cNvSpPr>
          <p:nvPr>
            <p:ph type="title"/>
          </p:nvPr>
        </p:nvSpPr>
        <p:spPr/>
        <p:txBody>
          <a:bodyPr>
            <a:normAutofit/>
          </a:bodyPr>
          <a:lstStyle/>
          <a:p>
            <a:pPr lvl="0">
              <a:lnSpc>
                <a:spcPct val="100000"/>
              </a:lnSpc>
              <a:spcBef>
                <a:spcPts val="0"/>
              </a:spcBef>
            </a:pPr>
            <a:r>
              <a:rPr lang="en-US" sz="2400" b="1" dirty="0">
                <a:solidFill>
                  <a:schemeClr val="tx1"/>
                </a:solidFill>
                <a:ea typeface="+mn-ea"/>
                <a:cs typeface="Times New Roman" panose="02020603050405020304" pitchFamily="18" charset="0"/>
              </a:rPr>
              <a:t>14.1 Key design areas :</a:t>
            </a:r>
            <a:br>
              <a:rPr lang="en-US" sz="2400" b="1" dirty="0">
                <a:solidFill>
                  <a:schemeClr val="tx1"/>
                </a:solidFill>
                <a:ea typeface="+mn-ea"/>
                <a:cs typeface="Times New Roman" panose="02020603050405020304" pitchFamily="18" charset="0"/>
              </a:rPr>
            </a:br>
            <a:r>
              <a:rPr lang="en-US" sz="2400" b="1" dirty="0">
                <a:solidFill>
                  <a:schemeClr val="tx1"/>
                </a:solidFill>
                <a:ea typeface="+mn-ea"/>
                <a:cs typeface="Times New Roman" panose="02020603050405020304" pitchFamily="18" charset="0"/>
              </a:rPr>
              <a:t> </a:t>
            </a:r>
            <a:endParaRPr lang="en-US" sz="3200" b="1" dirty="0">
              <a:solidFill>
                <a:schemeClr val="tx1"/>
              </a:solidFill>
            </a:endParaRPr>
          </a:p>
        </p:txBody>
      </p:sp>
    </p:spTree>
    <p:extLst>
      <p:ext uri="{BB962C8B-B14F-4D97-AF65-F5344CB8AC3E}">
        <p14:creationId xmlns:p14="http://schemas.microsoft.com/office/powerpoint/2010/main" val="74185982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6392"/>
            <a:ext cx="10058400" cy="1450757"/>
          </a:xfrm>
        </p:spPr>
        <p:txBody>
          <a:bodyPr>
            <a:normAutofit/>
          </a:bodyPr>
          <a:lstStyle/>
          <a:p>
            <a:r>
              <a:rPr lang="en-US" sz="2400" b="1" dirty="0">
                <a:solidFill>
                  <a:schemeClr val="tx1"/>
                </a:solidFill>
                <a:cs typeface="Times New Roman" panose="02020603050405020304" pitchFamily="18" charset="0"/>
              </a:rPr>
              <a:t>14.1.10  Least Replaceable Assembly (LRA)</a:t>
            </a:r>
            <a:br>
              <a:rPr lang="en-US" sz="2400" b="1" dirty="0">
                <a:solidFill>
                  <a:schemeClr val="tx1"/>
                </a:solidFill>
                <a:cs typeface="Times New Roman" panose="02020603050405020304" pitchFamily="18" charset="0"/>
              </a:rPr>
            </a:br>
            <a:endParaRPr lang="en-US" sz="2400" b="1" dirty="0">
              <a:solidFill>
                <a:schemeClr val="tx1"/>
              </a:solidFill>
            </a:endParaRPr>
          </a:p>
        </p:txBody>
      </p:sp>
      <p:sp>
        <p:nvSpPr>
          <p:cNvPr id="6" name="Date Placeholder 3"/>
          <p:cNvSpPr>
            <a:spLocks noGrp="1"/>
          </p:cNvSpPr>
          <p:nvPr>
            <p:ph type="dt" sz="half" idx="10"/>
          </p:nvPr>
        </p:nvSpPr>
        <p:spPr/>
        <p:txBody>
          <a:bodyPr/>
          <a:lstStyle/>
          <a:p>
            <a:fld id="{FC200A73-D879-4FE0-94F9-E86086FB568D}" type="datetime3">
              <a:rPr lang="en-US" sz="1600" smtClean="0"/>
              <a:t>14 October 2017</a:t>
            </a:fld>
            <a:endParaRPr lang="ar-JO" sz="1600" dirty="0">
              <a:cs typeface="Times New Roman" panose="02020603050405020304" pitchFamily="18" charset="0"/>
            </a:endParaRPr>
          </a:p>
        </p:txBody>
      </p:sp>
      <p:sp>
        <p:nvSpPr>
          <p:cNvPr id="5" name="TextBox 4"/>
          <p:cNvSpPr txBox="1"/>
          <p:nvPr/>
        </p:nvSpPr>
        <p:spPr>
          <a:xfrm>
            <a:off x="1097280" y="2294021"/>
            <a:ext cx="100584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LRA is that replaceable module at which local fault diagnosis ceases and direct replacement occurs, the larger LRA, the faster the diagnosis and the higher the cost, However, LRA reliability, cost of testing, and spares inventory decrease.</a:t>
            </a:r>
          </a:p>
        </p:txBody>
      </p:sp>
      <p:sp>
        <p:nvSpPr>
          <p:cNvPr id="7"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457200">
              <a:defRPr/>
            </a:pPr>
            <a:fld id="{86A6E774-AC26-4B44-83AD-44DE919403BA}" type="slidenum">
              <a:rPr lang="ar-JO" smtClean="0"/>
              <a:pPr defTabSz="457200">
                <a:defRPr/>
              </a:pPr>
              <a:t>195</a:t>
            </a:fld>
            <a:endParaRPr lang="ar-JO" dirty="0"/>
          </a:p>
        </p:txBody>
      </p:sp>
    </p:spTree>
    <p:extLst>
      <p:ext uri="{BB962C8B-B14F-4D97-AF65-F5344CB8AC3E}">
        <p14:creationId xmlns:p14="http://schemas.microsoft.com/office/powerpoint/2010/main" val="19810743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6393"/>
            <a:ext cx="10058400" cy="1450757"/>
          </a:xfrm>
        </p:spPr>
        <p:txBody>
          <a:bodyPr>
            <a:normAutofit/>
          </a:bodyPr>
          <a:lstStyle/>
          <a:p>
            <a:r>
              <a:rPr lang="en-US" sz="2400" b="1" dirty="0">
                <a:solidFill>
                  <a:schemeClr val="tx1"/>
                </a:solidFill>
                <a:cs typeface="Times New Roman" panose="02020603050405020304" pitchFamily="18" charset="0"/>
              </a:rPr>
              <a:t>14.1.11 Mounting </a:t>
            </a:r>
            <a:br>
              <a:rPr lang="en-US" sz="2400" b="1" dirty="0">
                <a:solidFill>
                  <a:schemeClr val="tx1"/>
                </a:solidFill>
                <a:cs typeface="Times New Roman" panose="02020603050405020304" pitchFamily="18" charset="0"/>
              </a:rPr>
            </a:br>
            <a:endParaRPr lang="en-US" sz="2400" b="1" dirty="0">
              <a:solidFill>
                <a:schemeClr val="tx1"/>
              </a:solidFill>
              <a:cs typeface="Times New Roman" panose="02020603050405020304" pitchFamily="18" charset="0"/>
            </a:endParaRPr>
          </a:p>
        </p:txBody>
      </p:sp>
      <p:sp>
        <p:nvSpPr>
          <p:cNvPr id="5" name="Date Placeholder 3"/>
          <p:cNvSpPr>
            <a:spLocks noGrp="1"/>
          </p:cNvSpPr>
          <p:nvPr>
            <p:ph type="dt" sz="half" idx="10"/>
          </p:nvPr>
        </p:nvSpPr>
        <p:spPr/>
        <p:txBody>
          <a:bodyPr/>
          <a:lstStyle/>
          <a:p>
            <a:fld id="{6B8DD594-8D09-41FD-BB11-C3ED13A08EB0}" type="datetime3">
              <a:rPr lang="en-US" sz="1600" smtClean="0"/>
              <a:t>14 October 2017</a:t>
            </a:fld>
            <a:endParaRPr lang="ar-JO" sz="1600" dirty="0">
              <a:cs typeface="Times New Roman" panose="02020603050405020304" pitchFamily="18" charset="0"/>
            </a:endParaRPr>
          </a:p>
        </p:txBody>
      </p:sp>
      <p:sp>
        <p:nvSpPr>
          <p:cNvPr id="4" name="TextBox 3"/>
          <p:cNvSpPr txBox="1"/>
          <p:nvPr/>
        </p:nvSpPr>
        <p:spPr>
          <a:xfrm>
            <a:off x="1097280" y="2021305"/>
            <a:ext cx="1005840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Self locating components are easy to replace mounting pins and brackets can be made to prevent transposition which is undesirable as in the case of a transformer.</a:t>
            </a:r>
          </a:p>
          <a:p>
            <a:endParaRPr lang="en-US" sz="4000" spc="-50" dirty="0">
              <a:solidFill>
                <a:srgbClr val="000000">
                  <a:lumMod val="75000"/>
                  <a:lumOff val="25000"/>
                </a:srgbClr>
              </a:solidFill>
              <a:latin typeface="Times New Roman" panose="02020603050405020304" pitchFamily="18" charset="0"/>
              <a:ea typeface="+mj-ea"/>
              <a:cs typeface="Times New Roman" panose="02020603050405020304" pitchFamily="18" charset="0"/>
            </a:endParaRPr>
          </a:p>
        </p:txBody>
      </p:sp>
      <p:sp>
        <p:nvSpPr>
          <p:cNvPr id="6"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196</a:t>
            </a:fld>
            <a:endParaRPr lang="ar-JO" dirty="0"/>
          </a:p>
        </p:txBody>
      </p:sp>
    </p:spTree>
    <p:extLst>
      <p:ext uri="{BB962C8B-B14F-4D97-AF65-F5344CB8AC3E}">
        <p14:creationId xmlns:p14="http://schemas.microsoft.com/office/powerpoint/2010/main" val="28125595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323" y="190350"/>
            <a:ext cx="10058400" cy="1450757"/>
          </a:xfrm>
        </p:spPr>
        <p:txBody>
          <a:bodyPr>
            <a:normAutofit/>
          </a:bodyPr>
          <a:lstStyle/>
          <a:p>
            <a:r>
              <a:rPr lang="en-US" sz="2400" b="1" dirty="0">
                <a:solidFill>
                  <a:schemeClr val="tx1"/>
                </a:solidFill>
                <a:cs typeface="Times New Roman" panose="02020603050405020304" pitchFamily="18" charset="0"/>
              </a:rPr>
              <a:t>14.1.12 Component part selection </a:t>
            </a:r>
            <a:br>
              <a:rPr lang="en-US" sz="2400" b="1" dirty="0">
                <a:solidFill>
                  <a:schemeClr val="tx1"/>
                </a:solidFill>
                <a:cs typeface="Times New Roman" panose="02020603050405020304" pitchFamily="18" charset="0"/>
              </a:rPr>
            </a:br>
            <a:endParaRPr lang="en-US" sz="2400" b="1"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C1D47D41-919F-41A4-B1E9-B58175BDEC90}" type="datetime3">
              <a:rPr lang="en-US" sz="1600" smtClean="0"/>
              <a:t>14 October 2017</a:t>
            </a:fld>
            <a:endParaRPr lang="ar-JO" sz="1600" dirty="0">
              <a:cs typeface="Times New Roman" panose="02020603050405020304" pitchFamily="18" charset="0"/>
            </a:endParaRPr>
          </a:p>
        </p:txBody>
      </p:sp>
      <p:sp>
        <p:nvSpPr>
          <p:cNvPr id="3" name="TextBox 2"/>
          <p:cNvSpPr txBox="1"/>
          <p:nvPr/>
        </p:nvSpPr>
        <p:spPr>
          <a:xfrm>
            <a:off x="1299411" y="2005263"/>
            <a:ext cx="10042357"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Factors affecting MDT:</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Spares availability/delivery.</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Reliability under storage conditions.</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Ease of recognition.</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Ease of handling.</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Cost of parts.</a:t>
            </a:r>
          </a:p>
          <a:p>
            <a:pPr marL="3429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Physical strength and ease of adjustment.</a:t>
            </a:r>
          </a:p>
        </p:txBody>
      </p:sp>
      <p:sp>
        <p:nvSpPr>
          <p:cNvPr id="5"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197</a:t>
            </a:fld>
            <a:endParaRPr lang="ar-JO" dirty="0"/>
          </a:p>
        </p:txBody>
      </p:sp>
    </p:spTree>
    <p:extLst>
      <p:ext uri="{BB962C8B-B14F-4D97-AF65-F5344CB8AC3E}">
        <p14:creationId xmlns:p14="http://schemas.microsoft.com/office/powerpoint/2010/main" val="231793577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280" y="1989221"/>
            <a:ext cx="9920438" cy="169277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14.1.13 Redundancy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Redundancy increases reliability, where redundant LRA can be removed if found inoperative.</a:t>
            </a:r>
          </a:p>
          <a:p>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6" name="Date Placeholder 3"/>
          <p:cNvSpPr>
            <a:spLocks noGrp="1"/>
          </p:cNvSpPr>
          <p:nvPr>
            <p:ph type="dt" sz="half" idx="10"/>
          </p:nvPr>
        </p:nvSpPr>
        <p:spPr/>
        <p:txBody>
          <a:bodyPr/>
          <a:lstStyle/>
          <a:p>
            <a:fld id="{9920DF62-812A-413F-A842-FE4AC42BDF46}" type="datetime3">
              <a:rPr lang="en-US" sz="1600" smtClean="0"/>
              <a:t>14 October 2017</a:t>
            </a:fld>
            <a:endParaRPr lang="ar-JO" sz="1600" dirty="0">
              <a:cs typeface="Times New Roman" panose="02020603050405020304" pitchFamily="18" charset="0"/>
            </a:endParaRPr>
          </a:p>
        </p:txBody>
      </p:sp>
      <p:sp>
        <p:nvSpPr>
          <p:cNvPr id="7"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457200">
              <a:defRPr/>
            </a:pPr>
            <a:fld id="{86A6E774-AC26-4B44-83AD-44DE919403BA}" type="slidenum">
              <a:rPr lang="ar-JO" smtClean="0"/>
              <a:pPr defTabSz="457200">
                <a:defRPr/>
              </a:pPr>
              <a:t>198</a:t>
            </a:fld>
            <a:endParaRPr lang="ar-JO" dirty="0"/>
          </a:p>
        </p:txBody>
      </p:sp>
      <p:sp>
        <p:nvSpPr>
          <p:cNvPr id="8" name="Title 1"/>
          <p:cNvSpPr>
            <a:spLocks noGrp="1"/>
          </p:cNvSpPr>
          <p:nvPr>
            <p:ph type="title"/>
          </p:nvPr>
        </p:nvSpPr>
        <p:spPr>
          <a:xfrm>
            <a:off x="1113323" y="190350"/>
            <a:ext cx="10058400" cy="1450757"/>
          </a:xfrm>
        </p:spPr>
        <p:txBody>
          <a:bodyPr>
            <a:normAutofit/>
          </a:bodyPr>
          <a:lstStyle/>
          <a:p>
            <a:r>
              <a:rPr lang="en-US" sz="2400" b="1" dirty="0">
                <a:solidFill>
                  <a:schemeClr val="tx1"/>
                </a:solidFill>
                <a:cs typeface="Times New Roman" panose="02020603050405020304" pitchFamily="18" charset="0"/>
              </a:rPr>
              <a:t>14.1.12 Component part selection </a:t>
            </a:r>
            <a:br>
              <a:rPr lang="en-US" sz="2400" b="1" dirty="0">
                <a:solidFill>
                  <a:schemeClr val="tx1"/>
                </a:solidFill>
                <a:cs typeface="Times New Roman" panose="02020603050405020304" pitchFamily="18" charset="0"/>
              </a:rPr>
            </a:br>
            <a:endParaRPr lang="en-US" sz="2400" b="1"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31750575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defRPr/>
            </a:pPr>
            <a:fld id="{95A8456D-7302-41C0-870F-0A25CEB6C277}"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199</a:t>
            </a:fld>
            <a:endParaRPr lang="ar-JO" dirty="0"/>
          </a:p>
        </p:txBody>
      </p:sp>
      <p:sp>
        <p:nvSpPr>
          <p:cNvPr id="6" name="Title 1"/>
          <p:cNvSpPr>
            <a:spLocks noGrp="1"/>
          </p:cNvSpPr>
          <p:nvPr>
            <p:ph type="title"/>
          </p:nvPr>
        </p:nvSpPr>
        <p:spPr/>
        <p:txBody>
          <a:bodyPr>
            <a:normAutofit/>
          </a:bodyPr>
          <a:lstStyle/>
          <a:p>
            <a:r>
              <a:rPr lang="en-US" sz="2400" b="1" dirty="0">
                <a:solidFill>
                  <a:schemeClr val="tx1"/>
                </a:solidFill>
                <a:cs typeface="Times New Roman" panose="02020603050405020304" pitchFamily="18" charset="0"/>
              </a:rPr>
              <a:t>14.1.12 Component part selection </a:t>
            </a:r>
            <a:br>
              <a:rPr lang="en-US" sz="2400" b="1" dirty="0">
                <a:solidFill>
                  <a:schemeClr val="tx1"/>
                </a:solidFill>
                <a:cs typeface="Times New Roman" panose="02020603050405020304" pitchFamily="18" charset="0"/>
              </a:rPr>
            </a:br>
            <a:endParaRPr lang="en-US" sz="2400" b="1" dirty="0">
              <a:solidFill>
                <a:schemeClr val="tx1"/>
              </a:solidFill>
              <a:cs typeface="Times New Roman" panose="02020603050405020304" pitchFamily="18" charset="0"/>
            </a:endParaRPr>
          </a:p>
        </p:txBody>
      </p:sp>
      <p:sp>
        <p:nvSpPr>
          <p:cNvPr id="7" name="Rectangle 6"/>
          <p:cNvSpPr/>
          <p:nvPr/>
        </p:nvSpPr>
        <p:spPr>
          <a:xfrm>
            <a:off x="1097280" y="2036469"/>
            <a:ext cx="9849016" cy="2000548"/>
          </a:xfrm>
          <a:prstGeom prst="rect">
            <a:avLst/>
          </a:prstGeom>
        </p:spPr>
        <p:txBody>
          <a:bodyPr wrap="square">
            <a:spAutoFit/>
          </a:bodyPr>
          <a:lstStyle/>
          <a:p>
            <a:r>
              <a:rPr lang="en-US" sz="2000" b="1" spc="-50" dirty="0">
                <a:latin typeface="Times New Roman" panose="02020603050405020304" pitchFamily="18" charset="0"/>
                <a:cs typeface="Times New Roman" panose="02020603050405020304" pitchFamily="18" charset="0"/>
              </a:rPr>
              <a:t>14.1.14 Safety</a:t>
            </a:r>
          </a:p>
          <a:p>
            <a:endParaRPr lang="en-US" sz="2000" spc="-50" dirty="0">
              <a:latin typeface="Times New Roman" panose="02020603050405020304" pitchFamily="18" charset="0"/>
              <a:cs typeface="Times New Roman" panose="02020603050405020304" pitchFamily="18" charset="0"/>
            </a:endParaRPr>
          </a:p>
          <a:p>
            <a:r>
              <a:rPr lang="en-US" sz="2000" spc="-50" dirty="0">
                <a:latin typeface="Times New Roman" panose="02020603050405020304" pitchFamily="18" charset="0"/>
                <a:cs typeface="Times New Roman" panose="02020603050405020304" pitchFamily="18" charset="0"/>
              </a:rPr>
              <a:t>Hazard increases MDT because it requires more attention, Accidents increases downtime substantially.</a:t>
            </a:r>
          </a:p>
          <a:p>
            <a:r>
              <a:rPr lang="en-US" sz="2000" spc="-50" dirty="0">
                <a:latin typeface="Times New Roman" panose="02020603050405020304" pitchFamily="18" charset="0"/>
                <a:cs typeface="Times New Roman" panose="02020603050405020304" pitchFamily="18" charset="0"/>
              </a:rPr>
              <a:t>Hazard such as high voltage is isolated before carrying out maintenance if applicable.</a:t>
            </a:r>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72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a:solidFill>
                  <a:schemeClr val="tx1"/>
                </a:solidFill>
                <a:latin typeface="Times New Roman" panose="02020603050405020304" pitchFamily="18" charset="0"/>
                <a:ea typeface="+mn-ea"/>
                <a:cs typeface="Times New Roman" panose="02020603050405020304" pitchFamily="18" charset="0"/>
              </a:rPr>
              <a:t>System Integration</a:t>
            </a:r>
            <a:r>
              <a:rPr lang="en-CA" sz="2400" dirty="0">
                <a:latin typeface="Times New Roman" panose="02020603050405020304" pitchFamily="18" charset="0"/>
                <a:ea typeface="+mn-ea"/>
                <a:cs typeface="Times New Roman" panose="02020603050405020304" pitchFamily="18" charset="0"/>
              </a:rPr>
              <a:t/>
            </a:r>
            <a:br>
              <a:rPr lang="en-CA" sz="2400" dirty="0">
                <a:latin typeface="Times New Roman" panose="02020603050405020304" pitchFamily="18" charset="0"/>
                <a:ea typeface="+mn-ea"/>
                <a:cs typeface="Times New Roman" panose="02020603050405020304" pitchFamily="18" charset="0"/>
              </a:rPr>
            </a:br>
            <a:endParaRPr lang="ar-JO" sz="2400" dirty="0">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v"/>
            </a:pPr>
            <a:r>
              <a:rPr lang="en-US" b="1" u="sng" dirty="0">
                <a:solidFill>
                  <a:schemeClr val="tx1"/>
                </a:solidFill>
                <a:latin typeface="Times New Roman" panose="02020603050405020304" pitchFamily="18" charset="0"/>
                <a:cs typeface="Times New Roman" panose="02020603050405020304" pitchFamily="18" charset="0"/>
              </a:rPr>
              <a:t>Introduction :</a:t>
            </a:r>
          </a:p>
          <a:p>
            <a:pPr marL="0" indent="0" algn="l" rtl="0">
              <a:buNone/>
            </a:pPr>
            <a:r>
              <a:rPr lang="en-US" u="sng" dirty="0">
                <a:solidFill>
                  <a:schemeClr val="tx1"/>
                </a:solidFill>
                <a:latin typeface="Times New Roman" panose="02020603050405020304" pitchFamily="18" charset="0"/>
                <a:cs typeface="Times New Roman" panose="02020603050405020304" pitchFamily="18" charset="0"/>
              </a:rPr>
              <a:t>System Engineering </a:t>
            </a:r>
            <a:r>
              <a:rPr lang="en-US" dirty="0">
                <a:solidFill>
                  <a:schemeClr val="tx1"/>
                </a:solidFill>
                <a:latin typeface="Times New Roman" panose="02020603050405020304" pitchFamily="18" charset="0"/>
                <a:cs typeface="Times New Roman" panose="02020603050405020304" pitchFamily="18" charset="0"/>
              </a:rPr>
              <a:t>:</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Examples of complex engineering systems:</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include jet airplanes, aircraft carriers, submarines, space shuttles, information systems, cars, mobile phones, etc.…</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BE9D39-0C52-4D3F-BDE1-5AFF4BBF99A3}"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2</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3047002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4099"/>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Component selection</a:t>
            </a:r>
            <a:endParaRPr lang="ar-JO"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1097280" y="2154492"/>
            <a:ext cx="10058400" cy="2168126"/>
          </a:xfrm>
        </p:spPr>
        <p:txBody>
          <a:bodyPr/>
          <a:lstStyle/>
          <a:p>
            <a:pPr algn="l"/>
            <a:r>
              <a:rPr lang="en-US" dirty="0">
                <a:solidFill>
                  <a:schemeClr val="tx1"/>
                </a:solidFill>
                <a:latin typeface="Times New Roman" panose="02020603050405020304" pitchFamily="18" charset="0"/>
                <a:cs typeface="Times New Roman" panose="02020603050405020304" pitchFamily="18" charset="0"/>
              </a:rPr>
              <a:t>Component selection is part of Detail design phase the selection process depends on the  Component Design Specification (CDS). CDS  includes all  essential elements to provide the required quality. </a:t>
            </a:r>
          </a:p>
        </p:txBody>
      </p:sp>
      <p:sp>
        <p:nvSpPr>
          <p:cNvPr id="4" name="Date Placeholder 3"/>
          <p:cNvSpPr>
            <a:spLocks noGrp="1"/>
          </p:cNvSpPr>
          <p:nvPr>
            <p:ph type="dt" sz="half" idx="10"/>
          </p:nvPr>
        </p:nvSpPr>
        <p:spPr/>
        <p:txBody>
          <a:bodyPr/>
          <a:lstStyle/>
          <a:p>
            <a:fld id="{E3229B4C-39A6-4E5D-B017-77D9C83DECD7}"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4</a:t>
            </a:r>
            <a:endParaRPr lang="ar-JO" sz="1600" dirty="0"/>
          </a:p>
        </p:txBody>
      </p:sp>
    </p:spTree>
    <p:extLst>
      <p:ext uri="{BB962C8B-B14F-4D97-AF65-F5344CB8AC3E}">
        <p14:creationId xmlns:p14="http://schemas.microsoft.com/office/powerpoint/2010/main" val="82898993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2053389"/>
            <a:ext cx="10058400"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14.1.15 Software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Because of the complexity of programmable LSI (Large Scale Integration) devices, testing is done using ATE (Automatic Test Equipment). </a:t>
            </a:r>
            <a:r>
              <a:rPr lang="en-US" sz="2000" dirty="0">
                <a:latin typeface="Times New Roman" panose="02020603050405020304" pitchFamily="18" charset="0"/>
              </a:rPr>
              <a:t> </a:t>
            </a:r>
          </a:p>
        </p:txBody>
      </p:sp>
      <p:sp>
        <p:nvSpPr>
          <p:cNvPr id="4" name="Date Placeholder 3"/>
          <p:cNvSpPr>
            <a:spLocks noGrp="1"/>
          </p:cNvSpPr>
          <p:nvPr>
            <p:ph type="dt" sz="half" idx="10"/>
          </p:nvPr>
        </p:nvSpPr>
        <p:spPr/>
        <p:txBody>
          <a:bodyPr/>
          <a:lstStyle/>
          <a:p>
            <a:fld id="{349CE9A3-D052-4781-BC80-62D2C4D334A5}" type="datetime3">
              <a:rPr lang="en-US" sz="1600" smtClean="0"/>
              <a:t>14 October 2017</a:t>
            </a:fld>
            <a:endParaRPr lang="ar-JO" sz="1600" dirty="0">
              <a:cs typeface="Times New Roman" panose="02020603050405020304" pitchFamily="18" charset="0"/>
            </a:endParaRPr>
          </a:p>
        </p:txBody>
      </p:sp>
      <p:sp>
        <p:nvSpPr>
          <p:cNvPr id="5" name="Footer Placeholder 4"/>
          <p:cNvSpPr txBox="1">
            <a:spLocks/>
          </p:cNvSpPr>
          <p:nvPr/>
        </p:nvSpPr>
        <p:spPr>
          <a:xfrm>
            <a:off x="3715078" y="6429622"/>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rPr>
              <a:t>Dr. Osama Habahbeh</a:t>
            </a:r>
            <a:endParaRPr lang="ar-JO"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200</a:t>
            </a:fld>
            <a:endParaRPr lang="ar-JO" dirty="0"/>
          </a:p>
        </p:txBody>
      </p:sp>
      <p:sp>
        <p:nvSpPr>
          <p:cNvPr id="8" name="Title 1"/>
          <p:cNvSpPr>
            <a:spLocks noGrp="1"/>
          </p:cNvSpPr>
          <p:nvPr>
            <p:ph type="title"/>
          </p:nvPr>
        </p:nvSpPr>
        <p:spPr>
          <a:xfrm>
            <a:off x="1097280" y="286603"/>
            <a:ext cx="10058400" cy="1450757"/>
          </a:xfrm>
        </p:spPr>
        <p:txBody>
          <a:bodyPr>
            <a:normAutofit/>
          </a:bodyPr>
          <a:lstStyle/>
          <a:p>
            <a:r>
              <a:rPr lang="en-US" sz="2400" b="1" dirty="0">
                <a:solidFill>
                  <a:schemeClr val="tx1"/>
                </a:solidFill>
                <a:cs typeface="Times New Roman" panose="02020603050405020304" pitchFamily="18" charset="0"/>
              </a:rPr>
              <a:t>14.1.12 Component part selection </a:t>
            </a:r>
            <a:br>
              <a:rPr lang="en-US" sz="2400" b="1" dirty="0">
                <a:solidFill>
                  <a:schemeClr val="tx1"/>
                </a:solidFill>
                <a:cs typeface="Times New Roman" panose="02020603050405020304" pitchFamily="18" charset="0"/>
              </a:rPr>
            </a:br>
            <a:endParaRPr lang="en-US" sz="2400" b="1"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027457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ea typeface="+mn-ea"/>
                <a:cs typeface="Times New Roman" panose="02020603050405020304" pitchFamily="18" charset="0"/>
              </a:rPr>
              <a:t>Factors Influencing Downtime</a:t>
            </a:r>
            <a:r>
              <a:rPr lang="en-CA" sz="2400" dirty="0">
                <a:solidFill>
                  <a:schemeClr val="tx1"/>
                </a:solidFill>
                <a:latin typeface="Times New Roman" panose="02020603050405020304" pitchFamily="18" charset="0"/>
                <a:ea typeface="+mn-ea"/>
                <a:cs typeface="Times New Roman" panose="02020603050405020304" pitchFamily="18" charset="0"/>
              </a:rPr>
              <a:t/>
            </a:r>
            <a:br>
              <a:rPr lang="en-C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b="1" dirty="0">
                <a:solidFill>
                  <a:schemeClr val="tx1"/>
                </a:solidFill>
                <a:cs typeface="Times New Roman" panose="02020603050405020304" pitchFamily="18" charset="0"/>
              </a:rPr>
              <a:t>14.1.16  Standardization: </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it leads to familiarization and hence shorter repair times, it leads to less verity of a test equipment and spares.</a:t>
            </a:r>
          </a:p>
        </p:txBody>
      </p:sp>
      <p:sp>
        <p:nvSpPr>
          <p:cNvPr id="4" name="Date Placeholder 3"/>
          <p:cNvSpPr>
            <a:spLocks noGrp="1"/>
          </p:cNvSpPr>
          <p:nvPr>
            <p:ph type="dt" sz="half" idx="10"/>
          </p:nvPr>
        </p:nvSpPr>
        <p:spPr/>
        <p:txBody>
          <a:bodyPr/>
          <a:lstStyle/>
          <a:p>
            <a:fld id="{C5FC6479-309B-4389-88A1-0E6F4FD997A9}"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75953822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rtl="0">
              <a:buNone/>
            </a:pPr>
            <a:r>
              <a:rPr lang="en-US" b="1" dirty="0">
                <a:solidFill>
                  <a:schemeClr val="tx1"/>
                </a:solidFill>
                <a:cs typeface="Times New Roman" panose="02020603050405020304" pitchFamily="18" charset="0"/>
              </a:rPr>
              <a:t>14.1.17 Test points: </a:t>
            </a:r>
          </a:p>
          <a:p>
            <a:pPr marL="0" indent="0" algn="l" rtl="0">
              <a:buNone/>
            </a:pPr>
            <a:r>
              <a:rPr lang="en-US" dirty="0">
                <a:solidFill>
                  <a:schemeClr val="tx1"/>
                </a:solidFill>
                <a:cs typeface="Times New Roman" panose="02020603050405020304" pitchFamily="18" charset="0"/>
              </a:rPr>
              <a:t>They are the interface between test equipment and the system, they should protect the system from misuse of test equipment.</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202</a:t>
            </a:fld>
            <a:endParaRPr lang="ar-JO" dirty="0"/>
          </a:p>
        </p:txBody>
      </p:sp>
      <p:sp>
        <p:nvSpPr>
          <p:cNvPr id="7"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ea typeface="+mn-ea"/>
                <a:cs typeface="Times New Roman" panose="02020603050405020304" pitchFamily="18" charset="0"/>
              </a:rPr>
              <a:t>Factors Influencing Downtime</a:t>
            </a:r>
            <a:r>
              <a:rPr lang="en-CA" sz="2400" dirty="0">
                <a:solidFill>
                  <a:schemeClr val="tx1"/>
                </a:solidFill>
                <a:latin typeface="Times New Roman" panose="02020603050405020304" pitchFamily="18" charset="0"/>
                <a:ea typeface="+mn-ea"/>
                <a:cs typeface="Times New Roman" panose="02020603050405020304" pitchFamily="18" charset="0"/>
              </a:rPr>
              <a:t/>
            </a:r>
            <a:br>
              <a:rPr lang="en-C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331478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latin typeface="Times New Roman" panose="02020603050405020304" pitchFamily="18" charset="0"/>
                <a:cs typeface="Times New Roman" panose="02020603050405020304" pitchFamily="18" charset="0"/>
              </a:rPr>
              <a:t>14.2  Maintenance strategies and handbooks:</a:t>
            </a:r>
            <a:r>
              <a:rPr lang="en-US" sz="2400" b="1" dirty="0">
                <a:solidFill>
                  <a:schemeClr val="tx1"/>
                </a:solidFill>
                <a:cs typeface="Times New Roman" panose="02020603050405020304" pitchFamily="18" charset="0"/>
              </a:rPr>
              <a:t/>
            </a:r>
            <a:br>
              <a:rPr lang="en-US" sz="2400" b="1" dirty="0">
                <a:solidFill>
                  <a:schemeClr val="tx1"/>
                </a:solidFill>
                <a:cs typeface="Times New Roman" panose="02020603050405020304" pitchFamily="18" charset="0"/>
              </a:rPr>
            </a:b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319935"/>
          </a:xfrm>
        </p:spPr>
        <p:txBody>
          <a:bodyPr>
            <a:normAutofit/>
          </a:bodyPr>
          <a:lstStyle/>
          <a:p>
            <a:pPr algn="l" rtl="0"/>
            <a:r>
              <a:rPr lang="en-US" dirty="0">
                <a:solidFill>
                  <a:schemeClr val="tx1"/>
                </a:solidFill>
                <a:cs typeface="Times New Roman" panose="02020603050405020304" pitchFamily="18" charset="0"/>
              </a:rPr>
              <a:t>factors influencing active and passive repair times are:</a:t>
            </a:r>
          </a:p>
          <a:p>
            <a:pPr marL="0" indent="0" algn="l" rtl="0">
              <a:buNone/>
            </a:pPr>
            <a:r>
              <a:rPr lang="en-US" b="1" dirty="0">
                <a:solidFill>
                  <a:schemeClr val="tx1"/>
                </a:solidFill>
                <a:latin typeface="Times New Roman" panose="02020603050405020304" pitchFamily="18" charset="0"/>
                <a:cs typeface="Times New Roman" panose="02020603050405020304" pitchFamily="18" charset="0"/>
              </a:rPr>
              <a:t>14.2.2. Organization of maintenance resources:</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Maintenance tests are divided into three groups:</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1) First line maintenance –corrective maintenance-call maintenance- field maintenance-line maintenance, it entails diagnosis only to the LRA lend and repair by LA replacement. On[ad-hoc] basis.</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2) Preventive maintenance- Routine maintenance: entails scheduled replacement/ discard.</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3) Second line maintenance-Workshop-Overhaul shop-Repair depot: </a:t>
            </a:r>
            <a:r>
              <a:rPr lang="en-US" dirty="0" err="1">
                <a:solidFill>
                  <a:schemeClr val="tx1"/>
                </a:solidFill>
                <a:latin typeface="Times New Roman" panose="02020603050405020304" pitchFamily="18" charset="0"/>
                <a:cs typeface="Times New Roman" panose="02020603050405020304" pitchFamily="18" charset="0"/>
              </a:rPr>
              <a:t>Eutails</a:t>
            </a:r>
            <a:r>
              <a:rPr lang="en-US" dirty="0">
                <a:solidFill>
                  <a:schemeClr val="tx1"/>
                </a:solidFill>
                <a:latin typeface="Times New Roman" panose="02020603050405020304" pitchFamily="18" charset="0"/>
                <a:cs typeface="Times New Roman" panose="02020603050405020304" pitchFamily="18" charset="0"/>
              </a:rPr>
              <a:t> scheduled overhaul and refurbishing of units in </a:t>
            </a:r>
            <a:r>
              <a:rPr lang="en-US" dirty="0" err="1">
                <a:solidFill>
                  <a:schemeClr val="tx1"/>
                </a:solidFill>
                <a:latin typeface="Times New Roman" panose="02020603050405020304" pitchFamily="18" charset="0"/>
                <a:cs typeface="Times New Roman" panose="02020603050405020304" pitchFamily="18" charset="0"/>
              </a:rPr>
              <a:t>addotion</a:t>
            </a:r>
            <a:r>
              <a:rPr lang="en-US" dirty="0">
                <a:solidFill>
                  <a:schemeClr val="tx1"/>
                </a:solidFill>
                <a:latin typeface="Times New Roman" panose="02020603050405020304" pitchFamily="18" charset="0"/>
                <a:cs typeface="Times New Roman" panose="02020603050405020304" pitchFamily="18" charset="0"/>
              </a:rPr>
              <a:t> to unscheduled repair of failed modules.</a:t>
            </a:r>
          </a:p>
          <a:p>
            <a:pPr algn="l" rtl="0">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04A9AA5-4B38-4701-AC8A-9751562884BA}"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42044247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ea typeface="+mn-ea"/>
                <a:cs typeface="Times New Roman" panose="02020603050405020304" pitchFamily="18" charset="0"/>
              </a:rPr>
              <a:t>14.2.2  Maintenance Procedures</a:t>
            </a:r>
            <a:br>
              <a:rPr lang="en-CA" sz="2400" b="1" dirty="0">
                <a:solidFill>
                  <a:schemeClr val="tx1"/>
                </a:solidFill>
                <a:latin typeface="Times New Roman" panose="02020603050405020304" pitchFamily="18" charset="0"/>
                <a:ea typeface="+mn-ea"/>
                <a:cs typeface="Times New Roman" panose="02020603050405020304" pitchFamily="18" charset="0"/>
              </a:rPr>
            </a:br>
            <a:endParaRPr lang="ar-JO"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1097280" y="1737360"/>
            <a:ext cx="10058400" cy="4023360"/>
          </a:xfrm>
        </p:spPr>
        <p:txBody>
          <a:bodyPr>
            <a:normAutofit/>
          </a:bodyPr>
          <a:lstStyle/>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consists of the following :</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1) Making and interpreting test readings.</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2) Isolating the cause of a fault.</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3) Paint LRA replacement.</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4) Adjusting for optimum performance.</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1062E6A-F55D-4107-AE98-67AF506A742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17084134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ea typeface="+mn-ea"/>
                <a:cs typeface="Times New Roman" panose="02020603050405020304" pitchFamily="18" charset="0"/>
              </a:rPr>
              <a:t>Diagnosis procedures</a:t>
            </a:r>
            <a:r>
              <a:rPr lang="ar-SA" sz="2800" b="1" dirty="0">
                <a:solidFill>
                  <a:schemeClr val="tx1"/>
                </a:solidFill>
                <a:latin typeface="Times New Roman" panose="02020603050405020304" pitchFamily="18" charset="0"/>
                <a:ea typeface="+mn-ea"/>
                <a:cs typeface="Times New Roman" panose="02020603050405020304" pitchFamily="18" charset="0"/>
              </a:rPr>
              <a:t/>
            </a:r>
            <a:br>
              <a:rPr lang="ar-SA" sz="2800" b="1" dirty="0">
                <a:solidFill>
                  <a:schemeClr val="tx1"/>
                </a:solidFill>
                <a:latin typeface="Times New Roman" panose="02020603050405020304" pitchFamily="18" charset="0"/>
                <a:ea typeface="+mn-ea"/>
                <a:cs typeface="Times New Roman" panose="02020603050405020304" pitchFamily="18" charset="0"/>
              </a:rPr>
            </a:br>
            <a:endParaRPr lang="ar-JO" sz="28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lvl="1" algn="l" rtl="0"/>
            <a:r>
              <a:rPr lang="en-US" sz="2000" dirty="0">
                <a:solidFill>
                  <a:schemeClr val="tx1"/>
                </a:solidFill>
                <a:latin typeface="Times New Roman" panose="02020603050405020304" pitchFamily="18" charset="0"/>
                <a:cs typeface="Times New Roman" panose="02020603050405020304" pitchFamily="18" charset="0"/>
              </a:rPr>
              <a:t>1) Stimuli-response: response to parameter change is compound with expected response.</a:t>
            </a:r>
            <a:endParaRPr lang="ar-JO" sz="2000" dirty="0">
              <a:solidFill>
                <a:schemeClr val="tx1"/>
              </a:solidFill>
              <a:latin typeface="Times New Roman" panose="02020603050405020304" pitchFamily="18" charset="0"/>
              <a:cs typeface="Times New Roman" panose="02020603050405020304" pitchFamily="18" charset="0"/>
            </a:endParaRPr>
          </a:p>
          <a:p>
            <a:pPr lvl="1" algn="l" rtl="0"/>
            <a:r>
              <a:rPr lang="en-US" sz="2000" dirty="0">
                <a:solidFill>
                  <a:schemeClr val="tx1"/>
                </a:solidFill>
                <a:latin typeface="Times New Roman" panose="02020603050405020304" pitchFamily="18" charset="0"/>
                <a:cs typeface="Times New Roman" panose="02020603050405020304" pitchFamily="18" charset="0"/>
              </a:rPr>
              <a:t>2) Parametric checks: parameters are observed and compared with expected values.</a:t>
            </a:r>
          </a:p>
          <a:p>
            <a:pPr lvl="1" algn="l" rtl="0"/>
            <a:r>
              <a:rPr lang="en-US" sz="2000" dirty="0">
                <a:solidFill>
                  <a:schemeClr val="tx1"/>
                </a:solidFill>
                <a:latin typeface="Times New Roman" panose="02020603050405020304" pitchFamily="18" charset="0"/>
                <a:cs typeface="Times New Roman" panose="02020603050405020304" pitchFamily="18" charset="0"/>
              </a:rPr>
              <a:t>3) Signal injection: a pulse is applied at a particular point and observed at various points.</a:t>
            </a:r>
          </a:p>
          <a:p>
            <a:pPr lvl="1" algn="l" rtl="0"/>
            <a:r>
              <a:rPr lang="en-US" sz="2000" dirty="0">
                <a:solidFill>
                  <a:schemeClr val="tx1"/>
                </a:solidFill>
                <a:latin typeface="Times New Roman" panose="02020603050405020304" pitchFamily="18" charset="0"/>
                <a:cs typeface="Times New Roman" panose="02020603050405020304" pitchFamily="18" charset="0"/>
              </a:rPr>
              <a:t>4) Functional isolation: parameters are checked at various points to narrow down the location of the fault.</a:t>
            </a:r>
          </a:p>
          <a:p>
            <a:pPr lvl="1" algn="l" rtl="0"/>
            <a:r>
              <a:rPr lang="en-US" sz="2000" dirty="0">
                <a:solidFill>
                  <a:schemeClr val="tx1"/>
                </a:solidFill>
                <a:latin typeface="Times New Roman" panose="02020603050405020304" pitchFamily="18" charset="0"/>
                <a:cs typeface="Times New Roman" panose="02020603050405020304" pitchFamily="18" charset="0"/>
              </a:rPr>
              <a:t>5) Robot test method: ATE (Automatic Test Equipment) is used to flood the unit with a simulated load so as to observe the fault.</a:t>
            </a:r>
          </a:p>
          <a:p>
            <a:pPr lvl="1" algn="l" rtl="0"/>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9843CF4-66DC-4D03-8A2C-27E50726BDEC}"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3</a:t>
            </a:r>
            <a:endParaRPr lang="ar-JO" sz="1600" dirty="0"/>
          </a:p>
        </p:txBody>
      </p:sp>
    </p:spTree>
    <p:extLst>
      <p:ext uri="{BB962C8B-B14F-4D97-AF65-F5344CB8AC3E}">
        <p14:creationId xmlns:p14="http://schemas.microsoft.com/office/powerpoint/2010/main" val="328854453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solidFill>
                  <a:schemeClr val="tx1"/>
                </a:solidFill>
                <a:latin typeface="Times New Roman" panose="02020603050405020304" pitchFamily="18" charset="0"/>
                <a:ea typeface="+mn-ea"/>
                <a:cs typeface="Times New Roman" panose="02020603050405020304" pitchFamily="18" charset="0"/>
              </a:rPr>
              <a:t>After isolating the fault, one of the following repair methods is used:</a:t>
            </a:r>
            <a:br>
              <a:rPr lang="en-C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CA" sz="240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rPr>
              <a:t>1) Direct replacement of the LRA (most common).</a:t>
            </a:r>
          </a:p>
          <a:p>
            <a:pPr algn="l" rtl="0"/>
            <a:r>
              <a:rPr lang="en-US" dirty="0">
                <a:solidFill>
                  <a:schemeClr val="tx1"/>
                </a:solidFill>
              </a:rPr>
              <a:t>2) Component rebuilding.</a:t>
            </a:r>
          </a:p>
          <a:p>
            <a:pPr algn="l" rtl="0"/>
            <a:r>
              <a:rPr lang="en-US" dirty="0">
                <a:solidFill>
                  <a:schemeClr val="tx1"/>
                </a:solidFill>
              </a:rPr>
              <a:t>3) cannibalization from non essential parts.</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46D4A60D-5FC7-4190-8AE8-67B1E5C5F0F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4</a:t>
            </a:r>
            <a:endParaRPr lang="ar-JO" sz="1600" dirty="0"/>
          </a:p>
        </p:txBody>
      </p:sp>
    </p:spTree>
    <p:extLst>
      <p:ext uri="{BB962C8B-B14F-4D97-AF65-F5344CB8AC3E}">
        <p14:creationId xmlns:p14="http://schemas.microsoft.com/office/powerpoint/2010/main" val="370831472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cs typeface="Times New Roman" panose="02020603050405020304" pitchFamily="18" charset="0"/>
              </a:rPr>
              <a:t>Tools and test equipment:</a:t>
            </a:r>
            <a:r>
              <a:rPr lang="en-CA" sz="2400" dirty="0">
                <a:solidFill>
                  <a:schemeClr val="tx1"/>
                </a:solidFill>
                <a:latin typeface="Times New Roman" panose="02020603050405020304" pitchFamily="18" charset="0"/>
                <a:cs typeface="Times New Roman" panose="02020603050405020304" pitchFamily="18" charset="0"/>
              </a:rPr>
              <a:t/>
            </a:r>
            <a:br>
              <a:rPr lang="en-CA" sz="2400" dirty="0">
                <a:solidFill>
                  <a:schemeClr val="tx1"/>
                </a:solidFill>
                <a:latin typeface="Times New Roman" panose="02020603050405020304" pitchFamily="18" charset="0"/>
                <a:cs typeface="Times New Roman" panose="02020603050405020304" pitchFamily="18" charset="0"/>
              </a:rPr>
            </a:br>
            <a:endParaRPr lang="ar-JO" sz="2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cs typeface="Times New Roman" panose="02020603050405020304" pitchFamily="18" charset="0"/>
              </a:rPr>
              <a:t>when specifying test equipment, the following is considered:</a:t>
            </a:r>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1) Simplicity: for ease of use.</a:t>
            </a:r>
          </a:p>
          <a:p>
            <a:pPr algn="l" rtl="0"/>
            <a:r>
              <a:rPr lang="en-US" dirty="0">
                <a:solidFill>
                  <a:schemeClr val="tx1"/>
                </a:solidFill>
                <a:latin typeface="Times New Roman" panose="02020603050405020304" pitchFamily="18" charset="0"/>
                <a:cs typeface="Times New Roman" panose="02020603050405020304" pitchFamily="18" charset="0"/>
              </a:rPr>
              <a:t>2) standardization: to reduce training requirements and minimize spaces holdings.</a:t>
            </a:r>
          </a:p>
          <a:p>
            <a:pPr algn="l" rtl="0"/>
            <a:r>
              <a:rPr lang="en-US" dirty="0">
                <a:solidFill>
                  <a:schemeClr val="tx1"/>
                </a:solidFill>
                <a:latin typeface="Times New Roman" panose="02020603050405020304" pitchFamily="18" charset="0"/>
                <a:cs typeface="Times New Roman" panose="02020603050405020304" pitchFamily="18" charset="0"/>
              </a:rPr>
              <a:t>3) reliability: test gear should be more reliable that the system tested.</a:t>
            </a:r>
          </a:p>
          <a:p>
            <a:pPr algn="l" rtl="0"/>
            <a:r>
              <a:rPr lang="en-US" dirty="0">
                <a:solidFill>
                  <a:schemeClr val="tx1"/>
                </a:solidFill>
                <a:latin typeface="Times New Roman" panose="02020603050405020304" pitchFamily="18" charset="0"/>
                <a:cs typeface="Times New Roman" panose="02020603050405020304" pitchFamily="18" charset="0"/>
              </a:rPr>
              <a:t>4) Maintainability: ease of repair increase the availability of the test gear.</a:t>
            </a:r>
          </a:p>
          <a:p>
            <a:pPr algn="l" rtl="0"/>
            <a:r>
              <a:rPr lang="en-US" dirty="0">
                <a:solidFill>
                  <a:schemeClr val="tx1"/>
                </a:solidFill>
                <a:latin typeface="Times New Roman" panose="02020603050405020304" pitchFamily="18" charset="0"/>
                <a:cs typeface="Times New Roman" panose="02020603050405020304" pitchFamily="18" charset="0"/>
              </a:rPr>
              <a:t>5) Replacement: suppliers delivery time and length of suggested period. </a:t>
            </a:r>
          </a:p>
          <a:p>
            <a:pPr algn="l" rtl="0"/>
            <a:r>
              <a:rPr lang="en-US" dirty="0">
                <a:solidFill>
                  <a:schemeClr val="tx1"/>
                </a:solidFill>
                <a:latin typeface="Times New Roman" panose="02020603050405020304" pitchFamily="18" charset="0"/>
                <a:cs typeface="Times New Roman" panose="02020603050405020304" pitchFamily="18" charset="0"/>
              </a:rPr>
              <a:t>There is a trade off between the complexity of test equipment and the skill of maintenance personnel. This extends to BITE ( Build-in Test Equipment).</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0ECFDEF-8C7E-498B-902E-64047BFF8A4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5</a:t>
            </a:r>
            <a:endParaRPr lang="ar-JO" sz="1600" dirty="0"/>
          </a:p>
        </p:txBody>
      </p:sp>
    </p:spTree>
    <p:extLst>
      <p:ext uri="{BB962C8B-B14F-4D97-AF65-F5344CB8AC3E}">
        <p14:creationId xmlns:p14="http://schemas.microsoft.com/office/powerpoint/2010/main" val="315126516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cs typeface="Times New Roman" panose="02020603050405020304" pitchFamily="18" charset="0"/>
              </a:rPr>
              <a:t>14.2.4 Personnel Considerations: </a:t>
            </a:r>
            <a:br>
              <a:rPr lang="en-CA" sz="2400" b="1" dirty="0">
                <a:solidFill>
                  <a:schemeClr val="tx1"/>
                </a:solidFill>
                <a:cs typeface="Times New Roman" panose="02020603050405020304" pitchFamily="18" charset="0"/>
              </a:rPr>
            </a:br>
            <a:endParaRPr lang="ar-JO" sz="2400" b="1" dirty="0">
              <a:solidFill>
                <a:schemeClr val="tx1"/>
              </a:solidFill>
            </a:endParaRPr>
          </a:p>
        </p:txBody>
      </p:sp>
      <p:sp>
        <p:nvSpPr>
          <p:cNvPr id="3" name="Content Placeholder 2"/>
          <p:cNvSpPr>
            <a:spLocks noGrp="1"/>
          </p:cNvSpPr>
          <p:nvPr>
            <p:ph idx="1"/>
          </p:nvPr>
        </p:nvSpPr>
        <p:spPr/>
        <p:txBody>
          <a:bodyPr/>
          <a:lstStyle/>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1) Training given: depends on complexity of system.</a:t>
            </a:r>
          </a:p>
          <a:p>
            <a:pPr algn="l" rtl="0"/>
            <a:r>
              <a:rPr lang="en-US" dirty="0">
                <a:solidFill>
                  <a:schemeClr val="tx1"/>
                </a:solidFill>
                <a:latin typeface="Times New Roman" panose="02020603050405020304" pitchFamily="18" charset="0"/>
                <a:cs typeface="Times New Roman" panose="02020603050405020304" pitchFamily="18" charset="0"/>
              </a:rPr>
              <a:t>2) Skill level employed.</a:t>
            </a:r>
          </a:p>
          <a:p>
            <a:pPr algn="l" rtl="0"/>
            <a:r>
              <a:rPr lang="en-US" dirty="0">
                <a:solidFill>
                  <a:schemeClr val="tx1"/>
                </a:solidFill>
                <a:latin typeface="Times New Roman" panose="02020603050405020304" pitchFamily="18" charset="0"/>
                <a:cs typeface="Times New Roman" panose="02020603050405020304" pitchFamily="18" charset="0"/>
              </a:rPr>
              <a:t>3) Motivation.</a:t>
            </a:r>
          </a:p>
          <a:p>
            <a:pPr algn="l" rtl="0"/>
            <a:r>
              <a:rPr lang="en-US" dirty="0">
                <a:solidFill>
                  <a:schemeClr val="tx1"/>
                </a:solidFill>
                <a:latin typeface="Times New Roman" panose="02020603050405020304" pitchFamily="18" charset="0"/>
                <a:cs typeface="Times New Roman" panose="02020603050405020304" pitchFamily="18" charset="0"/>
              </a:rPr>
              <a:t>4) Number and distribution of personnel.</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1347B62-489D-4DF6-A1DE-4CB639B59F80}"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a:t>
            </a:r>
            <a:endParaRPr lang="ar-JO" sz="1600" dirty="0"/>
          </a:p>
        </p:txBody>
      </p:sp>
    </p:spTree>
    <p:extLst>
      <p:ext uri="{BB962C8B-B14F-4D97-AF65-F5344CB8AC3E}">
        <p14:creationId xmlns:p14="http://schemas.microsoft.com/office/powerpoint/2010/main" val="93402258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cs typeface="Times New Roman" panose="02020603050405020304" pitchFamily="18" charset="0"/>
              </a:rPr>
              <a:t>14.2.5 Maintenance Manuals:</a:t>
            </a:r>
            <a:br>
              <a:rPr lang="en-CA" sz="2400" b="1" dirty="0">
                <a:solidFill>
                  <a:schemeClr val="tx1"/>
                </a:solidFill>
                <a:cs typeface="Times New Roman" panose="02020603050405020304" pitchFamily="18" charset="0"/>
              </a:rPr>
            </a:br>
            <a:endParaRPr lang="ar-JO" sz="2400" b="1" dirty="0">
              <a:solidFill>
                <a:schemeClr val="tx1"/>
              </a:solidFill>
            </a:endParaRPr>
          </a:p>
        </p:txBody>
      </p:sp>
      <p:sp>
        <p:nvSpPr>
          <p:cNvPr id="3" name="Content Placeholder 2"/>
          <p:cNvSpPr>
            <a:spLocks noGrp="1"/>
          </p:cNvSpPr>
          <p:nvPr>
            <p:ph idx="1"/>
          </p:nvPr>
        </p:nvSpPr>
        <p:spPr/>
        <p:txBody>
          <a:bodyPr>
            <a:normAutofit/>
          </a:bodyPr>
          <a:lstStyle/>
          <a:p>
            <a:pPr marL="0" indent="0" algn="l" rtl="0">
              <a:buNone/>
            </a:pPr>
            <a:r>
              <a:rPr lang="en-US" dirty="0">
                <a:solidFill>
                  <a:schemeClr val="tx1"/>
                </a:solidFill>
                <a:latin typeface="Times New Roman" panose="02020603050405020304" pitchFamily="18" charset="0"/>
                <a:cs typeface="Times New Roman" panose="02020603050405020304" pitchFamily="18" charset="0"/>
              </a:rPr>
              <a:t>They provide required information to perform maintenance tasks, they include any of the following: </a:t>
            </a:r>
          </a:p>
          <a:p>
            <a:pPr algn="l" rtl="0"/>
            <a:r>
              <a:rPr lang="en-US" dirty="0">
                <a:solidFill>
                  <a:schemeClr val="tx1"/>
                </a:solidFill>
                <a:latin typeface="Times New Roman" panose="02020603050405020304" pitchFamily="18" charset="0"/>
                <a:cs typeface="Times New Roman" panose="02020603050405020304" pitchFamily="18" charset="0"/>
              </a:rPr>
              <a:t>1) Specifications of system performance.</a:t>
            </a:r>
          </a:p>
          <a:p>
            <a:pPr algn="l" rtl="0"/>
            <a:r>
              <a:rPr lang="en-US" dirty="0">
                <a:solidFill>
                  <a:schemeClr val="tx1"/>
                </a:solidFill>
                <a:latin typeface="Times New Roman" panose="02020603050405020304" pitchFamily="18" charset="0"/>
                <a:cs typeface="Times New Roman" panose="02020603050405020304" pitchFamily="18" charset="0"/>
              </a:rPr>
              <a:t>2) Theory of operation and limitations</a:t>
            </a:r>
          </a:p>
          <a:p>
            <a:pPr algn="l" rtl="0"/>
            <a:r>
              <a:rPr lang="en-US" dirty="0">
                <a:solidFill>
                  <a:schemeClr val="tx1"/>
                </a:solidFill>
                <a:latin typeface="Times New Roman" panose="02020603050405020304" pitchFamily="18" charset="0"/>
                <a:cs typeface="Times New Roman" panose="02020603050405020304" pitchFamily="18" charset="0"/>
              </a:rPr>
              <a:t>3) corrective and primitive maintenance procedures.</a:t>
            </a:r>
          </a:p>
          <a:p>
            <a:pPr algn="l" rtl="0"/>
            <a:r>
              <a:rPr lang="en-US" dirty="0">
                <a:solidFill>
                  <a:schemeClr val="tx1"/>
                </a:solidFill>
                <a:latin typeface="Times New Roman" panose="02020603050405020304" pitchFamily="18" charset="0"/>
                <a:cs typeface="Times New Roman" panose="02020603050405020304" pitchFamily="18" charset="0"/>
              </a:rPr>
              <a:t>4) Permitted modifications.</a:t>
            </a:r>
          </a:p>
          <a:p>
            <a:pPr algn="l" rtl="0"/>
            <a:r>
              <a:rPr lang="en-US" dirty="0">
                <a:solidFill>
                  <a:schemeClr val="tx1"/>
                </a:solidFill>
                <a:latin typeface="Times New Roman" panose="02020603050405020304" pitchFamily="18" charset="0"/>
                <a:cs typeface="Times New Roman" panose="02020603050405020304" pitchFamily="18" charset="0"/>
              </a:rPr>
              <a:t>5) Spare description.</a:t>
            </a:r>
          </a:p>
          <a:p>
            <a:pPr algn="l" rtl="0"/>
            <a:r>
              <a:rPr lang="en-US" dirty="0">
                <a:solidFill>
                  <a:schemeClr val="tx1"/>
                </a:solidFill>
                <a:latin typeface="Times New Roman" panose="02020603050405020304" pitchFamily="18" charset="0"/>
                <a:cs typeface="Times New Roman" panose="02020603050405020304" pitchFamily="18" charset="0"/>
              </a:rPr>
              <a:t>6) Test equipment and procedure.</a:t>
            </a:r>
          </a:p>
          <a:p>
            <a:pPr algn="l" rtl="0"/>
            <a:r>
              <a:rPr lang="en-US" dirty="0">
                <a:solidFill>
                  <a:schemeClr val="tx1"/>
                </a:solidFill>
                <a:latin typeface="Times New Roman" panose="02020603050405020304" pitchFamily="18" charset="0"/>
                <a:cs typeface="Times New Roman" panose="02020603050405020304" pitchFamily="18" charset="0"/>
              </a:rPr>
              <a:t>7) Disposal instructions.</a:t>
            </a:r>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98C7C7F-077B-4684-B1FF-EBE595C6A4B3}"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a:t>
            </a:r>
            <a:endParaRPr lang="ar-JO" sz="1600" dirty="0"/>
          </a:p>
        </p:txBody>
      </p:sp>
    </p:spTree>
    <p:extLst>
      <p:ext uri="{BB962C8B-B14F-4D97-AF65-F5344CB8AC3E}">
        <p14:creationId xmlns:p14="http://schemas.microsoft.com/office/powerpoint/2010/main" val="3097918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Component selection these element include : </a:t>
            </a:r>
            <a:r>
              <a:rPr lang="en-CA" sz="2400" b="1" dirty="0">
                <a:solidFill>
                  <a:schemeClr val="tx1"/>
                </a:solidFill>
                <a:latin typeface="Times New Roman" panose="02020603050405020304" pitchFamily="18" charset="0"/>
                <a:cs typeface="Times New Roman" panose="02020603050405020304" pitchFamily="18" charset="0"/>
              </a:rPr>
              <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397573625"/>
              </p:ext>
            </p:extLst>
          </p:nvPr>
        </p:nvGraphicFramePr>
        <p:xfrm>
          <a:off x="178130" y="1452749"/>
          <a:ext cx="4191000" cy="281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FBB387B4-0B49-4D2B-B163-30F28CFA95A7}"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5</a:t>
            </a:r>
            <a:endParaRPr lang="ar-JO" sz="1600" dirty="0"/>
          </a:p>
        </p:txBody>
      </p:sp>
      <p:graphicFrame>
        <p:nvGraphicFramePr>
          <p:cNvPr id="9" name="Content Placeholder 3"/>
          <p:cNvGraphicFramePr>
            <a:graphicFrameLocks/>
          </p:cNvGraphicFramePr>
          <p:nvPr>
            <p:extLst>
              <p:ext uri="{D42A27DB-BD31-4B8C-83A1-F6EECF244321}">
                <p14:modId xmlns:p14="http://schemas.microsoft.com/office/powerpoint/2010/main" val="605265908"/>
              </p:ext>
            </p:extLst>
          </p:nvPr>
        </p:nvGraphicFramePr>
        <p:xfrm>
          <a:off x="4673930" y="1452749"/>
          <a:ext cx="4191000" cy="289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952671015"/>
              </p:ext>
            </p:extLst>
          </p:nvPr>
        </p:nvGraphicFramePr>
        <p:xfrm>
          <a:off x="178130" y="3281549"/>
          <a:ext cx="4191000" cy="28193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397939350"/>
              </p:ext>
            </p:extLst>
          </p:nvPr>
        </p:nvGraphicFramePr>
        <p:xfrm>
          <a:off x="4685806" y="3768438"/>
          <a:ext cx="4191000" cy="18129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4125624226"/>
              </p:ext>
            </p:extLst>
          </p:nvPr>
        </p:nvGraphicFramePr>
        <p:xfrm>
          <a:off x="9080664" y="2090057"/>
          <a:ext cx="2830287" cy="169817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nvGrpSpPr>
          <p:cNvPr id="13" name="Group 12"/>
          <p:cNvGrpSpPr/>
          <p:nvPr/>
        </p:nvGrpSpPr>
        <p:grpSpPr>
          <a:xfrm>
            <a:off x="8984673" y="3879274"/>
            <a:ext cx="1276945" cy="364579"/>
            <a:chOff x="2912745" y="592145"/>
            <a:chExt cx="1276945" cy="364579"/>
          </a:xfrm>
        </p:grpSpPr>
        <p:sp>
          <p:nvSpPr>
            <p:cNvPr id="14" name="Rectangle 13"/>
            <p:cNvSpPr/>
            <p:nvPr/>
          </p:nvSpPr>
          <p:spPr>
            <a:xfrm>
              <a:off x="2912745" y="592145"/>
              <a:ext cx="1276945" cy="364579"/>
            </a:xfrm>
            <a:prstGeom prst="rect">
              <a:avLst/>
            </a:pr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2912745" y="592145"/>
              <a:ext cx="1276945" cy="364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40640" rIns="71120" bIns="40640" numCol="1" spcCol="1270" anchor="ctr" anchorCtr="0">
              <a:noAutofit/>
            </a:bodyPr>
            <a:lstStyle/>
            <a:p>
              <a:pPr lvl="0" algn="ctr" defTabSz="444500" rtl="1">
                <a:lnSpc>
                  <a:spcPct val="90000"/>
                </a:lnSpc>
                <a:spcBef>
                  <a:spcPct val="0"/>
                </a:spcBef>
                <a:spcAft>
                  <a:spcPct val="35000"/>
                </a:spcAft>
              </a:pPr>
              <a:r>
                <a:rPr lang="en-US" sz="1300" b="1" kern="1200" dirty="0">
                  <a:solidFill>
                    <a:schemeClr val="tx1">
                      <a:lumMod val="75000"/>
                      <a:lumOff val="25000"/>
                    </a:schemeClr>
                  </a:solidFill>
                  <a:latin typeface="Times New Roman" panose="02020603050405020304" pitchFamily="18" charset="0"/>
                  <a:cs typeface="Times New Roman" panose="02020603050405020304" pitchFamily="18" charset="0"/>
                </a:rPr>
                <a:t>standards</a:t>
              </a:r>
              <a:endParaRPr lang="ar-JO" sz="13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8984674" y="4303232"/>
            <a:ext cx="1276945" cy="1235620"/>
            <a:chOff x="2912745" y="956725"/>
            <a:chExt cx="1276945" cy="1270527"/>
          </a:xfrm>
        </p:grpSpPr>
        <p:sp>
          <p:nvSpPr>
            <p:cNvPr id="17" name="Rectangle 16"/>
            <p:cNvSpPr/>
            <p:nvPr/>
          </p:nvSpPr>
          <p:spPr>
            <a:xfrm>
              <a:off x="2912745" y="956725"/>
              <a:ext cx="1276945" cy="1270527"/>
            </a:xfrm>
            <a:prstGeom prst="rect">
              <a:avLst/>
            </a:prstGeom>
          </p:spPr>
          <p:style>
            <a:lnRef idx="2">
              <a:schemeClr val="accent5">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2912745" y="956725"/>
              <a:ext cx="1276945" cy="12705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en-US" sz="1300" kern="1200" dirty="0">
                  <a:solidFill>
                    <a:schemeClr val="tx1">
                      <a:lumMod val="75000"/>
                      <a:lumOff val="25000"/>
                    </a:schemeClr>
                  </a:solidFill>
                  <a:latin typeface="Times New Roman" panose="02020603050405020304" pitchFamily="18" charset="0"/>
                </a:rPr>
                <a:t>F</a:t>
              </a:r>
              <a:r>
                <a:rPr lang="en-US" sz="1300" kern="1200" dirty="0">
                  <a:solidFill>
                    <a:schemeClr val="tx1">
                      <a:lumMod val="75000"/>
                      <a:lumOff val="25000"/>
                    </a:schemeClr>
                  </a:solidFill>
                  <a:latin typeface="Times New Roman" panose="02020603050405020304" pitchFamily="18" charset="0"/>
                  <a:cs typeface="Times New Roman" panose="02020603050405020304" pitchFamily="18" charset="0"/>
                </a:rPr>
                <a:t>or materials</a:t>
              </a:r>
            </a:p>
            <a:p>
              <a:pPr marL="57150" lvl="1" indent="-57150" algn="ctr" defTabSz="444500">
                <a:lnSpc>
                  <a:spcPct val="90000"/>
                </a:lnSpc>
                <a:spcBef>
                  <a:spcPct val="0"/>
                </a:spcBef>
                <a:spcAft>
                  <a:spcPct val="15000"/>
                </a:spcAft>
                <a:buChar char="••"/>
              </a:pPr>
              <a:r>
                <a:rPr lang="en-US" sz="1300" dirty="0">
                  <a:solidFill>
                    <a:schemeClr val="tx1">
                      <a:lumMod val="75000"/>
                      <a:lumOff val="25000"/>
                    </a:schemeClr>
                  </a:solidFill>
                  <a:latin typeface="Times New Roman" panose="02020603050405020304" pitchFamily="18" charset="0"/>
                  <a:cs typeface="Times New Roman" panose="02020603050405020304" pitchFamily="18" charset="0"/>
                </a:rPr>
                <a:t>Dimension</a:t>
              </a:r>
              <a:r>
                <a:rPr lang="en-US" sz="1300" dirty="0">
                  <a:solidFill>
                    <a:schemeClr val="tx1">
                      <a:lumMod val="75000"/>
                      <a:lumOff val="25000"/>
                    </a:schemeClr>
                  </a:solidFill>
                  <a:latin typeface="Times New Roman" panose="02020603050405020304" pitchFamily="18" charset="0"/>
                </a:rPr>
                <a:t>s</a:t>
              </a:r>
            </a:p>
            <a:p>
              <a:pPr marL="57150" lvl="1" indent="-57150" algn="ctr" defTabSz="444500" rtl="1">
                <a:lnSpc>
                  <a:spcPct val="90000"/>
                </a:lnSpc>
                <a:spcBef>
                  <a:spcPct val="0"/>
                </a:spcBef>
                <a:spcAft>
                  <a:spcPct val="15000"/>
                </a:spcAft>
                <a:buChar char="••"/>
              </a:pP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lvl="1" algn="ctr" defTabSz="444500">
                <a:lnSpc>
                  <a:spcPct val="90000"/>
                </a:lnSpc>
                <a:spcBef>
                  <a:spcPct val="0"/>
                </a:spcBef>
                <a:spcAft>
                  <a:spcPct val="15000"/>
                </a:spcAft>
              </a:pPr>
              <a:endParaRPr lang="ar-JO" sz="1000" kern="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10421413" y="3861046"/>
            <a:ext cx="1276945" cy="434065"/>
            <a:chOff x="2912745" y="642337"/>
            <a:chExt cx="1276945" cy="434065"/>
          </a:xfrm>
        </p:grpSpPr>
        <p:sp>
          <p:nvSpPr>
            <p:cNvPr id="34" name="Rectangle 33"/>
            <p:cNvSpPr/>
            <p:nvPr/>
          </p:nvSpPr>
          <p:spPr>
            <a:xfrm>
              <a:off x="2912745" y="642337"/>
              <a:ext cx="1276945" cy="434065"/>
            </a:xfrm>
            <a:prstGeom prst="rect">
              <a:avLst/>
            </a:pr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angle 34"/>
            <p:cNvSpPr/>
            <p:nvPr/>
          </p:nvSpPr>
          <p:spPr>
            <a:xfrm>
              <a:off x="2912745" y="642337"/>
              <a:ext cx="1276945" cy="434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52832" rIns="92456" bIns="52832" numCol="1" spcCol="1270" anchor="ctr" anchorCtr="0">
              <a:noAutofit/>
            </a:bodyPr>
            <a:lstStyle/>
            <a:p>
              <a:pPr lvl="0" algn="ctr" defTabSz="577850" rtl="1">
                <a:lnSpc>
                  <a:spcPct val="90000"/>
                </a:lnSpc>
                <a:spcBef>
                  <a:spcPct val="0"/>
                </a:spcBef>
                <a:spcAft>
                  <a:spcPct val="35000"/>
                </a:spcAft>
              </a:pPr>
              <a:r>
                <a:rPr lang="en-US" sz="1300" b="1" kern="1200" dirty="0">
                  <a:solidFill>
                    <a:schemeClr val="tx1">
                      <a:lumMod val="75000"/>
                      <a:lumOff val="25000"/>
                    </a:schemeClr>
                  </a:solidFill>
                  <a:latin typeface="Times New Roman" panose="02020603050405020304" pitchFamily="18" charset="0"/>
                  <a:cs typeface="Times New Roman" panose="02020603050405020304" pitchFamily="18" charset="0"/>
                </a:rPr>
                <a:t>Cost</a:t>
              </a:r>
              <a:endParaRPr lang="ar-JO" sz="1300" b="1" kern="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10397662" y="4366363"/>
            <a:ext cx="1276945" cy="1100659"/>
            <a:chOff x="2912745" y="1076402"/>
            <a:chExt cx="1276945" cy="1100659"/>
          </a:xfrm>
        </p:grpSpPr>
        <p:sp>
          <p:nvSpPr>
            <p:cNvPr id="32" name="Rectangle 31"/>
            <p:cNvSpPr/>
            <p:nvPr/>
          </p:nvSpPr>
          <p:spPr>
            <a:xfrm>
              <a:off x="2912745" y="1076402"/>
              <a:ext cx="1276945" cy="1100659"/>
            </a:xfrm>
            <a:prstGeom prst="rect">
              <a:avLst/>
            </a:prstGeom>
          </p:spPr>
          <p:style>
            <a:lnRef idx="2">
              <a:schemeClr val="accent5">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2912745" y="1076402"/>
              <a:ext cx="1276945" cy="11006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Char char="••"/>
              </a:pPr>
              <a:r>
                <a:rPr lang="en-US" sz="1300" kern="1200" dirty="0">
                  <a:solidFill>
                    <a:schemeClr val="tx1">
                      <a:lumMod val="75000"/>
                      <a:lumOff val="25000"/>
                    </a:schemeClr>
                  </a:solidFill>
                  <a:latin typeface="Times New Roman" panose="02020603050405020304" pitchFamily="18" charset="0"/>
                  <a:cs typeface="Times New Roman" panose="02020603050405020304" pitchFamily="18" charset="0"/>
                </a:rPr>
                <a:t>Consideration of design alternative to minimize the cost</a:t>
              </a:r>
              <a:endParaRPr lang="ar-JO" sz="1300" kern="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541626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cs typeface="Times New Roman" panose="02020603050405020304" pitchFamily="18" charset="0"/>
              </a:rPr>
              <a:t>14.2.6  Spares Provisioning: </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417906"/>
          </a:xfrm>
        </p:spPr>
        <p:txBody>
          <a:bodyPr>
            <a:normAutofit lnSpcReduction="10000"/>
          </a:bodyPr>
          <a:lstStyle/>
          <a:p>
            <a:pPr algn="just" rtl="0"/>
            <a:r>
              <a:rPr lang="en-CA" dirty="0">
                <a:solidFill>
                  <a:schemeClr val="tx1"/>
                </a:solidFill>
                <a:latin typeface="Times New Roman" panose="02020603050405020304" pitchFamily="18" charset="0"/>
                <a:cs typeface="Times New Roman" panose="02020603050405020304" pitchFamily="18" charset="0"/>
              </a:rPr>
              <a:t>If a system has {n} of a particular item and a nominal spares stock of {v}, then unavailability (U) is :</a:t>
            </a:r>
          </a:p>
          <a:p>
            <a:pPr algn="just" rtl="0"/>
            <a:r>
              <a:rPr lang="en-CA" dirty="0">
                <a:solidFill>
                  <a:schemeClr val="tx1"/>
                </a:solidFill>
                <a:latin typeface="Times New Roman" panose="02020603050405020304" pitchFamily="18" charset="0"/>
                <a:cs typeface="Times New Roman" panose="02020603050405020304" pitchFamily="18" charset="0"/>
              </a:rPr>
              <a:t>U = 1 – P(Failure &lt; r)</a:t>
            </a:r>
          </a:p>
          <a:p>
            <a:pPr algn="just" rtl="0"/>
            <a:r>
              <a:rPr lang="en-CA" dirty="0">
                <a:solidFill>
                  <a:schemeClr val="tx1"/>
                </a:solidFill>
                <a:latin typeface="Times New Roman" panose="02020603050405020304" pitchFamily="18" charset="0"/>
                <a:cs typeface="Times New Roman" panose="02020603050405020304" pitchFamily="18" charset="0"/>
              </a:rPr>
              <a:t>Repair is assumed instantaneous.</a:t>
            </a:r>
          </a:p>
          <a:p>
            <a:pPr algn="just" rtl="0"/>
            <a:r>
              <a:rPr lang="en-CA" dirty="0">
                <a:solidFill>
                  <a:schemeClr val="tx1"/>
                </a:solidFill>
                <a:latin typeface="Times New Roman" panose="02020603050405020304" pitchFamily="18" charset="0"/>
                <a:cs typeface="Times New Roman" panose="02020603050405020304" pitchFamily="18" charset="0"/>
              </a:rPr>
              <a:t>The main consideration of spares provisioning are:</a:t>
            </a:r>
          </a:p>
          <a:p>
            <a:pPr algn="just" rtl="0"/>
            <a:r>
              <a:rPr lang="en-CA" dirty="0">
                <a:solidFill>
                  <a:schemeClr val="tx1"/>
                </a:solidFill>
                <a:latin typeface="Times New Roman" panose="02020603050405020304" pitchFamily="18" charset="0"/>
                <a:cs typeface="Times New Roman" panose="02020603050405020304" pitchFamily="18" charset="0"/>
              </a:rPr>
              <a:t>1) Failure rate: determine quality of spares.</a:t>
            </a:r>
          </a:p>
          <a:p>
            <a:pPr algn="just" rtl="0"/>
            <a:r>
              <a:rPr lang="en-CA" dirty="0">
                <a:solidFill>
                  <a:schemeClr val="tx1"/>
                </a:solidFill>
                <a:latin typeface="Times New Roman" panose="02020603050405020304" pitchFamily="18" charset="0"/>
                <a:cs typeface="Times New Roman" panose="02020603050405020304" pitchFamily="18" charset="0"/>
              </a:rPr>
              <a:t>2) Fixed spares level: acceptable probability of stock out.</a:t>
            </a:r>
          </a:p>
          <a:p>
            <a:pPr algn="just" rtl="0"/>
            <a:r>
              <a:rPr lang="en-CA" dirty="0">
                <a:solidFill>
                  <a:schemeClr val="tx1"/>
                </a:solidFill>
                <a:latin typeface="Times New Roman" panose="02020603050405020304" pitchFamily="18" charset="0"/>
                <a:cs typeface="Times New Roman" panose="02020603050405020304" pitchFamily="18" charset="0"/>
              </a:rPr>
              <a:t>3) Cost of each spare: affects spears level.</a:t>
            </a:r>
          </a:p>
          <a:p>
            <a:pPr algn="just" rtl="0"/>
            <a:r>
              <a:rPr lang="en-CA" dirty="0">
                <a:solidFill>
                  <a:schemeClr val="tx1"/>
                </a:solidFill>
                <a:latin typeface="Times New Roman" panose="02020603050405020304" pitchFamily="18" charset="0"/>
                <a:cs typeface="Times New Roman" panose="02020603050405020304" pitchFamily="18" charset="0"/>
              </a:rPr>
              <a:t>4) standardization and LRA: affects number of spares types.</a:t>
            </a:r>
          </a:p>
          <a:p>
            <a:pPr algn="just" rtl="0"/>
            <a:r>
              <a:rPr lang="en-CA" dirty="0">
                <a:solidFill>
                  <a:schemeClr val="tx1"/>
                </a:solidFill>
                <a:latin typeface="Times New Roman" panose="02020603050405020304" pitchFamily="18" charset="0"/>
                <a:cs typeface="Times New Roman" panose="02020603050405020304" pitchFamily="18" charset="0"/>
              </a:rPr>
              <a:t>5)lead time on ordering.</a:t>
            </a:r>
          </a:p>
          <a:p>
            <a:pPr algn="just" rtl="0"/>
            <a:r>
              <a:rPr lang="en-CA" dirty="0">
                <a:solidFill>
                  <a:schemeClr val="tx1"/>
                </a:solidFill>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p:txBody>
          <a:bodyPr/>
          <a:lstStyle/>
          <a:p>
            <a:fld id="{FB5A1C8A-B5D8-435D-A0F1-E2678886B24A}"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14</a:t>
            </a:r>
            <a:endParaRPr lang="ar-JO" sz="1600" dirty="0"/>
          </a:p>
        </p:txBody>
      </p:sp>
    </p:spTree>
    <p:extLst>
      <p:ext uri="{BB962C8B-B14F-4D97-AF65-F5344CB8AC3E}">
        <p14:creationId xmlns:p14="http://schemas.microsoft.com/office/powerpoint/2010/main" val="192062681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cs typeface="Times New Roman" panose="02020603050405020304" pitchFamily="18" charset="0"/>
              </a:rPr>
              <a:t>14.2.7 Logistics:</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l" rtl="0">
              <a:buNone/>
            </a:pPr>
            <a:r>
              <a:rPr lang="en-CA" dirty="0">
                <a:solidFill>
                  <a:schemeClr val="tx1"/>
                </a:solidFill>
                <a:latin typeface="Times New Roman" panose="02020603050405020304" pitchFamily="18" charset="0"/>
                <a:cs typeface="Times New Roman" panose="02020603050405020304" pitchFamily="18" charset="0"/>
              </a:rPr>
              <a:t>It is the time and resources involved in transporting personnel spares and equipment into the field.</a:t>
            </a:r>
          </a:p>
          <a:p>
            <a:pPr algn="l" rtl="0"/>
            <a:r>
              <a:rPr lang="en-CA" dirty="0">
                <a:solidFill>
                  <a:schemeClr val="tx1"/>
                </a:solidFill>
                <a:latin typeface="Times New Roman" panose="02020603050405020304" pitchFamily="18" charset="0"/>
                <a:cs typeface="Times New Roman" panose="02020603050405020304" pitchFamily="18" charset="0"/>
              </a:rPr>
              <a:t>These considerations are divided according to their location:</a:t>
            </a:r>
          </a:p>
          <a:p>
            <a:pPr algn="l" rtl="0"/>
            <a:r>
              <a:rPr lang="en-CA" dirty="0">
                <a:solidFill>
                  <a:schemeClr val="tx1"/>
                </a:solidFill>
                <a:latin typeface="Times New Roman" panose="02020603050405020304" pitchFamily="18" charset="0"/>
                <a:cs typeface="Times New Roman" panose="02020603050405020304" pitchFamily="18" charset="0"/>
              </a:rPr>
              <a:t>- </a:t>
            </a:r>
            <a:r>
              <a:rPr lang="en-CA" u="sng" dirty="0">
                <a:solidFill>
                  <a:schemeClr val="tx1"/>
                </a:solidFill>
                <a:latin typeface="Times New Roman" panose="02020603050405020304" pitchFamily="18" charset="0"/>
                <a:cs typeface="Times New Roman" panose="02020603050405020304" pitchFamily="18" charset="0"/>
              </a:rPr>
              <a:t>Centralize</a:t>
            </a:r>
            <a:r>
              <a:rPr lang="en-CA" dirty="0">
                <a:solidFill>
                  <a:schemeClr val="tx1"/>
                </a:solidFill>
                <a:latin typeface="Times New Roman" panose="02020603050405020304" pitchFamily="18" charset="0"/>
                <a:cs typeface="Times New Roman" panose="02020603050405020304" pitchFamily="18" charset="0"/>
              </a:rPr>
              <a:t>:</a:t>
            </a:r>
          </a:p>
          <a:p>
            <a:pPr lvl="1" algn="l" rtl="0"/>
            <a:r>
              <a:rPr lang="en-CA" dirty="0">
                <a:solidFill>
                  <a:schemeClr val="tx1"/>
                </a:solidFill>
                <a:latin typeface="Times New Roman" panose="02020603050405020304" pitchFamily="18" charset="0"/>
                <a:cs typeface="Times New Roman" panose="02020603050405020304" pitchFamily="18" charset="0"/>
              </a:rPr>
              <a:t>Specialized test equipment, Low utilization of skills and test gear, Second line repair, Infrequent[1] spares. </a:t>
            </a:r>
          </a:p>
          <a:p>
            <a:pPr algn="l" rtl="0"/>
            <a:r>
              <a:rPr lang="en-CA" dirty="0">
                <a:solidFill>
                  <a:schemeClr val="tx1"/>
                </a:solidFill>
                <a:latin typeface="Times New Roman" panose="02020603050405020304" pitchFamily="18" charset="0"/>
                <a:cs typeface="Times New Roman" panose="02020603050405020304" pitchFamily="18" charset="0"/>
              </a:rPr>
              <a:t>- </a:t>
            </a:r>
            <a:r>
              <a:rPr lang="en-CA" u="sng" dirty="0">
                <a:solidFill>
                  <a:schemeClr val="tx1"/>
                </a:solidFill>
                <a:latin typeface="Times New Roman" panose="02020603050405020304" pitchFamily="18" charset="0"/>
                <a:cs typeface="Times New Roman" panose="02020603050405020304" pitchFamily="18" charset="0"/>
              </a:rPr>
              <a:t>Decentralize</a:t>
            </a:r>
            <a:r>
              <a:rPr lang="en-CA" dirty="0">
                <a:solidFill>
                  <a:schemeClr val="tx1"/>
                </a:solidFill>
                <a:latin typeface="Times New Roman" panose="02020603050405020304" pitchFamily="18" charset="0"/>
                <a:cs typeface="Times New Roman" panose="02020603050405020304" pitchFamily="18" charset="0"/>
              </a:rPr>
              <a:t>:</a:t>
            </a:r>
          </a:p>
          <a:p>
            <a:pPr lvl="1" algn="l" rtl="0"/>
            <a:r>
              <a:rPr lang="en-CA" dirty="0">
                <a:solidFill>
                  <a:schemeClr val="tx1"/>
                </a:solidFill>
                <a:latin typeface="Times New Roman" panose="02020603050405020304" pitchFamily="18" charset="0"/>
                <a:cs typeface="Times New Roman" panose="02020603050405020304" pitchFamily="18" charset="0"/>
              </a:rPr>
              <a:t>Small tools and standard items where small MTTR is vital, Fragile test gear, Frequent[2] Spares.</a:t>
            </a:r>
          </a:p>
          <a:p>
            <a:pPr lvl="1" algn="l" rtl="0"/>
            <a:endParaRPr lang="en-US" dirty="0">
              <a:solidFill>
                <a:schemeClr val="tx1"/>
              </a:solidFill>
              <a:latin typeface="Times New Roman" panose="02020603050405020304" pitchFamily="18" charset="0"/>
              <a:cs typeface="Times New Roman" panose="02020603050405020304" pitchFamily="18" charset="0"/>
            </a:endParaRPr>
          </a:p>
          <a:p>
            <a:pPr marL="201168" lvl="1" indent="0" algn="l" rtl="0">
              <a:buNone/>
            </a:pPr>
            <a:r>
              <a:rPr lang="en-US" dirty="0">
                <a:solidFill>
                  <a:schemeClr val="tx1"/>
                </a:solidFill>
                <a:latin typeface="Times New Roman" panose="02020603050405020304" pitchFamily="18" charset="0"/>
                <a:cs typeface="Times New Roman" panose="02020603050405020304" pitchFamily="18" charset="0"/>
              </a:rPr>
              <a:t>[1] : High- Reliability , [2]: Low-reliability.</a:t>
            </a:r>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A7AA288-4749-4117-9F33-7AE6196FEF6B}"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15</a:t>
            </a:r>
            <a:endParaRPr lang="ar-JO" sz="1600" dirty="0"/>
          </a:p>
        </p:txBody>
      </p:sp>
    </p:spTree>
    <p:extLst>
      <p:ext uri="{BB962C8B-B14F-4D97-AF65-F5344CB8AC3E}">
        <p14:creationId xmlns:p14="http://schemas.microsoft.com/office/powerpoint/2010/main" val="190839212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cs typeface="Times New Roman" panose="02020603050405020304" pitchFamily="18" charset="0"/>
              </a:rPr>
              <a:t>14.2.8 The user and the designer:</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CA"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The following shows the relationship between maintenance(user) and design(designer):</a:t>
            </a:r>
          </a:p>
          <a:p>
            <a:pPr algn="l" rtl="0"/>
            <a:r>
              <a:rPr lang="en-US" b="1" dirty="0">
                <a:solidFill>
                  <a:schemeClr val="tx1"/>
                </a:solidFill>
                <a:latin typeface="Times New Roman" panose="02020603050405020304" pitchFamily="18" charset="0"/>
                <a:cs typeface="Times New Roman" panose="02020603050405020304" pitchFamily="18" charset="0"/>
              </a:rPr>
              <a:t>Skill level of technician</a:t>
            </a:r>
            <a:r>
              <a:rPr lang="en-US" dirty="0">
                <a:solidFill>
                  <a:schemeClr val="tx1"/>
                </a:solidFill>
                <a:latin typeface="Times New Roman" panose="02020603050405020304" pitchFamily="18" charset="0"/>
                <a:cs typeface="Times New Roman" panose="02020603050405020304" pitchFamily="18" charset="0"/>
              </a:rPr>
              <a:t>: Build in test equipment, Level of IRA replacement.</a:t>
            </a:r>
          </a:p>
          <a:p>
            <a:pPr algn="l" rtl="0"/>
            <a:r>
              <a:rPr lang="en-US" b="1" dirty="0">
                <a:solidFill>
                  <a:schemeClr val="tx1"/>
                </a:solidFill>
                <a:latin typeface="Times New Roman" panose="02020603050405020304" pitchFamily="18" charset="0"/>
                <a:cs typeface="Times New Roman" panose="02020603050405020304" pitchFamily="18" charset="0"/>
              </a:rPr>
              <a:t>Tools and test equipment</a:t>
            </a:r>
            <a:r>
              <a:rPr lang="en-US" dirty="0">
                <a:solidFill>
                  <a:schemeClr val="tx1"/>
                </a:solidFill>
                <a:latin typeface="Times New Roman" panose="02020603050405020304" pitchFamily="18" charset="0"/>
                <a:cs typeface="Times New Roman" panose="02020603050405020304" pitchFamily="18" charset="0"/>
              </a:rPr>
              <a:t>: IRA fixing and access, Test points, Equipment standardization.</a:t>
            </a:r>
          </a:p>
          <a:p>
            <a:pPr algn="l" rtl="0"/>
            <a:r>
              <a:rPr lang="en-US" b="1" dirty="0">
                <a:solidFill>
                  <a:schemeClr val="tx1"/>
                </a:solidFill>
                <a:latin typeface="Times New Roman" panose="02020603050405020304" pitchFamily="18" charset="0"/>
                <a:cs typeface="Times New Roman" panose="02020603050405020304" pitchFamily="18" charset="0"/>
              </a:rPr>
              <a:t>Maintenance procedure</a:t>
            </a:r>
            <a:r>
              <a:rPr lang="en-US" dirty="0">
                <a:solidFill>
                  <a:schemeClr val="tx1"/>
                </a:solidFill>
                <a:latin typeface="Times New Roman" panose="02020603050405020304" pitchFamily="18" charset="0"/>
                <a:cs typeface="Times New Roman" panose="02020603050405020304" pitchFamily="18" charset="0"/>
              </a:rPr>
              <a:t>: Ergonomics and environment, Build in test equipment diagnostics,</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Displays and finally; Interchangeability.</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There is a link between repair time and cast.</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AAA6B7B-BC96-4B7E-9C9D-62331F7F031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spTree>
    <p:extLst>
      <p:ext uri="{BB962C8B-B14F-4D97-AF65-F5344CB8AC3E}">
        <p14:creationId xmlns:p14="http://schemas.microsoft.com/office/powerpoint/2010/main" val="36533723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ea typeface="+mn-ea"/>
                <a:cs typeface="Times New Roman" panose="02020603050405020304" pitchFamily="18" charset="0"/>
              </a:rPr>
              <a:t>14.2.9  Computer aids to maintenance:</a:t>
            </a:r>
            <a:br>
              <a:rPr lang="en-CA" sz="2400" b="1" dirty="0">
                <a:solidFill>
                  <a:schemeClr val="tx1"/>
                </a:solidFill>
                <a:latin typeface="Times New Roman" panose="02020603050405020304" pitchFamily="18" charset="0"/>
                <a:ea typeface="+mn-ea"/>
                <a:cs typeface="Times New Roman" panose="02020603050405020304" pitchFamily="18" charset="0"/>
              </a:rPr>
            </a:br>
            <a:endParaRPr lang="ar-JO"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sz="2400"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 Software packages are available that helps to setup a complete maintenance and spares management system.</a:t>
            </a:r>
          </a:p>
          <a:p>
            <a:pPr algn="l" rtl="0">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Parts and their failure rates must be fed into the package.</a:t>
            </a:r>
          </a:p>
          <a:p>
            <a:pPr algn="l" rtl="0">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In addition the routine maintenance schedules the package provides daily schedule of maintenance tasks and required spares, in addition to pares stock monitoring.</a:t>
            </a:r>
          </a:p>
        </p:txBody>
      </p:sp>
      <p:sp>
        <p:nvSpPr>
          <p:cNvPr id="4" name="Date Placeholder 3"/>
          <p:cNvSpPr>
            <a:spLocks noGrp="1"/>
          </p:cNvSpPr>
          <p:nvPr>
            <p:ph type="dt" sz="half" idx="10"/>
          </p:nvPr>
        </p:nvSpPr>
        <p:spPr/>
        <p:txBody>
          <a:bodyPr/>
          <a:lstStyle/>
          <a:p>
            <a:fld id="{CA35F0F1-2A72-428B-A9A2-6353F8166D0C}"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387214656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ea typeface="+mn-ea"/>
                <a:cs typeface="Times New Roman" panose="02020603050405020304" pitchFamily="18" charset="0"/>
              </a:rPr>
              <a:t>Chapter 15. Predicting and demonstrating repair times</a:t>
            </a:r>
            <a:br>
              <a:rPr lang="en-CA" sz="2400" b="1" dirty="0">
                <a:solidFill>
                  <a:schemeClr val="tx1"/>
                </a:solidFill>
                <a:latin typeface="Times New Roman" panose="02020603050405020304" pitchFamily="18" charset="0"/>
                <a:ea typeface="+mn-ea"/>
                <a:cs typeface="Times New Roman" panose="02020603050405020304" pitchFamily="18" charset="0"/>
              </a:rPr>
            </a:br>
            <a:endParaRPr lang="ar-JO"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sz="2400"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sz="240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Why to predict MDTR: to determine compliances with spares and to provide feedback.</a:t>
            </a:r>
          </a:p>
          <a:p>
            <a:pPr marL="0" indent="0" algn="l" rtl="0">
              <a:buNone/>
            </a:pPr>
            <a:r>
              <a:rPr lang="en-US" b="1" dirty="0">
                <a:solidFill>
                  <a:schemeClr val="tx1"/>
                </a:solidFill>
                <a:latin typeface="Times New Roman" panose="02020603050405020304" pitchFamily="18" charset="0"/>
                <a:cs typeface="Times New Roman" panose="02020603050405020304" pitchFamily="18" charset="0"/>
              </a:rPr>
              <a:t>15.1  prediction methods:</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Best known methods are described in US military handbook 472, a large amount of data is required in order to predict maintainability using statistical techniques.</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74AFC1C-BAF8-4876-B4D0-43F0482BCBF0}"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322141826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latin typeface="Times New Roman" panose="02020603050405020304" pitchFamily="18" charset="0"/>
                <a:ea typeface="+mn-ea"/>
                <a:cs typeface="Times New Roman" panose="02020603050405020304" pitchFamily="18" charset="0"/>
              </a:rPr>
              <a:t>Requirements to maintain prediction procedures </a:t>
            </a:r>
            <a:r>
              <a:rPr lang="en-CA" sz="2400" dirty="0">
                <a:solidFill>
                  <a:schemeClr val="tx1"/>
                </a:solidFill>
                <a:latin typeface="Times New Roman" panose="02020603050405020304" pitchFamily="18" charset="0"/>
                <a:ea typeface="+mn-ea"/>
                <a:cs typeface="Times New Roman" panose="02020603050405020304" pitchFamily="18" charset="0"/>
              </a:rPr>
              <a:t/>
            </a:r>
            <a:br>
              <a:rPr lang="en-C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sz="2400"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b="1" dirty="0">
                <a:solidFill>
                  <a:schemeClr val="tx1"/>
                </a:solidFill>
                <a:cs typeface="Times New Roman" panose="02020603050405020304" pitchFamily="18" charset="0"/>
              </a:rPr>
              <a:t> 1-</a:t>
            </a:r>
            <a:r>
              <a:rPr lang="en-US" dirty="0">
                <a:solidFill>
                  <a:schemeClr val="tx1"/>
                </a:solidFill>
                <a:cs typeface="Times New Roman" panose="02020603050405020304" pitchFamily="18" charset="0"/>
              </a:rPr>
              <a:t> Must be fully documented and subject to modification.</a:t>
            </a:r>
          </a:p>
          <a:p>
            <a:pPr marL="0" indent="0" algn="l" rtl="0">
              <a:buNone/>
            </a:pPr>
            <a:r>
              <a:rPr lang="en-US" dirty="0">
                <a:solidFill>
                  <a:schemeClr val="tx1"/>
                </a:solidFill>
                <a:cs typeface="Times New Roman" panose="02020603050405020304" pitchFamily="18" charset="0"/>
              </a:rPr>
              <a:t>That’s it we’ll continue them next class.</a:t>
            </a:r>
          </a:p>
          <a:p>
            <a:pPr marL="0" indent="0" algn="l" rtl="0">
              <a:buNone/>
            </a:pPr>
            <a:r>
              <a:rPr lang="en-US" dirty="0">
                <a:solidFill>
                  <a:schemeClr val="tx1"/>
                </a:solidFill>
                <a:cs typeface="Times New Roman" panose="02020603050405020304" pitchFamily="18" charset="0"/>
              </a:rPr>
              <a:t>M.O.</a:t>
            </a:r>
          </a:p>
          <a:p>
            <a:pPr algn="l" rtl="0"/>
            <a:r>
              <a:rPr lang="en-US" b="1" dirty="0">
                <a:solidFill>
                  <a:schemeClr val="tx1"/>
                </a:solidFill>
              </a:rPr>
              <a:t>2</a:t>
            </a:r>
            <a:r>
              <a:rPr lang="en-US" dirty="0">
                <a:solidFill>
                  <a:schemeClr val="tx1"/>
                </a:solidFill>
              </a:rPr>
              <a:t>- assumption must be recorded.</a:t>
            </a:r>
          </a:p>
          <a:p>
            <a:pPr algn="l" rtl="0"/>
            <a:r>
              <a:rPr lang="en-US" b="1" dirty="0">
                <a:solidFill>
                  <a:schemeClr val="tx1"/>
                </a:solidFill>
              </a:rPr>
              <a:t>3</a:t>
            </a:r>
            <a:r>
              <a:rPr lang="en-US" dirty="0">
                <a:solidFill>
                  <a:schemeClr val="tx1"/>
                </a:solidFill>
              </a:rPr>
              <a:t>-prediction must not be done by the design group so as not be biased.</a:t>
            </a:r>
          </a:p>
          <a:p>
            <a:pPr algn="l" rtl="0"/>
            <a:r>
              <a:rPr lang="en-US" dirty="0">
                <a:solidFill>
                  <a:schemeClr val="tx1"/>
                </a:solidFill>
              </a:rPr>
              <a:t>The relationship between maintainability and reliability is that the frequency of each repair is determined by failure  rate.</a:t>
            </a:r>
          </a:p>
          <a:p>
            <a:pPr marL="0" indent="0" algn="l" rtl="0">
              <a:buNone/>
            </a:pPr>
            <a:endParaRPr lang="en-US"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38C6A9F8-8CD1-421A-B1B7-340CD74E3D9F}"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402181331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14" y="1866335"/>
            <a:ext cx="8229600" cy="3554751"/>
          </a:xfrm>
        </p:spPr>
        <p:txBody>
          <a:bodyPr/>
          <a:lstStyle/>
          <a:p>
            <a:pPr algn="l" rtl="0"/>
            <a:r>
              <a:rPr lang="en-US" dirty="0">
                <a:solidFill>
                  <a:schemeClr val="tx1"/>
                </a:solidFill>
              </a:rPr>
              <a:t>There are three approaches to the prediction task :</a:t>
            </a:r>
          </a:p>
          <a:p>
            <a:pPr algn="l" rtl="0"/>
            <a:r>
              <a:rPr lang="en-US" b="1" dirty="0">
                <a:solidFill>
                  <a:schemeClr val="tx1"/>
                </a:solidFill>
              </a:rPr>
              <a:t>1</a:t>
            </a:r>
            <a:r>
              <a:rPr lang="en-US" dirty="0">
                <a:solidFill>
                  <a:schemeClr val="tx1"/>
                </a:solidFill>
              </a:rPr>
              <a:t>)work study method analyses each task in a sample by breaking it into definable work elements .</a:t>
            </a:r>
          </a:p>
          <a:p>
            <a:pPr algn="l" rtl="0"/>
            <a:r>
              <a:rPr lang="en-US" b="1" dirty="0">
                <a:solidFill>
                  <a:schemeClr val="tx1"/>
                </a:solidFill>
              </a:rPr>
              <a:t>2</a:t>
            </a:r>
            <a:r>
              <a:rPr lang="en-US" dirty="0">
                <a:solidFill>
                  <a:schemeClr val="tx1"/>
                </a:solidFill>
              </a:rPr>
              <a:t>)empirical :</a:t>
            </a:r>
          </a:p>
          <a:p>
            <a:pPr algn="l" rtl="0"/>
            <a:r>
              <a:rPr lang="en-US" dirty="0">
                <a:solidFill>
                  <a:schemeClr val="tx1"/>
                </a:solidFill>
              </a:rPr>
              <a:t> rating a number of maintainability  factors against a checklist.</a:t>
            </a:r>
          </a:p>
          <a:p>
            <a:pPr algn="l" rtl="0"/>
            <a:r>
              <a:rPr lang="en-US" b="1" dirty="0">
                <a:solidFill>
                  <a:schemeClr val="tx1"/>
                </a:solidFill>
              </a:rPr>
              <a:t>3</a:t>
            </a:r>
            <a:r>
              <a:rPr lang="en-US" dirty="0">
                <a:solidFill>
                  <a:schemeClr val="tx1"/>
                </a:solidFill>
              </a:rPr>
              <a:t>)</a:t>
            </a:r>
            <a:r>
              <a:rPr lang="en-US" dirty="0" err="1">
                <a:solidFill>
                  <a:schemeClr val="tx1"/>
                </a:solidFill>
              </a:rPr>
              <a:t>vs</a:t>
            </a:r>
            <a:r>
              <a:rPr lang="en-US" dirty="0">
                <a:solidFill>
                  <a:schemeClr val="tx1"/>
                </a:solidFill>
              </a:rPr>
              <a:t> military handbook 472  </a:t>
            </a:r>
          </a:p>
        </p:txBody>
      </p:sp>
      <p:sp>
        <p:nvSpPr>
          <p:cNvPr id="2" name="Date Placeholder 1"/>
          <p:cNvSpPr>
            <a:spLocks noGrp="1"/>
          </p:cNvSpPr>
          <p:nvPr>
            <p:ph type="dt" sz="half" idx="10"/>
          </p:nvPr>
        </p:nvSpPr>
        <p:spPr/>
        <p:txBody>
          <a:bodyPr/>
          <a:lstStyle/>
          <a:p>
            <a:pPr defTabSz="457200">
              <a:defRPr/>
            </a:pPr>
            <a:fld id="{70F7BC67-38D6-42EC-A57F-8D99C0851129}"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216</a:t>
            </a:fld>
            <a:endParaRPr lang="ar-JO" dirty="0"/>
          </a:p>
        </p:txBody>
      </p:sp>
      <p:sp>
        <p:nvSpPr>
          <p:cNvPr id="6" name="Title 1"/>
          <p:cNvSpPr>
            <a:spLocks noGrp="1"/>
          </p:cNvSpPr>
          <p:nvPr>
            <p:ph type="title"/>
          </p:nvPr>
        </p:nvSpPr>
        <p:spPr>
          <a:xfrm>
            <a:off x="1097280" y="286603"/>
            <a:ext cx="10058400" cy="1450757"/>
          </a:xfrm>
        </p:spPr>
        <p:txBody>
          <a:bodyPr>
            <a:normAutofit/>
          </a:bodyPr>
          <a:lstStyle/>
          <a:p>
            <a:pPr rtl="0"/>
            <a:r>
              <a:rPr lang="en-CA" sz="2400" b="1" dirty="0">
                <a:solidFill>
                  <a:schemeClr val="tx1"/>
                </a:solidFill>
                <a:latin typeface="Times New Roman" panose="02020603050405020304" pitchFamily="18" charset="0"/>
                <a:ea typeface="+mn-ea"/>
                <a:cs typeface="Times New Roman" panose="02020603050405020304" pitchFamily="18" charset="0"/>
              </a:rPr>
              <a:t>Requirements to maintain prediction procedures </a:t>
            </a:r>
            <a:r>
              <a:rPr lang="en-CA" sz="2400" dirty="0">
                <a:solidFill>
                  <a:schemeClr val="tx1"/>
                </a:solidFill>
                <a:latin typeface="Times New Roman" panose="02020603050405020304" pitchFamily="18" charset="0"/>
                <a:ea typeface="+mn-ea"/>
                <a:cs typeface="Times New Roman" panose="02020603050405020304" pitchFamily="18" charset="0"/>
              </a:rPr>
              <a:t/>
            </a:r>
            <a:br>
              <a:rPr lang="en-C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6193135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051" y="1794082"/>
            <a:ext cx="8229600" cy="4332399"/>
          </a:xfrm>
        </p:spPr>
        <p:txBody>
          <a:bodyPr/>
          <a:lstStyle/>
          <a:p>
            <a:pPr marL="0" indent="0" algn="l" rtl="0">
              <a:buNone/>
            </a:pPr>
            <a:r>
              <a:rPr lang="en-US" dirty="0">
                <a:solidFill>
                  <a:schemeClr val="tx1"/>
                </a:solidFill>
              </a:rPr>
              <a:t>It is an empirical method , it utilizes a checklist according to the design ,maintenance support and personal requirements  , the regression equation for </a:t>
            </a:r>
            <a:r>
              <a:rPr lang="en-US" b="1" dirty="0">
                <a:solidFill>
                  <a:schemeClr val="tx1"/>
                </a:solidFill>
              </a:rPr>
              <a:t>MTTR</a:t>
            </a:r>
            <a:r>
              <a:rPr lang="en-US" dirty="0">
                <a:solidFill>
                  <a:schemeClr val="tx1"/>
                </a:solidFill>
              </a:rPr>
              <a:t> is :</a:t>
            </a:r>
          </a:p>
          <a:p>
            <a:pPr algn="l" rtl="0">
              <a:buNone/>
            </a:pPr>
            <a:r>
              <a:rPr lang="en-US" dirty="0">
                <a:solidFill>
                  <a:schemeClr val="tx1"/>
                </a:solidFill>
              </a:rPr>
              <a:t>Log10 MTTR=3.544 - .0123c - 0.023(1.0638A+1.29B) </a:t>
            </a:r>
          </a:p>
          <a:p>
            <a:pPr algn="l" rtl="0">
              <a:buNone/>
            </a:pPr>
            <a:r>
              <a:rPr lang="en-US" dirty="0">
                <a:solidFill>
                  <a:schemeClr val="tx1"/>
                </a:solidFill>
              </a:rPr>
              <a:t>Where A,B and C are the checklist scores </a:t>
            </a:r>
          </a:p>
          <a:p>
            <a:pPr algn="l" rtl="0">
              <a:buNone/>
            </a:pPr>
            <a:endParaRPr lang="en-US" dirty="0">
              <a:solidFill>
                <a:schemeClr val="tx1"/>
              </a:solidFill>
            </a:endParaRPr>
          </a:p>
          <a:p>
            <a:pPr algn="l" rtl="0">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p:txBody>
      </p:sp>
      <p:sp>
        <p:nvSpPr>
          <p:cNvPr id="2" name="Date Placeholder 1"/>
          <p:cNvSpPr>
            <a:spLocks noGrp="1"/>
          </p:cNvSpPr>
          <p:nvPr>
            <p:ph type="dt" sz="half" idx="10"/>
          </p:nvPr>
        </p:nvSpPr>
        <p:spPr/>
        <p:txBody>
          <a:bodyPr/>
          <a:lstStyle/>
          <a:p>
            <a:pPr defTabSz="457200">
              <a:defRPr/>
            </a:pPr>
            <a:fld id="{2C270CC4-9735-4EED-8B15-5B3DD0DF75FA}"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217</a:t>
            </a:fld>
            <a:endParaRPr lang="ar-JO" dirty="0"/>
          </a:p>
        </p:txBody>
      </p:sp>
      <p:sp>
        <p:nvSpPr>
          <p:cNvPr id="6" name="TextBox 5"/>
          <p:cNvSpPr txBox="1"/>
          <p:nvPr/>
        </p:nvSpPr>
        <p:spPr>
          <a:xfrm flipH="1">
            <a:off x="1097280" y="1258098"/>
            <a:ext cx="8516269" cy="738664"/>
          </a:xfrm>
          <a:prstGeom prst="rect">
            <a:avLst/>
          </a:prstGeom>
          <a:noFill/>
        </p:spPr>
        <p:txBody>
          <a:bodyPr wrap="square" rtlCol="0">
            <a:spAutoFit/>
          </a:bodyPr>
          <a:lstStyle/>
          <a:p>
            <a:r>
              <a:rPr lang="en-US" sz="2400" b="1" dirty="0"/>
              <a:t>15.1.1</a:t>
            </a:r>
            <a:r>
              <a:rPr lang="en-US" sz="2400" dirty="0"/>
              <a:t> vs military handbook 472 procedure 3 </a:t>
            </a:r>
            <a:r>
              <a:rPr lang="en-US" dirty="0"/>
              <a:t>:</a:t>
            </a:r>
          </a:p>
          <a:p>
            <a:endParaRPr lang="en-US" dirty="0"/>
          </a:p>
        </p:txBody>
      </p:sp>
    </p:spTree>
    <p:extLst>
      <p:ext uri="{BB962C8B-B14F-4D97-AF65-F5344CB8AC3E}">
        <p14:creationId xmlns:p14="http://schemas.microsoft.com/office/powerpoint/2010/main" val="111808887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15.1.2</a:t>
            </a:r>
            <a:r>
              <a:rPr lang="en-US" sz="2400" dirty="0">
                <a:solidFill>
                  <a:schemeClr val="tx1"/>
                </a:solidFill>
              </a:rPr>
              <a:t> checklist -Mil 472 procedure 3 :</a:t>
            </a:r>
            <a:endParaRPr lang="en-US" dirty="0">
              <a:solidFill>
                <a:schemeClr val="tx1"/>
              </a:solidFill>
            </a:endParaRPr>
          </a:p>
        </p:txBody>
      </p:sp>
      <p:sp>
        <p:nvSpPr>
          <p:cNvPr id="3" name="Content Placeholder 2"/>
          <p:cNvSpPr>
            <a:spLocks noGrp="1"/>
          </p:cNvSpPr>
          <p:nvPr>
            <p:ph idx="1"/>
          </p:nvPr>
        </p:nvSpPr>
        <p:spPr>
          <a:xfrm>
            <a:off x="1068387" y="1737360"/>
            <a:ext cx="10593526" cy="4597179"/>
          </a:xfrm>
        </p:spPr>
        <p:txBody>
          <a:bodyPr>
            <a:normAutofit/>
          </a:bodyPr>
          <a:lstStyle/>
          <a:p>
            <a:pPr algn="l" rtl="0"/>
            <a:r>
              <a:rPr lang="en-US" dirty="0">
                <a:solidFill>
                  <a:schemeClr val="tx1"/>
                </a:solidFill>
              </a:rPr>
              <a:t>Each checklist contains headings referring to elements to be scored, for example:</a:t>
            </a:r>
          </a:p>
          <a:p>
            <a:pPr marL="0" indent="0" algn="l" rtl="0">
              <a:buNone/>
            </a:pPr>
            <a:r>
              <a:rPr lang="en-US" dirty="0">
                <a:solidFill>
                  <a:schemeClr val="tx1"/>
                </a:solidFill>
              </a:rPr>
              <a:t>Checklist A contains: Access(external), Latches and fasteners (external), Etc..</a:t>
            </a:r>
          </a:p>
          <a:p>
            <a:pPr marL="0" indent="0" algn="l" rtl="0">
              <a:lnSpc>
                <a:spcPct val="100000"/>
              </a:lnSpc>
              <a:buNone/>
            </a:pPr>
            <a:r>
              <a:rPr lang="en-US" dirty="0">
                <a:solidFill>
                  <a:schemeClr val="tx1"/>
                </a:solidFill>
              </a:rPr>
              <a:t>Checklist B contains: External test equipment, visual contact, connectors, </a:t>
            </a:r>
            <a:r>
              <a:rPr lang="en-US" dirty="0" err="1">
                <a:solidFill>
                  <a:schemeClr val="tx1"/>
                </a:solidFill>
              </a:rPr>
              <a:t>Etc</a:t>
            </a:r>
            <a:r>
              <a:rPr lang="en-US" dirty="0">
                <a:solidFill>
                  <a:schemeClr val="tx1"/>
                </a:solidFill>
              </a:rPr>
              <a:t>…</a:t>
            </a:r>
          </a:p>
          <a:p>
            <a:pPr marL="0" indent="0" algn="l" rtl="0">
              <a:lnSpc>
                <a:spcPct val="100000"/>
              </a:lnSpc>
              <a:buNone/>
            </a:pPr>
            <a:r>
              <a:rPr lang="en-US" dirty="0">
                <a:solidFill>
                  <a:schemeClr val="tx1"/>
                </a:solidFill>
              </a:rPr>
              <a:t>Checklist C contains: Arm, leg and back strength, visual, </a:t>
            </a:r>
            <a:r>
              <a:rPr lang="en-US" dirty="0" err="1">
                <a:solidFill>
                  <a:schemeClr val="tx1"/>
                </a:solidFill>
              </a:rPr>
              <a:t>Etc</a:t>
            </a:r>
            <a:r>
              <a:rPr lang="en-US" dirty="0">
                <a:solidFill>
                  <a:schemeClr val="tx1"/>
                </a:solidFill>
              </a:rPr>
              <a:t>… </a:t>
            </a:r>
          </a:p>
          <a:p>
            <a:pPr marL="0" indent="0" algn="l" rtl="0">
              <a:lnSpc>
                <a:spcPct val="100000"/>
              </a:lnSpc>
              <a:buNone/>
            </a:pPr>
            <a:endParaRPr lang="en-US" dirty="0">
              <a:solidFill>
                <a:schemeClr val="tx1"/>
              </a:solidFill>
            </a:endParaRPr>
          </a:p>
          <a:p>
            <a:pPr algn="l" rtl="0"/>
            <a:r>
              <a:rPr lang="en-US" dirty="0">
                <a:solidFill>
                  <a:schemeClr val="tx1"/>
                </a:solidFill>
              </a:rPr>
              <a:t>As design improved </a:t>
            </a:r>
            <a:r>
              <a:rPr lang="en-US" dirty="0">
                <a:solidFill>
                  <a:schemeClr val="tx1"/>
                </a:solidFill>
                <a:sym typeface="Wingdings" pitchFamily="2" charset="2"/>
              </a:rPr>
              <a:t> DT(down time) decreases (A factors)</a:t>
            </a:r>
          </a:p>
          <a:p>
            <a:pPr algn="l" rtl="0"/>
            <a:r>
              <a:rPr lang="en-US" dirty="0">
                <a:solidFill>
                  <a:schemeClr val="tx1"/>
                </a:solidFill>
                <a:sym typeface="Wingdings" pitchFamily="2" charset="2"/>
              </a:rPr>
              <a:t>As skills improved DT decreases (C factors)</a:t>
            </a:r>
          </a:p>
          <a:p>
            <a:pPr algn="l" rtl="0"/>
            <a:r>
              <a:rPr lang="en-US" dirty="0">
                <a:solidFill>
                  <a:schemeClr val="tx1"/>
                </a:solidFill>
                <a:sym typeface="Wingdings" pitchFamily="2" charset="2"/>
              </a:rPr>
              <a:t>As maintenance support improves DT decrease (B factors)</a:t>
            </a:r>
          </a:p>
          <a:p>
            <a:pPr algn="l" rtl="0"/>
            <a:r>
              <a:rPr lang="en-US" dirty="0">
                <a:solidFill>
                  <a:schemeClr val="tx1"/>
                </a:solidFill>
                <a:sym typeface="Wingdings" pitchFamily="2" charset="2"/>
              </a:rPr>
              <a:t>Each factor is given a score of 0-4 . </a:t>
            </a:r>
          </a:p>
          <a:p>
            <a:pPr algn="l" rtl="0"/>
            <a:r>
              <a:rPr lang="en-US" dirty="0">
                <a:solidFill>
                  <a:schemeClr val="tx1"/>
                </a:solidFill>
                <a:sym typeface="Wingdings" pitchFamily="2" charset="2"/>
              </a:rPr>
              <a:t>The previous regression equation is used to find MTTR </a:t>
            </a:r>
            <a:endParaRPr lang="en-US" dirty="0">
              <a:solidFill>
                <a:schemeClr val="tx1"/>
              </a:solidFill>
            </a:endParaRPr>
          </a:p>
          <a:p>
            <a:pPr marL="0" indent="0" algn="l" rtl="0">
              <a:lnSpc>
                <a:spcPct val="100000"/>
              </a:lnSpc>
              <a:buNone/>
            </a:pPr>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218</a:t>
            </a:fld>
            <a:endParaRPr lang="ar-JO" dirty="0"/>
          </a:p>
        </p:txBody>
      </p:sp>
    </p:spTree>
    <p:extLst>
      <p:ext uri="{BB962C8B-B14F-4D97-AF65-F5344CB8AC3E}">
        <p14:creationId xmlns:p14="http://schemas.microsoft.com/office/powerpoint/2010/main" val="47611746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15.2 Demonstration plans of MTTR</a:t>
            </a:r>
            <a:br>
              <a:rPr lang="en-US" sz="2400" b="1" dirty="0">
                <a:solidFill>
                  <a:schemeClr val="tx1"/>
                </a:solidFill>
              </a:rPr>
            </a:br>
            <a:r>
              <a:rPr lang="en-US" sz="2400" b="1" dirty="0">
                <a:solidFill>
                  <a:schemeClr val="tx1"/>
                </a:solidFill>
              </a:rPr>
              <a:t> </a:t>
            </a:r>
          </a:p>
        </p:txBody>
      </p:sp>
      <p:sp>
        <p:nvSpPr>
          <p:cNvPr id="3" name="Content Placeholder 2"/>
          <p:cNvSpPr>
            <a:spLocks noGrp="1"/>
          </p:cNvSpPr>
          <p:nvPr>
            <p:ph idx="1"/>
          </p:nvPr>
        </p:nvSpPr>
        <p:spPr/>
        <p:txBody>
          <a:bodyPr>
            <a:normAutofit/>
          </a:bodyPr>
          <a:lstStyle/>
          <a:p>
            <a:pPr marL="0" indent="0" algn="l" rtl="0">
              <a:buNone/>
            </a:pPr>
            <a:r>
              <a:rPr lang="en-US" b="1" dirty="0">
                <a:solidFill>
                  <a:schemeClr val="tx1"/>
                </a:solidFill>
              </a:rPr>
              <a:t>15.2.1</a:t>
            </a:r>
            <a:r>
              <a:rPr lang="en-US" dirty="0">
                <a:solidFill>
                  <a:schemeClr val="tx1"/>
                </a:solidFill>
              </a:rPr>
              <a:t> Demonstration risks</a:t>
            </a:r>
          </a:p>
          <a:p>
            <a:pPr algn="l" rtl="0">
              <a:buNone/>
            </a:pPr>
            <a:r>
              <a:rPr lang="en-US" dirty="0">
                <a:solidFill>
                  <a:schemeClr val="tx1"/>
                </a:solidFill>
              </a:rPr>
              <a:t>The following must be fixed :</a:t>
            </a:r>
          </a:p>
          <a:p>
            <a:pPr algn="l" rtl="0">
              <a:buNone/>
            </a:pPr>
            <a:r>
              <a:rPr lang="en-US" dirty="0">
                <a:solidFill>
                  <a:schemeClr val="tx1"/>
                </a:solidFill>
              </a:rPr>
              <a:t>1- method of task selection .</a:t>
            </a:r>
          </a:p>
          <a:p>
            <a:pPr algn="l" rtl="0">
              <a:buNone/>
            </a:pPr>
            <a:r>
              <a:rPr lang="en-US" dirty="0">
                <a:solidFill>
                  <a:schemeClr val="tx1"/>
                </a:solidFill>
              </a:rPr>
              <a:t>2- tools and test equipment.</a:t>
            </a:r>
          </a:p>
          <a:p>
            <a:pPr algn="l" rtl="0">
              <a:buNone/>
            </a:pPr>
            <a:r>
              <a:rPr lang="en-US" dirty="0">
                <a:solidFill>
                  <a:schemeClr val="tx1"/>
                </a:solidFill>
              </a:rPr>
              <a:t>3-maintenance documentation.</a:t>
            </a:r>
          </a:p>
          <a:p>
            <a:pPr algn="l" rtl="0">
              <a:buNone/>
            </a:pPr>
            <a:r>
              <a:rPr lang="en-US" dirty="0">
                <a:solidFill>
                  <a:schemeClr val="tx1"/>
                </a:solidFill>
              </a:rPr>
              <a:t>4-skill level of test subject.</a:t>
            </a:r>
          </a:p>
          <a:p>
            <a:pPr algn="l" rtl="0">
              <a:buNone/>
            </a:pPr>
            <a:r>
              <a:rPr lang="en-US" dirty="0">
                <a:solidFill>
                  <a:schemeClr val="tx1"/>
                </a:solidFill>
              </a:rPr>
              <a:t>5- test environment .</a:t>
            </a:r>
          </a:p>
          <a:p>
            <a:pPr algn="l" rtl="0">
              <a:buNone/>
            </a:pPr>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617D914E-1F5D-4689-ABD9-3D858CFA3AB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219</a:t>
            </a:fld>
            <a:endParaRPr lang="ar-JO" dirty="0"/>
          </a:p>
        </p:txBody>
      </p:sp>
    </p:spTree>
    <p:extLst>
      <p:ext uri="{BB962C8B-B14F-4D97-AF65-F5344CB8AC3E}">
        <p14:creationId xmlns:p14="http://schemas.microsoft.com/office/powerpoint/2010/main" val="3414146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Other consideration of component design/selection are :</a:t>
            </a:r>
            <a:r>
              <a:rPr lang="en-CA" sz="2400" b="1" dirty="0">
                <a:solidFill>
                  <a:schemeClr val="tx1"/>
                </a:solidFill>
              </a:rPr>
              <a:t/>
            </a:r>
            <a:br>
              <a:rPr lang="en-CA" sz="2400" b="1" dirty="0">
                <a:solidFill>
                  <a:schemeClr val="tx1"/>
                </a:solidFill>
              </a:rPr>
            </a:br>
            <a:endParaRPr lang="ar-JO" sz="2400" b="1" dirty="0">
              <a:solidFill>
                <a:schemeClr val="tx1"/>
              </a:solidFill>
            </a:endParaRPr>
          </a:p>
        </p:txBody>
      </p:sp>
      <p:sp>
        <p:nvSpPr>
          <p:cNvPr id="4" name="Date Placeholder 3"/>
          <p:cNvSpPr>
            <a:spLocks noGrp="1"/>
          </p:cNvSpPr>
          <p:nvPr>
            <p:ph type="dt" sz="half" idx="10"/>
          </p:nvPr>
        </p:nvSpPr>
        <p:spPr/>
        <p:txBody>
          <a:bodyPr/>
          <a:lstStyle/>
          <a:p>
            <a:fld id="{CEAE2490-98B0-4DF3-BFAA-264638D2ABBE}"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a:t>
            </a:r>
            <a:endParaRPr lang="ar-JO" sz="1600" dirty="0"/>
          </a:p>
        </p:txBody>
      </p:sp>
      <p:sp>
        <p:nvSpPr>
          <p:cNvPr id="10" name="Rectangle 9"/>
          <p:cNvSpPr/>
          <p:nvPr/>
        </p:nvSpPr>
        <p:spPr>
          <a:xfrm>
            <a:off x="1136073" y="1895103"/>
            <a:ext cx="10454244" cy="3477875"/>
          </a:xfrm>
          <a:prstGeom prst="rect">
            <a:avLst/>
          </a:prstGeom>
        </p:spPr>
        <p:txBody>
          <a:bodyPr wrap="square">
            <a:spAutoFit/>
          </a:bodyPr>
          <a:lstStyle/>
          <a:p>
            <a:pPr>
              <a:buFont typeface="Arial" pitchFamily="34" charset="0"/>
              <a:buChar char="•"/>
            </a:pPr>
            <a:r>
              <a:rPr lang="en-US" sz="2000" dirty="0">
                <a:latin typeface="Times New Roman" panose="02020603050405020304" pitchFamily="18" charset="0"/>
                <a:cs typeface="+mj-cs"/>
              </a:rPr>
              <a:t> </a:t>
            </a:r>
            <a:r>
              <a:rPr lang="en-US" sz="2000" dirty="0">
                <a:latin typeface="Times New Roman" panose="02020603050405020304" pitchFamily="18" charset="0"/>
                <a:cs typeface="Times New Roman" panose="02020603050405020304" pitchFamily="18" charset="0"/>
              </a:rPr>
              <a:t>Defining a component within a system places constraints on other component of the system .</a:t>
            </a:r>
          </a:p>
          <a:p>
            <a:pPr>
              <a:buFont typeface="Arial" pitchFamily="34" charset="0"/>
              <a:buChar char="•"/>
            </a:pPr>
            <a:r>
              <a:rPr lang="en-US" sz="2000" dirty="0">
                <a:latin typeface="Times New Roman" panose="02020603050405020304" pitchFamily="18" charset="0"/>
                <a:cs typeface="Times New Roman" panose="02020603050405020304" pitchFamily="18" charset="0"/>
              </a:rPr>
              <a:t> The cheapest component my not always be the most economic in a total sense  .</a:t>
            </a:r>
          </a:p>
          <a:p>
            <a:pPr>
              <a:buFont typeface="Arial" pitchFamily="34" charset="0"/>
              <a:buChar char="•"/>
            </a:pPr>
            <a:r>
              <a:rPr lang="en-US" sz="2000" dirty="0">
                <a:latin typeface="Times New Roman" panose="02020603050405020304" pitchFamily="18" charset="0"/>
                <a:cs typeface="Times New Roman" panose="02020603050405020304" pitchFamily="18" charset="0"/>
              </a:rPr>
              <a:t> Generally, less component variety results in shorter lead times minimum cost. </a:t>
            </a:r>
          </a:p>
          <a:p>
            <a:pPr>
              <a:buFont typeface="Arial" pitchFamily="34" charset="0"/>
              <a:buChar char="•"/>
            </a:pPr>
            <a:r>
              <a:rPr lang="en-US" sz="2000" dirty="0">
                <a:latin typeface="Times New Roman" panose="02020603050405020304" pitchFamily="18" charset="0"/>
                <a:cs typeface="Times New Roman" panose="02020603050405020304" pitchFamily="18" charset="0"/>
              </a:rPr>
              <a:t> Look for a simpler way.</a:t>
            </a:r>
          </a:p>
          <a:p>
            <a:pPr>
              <a:buFont typeface="Arial" pitchFamily="34" charset="0"/>
              <a:buChar char="•"/>
            </a:pPr>
            <a:r>
              <a:rPr lang="en-US" sz="2000" dirty="0">
                <a:latin typeface="Times New Roman" panose="02020603050405020304" pitchFamily="18" charset="0"/>
                <a:cs typeface="Times New Roman" panose="02020603050405020304" pitchFamily="18" charset="0"/>
              </a:rPr>
              <a:t> How do other industries do it ?</a:t>
            </a:r>
          </a:p>
          <a:p>
            <a:pPr>
              <a:buFont typeface="Arial" pitchFamily="34" charset="0"/>
              <a:buChar char="•"/>
            </a:pPr>
            <a:r>
              <a:rPr lang="en-US" sz="2000" dirty="0">
                <a:latin typeface="Times New Roman" panose="02020603050405020304" pitchFamily="18" charset="0"/>
                <a:cs typeface="Times New Roman" panose="02020603050405020304" pitchFamily="18" charset="0"/>
              </a:rPr>
              <a:t> Can it be abolished  / reduced ?</a:t>
            </a:r>
          </a:p>
          <a:p>
            <a:pPr>
              <a:buFont typeface="Arial" pitchFamily="34" charset="0"/>
              <a:buChar char="•"/>
            </a:pPr>
            <a:r>
              <a:rPr lang="en-US" sz="2000" dirty="0">
                <a:latin typeface="Times New Roman" panose="02020603050405020304" pitchFamily="18" charset="0"/>
                <a:cs typeface="Times New Roman" panose="02020603050405020304" pitchFamily="18" charset="0"/>
              </a:rPr>
              <a:t> Can any functions be taken over by other components ?</a:t>
            </a:r>
          </a:p>
          <a:p>
            <a:pPr>
              <a:buFont typeface="Arial" pitchFamily="34" charset="0"/>
              <a:buChar char="•"/>
            </a:pPr>
            <a:r>
              <a:rPr lang="en-US" sz="2000" dirty="0">
                <a:latin typeface="Times New Roman" panose="02020603050405020304" pitchFamily="18" charset="0"/>
                <a:cs typeface="Times New Roman" panose="02020603050405020304" pitchFamily="18" charset="0"/>
              </a:rPr>
              <a:t> Can functions be split giving simpler parts ?</a:t>
            </a:r>
          </a:p>
          <a:p>
            <a:pPr>
              <a:buFont typeface="Arial" pitchFamily="34" charset="0"/>
              <a:buChar char="•"/>
            </a:pPr>
            <a:r>
              <a:rPr lang="en-US" sz="2000" dirty="0">
                <a:latin typeface="Times New Roman" panose="02020603050405020304" pitchFamily="18" charset="0"/>
                <a:cs typeface="Times New Roman" panose="02020603050405020304" pitchFamily="18" charset="0"/>
              </a:rPr>
              <a:t> Can Parts or functions be amalgamated  ?</a:t>
            </a:r>
          </a:p>
          <a:p>
            <a:pPr>
              <a:buFont typeface="Arial" pitchFamily="34" charset="0"/>
              <a:buChar char="•"/>
            </a:pPr>
            <a:r>
              <a:rPr lang="en-US" sz="2000" dirty="0">
                <a:latin typeface="Times New Roman" panose="02020603050405020304" pitchFamily="18" charset="0"/>
                <a:cs typeface="Times New Roman" panose="02020603050405020304" pitchFamily="18" charset="0"/>
              </a:rPr>
              <a:t> Can it be made of standard parts ?</a:t>
            </a:r>
          </a:p>
          <a:p>
            <a:pPr>
              <a:buFont typeface="Arial" pitchFamily="34" charset="0"/>
              <a:buChar char="•"/>
            </a:pPr>
            <a:r>
              <a:rPr lang="en-US" sz="2000" dirty="0">
                <a:latin typeface="Times New Roman" panose="02020603050405020304" pitchFamily="18" charset="0"/>
                <a:cs typeface="Times New Roman" panose="02020603050405020304" pitchFamily="18" charset="0"/>
              </a:rPr>
              <a:t> would it help to make it standard </a:t>
            </a:r>
          </a:p>
        </p:txBody>
      </p:sp>
    </p:spTree>
    <p:extLst>
      <p:ext uri="{BB962C8B-B14F-4D97-AF65-F5344CB8AC3E}">
        <p14:creationId xmlns:p14="http://schemas.microsoft.com/office/powerpoint/2010/main" val="127884844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7783" y="1293223"/>
            <a:ext cx="8029575" cy="4114800"/>
          </a:xfrm>
          <a:prstGeom prst="rect">
            <a:avLst/>
          </a:prstGeom>
        </p:spPr>
      </p:pic>
      <p:sp>
        <p:nvSpPr>
          <p:cNvPr id="3" name="Date Placeholder 2"/>
          <p:cNvSpPr>
            <a:spLocks noGrp="1"/>
          </p:cNvSpPr>
          <p:nvPr>
            <p:ph type="dt" sz="half" idx="10"/>
          </p:nvPr>
        </p:nvSpPr>
        <p:spPr/>
        <p:txBody>
          <a:bodyPr/>
          <a:lstStyle/>
          <a:p>
            <a:pPr defTabSz="457200">
              <a:defRPr/>
            </a:pPr>
            <a:fld id="{E82AA3DD-6FF2-422B-A69A-1330F420B776}"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220</a:t>
            </a:fld>
            <a:endParaRPr lang="ar-JO" dirty="0"/>
          </a:p>
        </p:txBody>
      </p:sp>
    </p:spTree>
    <p:extLst>
      <p:ext uri="{BB962C8B-B14F-4D97-AF65-F5344CB8AC3E}">
        <p14:creationId xmlns:p14="http://schemas.microsoft.com/office/powerpoint/2010/main" val="282345874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15.2.2</a:t>
            </a:r>
            <a:r>
              <a:rPr lang="en-US" sz="2400" dirty="0">
                <a:solidFill>
                  <a:schemeClr val="tx1"/>
                </a:solidFill>
              </a:rPr>
              <a:t> vs mil standard 471A (1973)</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They are seven test methods ,they describe sampling plans for demonstrating MTTR , for various assumptions of statistical distributions </a:t>
            </a:r>
          </a:p>
          <a:p>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36718AD9-6CBE-4596-BCCC-C38E6C916D6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221</a:t>
            </a:fld>
            <a:endParaRPr lang="ar-JO" dirty="0"/>
          </a:p>
        </p:txBody>
      </p:sp>
    </p:spTree>
    <p:extLst>
      <p:ext uri="{BB962C8B-B14F-4D97-AF65-F5344CB8AC3E}">
        <p14:creationId xmlns:p14="http://schemas.microsoft.com/office/powerpoint/2010/main" val="338162890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tx1"/>
                </a:solidFill>
              </a:rPr>
              <a:t>Chapter 16. quantified reliability-centered maintenance (QRCM)</a:t>
            </a:r>
            <a:r>
              <a:rPr lang="en-US" sz="2400" dirty="0"/>
              <a:t/>
            </a:r>
            <a:br>
              <a:rPr lang="en-US" sz="2400" dirty="0"/>
            </a:br>
            <a:endParaRPr lang="en-US" sz="2400" dirty="0"/>
          </a:p>
        </p:txBody>
      </p:sp>
      <p:sp>
        <p:nvSpPr>
          <p:cNvPr id="3" name="Content Placeholder 2"/>
          <p:cNvSpPr>
            <a:spLocks noGrp="1"/>
          </p:cNvSpPr>
          <p:nvPr>
            <p:ph idx="1"/>
          </p:nvPr>
        </p:nvSpPr>
        <p:spPr>
          <a:xfrm>
            <a:off x="1981200" y="1928803"/>
            <a:ext cx="8229600" cy="4197361"/>
          </a:xfrm>
        </p:spPr>
        <p:txBody>
          <a:bodyPr/>
          <a:lstStyle/>
          <a:p>
            <a:pPr algn="l" rtl="0"/>
            <a:r>
              <a:rPr lang="en-US" b="1" dirty="0">
                <a:solidFill>
                  <a:schemeClr val="tx1"/>
                </a:solidFill>
              </a:rPr>
              <a:t>16.1 </a:t>
            </a:r>
          </a:p>
          <a:p>
            <a:pPr algn="l" rtl="0">
              <a:buNone/>
            </a:pPr>
            <a:r>
              <a:rPr lang="en-US" dirty="0">
                <a:solidFill>
                  <a:schemeClr val="tx1"/>
                </a:solidFill>
              </a:rPr>
              <a:t>What is QRCM:</a:t>
            </a:r>
          </a:p>
          <a:p>
            <a:pPr algn="l" rtl="0">
              <a:buNone/>
            </a:pPr>
            <a:r>
              <a:rPr lang="en-US" dirty="0">
                <a:solidFill>
                  <a:schemeClr val="tx1"/>
                </a:solidFill>
              </a:rPr>
              <a:t>It involves calculations to balance the cost of excessive maintenance against that of the unavailability a rising from insufficient maintenance.</a:t>
            </a:r>
          </a:p>
          <a:p>
            <a:pPr>
              <a:buNone/>
            </a:pPr>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6752C57A-A477-45EC-894C-170157A42D37}"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222</a:t>
            </a:fld>
            <a:endParaRPr lang="ar-JO" dirty="0"/>
          </a:p>
        </p:txBody>
      </p:sp>
    </p:spTree>
    <p:extLst>
      <p:ext uri="{BB962C8B-B14F-4D97-AF65-F5344CB8AC3E}">
        <p14:creationId xmlns:p14="http://schemas.microsoft.com/office/powerpoint/2010/main" val="201875188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005133"/>
            <a:ext cx="8229600" cy="3541688"/>
          </a:xfrm>
        </p:spPr>
        <p:txBody>
          <a:bodyPr/>
          <a:lstStyle/>
          <a:p>
            <a:pPr algn="l" rtl="0"/>
            <a:r>
              <a:rPr lang="en-US" b="1" dirty="0">
                <a:solidFill>
                  <a:schemeClr val="tx1"/>
                </a:solidFill>
              </a:rPr>
              <a:t>QRCM uses reliability techniques to optimize:</a:t>
            </a:r>
          </a:p>
          <a:p>
            <a:pPr algn="l" rtl="0"/>
            <a:endParaRPr lang="en-US" b="1" dirty="0">
              <a:solidFill>
                <a:schemeClr val="tx1"/>
              </a:solidFill>
            </a:endParaRPr>
          </a:p>
          <a:p>
            <a:pPr algn="l" rtl="0"/>
            <a:r>
              <a:rPr lang="en-US" dirty="0">
                <a:solidFill>
                  <a:schemeClr val="tx1"/>
                </a:solidFill>
              </a:rPr>
              <a:t>1- replacement (discard )intervals.</a:t>
            </a:r>
          </a:p>
          <a:p>
            <a:pPr algn="l" rtl="0"/>
            <a:r>
              <a:rPr lang="en-US" dirty="0">
                <a:solidFill>
                  <a:schemeClr val="tx1"/>
                </a:solidFill>
              </a:rPr>
              <a:t>2-spares holdings.</a:t>
            </a:r>
          </a:p>
          <a:p>
            <a:pPr algn="l" rtl="0"/>
            <a:r>
              <a:rPr lang="en-US" dirty="0">
                <a:solidFill>
                  <a:schemeClr val="tx1"/>
                </a:solidFill>
              </a:rPr>
              <a:t>3-proof-test intervals.</a:t>
            </a:r>
          </a:p>
          <a:p>
            <a:pPr algn="l" rtl="0"/>
            <a:r>
              <a:rPr lang="en-US" dirty="0">
                <a:solidFill>
                  <a:schemeClr val="tx1"/>
                </a:solidFill>
              </a:rPr>
              <a:t>4-condition monitoring .</a:t>
            </a:r>
          </a:p>
          <a:p>
            <a:pPr algn="l" rtl="0"/>
            <a:endParaRPr lang="en-US" dirty="0">
              <a:solidFill>
                <a:schemeClr val="tx1"/>
              </a:solidFill>
            </a:endParaRPr>
          </a:p>
        </p:txBody>
      </p:sp>
      <p:sp>
        <p:nvSpPr>
          <p:cNvPr id="2" name="Date Placeholder 1"/>
          <p:cNvSpPr>
            <a:spLocks noGrp="1"/>
          </p:cNvSpPr>
          <p:nvPr>
            <p:ph type="dt" sz="half" idx="10"/>
          </p:nvPr>
        </p:nvSpPr>
        <p:spPr/>
        <p:txBody>
          <a:bodyPr/>
          <a:lstStyle/>
          <a:p>
            <a:pPr defTabSz="457200">
              <a:defRPr/>
            </a:pPr>
            <a:fld id="{77E61379-8AB2-4F2D-B6FE-ED535533533C}"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223</a:t>
            </a:fld>
            <a:endParaRPr lang="ar-JO" dirty="0"/>
          </a:p>
        </p:txBody>
      </p:sp>
    </p:spTree>
    <p:extLst>
      <p:ext uri="{BB962C8B-B14F-4D97-AF65-F5344CB8AC3E}">
        <p14:creationId xmlns:p14="http://schemas.microsoft.com/office/powerpoint/2010/main" val="4203570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rPr>
              <a:t>16.2</a:t>
            </a:r>
            <a:r>
              <a:rPr lang="en-US" sz="2400" dirty="0">
                <a:solidFill>
                  <a:schemeClr val="tx1"/>
                </a:solidFill>
              </a:rPr>
              <a:t> The QRCM decision process:</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Based on an algorithm which depends on several factors such as : failure distribution ,Degree of redundancy and the justification of maintenance cost .</a:t>
            </a:r>
          </a:p>
          <a:p>
            <a:pPr algn="l" rtl="0"/>
            <a:r>
              <a:rPr lang="en-US" dirty="0">
                <a:solidFill>
                  <a:schemeClr val="tx1"/>
                </a:solidFill>
              </a:rPr>
              <a:t>Dose it save operating costs ??</a:t>
            </a:r>
          </a:p>
          <a:p>
            <a:pPr algn="l" rtl="0"/>
            <a:r>
              <a:rPr lang="en-US" dirty="0">
                <a:solidFill>
                  <a:schemeClr val="tx1"/>
                </a:solidFill>
              </a:rPr>
              <a:t>Does it impact safety or environment ?</a:t>
            </a:r>
          </a:p>
          <a:p>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585CD8CE-CDCC-46DB-A27C-916B460D6F2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224</a:t>
            </a:fld>
            <a:endParaRPr lang="ar-JO" dirty="0"/>
          </a:p>
        </p:txBody>
      </p:sp>
    </p:spTree>
    <p:extLst>
      <p:ext uri="{BB962C8B-B14F-4D97-AF65-F5344CB8AC3E}">
        <p14:creationId xmlns:p14="http://schemas.microsoft.com/office/powerpoint/2010/main" val="293189998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rPr>
              <a:t>16.3</a:t>
            </a:r>
            <a:r>
              <a:rPr lang="en-US" sz="2400" dirty="0">
                <a:solidFill>
                  <a:schemeClr val="tx1"/>
                </a:solidFill>
              </a:rPr>
              <a:t> optimum replacement (discard)</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normAutofit/>
          </a:bodyPr>
          <a:lstStyle/>
          <a:p>
            <a:pPr algn="l" rtl="0"/>
            <a:r>
              <a:rPr lang="en-US" dirty="0">
                <a:solidFill>
                  <a:schemeClr val="tx1"/>
                </a:solidFill>
              </a:rPr>
              <a:t>Times to failure are obtained and waybill techniques are applied ,if </a:t>
            </a:r>
            <a:r>
              <a:rPr lang="el-GR" dirty="0">
                <a:solidFill>
                  <a:schemeClr val="tx1"/>
                </a:solidFill>
              </a:rPr>
              <a:t>β</a:t>
            </a:r>
            <a:r>
              <a:rPr lang="en-US" dirty="0">
                <a:solidFill>
                  <a:schemeClr val="tx1"/>
                </a:solidFill>
              </a:rPr>
              <a:t> is far more than 1 ,discard is considered :</a:t>
            </a:r>
          </a:p>
          <a:p>
            <a:pPr algn="l" rtl="0"/>
            <a:r>
              <a:rPr lang="en-US" dirty="0">
                <a:solidFill>
                  <a:schemeClr val="tx1"/>
                </a:solidFill>
              </a:rPr>
              <a:t>If </a:t>
            </a:r>
            <a:r>
              <a:rPr lang="el-GR" dirty="0">
                <a:solidFill>
                  <a:schemeClr val="tx1"/>
                </a:solidFill>
              </a:rPr>
              <a:t>β</a:t>
            </a:r>
            <a:r>
              <a:rPr lang="en-US" dirty="0">
                <a:solidFill>
                  <a:schemeClr val="tx1"/>
                </a:solidFill>
              </a:rPr>
              <a:t>&gt;&gt;1 </a:t>
            </a:r>
            <a:r>
              <a:rPr lang="en-US" dirty="0">
                <a:solidFill>
                  <a:schemeClr val="tx1"/>
                </a:solidFill>
                <a:sym typeface="Wingdings" pitchFamily="2" charset="2"/>
              </a:rPr>
              <a:t>discard </a:t>
            </a:r>
          </a:p>
          <a:p>
            <a:pPr algn="l" rtl="0"/>
            <a:r>
              <a:rPr lang="en-US" dirty="0">
                <a:solidFill>
                  <a:schemeClr val="tx1"/>
                </a:solidFill>
                <a:sym typeface="Wingdings" pitchFamily="2" charset="2"/>
              </a:rPr>
              <a:t>If </a:t>
            </a:r>
            <a:r>
              <a:rPr lang="el-GR" dirty="0">
                <a:solidFill>
                  <a:schemeClr val="tx1"/>
                </a:solidFill>
              </a:rPr>
              <a:t>β</a:t>
            </a:r>
            <a:r>
              <a:rPr lang="en-US" dirty="0">
                <a:solidFill>
                  <a:schemeClr val="tx1"/>
                </a:solidFill>
              </a:rPr>
              <a:t>&lt;&lt;1</a:t>
            </a:r>
            <a:r>
              <a:rPr lang="en-US" dirty="0">
                <a:solidFill>
                  <a:schemeClr val="tx1"/>
                </a:solidFill>
                <a:sym typeface="Wingdings" pitchFamily="2" charset="2"/>
              </a:rPr>
              <a:t>no need for maintenance </a:t>
            </a:r>
          </a:p>
          <a:p>
            <a:pPr algn="l" rtl="0"/>
            <a:r>
              <a:rPr lang="en-US" dirty="0">
                <a:solidFill>
                  <a:schemeClr val="tx1"/>
                </a:solidFill>
                <a:sym typeface="Wingdings" pitchFamily="2" charset="2"/>
              </a:rPr>
              <a:t>if</a:t>
            </a:r>
            <a:r>
              <a:rPr lang="el-GR" dirty="0">
                <a:solidFill>
                  <a:schemeClr val="tx1"/>
                </a:solidFill>
              </a:rPr>
              <a:t> β</a:t>
            </a:r>
            <a:r>
              <a:rPr lang="en-US" dirty="0">
                <a:solidFill>
                  <a:schemeClr val="tx1"/>
                </a:solidFill>
              </a:rPr>
              <a:t>&gt;1</a:t>
            </a:r>
            <a:r>
              <a:rPr lang="en-US" dirty="0">
                <a:solidFill>
                  <a:schemeClr val="tx1"/>
                </a:solidFill>
                <a:sym typeface="Wingdings" pitchFamily="2" charset="2"/>
              </a:rPr>
              <a:t>consider a preventive replacement if replacement due to failure costs more than planned there are </a:t>
            </a:r>
            <a:r>
              <a:rPr lang="en-US" b="1" dirty="0">
                <a:solidFill>
                  <a:schemeClr val="tx1"/>
                </a:solidFill>
                <a:sym typeface="Wingdings" pitchFamily="2" charset="2"/>
              </a:rPr>
              <a:t>two maintenance schools</a:t>
            </a:r>
            <a:r>
              <a:rPr lang="en-US" dirty="0">
                <a:solidFill>
                  <a:schemeClr val="tx1"/>
                </a:solidFill>
                <a:sym typeface="Wingdings" pitchFamily="2" charset="2"/>
              </a:rPr>
              <a:t> when it comes to replacement : </a:t>
            </a:r>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8B511171-5855-487B-981B-6589D57FDE7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225</a:t>
            </a:fld>
            <a:endParaRPr lang="ar-JO" dirty="0"/>
          </a:p>
        </p:txBody>
      </p:sp>
    </p:spTree>
    <p:extLst>
      <p:ext uri="{BB962C8B-B14F-4D97-AF65-F5344CB8AC3E}">
        <p14:creationId xmlns:p14="http://schemas.microsoft.com/office/powerpoint/2010/main" val="393279785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638" y="1893693"/>
            <a:ext cx="8329642" cy="3618834"/>
          </a:xfrm>
        </p:spPr>
        <p:txBody>
          <a:bodyPr/>
          <a:lstStyle/>
          <a:p>
            <a:pPr algn="l" rtl="0"/>
            <a:r>
              <a:rPr lang="en-US" dirty="0">
                <a:solidFill>
                  <a:schemeClr val="tx1"/>
                </a:solidFill>
              </a:rPr>
              <a:t>A)age replacement : if a failure occurs , replace it and then wait the full interval before replacing again.</a:t>
            </a:r>
          </a:p>
          <a:p>
            <a:pPr algn="l" rtl="0"/>
            <a:r>
              <a:rPr lang="en-US" dirty="0">
                <a:solidFill>
                  <a:schemeClr val="tx1"/>
                </a:solidFill>
              </a:rPr>
              <a:t>B) block  replacement : if a failure occurs ,replace it and then replace it again at the expiration of the existing interval .</a:t>
            </a:r>
          </a:p>
          <a:p>
            <a:pPr algn="l" rtl="0"/>
            <a:r>
              <a:rPr lang="en-US" dirty="0">
                <a:solidFill>
                  <a:schemeClr val="tx1"/>
                </a:solidFill>
              </a:rPr>
              <a:t>Age is good for expensive items </a:t>
            </a:r>
          </a:p>
          <a:p>
            <a:pPr algn="l" rtl="0"/>
            <a:endParaRPr lang="en-US" dirty="0">
              <a:solidFill>
                <a:schemeClr val="tx1"/>
              </a:solidFill>
            </a:endParaRPr>
          </a:p>
        </p:txBody>
      </p:sp>
      <p:sp>
        <p:nvSpPr>
          <p:cNvPr id="2" name="Date Placeholder 1"/>
          <p:cNvSpPr>
            <a:spLocks noGrp="1"/>
          </p:cNvSpPr>
          <p:nvPr>
            <p:ph type="dt" sz="half" idx="10"/>
          </p:nvPr>
        </p:nvSpPr>
        <p:spPr/>
        <p:txBody>
          <a:bodyPr/>
          <a:lstStyle/>
          <a:p>
            <a:pPr defTabSz="457200">
              <a:defRPr/>
            </a:pPr>
            <a:fld id="{ABFB6B55-1E9C-43E9-973C-6B35BD5F0A86}"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226</a:t>
            </a:fld>
            <a:endParaRPr lang="ar-JO" dirty="0"/>
          </a:p>
        </p:txBody>
      </p:sp>
      <p:sp>
        <p:nvSpPr>
          <p:cNvPr id="6" name="Title 1"/>
          <p:cNvSpPr>
            <a:spLocks noGrp="1"/>
          </p:cNvSpPr>
          <p:nvPr>
            <p:ph type="title"/>
          </p:nvPr>
        </p:nvSpPr>
        <p:spPr>
          <a:xfrm>
            <a:off x="1097280" y="286603"/>
            <a:ext cx="10058400" cy="1450757"/>
          </a:xfrm>
        </p:spPr>
        <p:txBody>
          <a:bodyPr>
            <a:normAutofit/>
          </a:bodyPr>
          <a:lstStyle/>
          <a:p>
            <a:pPr rtl="0"/>
            <a:r>
              <a:rPr lang="en-US" sz="2400" b="1" dirty="0">
                <a:solidFill>
                  <a:schemeClr val="tx1"/>
                </a:solidFill>
              </a:rPr>
              <a:t>16.3</a:t>
            </a:r>
            <a:r>
              <a:rPr lang="en-US" sz="2400" dirty="0">
                <a:solidFill>
                  <a:schemeClr val="tx1"/>
                </a:solidFill>
              </a:rPr>
              <a:t> optimum replacement (discard)</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86514311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rPr>
              <a:t>16.4 </a:t>
            </a:r>
            <a:r>
              <a:rPr lang="en-US" sz="2400" dirty="0">
                <a:solidFill>
                  <a:schemeClr val="tx1"/>
                </a:solidFill>
              </a:rPr>
              <a:t>optimum</a:t>
            </a:r>
            <a:r>
              <a:rPr lang="en-US" sz="2400" i="1" dirty="0">
                <a:solidFill>
                  <a:schemeClr val="tx1"/>
                </a:solidFill>
              </a:rPr>
              <a:t> </a:t>
            </a:r>
            <a:r>
              <a:rPr lang="en-US" sz="2400" dirty="0">
                <a:solidFill>
                  <a:schemeClr val="tx1"/>
                </a:solidFill>
              </a:rPr>
              <a:t>spares:</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normAutofit/>
          </a:bodyPr>
          <a:lstStyle/>
          <a:p>
            <a:pPr algn="l" rtl="0"/>
            <a:r>
              <a:rPr lang="en-US" dirty="0">
                <a:solidFill>
                  <a:schemeClr val="tx1"/>
                </a:solidFill>
              </a:rPr>
              <a:t>The cost of carrying spares include : capital depreciation ,spare , etc…</a:t>
            </a:r>
          </a:p>
          <a:p>
            <a:pPr algn="l" rtl="0"/>
            <a:r>
              <a:rPr lang="en-US" dirty="0">
                <a:solidFill>
                  <a:schemeClr val="tx1"/>
                </a:solidFill>
              </a:rPr>
              <a:t>The balance between spares level kept and unavailability depends on </a:t>
            </a:r>
            <a:r>
              <a:rPr lang="en-US" b="1" dirty="0">
                <a:solidFill>
                  <a:schemeClr val="tx1"/>
                </a:solidFill>
              </a:rPr>
              <a:t>several factors </a:t>
            </a:r>
            <a:r>
              <a:rPr lang="en-US" dirty="0">
                <a:solidFill>
                  <a:schemeClr val="tx1"/>
                </a:solidFill>
              </a:rPr>
              <a:t>:</a:t>
            </a:r>
          </a:p>
          <a:p>
            <a:pPr algn="l" rtl="0"/>
            <a:r>
              <a:rPr lang="en-US" b="1" dirty="0">
                <a:solidFill>
                  <a:schemeClr val="tx1"/>
                </a:solidFill>
              </a:rPr>
              <a:t>1</a:t>
            </a:r>
            <a:r>
              <a:rPr lang="en-US" dirty="0">
                <a:solidFill>
                  <a:schemeClr val="tx1"/>
                </a:solidFill>
              </a:rPr>
              <a:t>-number of spares held .</a:t>
            </a:r>
          </a:p>
          <a:p>
            <a:pPr algn="l" rtl="0"/>
            <a:r>
              <a:rPr lang="en-US" b="1" dirty="0">
                <a:solidFill>
                  <a:schemeClr val="tx1"/>
                </a:solidFill>
              </a:rPr>
              <a:t>2</a:t>
            </a:r>
            <a:r>
              <a:rPr lang="en-US" dirty="0">
                <a:solidFill>
                  <a:schemeClr val="tx1"/>
                </a:solidFill>
              </a:rPr>
              <a:t>-items failure rate.</a:t>
            </a:r>
          </a:p>
          <a:p>
            <a:pPr algn="l" rtl="0"/>
            <a:r>
              <a:rPr lang="en-US" b="1" dirty="0">
                <a:solidFill>
                  <a:schemeClr val="tx1"/>
                </a:solidFill>
              </a:rPr>
              <a:t>3</a:t>
            </a:r>
            <a:r>
              <a:rPr lang="en-US" dirty="0">
                <a:solidFill>
                  <a:schemeClr val="tx1"/>
                </a:solidFill>
              </a:rPr>
              <a:t>-number of identical items in service .</a:t>
            </a:r>
          </a:p>
          <a:p>
            <a:pPr algn="l" rtl="0"/>
            <a:r>
              <a:rPr lang="en-US" b="1" dirty="0">
                <a:solidFill>
                  <a:schemeClr val="tx1"/>
                </a:solidFill>
              </a:rPr>
              <a:t>4</a:t>
            </a:r>
            <a:r>
              <a:rPr lang="en-US" dirty="0">
                <a:solidFill>
                  <a:schemeClr val="tx1"/>
                </a:solidFill>
              </a:rPr>
              <a:t>-degree of redundancy .</a:t>
            </a:r>
          </a:p>
          <a:p>
            <a:pPr algn="l" rtl="0"/>
            <a:r>
              <a:rPr lang="en-US" b="1" dirty="0">
                <a:solidFill>
                  <a:schemeClr val="tx1"/>
                </a:solidFill>
              </a:rPr>
              <a:t>5</a:t>
            </a:r>
            <a:r>
              <a:rPr lang="en-US" dirty="0">
                <a:solidFill>
                  <a:schemeClr val="tx1"/>
                </a:solidFill>
              </a:rPr>
              <a:t>-lead time of spares procurement.</a:t>
            </a:r>
          </a:p>
          <a:p>
            <a:pPr algn="l" rtl="0"/>
            <a:r>
              <a:rPr lang="en-US" b="1" dirty="0">
                <a:solidFill>
                  <a:schemeClr val="tx1"/>
                </a:solidFill>
              </a:rPr>
              <a:t>6</a:t>
            </a:r>
            <a:r>
              <a:rPr lang="en-US" dirty="0">
                <a:solidFill>
                  <a:schemeClr val="tx1"/>
                </a:solidFill>
              </a:rPr>
              <a:t>-replacement down time .</a:t>
            </a:r>
          </a:p>
          <a:p>
            <a:pPr algn="l" rtl="0"/>
            <a:r>
              <a:rPr lang="en-US" dirty="0">
                <a:solidFill>
                  <a:schemeClr val="tx1"/>
                </a:solidFill>
              </a:rPr>
              <a:t>A minimum stock of spares should be carried that achieves the required availability .</a:t>
            </a:r>
          </a:p>
          <a:p>
            <a:pPr algn="l" rtl="0"/>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1685E068-2D1C-4160-B7DC-4AD93B5FB49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227</a:t>
            </a:fld>
            <a:endParaRPr lang="ar-JO" dirty="0"/>
          </a:p>
        </p:txBody>
      </p:sp>
    </p:spTree>
    <p:extLst>
      <p:ext uri="{BB962C8B-B14F-4D97-AF65-F5344CB8AC3E}">
        <p14:creationId xmlns:p14="http://schemas.microsoft.com/office/powerpoint/2010/main" val="249210063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16.5</a:t>
            </a:r>
            <a:r>
              <a:rPr lang="en-US" sz="2400" dirty="0">
                <a:solidFill>
                  <a:schemeClr val="tx1"/>
                </a:solidFill>
              </a:rPr>
              <a:t> optimum proof test :</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Proof test is especially important when there is redundancy and there for failures are not related .</a:t>
            </a:r>
          </a:p>
          <a:p>
            <a:pPr algn="l" rtl="0"/>
            <a:r>
              <a:rPr lang="en-US" dirty="0">
                <a:solidFill>
                  <a:schemeClr val="tx1"/>
                </a:solidFill>
              </a:rPr>
              <a:t>Optimizing proof tests seeks to trade off the cost of the test (preventive maintenance) against reduction in unavailability (reducing outage cost ). </a:t>
            </a:r>
          </a:p>
        </p:txBody>
      </p:sp>
      <p:sp>
        <p:nvSpPr>
          <p:cNvPr id="4" name="Date Placeholder 3"/>
          <p:cNvSpPr>
            <a:spLocks noGrp="1"/>
          </p:cNvSpPr>
          <p:nvPr>
            <p:ph type="dt" sz="half" idx="10"/>
          </p:nvPr>
        </p:nvSpPr>
        <p:spPr/>
        <p:txBody>
          <a:bodyPr/>
          <a:lstStyle/>
          <a:p>
            <a:pPr defTabSz="457200">
              <a:defRPr/>
            </a:pPr>
            <a:fld id="{F6BFC5B1-A202-40F2-A2C7-A70408CCBBF2}"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228</a:t>
            </a:fld>
            <a:endParaRPr lang="ar-JO" dirty="0"/>
          </a:p>
        </p:txBody>
      </p:sp>
    </p:spTree>
    <p:extLst>
      <p:ext uri="{BB962C8B-B14F-4D97-AF65-F5344CB8AC3E}">
        <p14:creationId xmlns:p14="http://schemas.microsoft.com/office/powerpoint/2010/main" val="22134041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16.6</a:t>
            </a:r>
            <a:r>
              <a:rPr lang="en-US" sz="2400" dirty="0">
                <a:solidFill>
                  <a:schemeClr val="tx1"/>
                </a:solidFill>
              </a:rPr>
              <a:t> condition monitoring</a:t>
            </a:r>
            <a:r>
              <a:rPr lang="en-US" sz="2000" dirty="0">
                <a:solidFill>
                  <a:schemeClr val="tx1"/>
                </a:solidFill>
              </a:rPr>
              <a:t/>
            </a:r>
            <a:br>
              <a:rPr lang="en-US" sz="2000" dirty="0">
                <a:solidFill>
                  <a:schemeClr val="tx1"/>
                </a:solidFill>
              </a:rPr>
            </a:br>
            <a:r>
              <a:rPr lang="en-US" sz="2000" dirty="0">
                <a:solidFill>
                  <a:schemeClr val="tx1"/>
                </a:solidFill>
              </a:rPr>
              <a:t> </a:t>
            </a:r>
          </a:p>
        </p:txBody>
      </p:sp>
      <p:sp>
        <p:nvSpPr>
          <p:cNvPr id="3" name="Content Placeholder 2"/>
          <p:cNvSpPr>
            <a:spLocks noGrp="1"/>
          </p:cNvSpPr>
          <p:nvPr>
            <p:ph idx="1"/>
          </p:nvPr>
        </p:nvSpPr>
        <p:spPr/>
        <p:txBody>
          <a:bodyPr>
            <a:normAutofit/>
          </a:bodyPr>
          <a:lstStyle/>
          <a:p>
            <a:pPr algn="l" rtl="0"/>
            <a:r>
              <a:rPr lang="en-US" dirty="0">
                <a:solidFill>
                  <a:schemeClr val="tx1"/>
                </a:solidFill>
              </a:rPr>
              <a:t>It is carried out to identify degradation in the system FMEA is used to determine the indicatory that lead to failure.</a:t>
            </a:r>
          </a:p>
          <a:p>
            <a:pPr algn="l" rtl="0"/>
            <a:r>
              <a:rPr lang="en-US" dirty="0">
                <a:solidFill>
                  <a:schemeClr val="tx1"/>
                </a:solidFill>
              </a:rPr>
              <a:t>It is important to determine appropriate inspection intervals ,so that failure can be prevented methods to find inspection interval include testing ,experience , data , etc..</a:t>
            </a:r>
          </a:p>
          <a:p>
            <a:pPr algn="l" rtl="0"/>
            <a:r>
              <a:rPr lang="en-US" dirty="0">
                <a:solidFill>
                  <a:schemeClr val="tx1"/>
                </a:solidFill>
              </a:rPr>
              <a:t>For example </a:t>
            </a:r>
            <a:r>
              <a:rPr lang="en-US" dirty="0">
                <a:solidFill>
                  <a:schemeClr val="tx1"/>
                </a:solidFill>
                <a:sym typeface="Wingdings" pitchFamily="2" charset="2"/>
              </a:rPr>
              <a:t>exhaust gas temperature is monitored in aircraft engines.</a:t>
            </a:r>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76C04B2C-85D3-42EE-81DE-C945DC663A34}"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229</a:t>
            </a:fld>
            <a:endParaRPr lang="ar-JO" dirty="0"/>
          </a:p>
        </p:txBody>
      </p:sp>
    </p:spTree>
    <p:extLst>
      <p:ext uri="{BB962C8B-B14F-4D97-AF65-F5344CB8AC3E}">
        <p14:creationId xmlns:p14="http://schemas.microsoft.com/office/powerpoint/2010/main" val="4253258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 </a:t>
            </a:r>
            <a:r>
              <a:rPr lang="en-US" sz="2400" b="1" dirty="0">
                <a:solidFill>
                  <a:schemeClr val="tx1"/>
                </a:solidFill>
              </a:rPr>
              <a:t>Some Types of Components </a:t>
            </a:r>
            <a:r>
              <a:rPr lang="ar-JO" sz="2400" b="1" dirty="0">
                <a:solidFill>
                  <a:schemeClr val="tx1"/>
                </a:solidFill>
              </a:rPr>
              <a:t/>
            </a:r>
            <a:br>
              <a:rPr lang="ar-JO" sz="2400" b="1" dirty="0">
                <a:solidFill>
                  <a:schemeClr val="tx1"/>
                </a:solidFill>
              </a:rPr>
            </a:br>
            <a:endParaRPr lang="ar-JO" sz="2400" b="1" dirty="0">
              <a:solidFill>
                <a:schemeClr val="tx1"/>
              </a:solidFill>
            </a:endParaRPr>
          </a:p>
        </p:txBody>
      </p:sp>
      <p:sp>
        <p:nvSpPr>
          <p:cNvPr id="4" name="Date Placeholder 3"/>
          <p:cNvSpPr>
            <a:spLocks noGrp="1"/>
          </p:cNvSpPr>
          <p:nvPr>
            <p:ph type="dt" sz="half" idx="10"/>
          </p:nvPr>
        </p:nvSpPr>
        <p:spPr/>
        <p:txBody>
          <a:bodyPr/>
          <a:lstStyle/>
          <a:p>
            <a:fld id="{BC05F13C-93AC-452F-8F3F-DD444D297C44}"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a:t>
            </a:r>
            <a:endParaRPr lang="ar-JO" sz="1600" dirty="0"/>
          </a:p>
        </p:txBody>
      </p:sp>
      <p:sp>
        <p:nvSpPr>
          <p:cNvPr id="8" name="Rectangle 7"/>
          <p:cNvSpPr/>
          <p:nvPr/>
        </p:nvSpPr>
        <p:spPr>
          <a:xfrm>
            <a:off x="1219200" y="1807558"/>
            <a:ext cx="6096000" cy="2246769"/>
          </a:xfrm>
          <a:prstGeom prst="rect">
            <a:avLst/>
          </a:prstGeom>
        </p:spPr>
        <p:txBody>
          <a:bodyPr>
            <a:spAutoFit/>
          </a:bodyPr>
          <a:lstStyle/>
          <a:p>
            <a:pPr>
              <a:buFont typeface="Arial" pitchFamily="34" charset="0"/>
              <a:buChar char="•"/>
            </a:pPr>
            <a:r>
              <a:rPr lang="en-US" sz="2000" dirty="0">
                <a:solidFill>
                  <a:schemeClr val="tx1">
                    <a:lumMod val="75000"/>
                    <a:lumOff val="25000"/>
                  </a:schemeClr>
                </a:solidFill>
                <a:latin typeface="Times New Roman" panose="02020603050405020304" pitchFamily="18" charset="0"/>
                <a:cs typeface="+mj-cs"/>
              </a:rPr>
              <a:t> </a:t>
            </a:r>
            <a:r>
              <a:rPr lang="en-US" sz="2000" dirty="0">
                <a:latin typeface="Times New Roman" panose="02020603050405020304" pitchFamily="18" charset="0"/>
                <a:cs typeface="Times New Roman" panose="02020603050405020304" pitchFamily="18" charset="0"/>
              </a:rPr>
              <a:t>Dynamic Load supports</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Electronic controls and displays</a:t>
            </a:r>
          </a:p>
          <a:p>
            <a:r>
              <a:rPr lang="en-US" sz="2000" dirty="0">
                <a:latin typeface="Times New Roman" panose="02020603050405020304" pitchFamily="18" charset="0"/>
                <a:cs typeface="Times New Roman" panose="02020603050405020304" pitchFamily="18" charset="0"/>
              </a:rPr>
              <a:t> </a:t>
            </a:r>
          </a:p>
          <a:p>
            <a:pPr>
              <a:buFont typeface="Arial" pitchFamily="34" charset="0"/>
              <a:buChar char="•"/>
            </a:pPr>
            <a:r>
              <a:rPr lang="en-US" sz="2000" dirty="0">
                <a:latin typeface="Times New Roman" panose="02020603050405020304" pitchFamily="18" charset="0"/>
                <a:cs typeface="Times New Roman" panose="02020603050405020304" pitchFamily="18" charset="0"/>
              </a:rPr>
              <a:t> Data processing software </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Propulsive machinery </a:t>
            </a:r>
            <a:endParaRPr lang="ar-J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39442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rPr>
              <a:t>Chapter 17. Systematic failures</a:t>
            </a:r>
            <a:br>
              <a:rPr lang="en-US" sz="2400" b="1" dirty="0">
                <a:solidFill>
                  <a:schemeClr val="tx1"/>
                </a:solidFill>
              </a:rPr>
            </a:br>
            <a:r>
              <a:rPr lang="en-US" sz="2400" b="1" dirty="0">
                <a:solidFill>
                  <a:schemeClr val="tx1"/>
                </a:solidFill>
              </a:rPr>
              <a:t> </a:t>
            </a:r>
          </a:p>
        </p:txBody>
      </p:sp>
      <p:sp>
        <p:nvSpPr>
          <p:cNvPr id="3" name="Content Placeholder 2"/>
          <p:cNvSpPr>
            <a:spLocks noGrp="1"/>
          </p:cNvSpPr>
          <p:nvPr>
            <p:ph idx="1"/>
          </p:nvPr>
        </p:nvSpPr>
        <p:spPr>
          <a:xfrm>
            <a:off x="1097280" y="2033874"/>
            <a:ext cx="8229600" cy="4197361"/>
          </a:xfrm>
        </p:spPr>
        <p:txBody>
          <a:bodyPr/>
          <a:lstStyle/>
          <a:p>
            <a:pPr algn="l" rtl="0"/>
            <a:r>
              <a:rPr lang="en-US" b="1" dirty="0">
                <a:solidFill>
                  <a:schemeClr val="tx1"/>
                </a:solidFill>
              </a:rPr>
              <a:t>(especially software)</a:t>
            </a:r>
          </a:p>
          <a:p>
            <a:pPr algn="l" rtl="0"/>
            <a:r>
              <a:rPr lang="en-US" b="1" dirty="0">
                <a:solidFill>
                  <a:schemeClr val="tx1"/>
                </a:solidFill>
              </a:rPr>
              <a:t>17.1 programmable devices  :</a:t>
            </a:r>
          </a:p>
          <a:p>
            <a:pPr algn="l" rtl="0"/>
            <a:r>
              <a:rPr lang="en-US" dirty="0">
                <a:solidFill>
                  <a:schemeClr val="tx1"/>
                </a:solidFill>
              </a:rPr>
              <a:t>A firmware is a program at the circuit level that is applied to microprocessors .</a:t>
            </a:r>
          </a:p>
          <a:p>
            <a:pPr algn="l" rtl="0"/>
            <a:endParaRPr lang="en-US" dirty="0">
              <a:solidFill>
                <a:schemeClr val="tx1"/>
              </a:solidFill>
            </a:endParaRPr>
          </a:p>
        </p:txBody>
      </p:sp>
      <p:sp>
        <p:nvSpPr>
          <p:cNvPr id="4" name="Date Placeholder 3"/>
          <p:cNvSpPr>
            <a:spLocks noGrp="1"/>
          </p:cNvSpPr>
          <p:nvPr>
            <p:ph type="dt" sz="half" idx="10"/>
          </p:nvPr>
        </p:nvSpPr>
        <p:spPr/>
        <p:txBody>
          <a:bodyPr/>
          <a:lstStyle/>
          <a:p>
            <a:pPr defTabSz="457200">
              <a:defRPr/>
            </a:pPr>
            <a:fld id="{F1FF817D-7DE3-416B-9E78-C6DAA8791F9A}"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230</a:t>
            </a:fld>
            <a:endParaRPr lang="ar-JO" dirty="0"/>
          </a:p>
        </p:txBody>
      </p:sp>
    </p:spTree>
    <p:extLst>
      <p:ext uri="{BB962C8B-B14F-4D97-AF65-F5344CB8AC3E}">
        <p14:creationId xmlns:p14="http://schemas.microsoft.com/office/powerpoint/2010/main" val="345747129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003939"/>
            <a:ext cx="9636981" cy="5078809"/>
          </a:xfrm>
        </p:spPr>
        <p:txBody>
          <a:bodyPr>
            <a:normAutofit/>
          </a:bodyPr>
          <a:lstStyle/>
          <a:p>
            <a:pPr algn="l" rtl="0"/>
            <a:r>
              <a:rPr lang="en-US" b="1" dirty="0">
                <a:solidFill>
                  <a:schemeClr val="tx1"/>
                </a:solidFill>
              </a:rPr>
              <a:t>Categories of software </a:t>
            </a:r>
            <a:r>
              <a:rPr lang="en-US" dirty="0">
                <a:solidFill>
                  <a:schemeClr val="tx1"/>
                </a:solidFill>
              </a:rPr>
              <a:t>:</a:t>
            </a:r>
          </a:p>
          <a:p>
            <a:pPr algn="l" rtl="0"/>
            <a:endParaRPr lang="en-US" dirty="0">
              <a:solidFill>
                <a:schemeClr val="tx1"/>
              </a:solidFill>
            </a:endParaRPr>
          </a:p>
          <a:p>
            <a:pPr algn="l" rtl="0">
              <a:buNone/>
            </a:pPr>
            <a:r>
              <a:rPr lang="en-US" b="1" dirty="0">
                <a:solidFill>
                  <a:schemeClr val="tx1"/>
                </a:solidFill>
              </a:rPr>
              <a:t>1- </a:t>
            </a:r>
            <a:r>
              <a:rPr lang="en-US" dirty="0">
                <a:solidFill>
                  <a:schemeClr val="tx1"/>
                </a:solidFill>
              </a:rPr>
              <a:t>mainframe computing : involves a large number of terminals.</a:t>
            </a:r>
          </a:p>
          <a:p>
            <a:pPr algn="l" rtl="0">
              <a:buNone/>
            </a:pPr>
            <a:r>
              <a:rPr lang="en-US" b="1" dirty="0">
                <a:solidFill>
                  <a:schemeClr val="tx1"/>
                </a:solidFill>
              </a:rPr>
              <a:t>2-</a:t>
            </a:r>
            <a:r>
              <a:rPr lang="en-US" dirty="0">
                <a:solidFill>
                  <a:schemeClr val="tx1"/>
                </a:solidFill>
              </a:rPr>
              <a:t>minicomputing : a compact variation of main frames.</a:t>
            </a:r>
          </a:p>
          <a:p>
            <a:pPr algn="l" rtl="0">
              <a:buNone/>
            </a:pPr>
            <a:r>
              <a:rPr lang="en-US" b="1" dirty="0">
                <a:solidFill>
                  <a:schemeClr val="tx1"/>
                </a:solidFill>
              </a:rPr>
              <a:t>3-</a:t>
            </a:r>
            <a:r>
              <a:rPr lang="en-US" dirty="0">
                <a:solidFill>
                  <a:schemeClr val="tx1"/>
                </a:solidFill>
              </a:rPr>
              <a:t>microprocessing: it refers to desktops which as a result of their speed and memory supericvity , have replaced many main frames and minicomputing systems.</a:t>
            </a:r>
          </a:p>
          <a:p>
            <a:pPr algn="l" rtl="0">
              <a:buNone/>
            </a:pPr>
            <a:r>
              <a:rPr lang="en-US" b="1" dirty="0">
                <a:solidFill>
                  <a:schemeClr val="tx1"/>
                </a:solidFill>
              </a:rPr>
              <a:t>4-</a:t>
            </a:r>
            <a:r>
              <a:rPr lang="en-US" dirty="0">
                <a:solidFill>
                  <a:schemeClr val="tx1"/>
                </a:solidFill>
              </a:rPr>
              <a:t>programmable logic controllers (PLCs) :they provide input and output ports (data in X command out), they use simplified programming languages .</a:t>
            </a:r>
          </a:p>
          <a:p>
            <a:pPr algn="l" rtl="0">
              <a:buNone/>
            </a:pPr>
            <a:r>
              <a:rPr lang="en-US" b="1" dirty="0">
                <a:solidFill>
                  <a:schemeClr val="tx1"/>
                </a:solidFill>
              </a:rPr>
              <a:t>5-</a:t>
            </a:r>
            <a:r>
              <a:rPr lang="en-US" dirty="0">
                <a:solidFill>
                  <a:schemeClr val="tx1"/>
                </a:solidFill>
              </a:rPr>
              <a:t>embedded microcomputing : they provide total flexibility of design , but on the expense of increasing the possibility of circuit and code errors.</a:t>
            </a:r>
          </a:p>
          <a:p>
            <a:pPr algn="l" rtl="0">
              <a:buNone/>
            </a:pPr>
            <a:r>
              <a:rPr lang="en-US" dirty="0">
                <a:solidFill>
                  <a:schemeClr val="tx1"/>
                </a:solidFill>
              </a:rPr>
              <a:t>From a reliability and safety integrity perspective </a:t>
            </a:r>
          </a:p>
          <a:p>
            <a:pPr algn="l" rtl="0">
              <a:buNone/>
            </a:pPr>
            <a:endParaRPr lang="en-US" dirty="0">
              <a:solidFill>
                <a:schemeClr val="tx1"/>
              </a:solidFill>
            </a:endParaRPr>
          </a:p>
          <a:p>
            <a:pPr>
              <a:buNone/>
            </a:pPr>
            <a:endParaRPr lang="en-US" dirty="0">
              <a:solidFill>
                <a:schemeClr val="tx1"/>
              </a:solidFill>
            </a:endParaRPr>
          </a:p>
        </p:txBody>
      </p:sp>
      <p:sp>
        <p:nvSpPr>
          <p:cNvPr id="2" name="Date Placeholder 1"/>
          <p:cNvSpPr>
            <a:spLocks noGrp="1"/>
          </p:cNvSpPr>
          <p:nvPr>
            <p:ph type="dt" sz="half" idx="10"/>
          </p:nvPr>
        </p:nvSpPr>
        <p:spPr/>
        <p:txBody>
          <a:bodyPr/>
          <a:lstStyle/>
          <a:p>
            <a:pPr defTabSz="457200">
              <a:defRPr/>
            </a:pPr>
            <a:fld id="{7EC08180-3EDD-43B5-B3BC-65EBA7304FF5}"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231</a:t>
            </a:fld>
            <a:endParaRPr lang="ar-JO" dirty="0"/>
          </a:p>
        </p:txBody>
      </p:sp>
    </p:spTree>
    <p:extLst>
      <p:ext uri="{BB962C8B-B14F-4D97-AF65-F5344CB8AC3E}">
        <p14:creationId xmlns:p14="http://schemas.microsoft.com/office/powerpoint/2010/main" val="51534195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315647"/>
            <a:ext cx="10058400" cy="4023360"/>
          </a:xfrm>
        </p:spPr>
        <p:txBody>
          <a:bodyPr>
            <a:normAutofit/>
          </a:bodyPr>
          <a:lstStyle/>
          <a:p>
            <a:pPr marL="0" indent="0" algn="l" rtl="0">
              <a:buNone/>
            </a:pPr>
            <a:r>
              <a:rPr lang="en-US" sz="2400" dirty="0">
                <a:solidFill>
                  <a:schemeClr val="tx1"/>
                </a:solidFill>
                <a:latin typeface="Times New Roman" panose="02020603050405020304" pitchFamily="18" charset="0"/>
                <a:cs typeface="Times New Roman" panose="02020603050405020304" pitchFamily="18" charset="0"/>
              </a:rPr>
              <a:t>Advantages of programmable devices:</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Fewer types of hardware.</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Consistent architecture (CPU / BUS / I-O).</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Easier to support several versions in the field .</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Simpler to implement modifications.</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BCDE725-111C-408D-BB4A-CF32D64025D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49998312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1302395"/>
            <a:ext cx="10058400" cy="4023360"/>
          </a:xfrm>
        </p:spPr>
        <p:txBody>
          <a:bodyPr>
            <a:normAutofit/>
          </a:bodyPr>
          <a:lstStyle/>
          <a:p>
            <a:pPr marL="0" indent="0" algn="l" rtl="0">
              <a:buNone/>
            </a:pPr>
            <a:r>
              <a:rPr lang="en-US" sz="2400" dirty="0">
                <a:solidFill>
                  <a:schemeClr val="tx1"/>
                </a:solidFill>
                <a:latin typeface="Times New Roman" panose="02020603050405020304" pitchFamily="18" charset="0"/>
                <a:cs typeface="Times New Roman" panose="02020603050405020304" pitchFamily="18" charset="0"/>
              </a:rPr>
              <a:t>Disadvantages of programmable devices:</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Difficult to inspect software for errors.</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Test involves a limited sample of execution possibilities.</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Control of changes is more complicated and more critical.</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Difficult to impose programming standard approaches.</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Difficult to predict failure rates of software. </a:t>
            </a:r>
          </a:p>
          <a:p>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0C5048FC-198A-4BCE-B141-8DD3AF0344C7}"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3</a:t>
            </a:r>
            <a:endParaRPr lang="ar-JO" sz="1600" dirty="0"/>
          </a:p>
        </p:txBody>
      </p:sp>
    </p:spTree>
    <p:extLst>
      <p:ext uri="{BB962C8B-B14F-4D97-AF65-F5344CB8AC3E}">
        <p14:creationId xmlns:p14="http://schemas.microsoft.com/office/powerpoint/2010/main" val="1898004241"/>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325817"/>
            <a:ext cx="10058400" cy="4023360"/>
          </a:xfrm>
        </p:spPr>
        <p:txBody>
          <a:bodyPr/>
          <a:lstStyle/>
          <a:p>
            <a:pPr algn="l" rtl="0"/>
            <a:r>
              <a:rPr lang="en-CA" sz="2400" b="1" dirty="0">
                <a:solidFill>
                  <a:schemeClr val="tx1"/>
                </a:solidFill>
                <a:latin typeface="Times New Roman" panose="02020603050405020304" pitchFamily="18" charset="0"/>
                <a:cs typeface="Times New Roman" panose="02020603050405020304" pitchFamily="18" charset="0"/>
              </a:rPr>
              <a:t>17.2 Software – Related Failures:</a:t>
            </a:r>
          </a:p>
          <a:p>
            <a:pPr algn="l" rtl="0"/>
            <a:r>
              <a:rPr lang="en-CA" dirty="0">
                <a:solidFill>
                  <a:schemeClr val="tx1"/>
                </a:solidFill>
                <a:latin typeface="Times New Roman" panose="02020603050405020304" pitchFamily="18" charset="0"/>
                <a:cs typeface="Times New Roman" panose="02020603050405020304" pitchFamily="18" charset="0"/>
              </a:rPr>
              <a:t>Software failure is an error that becomes evident only under a combination of condition.</a:t>
            </a:r>
          </a:p>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B1662746-6E9C-4ED1-8A79-31E768389848}"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4</a:t>
            </a:r>
            <a:endParaRPr lang="ar-JO"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791" y="2786148"/>
            <a:ext cx="5325218" cy="3191320"/>
          </a:xfrm>
          <a:prstGeom prst="rect">
            <a:avLst/>
          </a:prstGeom>
        </p:spPr>
      </p:pic>
      <p:sp>
        <p:nvSpPr>
          <p:cNvPr id="8" name="Rectangle 7"/>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9" name="Rectangle 8"/>
          <p:cNvSpPr/>
          <p:nvPr/>
        </p:nvSpPr>
        <p:spPr>
          <a:xfrm>
            <a:off x="2776489" y="5747131"/>
            <a:ext cx="5372520" cy="461665"/>
          </a:xfrm>
          <a:prstGeom prst="rect">
            <a:avLst/>
          </a:prstGeom>
          <a:noFill/>
        </p:spPr>
        <p:txBody>
          <a:bodyPr wrap="square" lIns="91440" tIns="45720" rIns="91440" bIns="45720">
            <a:spAutoFit/>
          </a:bodyPr>
          <a:lstStyle/>
          <a:p>
            <a:pPr algn="ctr"/>
            <a:r>
              <a:rPr lang="en-CA"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Software Error Curve</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10" name="Rectangle 9"/>
          <p:cNvSpPr/>
          <p:nvPr/>
        </p:nvSpPr>
        <p:spPr>
          <a:xfrm>
            <a:off x="4728331" y="5349177"/>
            <a:ext cx="5372520" cy="400110"/>
          </a:xfrm>
          <a:prstGeom prst="rect">
            <a:avLst/>
          </a:prstGeom>
          <a:noFill/>
        </p:spPr>
        <p:txBody>
          <a:bodyPr wrap="square" lIns="91440" tIns="45720" rIns="91440" bIns="45720">
            <a:spAutoFit/>
          </a:bodyPr>
          <a:lstStyle/>
          <a:p>
            <a:pPr algn="ctr"/>
            <a:r>
              <a:rPr lang="en-CA"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Time</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11" name="Rectangle 10"/>
          <p:cNvSpPr/>
          <p:nvPr/>
        </p:nvSpPr>
        <p:spPr>
          <a:xfrm>
            <a:off x="310703" y="2977274"/>
            <a:ext cx="5372520" cy="400110"/>
          </a:xfrm>
          <a:prstGeom prst="rect">
            <a:avLst/>
          </a:prstGeom>
          <a:noFill/>
        </p:spPr>
        <p:txBody>
          <a:bodyPr wrap="square" lIns="91440" tIns="45720" rIns="91440" bIns="45720">
            <a:spAutoFit/>
          </a:bodyPr>
          <a:lstStyle/>
          <a:p>
            <a:pPr algn="ctr"/>
            <a:r>
              <a:rPr lang="en-CA"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Error rate</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14" name="Rectangle 13"/>
          <p:cNvSpPr/>
          <p:nvPr/>
        </p:nvSpPr>
        <p:spPr>
          <a:xfrm>
            <a:off x="2996963" y="4089420"/>
            <a:ext cx="5372520" cy="584775"/>
          </a:xfrm>
          <a:prstGeom prst="rect">
            <a:avLst/>
          </a:prstGeom>
          <a:noFill/>
        </p:spPr>
        <p:txBody>
          <a:bodyPr wrap="square" lIns="91440" tIns="45720" rIns="91440" bIns="45720">
            <a:spAutoFit/>
          </a:bodyPr>
          <a:lstStyle/>
          <a:p>
            <a:pPr algn="ctr"/>
            <a:r>
              <a:rPr lang="en-CA" sz="1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Software </a:t>
            </a:r>
          </a:p>
          <a:p>
            <a:pPr algn="ctr"/>
            <a:r>
              <a:rPr lang="en-CA" sz="1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change</a:t>
            </a:r>
            <a:endParaRPr lang="en-US"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16" name="Oval 15"/>
          <p:cNvSpPr/>
          <p:nvPr/>
        </p:nvSpPr>
        <p:spPr>
          <a:xfrm>
            <a:off x="5184919" y="3996776"/>
            <a:ext cx="996608" cy="1056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44789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116865"/>
            <a:ext cx="10058400" cy="4023360"/>
          </a:xfrm>
        </p:spPr>
        <p:txBody>
          <a:bodyPr>
            <a:normAutofit/>
          </a:bodyPr>
          <a:lstStyle/>
          <a:p>
            <a:pPr marL="0" indent="0" algn="l" rtl="0">
              <a:buNone/>
            </a:pPr>
            <a:r>
              <a:rPr lang="en-CA" b="1" dirty="0">
                <a:solidFill>
                  <a:schemeClr val="tx1"/>
                </a:solidFill>
                <a:cs typeface="Times New Roman" panose="02020603050405020304" pitchFamily="18" charset="0"/>
              </a:rPr>
              <a:t>17.2 Software – Related Failures:</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Errors can be reduced by reducing the complexity of the software or by standardization.</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Software system failures can result from hardware of software faults.</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 fault may not cause a failure for some software errors (bugs) until the conditions leading to failure come to play.</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If the system contains an error, recovery software may help to stop a bug from leading to failure.</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Most error result from software design and coding</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5DEC434-66FC-499A-B4D6-520D40ED748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5</a:t>
            </a:r>
            <a:endParaRPr lang="ar-JO" sz="1600" dirty="0"/>
          </a:p>
        </p:txBody>
      </p:sp>
    </p:spTree>
    <p:extLst>
      <p:ext uri="{BB962C8B-B14F-4D97-AF65-F5344CB8AC3E}">
        <p14:creationId xmlns:p14="http://schemas.microsoft.com/office/powerpoint/2010/main" val="58835816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118" y="838569"/>
            <a:ext cx="10058400" cy="4023360"/>
          </a:xfrm>
        </p:spPr>
        <p:txBody>
          <a:bodyPr>
            <a:normAutofit/>
          </a:bodyPr>
          <a:lstStyle/>
          <a:p>
            <a:pPr marL="0" indent="0" algn="l" rtl="0">
              <a:buNone/>
            </a:pPr>
            <a:r>
              <a:rPr lang="en-CA" sz="2400" b="1" dirty="0">
                <a:solidFill>
                  <a:schemeClr val="tx1"/>
                </a:solidFill>
                <a:cs typeface="Times New Roman" panose="02020603050405020304" pitchFamily="18" charset="0"/>
              </a:rPr>
              <a:t>17.3 Software </a:t>
            </a:r>
            <a:r>
              <a:rPr lang="en-CA" b="1" dirty="0">
                <a:solidFill>
                  <a:schemeClr val="tx1"/>
                </a:solidFill>
              </a:rPr>
              <a:t>–</a:t>
            </a:r>
            <a:r>
              <a:rPr lang="en-CA" sz="2400" b="1" dirty="0">
                <a:solidFill>
                  <a:schemeClr val="tx1"/>
                </a:solidFill>
                <a:cs typeface="Times New Roman" panose="02020603050405020304" pitchFamily="18" charset="0"/>
              </a:rPr>
              <a:t> Failure Modelling:</a:t>
            </a:r>
          </a:p>
          <a:p>
            <a:pPr marL="0" indent="0" algn="l" rtl="0">
              <a:buNone/>
            </a:pPr>
            <a:endParaRPr lang="en-CA" sz="2400" b="1" dirty="0">
              <a:solidFill>
                <a:schemeClr val="tx1"/>
              </a:solidFill>
              <a:cs typeface="Times New Roman" panose="02020603050405020304" pitchFamily="18" charset="0"/>
            </a:endParaRPr>
          </a:p>
          <a:p>
            <a:pPr marL="0" indent="0" algn="just" rtl="0">
              <a:buNone/>
            </a:pPr>
            <a:r>
              <a:rPr lang="en-CA" dirty="0">
                <a:solidFill>
                  <a:schemeClr val="tx1"/>
                </a:solidFill>
                <a:latin typeface="Times New Roman" panose="02020603050405020304" pitchFamily="18" charset="0"/>
                <a:cs typeface="Times New Roman" panose="02020603050405020304" pitchFamily="18" charset="0"/>
              </a:rPr>
              <a:t>Several Methods exist that attempt to quantity software failure rates. These includes </a:t>
            </a:r>
            <a:r>
              <a:rPr lang="en-CA" dirty="0" err="1">
                <a:solidFill>
                  <a:schemeClr val="tx1"/>
                </a:solidFill>
                <a:latin typeface="Times New Roman" panose="02020603050405020304" pitchFamily="18" charset="0"/>
                <a:cs typeface="Times New Roman" panose="02020603050405020304" pitchFamily="18" charset="0"/>
              </a:rPr>
              <a:t>Jelinski</a:t>
            </a:r>
            <a:r>
              <a:rPr lang="en-CA" dirty="0">
                <a:solidFill>
                  <a:schemeClr val="tx1"/>
                </a:solidFill>
                <a:latin typeface="Times New Roman" panose="02020603050405020304" pitchFamily="18" charset="0"/>
                <a:cs typeface="Times New Roman" panose="02020603050405020304" pitchFamily="18" charset="0"/>
              </a:rPr>
              <a:t> </a:t>
            </a:r>
            <a:r>
              <a:rPr lang="en-CA" dirty="0" err="1">
                <a:solidFill>
                  <a:schemeClr val="tx1"/>
                </a:solidFill>
                <a:latin typeface="Times New Roman" panose="02020603050405020304" pitchFamily="18" charset="0"/>
                <a:cs typeface="Times New Roman" panose="02020603050405020304" pitchFamily="18" charset="0"/>
              </a:rPr>
              <a:t>Moranda</a:t>
            </a:r>
            <a:r>
              <a:rPr lang="en-CA" dirty="0">
                <a:solidFill>
                  <a:schemeClr val="tx1"/>
                </a:solidFill>
                <a:latin typeface="Times New Roman" panose="02020603050405020304" pitchFamily="18" charset="0"/>
                <a:cs typeface="Times New Roman" panose="02020603050405020304" pitchFamily="18" charset="0"/>
              </a:rPr>
              <a:t>, Musa… etc. However, accurate prediction is too difficult and therefore qualitative methods remain more effective.</a:t>
            </a:r>
            <a:endParaRPr lang="en-CA" sz="2400"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CA"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CA" sz="2400"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CA"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CA" dirty="0">
              <a:solidFill>
                <a:schemeClr val="tx1"/>
              </a:solidFill>
              <a:latin typeface="Times New Roman" panose="02020603050405020304" pitchFamily="18" charset="0"/>
              <a:cs typeface="Times New Roman" panose="02020603050405020304" pitchFamily="18" charset="0"/>
            </a:endParaRP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AA50866-5FFA-4D63-8E24-B67AF42001F7}"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a:t>
            </a:r>
            <a:endParaRPr lang="ar-JO" sz="1600" dirty="0"/>
          </a:p>
        </p:txBody>
      </p:sp>
    </p:spTree>
    <p:extLst>
      <p:ext uri="{BB962C8B-B14F-4D97-AF65-F5344CB8AC3E}">
        <p14:creationId xmlns:p14="http://schemas.microsoft.com/office/powerpoint/2010/main" val="418479777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18" y="277873"/>
            <a:ext cx="10058400" cy="1450757"/>
          </a:xfrm>
        </p:spPr>
        <p:txBody>
          <a:bodyPr>
            <a:normAutofit/>
          </a:bodyPr>
          <a:lstStyle/>
          <a:p>
            <a:r>
              <a:rPr lang="en-CA" sz="2400" b="1" dirty="0">
                <a:solidFill>
                  <a:schemeClr val="tx1"/>
                </a:solidFill>
                <a:cs typeface="Times New Roman" panose="02020603050405020304" pitchFamily="18" charset="0"/>
              </a:rPr>
              <a:t>17.4 Software Quality Assurance (SQA):</a:t>
            </a:r>
            <a:br>
              <a:rPr lang="en-CA" sz="2400" b="1" dirty="0">
                <a:solidFill>
                  <a:schemeClr val="tx1"/>
                </a:solidFill>
                <a:cs typeface="Times New Roman" panose="02020603050405020304" pitchFamily="18" charset="0"/>
              </a:rPr>
            </a:br>
            <a:endParaRPr lang="en-US" sz="2400" dirty="0"/>
          </a:p>
        </p:txBody>
      </p:sp>
      <p:sp>
        <p:nvSpPr>
          <p:cNvPr id="3" name="Content Placeholder 2"/>
          <p:cNvSpPr>
            <a:spLocks noGrp="1"/>
          </p:cNvSpPr>
          <p:nvPr>
            <p:ph idx="1"/>
          </p:nvPr>
        </p:nvSpPr>
        <p:spPr>
          <a:xfrm>
            <a:off x="1097280" y="1885491"/>
            <a:ext cx="10058400" cy="4023360"/>
          </a:xfrm>
        </p:spPr>
        <p:txBody>
          <a:bodyPr/>
          <a:lstStyle/>
          <a:p>
            <a:pPr marL="0" indent="0" algn="l" rtl="0">
              <a:buNone/>
            </a:pPr>
            <a:r>
              <a:rPr lang="en-CA" dirty="0">
                <a:solidFill>
                  <a:schemeClr val="tx1"/>
                </a:solidFill>
                <a:cs typeface="Times New Roman" panose="02020603050405020304" pitchFamily="18" charset="0"/>
              </a:rPr>
              <a:t>It aims at preventing failures. It comprises the following elements:</a:t>
            </a:r>
          </a:p>
          <a:p>
            <a:pPr marL="0" indent="0" algn="l" rtl="0">
              <a:buNone/>
            </a:pPr>
            <a:r>
              <a:rPr lang="en-CA" sz="2200" b="1" dirty="0">
                <a:solidFill>
                  <a:schemeClr val="tx1"/>
                </a:solidFill>
                <a:cs typeface="Times New Roman" panose="02020603050405020304" pitchFamily="18" charset="0"/>
              </a:rPr>
              <a:t>17.4.1 Organization of Software QA:</a:t>
            </a:r>
          </a:p>
          <a:p>
            <a:pPr marL="0" indent="0" algn="just" rtl="0">
              <a:buNone/>
            </a:pPr>
            <a:r>
              <a:rPr lang="en-CA" dirty="0">
                <a:solidFill>
                  <a:schemeClr val="tx1"/>
                </a:solidFill>
                <a:cs typeface="Times New Roman" panose="02020603050405020304" pitchFamily="18" charset="0"/>
              </a:rPr>
              <a:t>Using a Quality Manual, Quality Plans and specific Test Documents controlled by QA independently of the project management.</a:t>
            </a:r>
          </a:p>
          <a:p>
            <a:pPr marL="0" indent="0" algn="just" rtl="0">
              <a:buNone/>
            </a:pPr>
            <a:r>
              <a:rPr lang="en-CA" dirty="0">
                <a:solidFill>
                  <a:schemeClr val="tx1"/>
                </a:solidFill>
                <a:cs typeface="Times New Roman" panose="02020603050405020304" pitchFamily="18" charset="0"/>
              </a:rPr>
              <a:t>Main activities includes: Configuration Control Library and Documentation, Design Review, Auditing and Test Planning. The previous tasks are done by specified individuals. </a:t>
            </a:r>
          </a:p>
          <a:p>
            <a:pPr marL="0" indent="0" algn="l" rtl="0">
              <a:buNone/>
            </a:pPr>
            <a:endParaRPr lang="en-CA" dirty="0">
              <a:solidFill>
                <a:schemeClr val="tx1"/>
              </a:solidFill>
              <a:cs typeface="Times New Roman" panose="02020603050405020304" pitchFamily="18" charset="0"/>
            </a:endParaRPr>
          </a:p>
          <a:p>
            <a:pPr marL="0" indent="0" algn="l" rtl="0">
              <a:buNone/>
            </a:pPr>
            <a:endParaRPr lang="en-CA" dirty="0">
              <a:solidFill>
                <a:schemeClr val="tx1"/>
              </a:solidFill>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237</a:t>
            </a:fld>
            <a:endParaRPr lang="ar-JO" dirty="0"/>
          </a:p>
        </p:txBody>
      </p:sp>
    </p:spTree>
    <p:extLst>
      <p:ext uri="{BB962C8B-B14F-4D97-AF65-F5344CB8AC3E}">
        <p14:creationId xmlns:p14="http://schemas.microsoft.com/office/powerpoint/2010/main" val="316244679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CA" sz="2200" b="1" dirty="0">
                <a:solidFill>
                  <a:schemeClr val="tx1"/>
                </a:solidFill>
                <a:latin typeface="Times New Roman" panose="02020603050405020304" pitchFamily="18" charset="0"/>
                <a:cs typeface="Times New Roman" panose="02020603050405020304" pitchFamily="18" charset="0"/>
              </a:rPr>
              <a:t>17.4.2 Documentation Controls:</a:t>
            </a:r>
          </a:p>
          <a:p>
            <a:pPr algn="just" rtl="0"/>
            <a:r>
              <a:rPr lang="en-CA" dirty="0">
                <a:solidFill>
                  <a:schemeClr val="tx1"/>
                </a:solidFill>
                <a:latin typeface="Times New Roman" panose="02020603050405020304" pitchFamily="18" charset="0"/>
                <a:cs typeface="Times New Roman" panose="02020603050405020304" pitchFamily="18" charset="0"/>
              </a:rPr>
              <a:t>They include: A Functional Description, A Flowchart, and a program listing. The documentation hierarchy starts with user requirements in a Top-Down approach, then goes to Functional specifications, which addresses how the user requirements will be achieved.</a:t>
            </a:r>
          </a:p>
          <a:p>
            <a:pPr algn="just" rtl="0"/>
            <a:r>
              <a:rPr lang="en-CA" dirty="0">
                <a:solidFill>
                  <a:schemeClr val="tx1"/>
                </a:solidFill>
                <a:latin typeface="Times New Roman" panose="02020603050405020304" pitchFamily="18" charset="0"/>
                <a:cs typeface="Times New Roman" panose="02020603050405020304" pitchFamily="18" charset="0"/>
              </a:rPr>
              <a:t> Subsequent steps include: Software design specification, subsystem specification, module specification, module definition, chart and diagrams, utilities / hardware specifications, and development notebook. </a:t>
            </a:r>
          </a:p>
          <a:p>
            <a:pPr algn="l" rtl="0"/>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4C39E1D-8DF8-47DF-B6D5-3299C41D989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a:t>
            </a:r>
            <a:endParaRPr lang="ar-JO" sz="1600" dirty="0"/>
          </a:p>
        </p:txBody>
      </p:sp>
      <p:sp>
        <p:nvSpPr>
          <p:cNvPr id="7" name="Title 1"/>
          <p:cNvSpPr>
            <a:spLocks noGrp="1"/>
          </p:cNvSpPr>
          <p:nvPr>
            <p:ph type="title"/>
          </p:nvPr>
        </p:nvSpPr>
        <p:spPr>
          <a:xfrm>
            <a:off x="949118" y="277873"/>
            <a:ext cx="10058400" cy="1450757"/>
          </a:xfrm>
        </p:spPr>
        <p:txBody>
          <a:bodyPr>
            <a:normAutofit/>
          </a:bodyPr>
          <a:lstStyle/>
          <a:p>
            <a:r>
              <a:rPr lang="en-CA" sz="2400" b="1" dirty="0">
                <a:solidFill>
                  <a:schemeClr val="tx1"/>
                </a:solidFill>
                <a:cs typeface="Times New Roman" panose="02020603050405020304" pitchFamily="18" charset="0"/>
              </a:rPr>
              <a:t>17.4 Software Quality Assurance (SQA):</a:t>
            </a:r>
            <a:br>
              <a:rPr lang="en-CA" sz="2400" b="1" dirty="0">
                <a:solidFill>
                  <a:schemeClr val="tx1"/>
                </a:solidFill>
                <a:cs typeface="Times New Roman" panose="02020603050405020304" pitchFamily="18" charset="0"/>
              </a:rPr>
            </a:br>
            <a:endParaRPr lang="en-US" sz="2400" dirty="0"/>
          </a:p>
        </p:txBody>
      </p:sp>
    </p:spTree>
    <p:extLst>
      <p:ext uri="{BB962C8B-B14F-4D97-AF65-F5344CB8AC3E}">
        <p14:creationId xmlns:p14="http://schemas.microsoft.com/office/powerpoint/2010/main" val="163275804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CA" sz="2200" b="1" dirty="0">
                <a:solidFill>
                  <a:schemeClr val="tx1"/>
                </a:solidFill>
                <a:cs typeface="Times New Roman" panose="02020603050405020304" pitchFamily="18" charset="0"/>
              </a:rPr>
              <a:t>17.4.3 Programming Standards:</a:t>
            </a:r>
          </a:p>
          <a:p>
            <a:pPr algn="just" rtl="0"/>
            <a:r>
              <a:rPr lang="en-CA" dirty="0">
                <a:solidFill>
                  <a:schemeClr val="tx1"/>
                </a:solidFill>
                <a:cs typeface="Times New Roman" panose="02020603050405020304" pitchFamily="18" charset="0"/>
              </a:rPr>
              <a:t>The use of structured programming to reduce complexity. Libraries are used where possible. No need to reinvent the wheel !</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239</a:t>
            </a:fld>
            <a:endParaRPr lang="ar-JO" dirty="0"/>
          </a:p>
        </p:txBody>
      </p:sp>
      <p:sp>
        <p:nvSpPr>
          <p:cNvPr id="7" name="Title 1"/>
          <p:cNvSpPr>
            <a:spLocks noGrp="1"/>
          </p:cNvSpPr>
          <p:nvPr>
            <p:ph type="title"/>
          </p:nvPr>
        </p:nvSpPr>
        <p:spPr/>
        <p:txBody>
          <a:bodyPr>
            <a:normAutofit/>
          </a:bodyPr>
          <a:lstStyle/>
          <a:p>
            <a:r>
              <a:rPr lang="en-CA" sz="2400" b="1" dirty="0">
                <a:solidFill>
                  <a:schemeClr val="tx1"/>
                </a:solidFill>
                <a:cs typeface="Times New Roman" panose="02020603050405020304" pitchFamily="18" charset="0"/>
              </a:rPr>
              <a:t>17.4 Software Quality Assurance (SQA):</a:t>
            </a:r>
            <a:br>
              <a:rPr lang="en-CA" sz="2400" b="1" dirty="0">
                <a:solidFill>
                  <a:schemeClr val="tx1"/>
                </a:solidFill>
                <a:cs typeface="Times New Roman" panose="02020603050405020304" pitchFamily="18" charset="0"/>
              </a:rPr>
            </a:br>
            <a:endParaRPr lang="en-US" sz="2400" dirty="0"/>
          </a:p>
        </p:txBody>
      </p:sp>
    </p:spTree>
    <p:extLst>
      <p:ext uri="{BB962C8B-B14F-4D97-AF65-F5344CB8AC3E}">
        <p14:creationId xmlns:p14="http://schemas.microsoft.com/office/powerpoint/2010/main" val="1471715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Repetitive and modular element </a:t>
            </a:r>
            <a:r>
              <a:rPr lang="ar-JO" sz="2400" b="1" dirty="0"/>
              <a:t/>
            </a:r>
            <a:br>
              <a:rPr lang="ar-JO" sz="2400" b="1" dirty="0"/>
            </a:br>
            <a:endParaRPr lang="ar-JO" sz="2400" b="1" dirty="0"/>
          </a:p>
        </p:txBody>
      </p:sp>
      <p:sp>
        <p:nvSpPr>
          <p:cNvPr id="4" name="Date Placeholder 3"/>
          <p:cNvSpPr>
            <a:spLocks noGrp="1"/>
          </p:cNvSpPr>
          <p:nvPr>
            <p:ph type="dt" sz="half" idx="10"/>
          </p:nvPr>
        </p:nvSpPr>
        <p:spPr/>
        <p:txBody>
          <a:bodyPr/>
          <a:lstStyle/>
          <a:p>
            <a:fld id="{7B083CC9-FE2F-488D-8954-0D70D5D37B3F}"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8</a:t>
            </a:r>
            <a:endParaRPr lang="ar-JO" sz="1600" dirty="0"/>
          </a:p>
        </p:txBody>
      </p:sp>
      <p:sp>
        <p:nvSpPr>
          <p:cNvPr id="8" name="Rectangle 7"/>
          <p:cNvSpPr/>
          <p:nvPr/>
        </p:nvSpPr>
        <p:spPr>
          <a:xfrm>
            <a:off x="1124197" y="1843183"/>
            <a:ext cx="6096000" cy="1754326"/>
          </a:xfrm>
          <a:prstGeom prst="rect">
            <a:avLst/>
          </a:prstGeom>
        </p:spPr>
        <p:txBody>
          <a:bodyPr>
            <a:spAutoFit/>
          </a:bodyPr>
          <a:lstStyle/>
          <a:p>
            <a:pPr marL="342900" lvl="0" indent="-342900">
              <a:spcBef>
                <a:spcPct val="20000"/>
              </a:spcBef>
              <a:buFont typeface="Arial" pitchFamily="34" charset="0"/>
              <a:buChar char="•"/>
            </a:pPr>
            <a:r>
              <a:rPr lang="en-US" sz="2000" dirty="0">
                <a:latin typeface="Times New Roman" panose="02020603050405020304" pitchFamily="18" charset="0"/>
                <a:cs typeface="Times New Roman" panose="02020603050405020304" pitchFamily="18" charset="0"/>
              </a:rPr>
              <a:t>Example include memory chips in  computers and masonry blocks in building .</a:t>
            </a:r>
          </a:p>
          <a:p>
            <a:pPr marL="342900" lvl="0" indent="-342900">
              <a:spcBef>
                <a:spcPct val="20000"/>
              </a:spcBef>
              <a:buFont typeface="Arial" pitchFamily="34" charset="0"/>
              <a:buChar char="•"/>
            </a:pPr>
            <a:r>
              <a:rPr lang="en-US" sz="2000" dirty="0">
                <a:latin typeface="Times New Roman" panose="02020603050405020304" pitchFamily="18" charset="0"/>
                <a:cs typeface="Times New Roman" panose="02020603050405020304" pitchFamily="18" charset="0"/>
              </a:rPr>
              <a:t> They result in economic benefits such as economy of scale and reducing spare </a:t>
            </a:r>
            <a:r>
              <a:rPr lang="en-US" sz="2000" dirty="0" smtClean="0">
                <a:latin typeface="Times New Roman" panose="02020603050405020304" pitchFamily="18" charset="0"/>
                <a:cs typeface="Times New Roman" panose="02020603050405020304" pitchFamily="18" charset="0"/>
              </a:rPr>
              <a:t>parts </a:t>
            </a:r>
            <a:r>
              <a:rPr lang="en-US" sz="2000" dirty="0">
                <a:latin typeface="Times New Roman" panose="02020603050405020304" pitchFamily="18" charset="0"/>
                <a:cs typeface="Times New Roman" panose="02020603050405020304" pitchFamily="18" charset="0"/>
              </a:rPr>
              <a:t>inventory</a:t>
            </a:r>
          </a:p>
          <a:p>
            <a:pPr marL="342900" lvl="0" indent="-342900">
              <a:spcBef>
                <a:spcPct val="20000"/>
              </a:spcBef>
              <a:buFont typeface="Arial"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1147947" y="3220997"/>
            <a:ext cx="9492344" cy="2862322"/>
          </a:xfrm>
          <a:prstGeom prst="rect">
            <a:avLst/>
          </a:prstGeom>
        </p:spPr>
        <p:txBody>
          <a:bodyPr wrap="square">
            <a:spAutoFit/>
          </a:bodyPr>
          <a:lstStyle/>
          <a:p>
            <a:pPr lvl="0">
              <a:buFont typeface="Arial" pitchFamily="34" charset="0"/>
              <a:buChar char="•"/>
            </a:pPr>
            <a:r>
              <a:rPr lang="en-US" sz="2000" dirty="0">
                <a:latin typeface="Times New Roman" panose="02020603050405020304" pitchFamily="18" charset="0"/>
                <a:cs typeface="Times New Roman" panose="02020603050405020304" pitchFamily="18" charset="0"/>
              </a:rPr>
              <a:t>    Examples of interfaces between components include:</a:t>
            </a:r>
          </a:p>
          <a:p>
            <a:pPr lvl="0"/>
            <a:r>
              <a:rPr lang="en-US" sz="2000" dirty="0">
                <a:latin typeface="Times New Roman" panose="02020603050405020304" pitchFamily="18" charset="0"/>
                <a:cs typeface="Times New Roman" panose="02020603050405020304" pitchFamily="18" charset="0"/>
              </a:rPr>
              <a:t> Physical interface : dimensions, shapes sizes</a:t>
            </a:r>
          </a:p>
          <a:p>
            <a:pPr lvl="0"/>
            <a:r>
              <a:rPr lang="en-US" sz="2000" dirty="0">
                <a:latin typeface="Times New Roman" panose="02020603050405020304" pitchFamily="18" charset="0"/>
                <a:cs typeface="Times New Roman" panose="02020603050405020304" pitchFamily="18" charset="0"/>
              </a:rPr>
              <a:t> Electrical interface : Current capacity, Maximum voltage </a:t>
            </a:r>
          </a:p>
          <a:p>
            <a:pPr lvl="0"/>
            <a:r>
              <a:rPr lang="en-US" sz="2000" dirty="0">
                <a:latin typeface="Times New Roman" panose="02020603050405020304" pitchFamily="18" charset="0"/>
                <a:cs typeface="Times New Roman" panose="02020603050405020304" pitchFamily="18" charset="0"/>
              </a:rPr>
              <a:t> Expected life time (ON/off operation)</a:t>
            </a:r>
          </a:p>
          <a:p>
            <a:pPr lvl="0"/>
            <a:r>
              <a:rPr lang="en-US" sz="2000" dirty="0">
                <a:latin typeface="Times New Roman" panose="02020603050405020304" pitchFamily="18" charset="0"/>
                <a:cs typeface="Times New Roman" panose="02020603050405020304" pitchFamily="18" charset="0"/>
              </a:rPr>
              <a:t> Thermal interface criteria such as maximum safe temperature</a:t>
            </a:r>
          </a:p>
          <a:p>
            <a:pPr lvl="0"/>
            <a:r>
              <a:rPr lang="en-US" sz="2000" dirty="0">
                <a:latin typeface="Times New Roman" panose="02020603050405020304" pitchFamily="18" charset="0"/>
                <a:cs typeface="Times New Roman" panose="02020603050405020304" pitchFamily="18" charset="0"/>
              </a:rPr>
              <a:t> Data format ,and communication protocol .</a:t>
            </a:r>
          </a:p>
          <a:p>
            <a:pPr lvl="0">
              <a:buNone/>
            </a:pPr>
            <a:endParaRPr lang="en-US" sz="2000" dirty="0">
              <a:latin typeface="Times New Roman" panose="02020603050405020304" pitchFamily="18" charset="0"/>
              <a:cs typeface="Times New Roman" panose="02020603050405020304" pitchFamily="18" charset="0"/>
            </a:endParaRPr>
          </a:p>
          <a:p>
            <a:pPr lvl="0">
              <a:buFont typeface="Arial" pitchFamily="34" charset="0"/>
              <a:buChar char="•"/>
            </a:pPr>
            <a:r>
              <a:rPr lang="en-US" sz="2000" dirty="0">
                <a:latin typeface="Times New Roman" panose="02020603050405020304" pitchFamily="18" charset="0"/>
                <a:cs typeface="Times New Roman" panose="02020603050405020304" pitchFamily="18" charset="0"/>
              </a:rPr>
              <a:t>  it is desirable to reduce the number of interfaces where possible , while keeping them    simple.</a:t>
            </a:r>
            <a:endParaRPr lang="ar-J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9082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97280" y="1386240"/>
            <a:ext cx="10322424" cy="4767102"/>
          </a:xfrm>
        </p:spPr>
        <p:txBody>
          <a:bodyPr>
            <a:normAutofit lnSpcReduction="10000"/>
          </a:bodyPr>
          <a:lstStyle/>
          <a:p>
            <a:pPr marL="0" indent="0" algn="l" rtl="0">
              <a:buNone/>
            </a:pPr>
            <a:r>
              <a:rPr lang="en-CA" sz="2200" b="1" dirty="0">
                <a:solidFill>
                  <a:schemeClr val="tx1"/>
                </a:solidFill>
                <a:cs typeface="+mj-cs"/>
              </a:rPr>
              <a:t>17.4.4 Fault </a:t>
            </a:r>
            <a:r>
              <a:rPr lang="en-CA" sz="2200" b="1" dirty="0">
                <a:solidFill>
                  <a:schemeClr val="tx1"/>
                </a:solidFill>
              </a:rPr>
              <a:t>–</a:t>
            </a:r>
            <a:r>
              <a:rPr lang="en-CA" sz="2200" b="1" dirty="0">
                <a:solidFill>
                  <a:schemeClr val="tx1"/>
                </a:solidFill>
                <a:cs typeface="Times New Roman" panose="02020603050405020304" pitchFamily="18" charset="0"/>
              </a:rPr>
              <a:t> Tolerant Design Features:</a:t>
            </a:r>
          </a:p>
          <a:p>
            <a:pPr marL="457200" indent="-457200" algn="l"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Redundancy using Dual Processing and Alternative Path.</a:t>
            </a:r>
          </a:p>
          <a:p>
            <a:pPr marL="457200" indent="-457200" algn="l"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Use of Error – Checking software.</a:t>
            </a:r>
          </a:p>
          <a:p>
            <a:pPr marL="457200" indent="-457200" algn="l"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Timely display of error codes.</a:t>
            </a:r>
          </a:p>
          <a:p>
            <a:pPr marL="457200" indent="-457200" algn="l"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Generous tolerancing of timing requirements.</a:t>
            </a:r>
          </a:p>
          <a:p>
            <a:pPr marL="457200" indent="-457200" algn="l"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Error Confinement.</a:t>
            </a:r>
          </a:p>
          <a:p>
            <a:pPr marL="457200" indent="-457200" algn="just"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Watchdog timer taking a feedback from the processor and examining outputs to verify they are not stuck in one state.</a:t>
            </a:r>
          </a:p>
          <a:p>
            <a:pPr marL="457200" indent="-457200" algn="just"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Buffer protection at inputs and outputs to prevent the spread of failures from one processor the another.</a:t>
            </a:r>
          </a:p>
          <a:p>
            <a:pPr marL="457200" indent="-457200" algn="just" rtl="0">
              <a:lnSpc>
                <a:spcPct val="100000"/>
              </a:lnSpc>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The use of separate power supplies for replicated parts of the system.</a:t>
            </a:r>
          </a:p>
          <a:p>
            <a:pPr marL="457200" indent="-457200" algn="just" rtl="0">
              <a:buFont typeface="+mj-lt"/>
              <a:buAutoNum type="arabicPeriod"/>
            </a:pPr>
            <a:endParaRPr lang="en-CA"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CA" sz="2200" dirty="0">
              <a:solidFill>
                <a:schemeClr val="tx1"/>
              </a:solidFill>
              <a:latin typeface="Times New Roman" panose="02020603050405020304" pitchFamily="18" charset="0"/>
              <a:cs typeface="Times New Roman" panose="02020603050405020304" pitchFamily="18" charset="0"/>
            </a:endParaRP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2797A3FC-B171-416A-891F-8DB5F8CD45CB}" type="datetime3">
              <a:rPr lang="en-US" sz="1600" smtClean="0">
                <a:cs typeface="Times New Roman" panose="02020603050405020304" pitchFamily="18" charset="0"/>
              </a:rPr>
              <a:t>14 October 2017</a:t>
            </a:fld>
            <a:endParaRPr lang="ar-JO" sz="160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z="1600">
                <a:cs typeface="Times New Roman" panose="02020603050405020304" pitchFamily="18" charset="0"/>
              </a:rPr>
              <a:t>Dr. Osama Habahbeh</a:t>
            </a:r>
            <a:endParaRPr lang="ar-JO" sz="160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r>
              <a:rPr lang="en-US" sz="1600" dirty="0">
                <a:cs typeface="Times New Roman" panose="02020603050405020304" pitchFamily="18" charset="0"/>
              </a:rPr>
              <a:t>10</a:t>
            </a:r>
            <a:endParaRPr lang="ar-JO" sz="1600" dirty="0">
              <a:cs typeface="Times New Roman" panose="02020603050405020304" pitchFamily="18" charset="0"/>
            </a:endParaRPr>
          </a:p>
        </p:txBody>
      </p:sp>
    </p:spTree>
    <p:extLst>
      <p:ext uri="{BB962C8B-B14F-4D97-AF65-F5344CB8AC3E}">
        <p14:creationId xmlns:p14="http://schemas.microsoft.com/office/powerpoint/2010/main" val="78374566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749" y="875968"/>
            <a:ext cx="10633167" cy="4722425"/>
          </a:xfrm>
        </p:spPr>
        <p:txBody>
          <a:bodyPr>
            <a:normAutofit/>
          </a:bodyPr>
          <a:lstStyle/>
          <a:p>
            <a:pPr algn="l" rtl="0"/>
            <a:r>
              <a:rPr lang="en-CA" sz="2200" b="1" dirty="0">
                <a:solidFill>
                  <a:schemeClr val="tx1"/>
                </a:solidFill>
                <a:latin typeface="Times New Roman" panose="02020603050405020304" pitchFamily="18" charset="0"/>
              </a:rPr>
              <a:t>17.4.5 Reviews</a:t>
            </a:r>
            <a:r>
              <a:rPr lang="en-CA" sz="2200" b="1" dirty="0">
                <a:solidFill>
                  <a:schemeClr val="tx1"/>
                </a:solidFill>
                <a:latin typeface="Times New Roman" panose="02020603050405020304" pitchFamily="18" charset="0"/>
                <a:cs typeface="Times New Roman" panose="02020603050405020304" pitchFamily="18" charset="0"/>
              </a:rPr>
              <a:t>:</a:t>
            </a:r>
          </a:p>
          <a:p>
            <a:pPr algn="l" rtl="0"/>
            <a:endParaRPr lang="en-CA" sz="2200" b="1"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Using two approaches:</a:t>
            </a:r>
          </a:p>
          <a:p>
            <a:pPr marL="457200" indent="-457200" algn="l" rtl="0">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Code inspection (by the team).</a:t>
            </a:r>
          </a:p>
          <a:p>
            <a:pPr marL="457200" indent="-457200" algn="l" rtl="0">
              <a:buFont typeface="+mj-lt"/>
              <a:buAutoNum type="arabicPeriod"/>
            </a:pPr>
            <a:r>
              <a:rPr lang="en-CA" dirty="0">
                <a:solidFill>
                  <a:schemeClr val="tx1"/>
                </a:solidFill>
                <a:latin typeface="Times New Roman" panose="02020603050405020304" pitchFamily="18" charset="0"/>
                <a:cs typeface="Times New Roman" panose="02020603050405020304" pitchFamily="18" charset="0"/>
              </a:rPr>
              <a:t>Structured Walkthrough (by the designer).</a:t>
            </a:r>
          </a:p>
          <a:p>
            <a:pPr marL="0" indent="0" algn="l" rtl="0">
              <a:buNone/>
            </a:pPr>
            <a:endParaRPr lang="en-CA"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78B03AF-564E-4830-8268-84AF248C3B5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14</a:t>
            </a:r>
            <a:endParaRPr lang="ar-JO" sz="1600" dirty="0"/>
          </a:p>
        </p:txBody>
      </p:sp>
    </p:spTree>
    <p:extLst>
      <p:ext uri="{BB962C8B-B14F-4D97-AF65-F5344CB8AC3E}">
        <p14:creationId xmlns:p14="http://schemas.microsoft.com/office/powerpoint/2010/main" val="287388937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rPr>
              <a:t>17.4.6 Integration and Test</a:t>
            </a:r>
            <a:r>
              <a:rPr lang="en-CA" sz="2400" b="1" dirty="0">
                <a:solidFill>
                  <a:schemeClr val="tx1"/>
                </a:solidFill>
                <a:cs typeface="Times New Roman" panose="02020603050405020304" pitchFamily="18" charset="0"/>
              </a:rPr>
              <a:t>:</a:t>
            </a:r>
            <a:br>
              <a:rPr lang="en-CA" sz="2400" b="1" dirty="0">
                <a:solidFill>
                  <a:schemeClr val="tx1"/>
                </a:solidFill>
                <a:cs typeface="Times New Roman" panose="02020603050405020304" pitchFamily="18" charset="0"/>
              </a:rPr>
            </a:br>
            <a:endParaRPr lang="en-US" sz="2400" dirty="0"/>
          </a:p>
        </p:txBody>
      </p:sp>
      <p:sp>
        <p:nvSpPr>
          <p:cNvPr id="3" name="Content Placeholder 2"/>
          <p:cNvSpPr>
            <a:spLocks noGrp="1"/>
          </p:cNvSpPr>
          <p:nvPr>
            <p:ph idx="1"/>
          </p:nvPr>
        </p:nvSpPr>
        <p:spPr/>
        <p:txBody>
          <a:bodyPr/>
          <a:lstStyle/>
          <a:p>
            <a:pPr marL="457200" indent="-457200" algn="l" rtl="0">
              <a:buFont typeface="+mj-lt"/>
              <a:buAutoNum type="arabicPeriod"/>
            </a:pPr>
            <a:r>
              <a:rPr lang="en-CA" dirty="0">
                <a:solidFill>
                  <a:schemeClr val="tx1"/>
                </a:solidFill>
                <a:cs typeface="Times New Roman" panose="02020603050405020304" pitchFamily="18" charset="0"/>
              </a:rPr>
              <a:t>Dynamic testing: executing the code with real date.</a:t>
            </a:r>
          </a:p>
          <a:p>
            <a:pPr marL="457200" indent="-457200" algn="l" rtl="0">
              <a:buFont typeface="+mj-lt"/>
              <a:buAutoNum type="arabicPeriod"/>
            </a:pPr>
            <a:r>
              <a:rPr lang="en-CA" dirty="0">
                <a:solidFill>
                  <a:schemeClr val="tx1"/>
                </a:solidFill>
                <a:cs typeface="Times New Roman" panose="02020603050405020304" pitchFamily="18" charset="0"/>
              </a:rPr>
              <a:t>Path testing: testing each path of the software</a:t>
            </a:r>
            <a:r>
              <a:rPr lang="en-CA" sz="2200" dirty="0">
                <a:solidFill>
                  <a:schemeClr val="tx1"/>
                </a:solidFill>
                <a:cs typeface="Times New Roman" panose="02020603050405020304" pitchFamily="18" charset="0"/>
              </a:rPr>
              <a:t>.</a:t>
            </a:r>
          </a:p>
          <a:p>
            <a:pPr marL="457200" indent="-457200" algn="l" rtl="0">
              <a:buFont typeface="+mj-lt"/>
              <a:buAutoNum type="arabicPeriod"/>
            </a:pPr>
            <a:r>
              <a:rPr lang="en-CA" dirty="0">
                <a:solidFill>
                  <a:schemeClr val="tx1"/>
                </a:solidFill>
                <a:cs typeface="Times New Roman" panose="02020603050405020304" pitchFamily="18" charset="0"/>
              </a:rPr>
              <a:t>Software Proving by Emulation: testing the system before completion using parts from another system.</a:t>
            </a:r>
          </a:p>
          <a:p>
            <a:pPr marL="457200" indent="-457200" algn="l" rtl="0">
              <a:buFont typeface="+mj-lt"/>
              <a:buAutoNum type="arabicPeriod"/>
            </a:pPr>
            <a:r>
              <a:rPr lang="en-CA" dirty="0">
                <a:solidFill>
                  <a:schemeClr val="tx1"/>
                </a:solidFill>
                <a:cs typeface="Times New Roman" panose="02020603050405020304" pitchFamily="18" charset="0"/>
              </a:rPr>
              <a:t>Functional testing: testing every possible function.</a:t>
            </a:r>
          </a:p>
          <a:p>
            <a:pPr marL="457200" indent="-457200" algn="l" rtl="0">
              <a:buFont typeface="+mj-lt"/>
              <a:buAutoNum type="arabicPeriod"/>
            </a:pPr>
            <a:r>
              <a:rPr lang="en-CA" dirty="0">
                <a:solidFill>
                  <a:schemeClr val="tx1"/>
                </a:solidFill>
                <a:cs typeface="Times New Roman" panose="02020603050405020304" pitchFamily="18" charset="0"/>
              </a:rPr>
              <a:t>Load testing: simulating all peripheral devices controlled by the software using another computer.</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242</a:t>
            </a:fld>
            <a:endParaRPr lang="ar-JO" dirty="0"/>
          </a:p>
        </p:txBody>
      </p:sp>
    </p:spTree>
    <p:extLst>
      <p:ext uri="{BB962C8B-B14F-4D97-AF65-F5344CB8AC3E}">
        <p14:creationId xmlns:p14="http://schemas.microsoft.com/office/powerpoint/2010/main" val="36929025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cs typeface="Times New Roman" panose="02020603050405020304" pitchFamily="18" charset="0"/>
              </a:rPr>
              <a:t>17.5 Modern / Formal Methods</a:t>
            </a:r>
            <a:r>
              <a:rPr lang="en-CA" sz="2400" dirty="0">
                <a:solidFill>
                  <a:schemeClr val="tx1"/>
                </a:solidFill>
                <a:cs typeface="Times New Roman" panose="02020603050405020304" pitchFamily="18" charset="0"/>
              </a:rPr>
              <a:t>:</a:t>
            </a:r>
            <a:r>
              <a:rPr lang="en-CA" sz="2400" dirty="0">
                <a:solidFill>
                  <a:schemeClr val="tx1"/>
                </a:solidFill>
                <a:latin typeface="Times New Roman" panose="02020603050405020304" pitchFamily="18" charset="0"/>
                <a:cs typeface="Times New Roman" panose="02020603050405020304" pitchFamily="18" charset="0"/>
              </a:rPr>
              <a:t/>
            </a:r>
            <a:br>
              <a:rPr lang="en-CA" sz="2400" dirty="0">
                <a:solidFill>
                  <a:schemeClr val="tx1"/>
                </a:solidFill>
                <a:latin typeface="Times New Roman" panose="02020603050405020304" pitchFamily="18" charset="0"/>
                <a:cs typeface="Times New Roman" panose="02020603050405020304" pitchFamily="18" charset="0"/>
              </a:rPr>
            </a:br>
            <a:endParaRPr lang="ar-JO" sz="2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820110"/>
          </a:xfrm>
        </p:spPr>
        <p:txBody>
          <a:bodyPr>
            <a:normAutofit/>
          </a:bodyPr>
          <a:lstStyle/>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User                        Requirements                      Verification </a:t>
            </a:r>
            <a:endParaRPr lang="en-CA" dirty="0">
              <a:solidFill>
                <a:schemeClr val="tx1"/>
              </a:solidFill>
              <a:latin typeface="Times New Roman" panose="02020603050405020304" pitchFamily="18" charset="0"/>
              <a:cs typeface="Times New Roman" panose="02020603050405020304" pitchFamily="18" charset="0"/>
            </a:endParaRPr>
          </a:p>
          <a:p>
            <a:pPr algn="l" rtl="0"/>
            <a:endParaRPr lang="en-CA"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Design</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Validation                  Functions                 User</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Test</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FA82291-1336-45DD-B16F-1C10F6785077}"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15</a:t>
            </a:r>
            <a:endParaRPr lang="ar-JO" sz="1600" dirty="0"/>
          </a:p>
        </p:txBody>
      </p:sp>
      <p:cxnSp>
        <p:nvCxnSpPr>
          <p:cNvPr id="8" name="Straight Arrow Connector 7"/>
          <p:cNvCxnSpPr>
            <a:cxnSpLocks/>
          </p:cNvCxnSpPr>
          <p:nvPr/>
        </p:nvCxnSpPr>
        <p:spPr>
          <a:xfrm>
            <a:off x="1916901" y="3013131"/>
            <a:ext cx="1180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10800000">
            <a:off x="4840447" y="2617540"/>
            <a:ext cx="1073426" cy="844190"/>
          </a:xfrm>
          <a:prstGeom prst="arc">
            <a:avLst>
              <a:gd name="adj1" fmla="val 11053313"/>
              <a:gd name="adj2" fmla="val 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
        <p:nvSpPr>
          <p:cNvPr id="34" name="Arrow: Right 33"/>
          <p:cNvSpPr/>
          <p:nvPr/>
        </p:nvSpPr>
        <p:spPr>
          <a:xfrm>
            <a:off x="5247043" y="3380193"/>
            <a:ext cx="260234" cy="163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cxnSp>
        <p:nvCxnSpPr>
          <p:cNvPr id="35" name="Straight Arrow Connector 34"/>
          <p:cNvCxnSpPr>
            <a:cxnSpLocks/>
          </p:cNvCxnSpPr>
          <p:nvPr/>
        </p:nvCxnSpPr>
        <p:spPr>
          <a:xfrm>
            <a:off x="4090034" y="3214972"/>
            <a:ext cx="5800" cy="527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4081498" y="4094922"/>
            <a:ext cx="8536" cy="54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a:off x="4840447" y="2502390"/>
            <a:ext cx="1073426" cy="844190"/>
          </a:xfrm>
          <a:prstGeom prst="arc">
            <a:avLst>
              <a:gd name="adj1" fmla="val 11053313"/>
              <a:gd name="adj2" fmla="val 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
        <p:nvSpPr>
          <p:cNvPr id="43" name="Arrow: Right 42"/>
          <p:cNvSpPr/>
          <p:nvPr/>
        </p:nvSpPr>
        <p:spPr>
          <a:xfrm rot="10800000">
            <a:off x="5247043" y="2429099"/>
            <a:ext cx="260234" cy="163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
        <p:nvSpPr>
          <p:cNvPr id="44" name="Arc 43"/>
          <p:cNvSpPr/>
          <p:nvPr/>
        </p:nvSpPr>
        <p:spPr>
          <a:xfrm>
            <a:off x="2496125" y="4305219"/>
            <a:ext cx="1073426" cy="844190"/>
          </a:xfrm>
          <a:prstGeom prst="arc">
            <a:avLst>
              <a:gd name="adj1" fmla="val 11053313"/>
              <a:gd name="adj2" fmla="val 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
        <p:nvSpPr>
          <p:cNvPr id="45" name="Arc 44"/>
          <p:cNvSpPr/>
          <p:nvPr/>
        </p:nvSpPr>
        <p:spPr>
          <a:xfrm rot="10800000">
            <a:off x="2507140" y="4490362"/>
            <a:ext cx="1073426" cy="844190"/>
          </a:xfrm>
          <a:prstGeom prst="arc">
            <a:avLst>
              <a:gd name="adj1" fmla="val 11053313"/>
              <a:gd name="adj2" fmla="val 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
        <p:nvSpPr>
          <p:cNvPr id="46" name="Arrow: Right 45"/>
          <p:cNvSpPr/>
          <p:nvPr/>
        </p:nvSpPr>
        <p:spPr>
          <a:xfrm rot="10800000">
            <a:off x="2913735" y="4227039"/>
            <a:ext cx="260234" cy="163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sp>
        <p:nvSpPr>
          <p:cNvPr id="47" name="Arrow: Right 46"/>
          <p:cNvSpPr/>
          <p:nvPr/>
        </p:nvSpPr>
        <p:spPr>
          <a:xfrm>
            <a:off x="2902721" y="5265065"/>
            <a:ext cx="260234" cy="163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latin typeface="Times New Roman" panose="02020603050405020304" pitchFamily="18" charset="0"/>
              <a:cs typeface="Times New Roman" panose="02020603050405020304" pitchFamily="18" charset="0"/>
            </a:endParaRPr>
          </a:p>
        </p:txBody>
      </p:sp>
      <p:cxnSp>
        <p:nvCxnSpPr>
          <p:cNvPr id="50" name="Straight Arrow Connector 49"/>
          <p:cNvCxnSpPr>
            <a:cxnSpLocks/>
          </p:cNvCxnSpPr>
          <p:nvPr/>
        </p:nvCxnSpPr>
        <p:spPr>
          <a:xfrm>
            <a:off x="4723737" y="4754296"/>
            <a:ext cx="929545" cy="3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5913873" y="5009322"/>
            <a:ext cx="0" cy="66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flipH="1">
            <a:off x="4253948" y="5671930"/>
            <a:ext cx="1659928" cy="33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285461" y="5705378"/>
            <a:ext cx="22951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1285461" y="3214972"/>
            <a:ext cx="0" cy="249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7271767" y="3815308"/>
            <a:ext cx="3869970" cy="615553"/>
          </a:xfrm>
          <a:prstGeom prst="rect">
            <a:avLst/>
          </a:prstGeom>
          <a:noFill/>
        </p:spPr>
        <p:txBody>
          <a:bodyPr wrap="none" lIns="91440" tIns="45720" rIns="91440" bIns="45720">
            <a:spAutoFit/>
          </a:bodyPr>
          <a:lstStyle/>
          <a:p>
            <a:pPr algn="ctr"/>
            <a:r>
              <a:rPr lang="en-US" sz="3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mj-cs"/>
              </a:rPr>
              <a:t>The Quality Problem</a:t>
            </a:r>
          </a:p>
        </p:txBody>
      </p:sp>
    </p:spTree>
    <p:extLst>
      <p:ext uri="{BB962C8B-B14F-4D97-AF65-F5344CB8AC3E}">
        <p14:creationId xmlns:p14="http://schemas.microsoft.com/office/powerpoint/2010/main" val="250417122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They apply through the life cycle</a:t>
            </a:r>
          </a:p>
          <a:p>
            <a:pPr algn="just"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Requirements specification and design: such as OBJ (Object Oriented Code). They require formal language statements.</a:t>
            </a:r>
          </a:p>
          <a:p>
            <a:pPr algn="just"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Static Analysis: it examines the algebra of source code, not the execution.</a:t>
            </a:r>
          </a:p>
          <a:p>
            <a:pPr algn="just"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Test Beds: It acts like animators during dynamic testing (actual execution of the code). They display the variables alongside the portions of code under test.</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algn="just" rtl="0"/>
            <a:endParaRPr lang="en-CA"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057D2B5-3DD8-4528-A6DA-00CEB16E2CA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sp>
        <p:nvSpPr>
          <p:cNvPr id="7" name="Title 1"/>
          <p:cNvSpPr>
            <a:spLocks noGrp="1"/>
          </p:cNvSpPr>
          <p:nvPr>
            <p:ph type="title"/>
          </p:nvPr>
        </p:nvSpPr>
        <p:spPr>
          <a:xfrm>
            <a:off x="1097280" y="286603"/>
            <a:ext cx="10058400" cy="1450757"/>
          </a:xfrm>
        </p:spPr>
        <p:txBody>
          <a:bodyPr>
            <a:normAutofit/>
          </a:bodyPr>
          <a:lstStyle/>
          <a:p>
            <a:r>
              <a:rPr lang="en-CA" sz="2400" b="1" dirty="0">
                <a:solidFill>
                  <a:schemeClr val="tx1"/>
                </a:solidFill>
                <a:cs typeface="Times New Roman" panose="02020603050405020304" pitchFamily="18" charset="0"/>
              </a:rPr>
              <a:t>17.5 Modern / Formal Methods</a:t>
            </a:r>
            <a:r>
              <a:rPr lang="en-CA" sz="2400" dirty="0">
                <a:solidFill>
                  <a:schemeClr val="tx1"/>
                </a:solidFill>
                <a:cs typeface="Times New Roman" panose="02020603050405020304" pitchFamily="18" charset="0"/>
              </a:rPr>
              <a:t>:</a:t>
            </a:r>
            <a:r>
              <a:rPr lang="en-CA" sz="2400" dirty="0">
                <a:solidFill>
                  <a:schemeClr val="tx1"/>
                </a:solidFill>
                <a:latin typeface="Times New Roman" panose="02020603050405020304" pitchFamily="18" charset="0"/>
                <a:cs typeface="Times New Roman" panose="02020603050405020304" pitchFamily="18" charset="0"/>
              </a:rPr>
              <a:t/>
            </a:r>
            <a:br>
              <a:rPr lang="en-CA" sz="2400" dirty="0">
                <a:solidFill>
                  <a:schemeClr val="tx1"/>
                </a:solidFill>
                <a:latin typeface="Times New Roman" panose="02020603050405020304" pitchFamily="18" charset="0"/>
                <a:cs typeface="Times New Roman" panose="02020603050405020304" pitchFamily="18" charset="0"/>
              </a:rPr>
            </a:br>
            <a:endParaRPr lang="ar-JO"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69744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rPr>
              <a:t>17.6 Software Checklists</a:t>
            </a:r>
            <a:r>
              <a:rPr lang="en-CA" sz="2400" b="1" dirty="0">
                <a:solidFill>
                  <a:schemeClr val="tx1"/>
                </a:solidFill>
                <a:cs typeface="Times New Roman" panose="02020603050405020304" pitchFamily="18" charset="0"/>
              </a:rPr>
              <a:t>:</a:t>
            </a:r>
            <a:br>
              <a:rPr lang="en-CA" sz="2400" b="1" dirty="0">
                <a:solidFill>
                  <a:schemeClr val="tx1"/>
                </a:solidFill>
                <a:cs typeface="Times New Roman" panose="02020603050405020304" pitchFamily="18" charset="0"/>
              </a:rPr>
            </a:br>
            <a:endParaRPr lang="en-US" sz="2400" dirty="0"/>
          </a:p>
        </p:txBody>
      </p:sp>
      <p:sp>
        <p:nvSpPr>
          <p:cNvPr id="3" name="Content Placeholder 2"/>
          <p:cNvSpPr>
            <a:spLocks noGrp="1"/>
          </p:cNvSpPr>
          <p:nvPr>
            <p:ph idx="1"/>
          </p:nvPr>
        </p:nvSpPr>
        <p:spPr/>
        <p:txBody>
          <a:bodyPr/>
          <a:lstStyle/>
          <a:p>
            <a:pPr marL="0" indent="0" algn="just" rtl="0">
              <a:buNone/>
            </a:pPr>
            <a:r>
              <a:rPr lang="en-US" dirty="0">
                <a:solidFill>
                  <a:schemeClr val="tx1"/>
                </a:solidFill>
                <a:cs typeface="Times New Roman" panose="02020603050405020304" pitchFamily="18" charset="0"/>
              </a:rPr>
              <a:t>They  involve items to be checked on order to ensure Organization of software QA, Documentation Controls, Programming Standards, Design Features, Code Inspection and Walkthroughs, and Integration and Tests.</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245</a:t>
            </a:fld>
            <a:endParaRPr lang="ar-JO" dirty="0"/>
          </a:p>
        </p:txBody>
      </p:sp>
    </p:spTree>
    <p:extLst>
      <p:ext uri="{BB962C8B-B14F-4D97-AF65-F5344CB8AC3E}">
        <p14:creationId xmlns:p14="http://schemas.microsoft.com/office/powerpoint/2010/main" val="213589202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anose="02020603050405020304" pitchFamily="18" charset="0"/>
              </a:rPr>
              <a:t>Chapter 18. Project Management</a:t>
            </a:r>
            <a:r>
              <a:rPr lang="en-CA" sz="2400"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r>
              <a:rPr lang="en-US" sz="2400" b="1" dirty="0">
                <a:solidFill>
                  <a:schemeClr val="tx1"/>
                </a:solidFill>
                <a:latin typeface="Times New Roman" panose="02020603050405020304" pitchFamily="18" charset="0"/>
                <a:cs typeface="Times New Roman" panose="02020603050405020304" pitchFamily="18" charset="0"/>
              </a:rPr>
              <a:t>18.1 Setting Objectives and Specifications:</a:t>
            </a:r>
          </a:p>
          <a:p>
            <a:pPr algn="just"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 common mistake is to state a confidence level when specifying on MTBF. In fact, the MTBF requirement stands alone.</a:t>
            </a:r>
          </a:p>
          <a:p>
            <a:pPr algn="just" rtl="0">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 Vague statements such as “high reliability” should be avoided.</a:t>
            </a:r>
          </a:p>
          <a:p>
            <a:pPr algn="just"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All engineering design specifications should be stated.</a:t>
            </a:r>
          </a:p>
          <a:p>
            <a:pPr marL="0" indent="0" algn="just" rtl="0">
              <a:buNone/>
            </a:pPr>
            <a:endParaRPr lang="en-US" dirty="0">
              <a:solidFill>
                <a:schemeClr val="tx1"/>
              </a:solidFill>
              <a:latin typeface="Times New Roman" panose="02020603050405020304" pitchFamily="18" charset="0"/>
              <a:cs typeface="Times New Roman" panose="02020603050405020304" pitchFamily="18" charset="0"/>
            </a:endParaRPr>
          </a:p>
          <a:p>
            <a:pPr algn="just"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F4595D0-772A-4973-92D2-F0C6F728DC8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17</a:t>
            </a:r>
            <a:endParaRPr lang="ar-JO" sz="1600" dirty="0"/>
          </a:p>
        </p:txBody>
      </p:sp>
    </p:spTree>
    <p:extLst>
      <p:ext uri="{BB962C8B-B14F-4D97-AF65-F5344CB8AC3E}">
        <p14:creationId xmlns:p14="http://schemas.microsoft.com/office/powerpoint/2010/main" val="169723402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anose="02020603050405020304" pitchFamily="18" charset="0"/>
              </a:rPr>
              <a:t>18.2 Planning, Feasibility, and Allocation:</a:t>
            </a:r>
            <a:br>
              <a:rPr lang="en-US" sz="2400" b="1" dirty="0">
                <a:solidFill>
                  <a:schemeClr val="tx1"/>
                </a:solidFill>
                <a:cs typeface="Times New Roman" panose="02020603050405020304" pitchFamily="18" charset="0"/>
              </a:rPr>
            </a:br>
            <a:endParaRPr lang="en-US" sz="2400" dirty="0"/>
          </a:p>
        </p:txBody>
      </p:sp>
      <p:sp>
        <p:nvSpPr>
          <p:cNvPr id="3" name="Content Placeholder 2"/>
          <p:cNvSpPr>
            <a:spLocks noGrp="1"/>
          </p:cNvSpPr>
          <p:nvPr>
            <p:ph idx="1"/>
          </p:nvPr>
        </p:nvSpPr>
        <p:spPr/>
        <p:txBody>
          <a:bodyPr/>
          <a:lstStyle/>
          <a:p>
            <a:pPr marL="0" indent="0" algn="just" rtl="0">
              <a:buNone/>
            </a:pPr>
            <a:r>
              <a:rPr lang="en-US" dirty="0">
                <a:solidFill>
                  <a:schemeClr val="tx1"/>
                </a:solidFill>
                <a:cs typeface="Times New Roman" panose="02020603050405020304" pitchFamily="18" charset="0"/>
              </a:rPr>
              <a:t>A Reliability program manager should be appointed without conflicting authorities. Milestones, with dates are used to un-ensure progress.</a:t>
            </a:r>
          </a:p>
          <a:p>
            <a:endParaRPr lang="en-US" dirty="0"/>
          </a:p>
          <a:p>
            <a:pPr algn="l" rtl="0"/>
            <a:r>
              <a:rPr lang="en-US" dirty="0">
                <a:solidFill>
                  <a:schemeClr val="tx1"/>
                </a:solidFill>
                <a:cs typeface="Times New Roman" panose="02020603050405020304" pitchFamily="18" charset="0"/>
              </a:rPr>
              <a:t>A feasibility study is conducted so as to establish if the performance specification can be met within the constraints of cost, technology, time… etc.</a:t>
            </a:r>
          </a:p>
          <a:p>
            <a:pPr algn="l" rtl="0"/>
            <a:r>
              <a:rPr lang="en-US" dirty="0">
                <a:solidFill>
                  <a:schemeClr val="tx1"/>
                </a:solidFill>
                <a:cs typeface="Times New Roman" panose="02020603050405020304" pitchFamily="18" charset="0"/>
              </a:rPr>
              <a:t>There are three levels of RAM measurement:</a:t>
            </a:r>
          </a:p>
          <a:p>
            <a:pPr marL="457200" indent="-457200" algn="l" rtl="0">
              <a:buFont typeface="+mj-lt"/>
              <a:buAutoNum type="arabicPeriod"/>
            </a:pPr>
            <a:r>
              <a:rPr lang="en-US" dirty="0">
                <a:solidFill>
                  <a:schemeClr val="tx1"/>
                </a:solidFill>
                <a:cs typeface="Times New Roman" panose="02020603050405020304" pitchFamily="18" charset="0"/>
              </a:rPr>
              <a:t>Prediction using modelling.</a:t>
            </a:r>
          </a:p>
          <a:p>
            <a:pPr marL="457200" indent="-457200" algn="l" rtl="0">
              <a:buFont typeface="+mj-lt"/>
              <a:buAutoNum type="arabicPeriod"/>
            </a:pPr>
            <a:r>
              <a:rPr lang="en-US" dirty="0">
                <a:solidFill>
                  <a:schemeClr val="tx1"/>
                </a:solidFill>
                <a:cs typeface="Times New Roman" panose="02020603050405020304" pitchFamily="18" charset="0"/>
              </a:rPr>
              <a:t>Statistical Demonstration test (in a test environment).</a:t>
            </a:r>
          </a:p>
          <a:p>
            <a:pPr marL="457200" indent="-457200" algn="l" rtl="0">
              <a:buFont typeface="+mj-lt"/>
              <a:buAutoNum type="arabicPeriod"/>
            </a:pPr>
            <a:r>
              <a:rPr lang="en-US" dirty="0">
                <a:solidFill>
                  <a:schemeClr val="tx1"/>
                </a:solidFill>
                <a:cs typeface="Times New Roman" panose="02020603050405020304" pitchFamily="18" charset="0"/>
              </a:rPr>
              <a:t>Field Date: Reliability can be grown using failure date.</a:t>
            </a:r>
          </a:p>
          <a:p>
            <a:pPr algn="l" rtl="0"/>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247</a:t>
            </a:fld>
            <a:endParaRPr lang="ar-JO" dirty="0"/>
          </a:p>
        </p:txBody>
      </p:sp>
    </p:spTree>
    <p:extLst>
      <p:ext uri="{BB962C8B-B14F-4D97-AF65-F5344CB8AC3E}">
        <p14:creationId xmlns:p14="http://schemas.microsoft.com/office/powerpoint/2010/main" val="1737685165"/>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28084"/>
            <a:ext cx="10058400" cy="4614051"/>
          </a:xfrm>
        </p:spPr>
        <p:txBody>
          <a:bodyPr>
            <a:normAutofit fontScale="85000" lnSpcReduction="20000"/>
          </a:bodyPr>
          <a:lstStyle/>
          <a:p>
            <a:pPr marL="457200" indent="-457200" algn="l" rtl="0">
              <a:buFont typeface="+mj-lt"/>
              <a:buAutoNum type="arabicPeriod"/>
            </a:pPr>
            <a:r>
              <a:rPr lang="en-US" dirty="0">
                <a:solidFill>
                  <a:schemeClr val="tx1"/>
                </a:solidFill>
                <a:cs typeface="Times New Roman" panose="02020603050405020304" pitchFamily="18" charset="0"/>
              </a:rPr>
              <a:t>Feasibility Study.</a:t>
            </a:r>
          </a:p>
          <a:p>
            <a:pPr marL="457200" indent="-457200" algn="l" rtl="0">
              <a:buFont typeface="+mj-lt"/>
              <a:buAutoNum type="arabicPeriod"/>
            </a:pPr>
            <a:r>
              <a:rPr lang="en-US" dirty="0">
                <a:solidFill>
                  <a:schemeClr val="tx1"/>
                </a:solidFill>
                <a:cs typeface="Times New Roman" panose="02020603050405020304" pitchFamily="18" charset="0"/>
              </a:rPr>
              <a:t>Setting Objectives.</a:t>
            </a:r>
          </a:p>
          <a:p>
            <a:pPr marL="457200" indent="-457200" algn="l" rtl="0">
              <a:buFont typeface="+mj-lt"/>
              <a:buAutoNum type="arabicPeriod"/>
            </a:pPr>
            <a:r>
              <a:rPr lang="en-US" dirty="0">
                <a:solidFill>
                  <a:schemeClr val="tx1"/>
                </a:solidFill>
                <a:cs typeface="Times New Roman" panose="02020603050405020304" pitchFamily="18" charset="0"/>
              </a:rPr>
              <a:t>Contract Requirements (RAM targets, warranty… )</a:t>
            </a:r>
          </a:p>
          <a:p>
            <a:pPr marL="457200" indent="-457200" algn="l" rtl="0">
              <a:buFont typeface="+mj-lt"/>
              <a:buAutoNum type="arabicPeriod"/>
            </a:pPr>
            <a:r>
              <a:rPr lang="en-US" dirty="0">
                <a:solidFill>
                  <a:schemeClr val="tx1"/>
                </a:solidFill>
                <a:cs typeface="Times New Roman" panose="02020603050405020304" pitchFamily="18" charset="0"/>
              </a:rPr>
              <a:t>Design Reviews: Discussed earlier</a:t>
            </a:r>
            <a:endParaRPr lang="en-US" dirty="0">
              <a:solidFill>
                <a:schemeClr val="tx1"/>
              </a:solidFill>
              <a:latin typeface="Times New Roman" panose="02020603050405020304" pitchFamily="18" charset="0"/>
              <a:cs typeface="Times New Roman" panose="02020603050405020304" pitchFamily="18" charset="0"/>
            </a:endParaRP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RAMs are predicted using FMEA to measure conformance to RAMs targets.</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Design trade-offs.</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Prototype tests</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Parts Selection and approval.</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Demonstration (using sampling).</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Spares provisioning calculations.</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Data collection and failure analysis.</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Reliability growth.</a:t>
            </a:r>
          </a:p>
          <a:p>
            <a:pPr marL="457200" indent="-457200" algn="l" rtl="0">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Training for design engineers and customers.</a:t>
            </a:r>
          </a:p>
          <a:p>
            <a:pPr marL="457200" indent="-457200" algn="l" rtl="0">
              <a:buFont typeface="+mj-lt"/>
              <a:buAutoNum type="arabicPeriod" startAt="5"/>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gn="l" rtl="0">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gn="l" rtl="0">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gn="l" rtl="0">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a:p>
            <a:pPr algn="l" rtl="0"/>
            <a:endParaRPr lang="en-US" dirty="0">
              <a:solidFill>
                <a:schemeClr val="tx1"/>
              </a:solidFill>
              <a:latin typeface="Times New Roman" panose="02020603050405020304" pitchFamily="18" charset="0"/>
              <a:cs typeface="Times New Roman" panose="02020603050405020304" pitchFamily="18" charset="0"/>
            </a:endParaRPr>
          </a:p>
          <a:p>
            <a:pPr algn="just" rtl="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algn="just"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3982CB8-0EDB-4C3C-A2DD-382B9398C2DA}"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17</a:t>
            </a:r>
            <a:endParaRPr lang="ar-JO" sz="1600" dirty="0"/>
          </a:p>
        </p:txBody>
      </p:sp>
      <p:sp>
        <p:nvSpPr>
          <p:cNvPr id="2" name="TextBox 1"/>
          <p:cNvSpPr txBox="1"/>
          <p:nvPr/>
        </p:nvSpPr>
        <p:spPr>
          <a:xfrm>
            <a:off x="1097280" y="1065850"/>
            <a:ext cx="6639339" cy="646331"/>
          </a:xfrm>
          <a:prstGeom prst="rect">
            <a:avLst/>
          </a:prstGeom>
          <a:noFill/>
        </p:spPr>
        <p:txBody>
          <a:bodyPr wrap="square" rtlCol="0">
            <a:spAutoFit/>
          </a:bodyPr>
          <a:lstStyle/>
          <a:p>
            <a:r>
              <a:rPr lang="en-US" b="1" dirty="0">
                <a:cs typeface="Times New Roman" panose="02020603050405020304" pitchFamily="18" charset="0"/>
              </a:rPr>
              <a:t>18.2 Program Activities:</a:t>
            </a:r>
          </a:p>
          <a:p>
            <a:endParaRPr lang="en-US" dirty="0"/>
          </a:p>
        </p:txBody>
      </p:sp>
    </p:spTree>
    <p:extLst>
      <p:ext uri="{BB962C8B-B14F-4D97-AF65-F5344CB8AC3E}">
        <p14:creationId xmlns:p14="http://schemas.microsoft.com/office/powerpoint/2010/main" val="1978875885"/>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884" y="286602"/>
            <a:ext cx="10058400" cy="1450757"/>
          </a:xfrm>
        </p:spPr>
        <p:txBody>
          <a:bodyPr>
            <a:normAutofit/>
          </a:bodyPr>
          <a:lstStyle/>
          <a:p>
            <a:pPr rtl="0"/>
            <a:r>
              <a:rPr lang="en-US" sz="2400" b="1" dirty="0">
                <a:solidFill>
                  <a:schemeClr val="tx1"/>
                </a:solidFill>
                <a:latin typeface="Times New Roman" panose="02020603050405020304" pitchFamily="18" charset="0"/>
                <a:cs typeface="Times New Roman" panose="02020603050405020304" pitchFamily="18" charset="0"/>
              </a:rPr>
              <a:t>18.4 Responsibilities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71860"/>
            <a:ext cx="10058400" cy="4023360"/>
          </a:xfrm>
        </p:spPr>
        <p:txBody>
          <a:bodyPr/>
          <a:lstStyle/>
          <a:p>
            <a:pPr algn="l"/>
            <a:r>
              <a:rPr lang="en-US" dirty="0">
                <a:solidFill>
                  <a:schemeClr val="tx1"/>
                </a:solidFill>
                <a:latin typeface="Times New Roman" panose="02020603050405020304" pitchFamily="18" charset="0"/>
                <a:cs typeface="Times New Roman" panose="02020603050405020304" pitchFamily="18" charset="0"/>
              </a:rPr>
              <a:t>The design team is responsible for RAM parameters. RAM is conducted at different level from quality Assurance.</a:t>
            </a:r>
          </a:p>
          <a:p>
            <a:pPr algn="l"/>
            <a:r>
              <a:rPr lang="en-US" dirty="0">
                <a:solidFill>
                  <a:schemeClr val="tx1"/>
                </a:solidFill>
                <a:latin typeface="Times New Roman" panose="02020603050405020304" pitchFamily="18" charset="0"/>
                <a:cs typeface="Times New Roman" panose="02020603050405020304" pitchFamily="18" charset="0"/>
              </a:rPr>
              <a:t>Parts:</a:t>
            </a:r>
          </a:p>
          <a:p>
            <a:pPr lvl="0" algn="l"/>
            <a:r>
              <a:rPr lang="en-US" dirty="0">
                <a:solidFill>
                  <a:schemeClr val="tx1"/>
                </a:solidFill>
                <a:latin typeface="Times New Roman" panose="02020603050405020304" pitchFamily="18" charset="0"/>
                <a:cs typeface="Times New Roman" panose="02020603050405020304" pitchFamily="18" charset="0"/>
              </a:rPr>
              <a:t>RAMs specialist/QA or Engineering: support role, satisfies, part selection, contract advice.</a:t>
            </a:r>
          </a:p>
          <a:p>
            <a:pPr lvl="0" algn="l"/>
            <a:r>
              <a:rPr lang="en-US" dirty="0">
                <a:solidFill>
                  <a:schemeClr val="tx1"/>
                </a:solidFill>
                <a:latin typeface="Times New Roman" panose="02020603050405020304" pitchFamily="18" charset="0"/>
                <a:cs typeface="Times New Roman" panose="02020603050405020304" pitchFamily="18" charset="0"/>
              </a:rPr>
              <a:t>Designer/ Engineering: primary responsibility for R and M.</a:t>
            </a:r>
          </a:p>
          <a:p>
            <a:pPr lvl="0" algn="l"/>
            <a:r>
              <a:rPr lang="en-US" dirty="0">
                <a:solidFill>
                  <a:schemeClr val="tx1"/>
                </a:solidFill>
                <a:latin typeface="Times New Roman" panose="02020603050405020304" pitchFamily="18" charset="0"/>
                <a:cs typeface="Times New Roman" panose="02020603050405020304" pitchFamily="18" charset="0"/>
              </a:rPr>
              <a:t>Quality engineer/ QA: failure analysis, render appraisal, testing. </a:t>
            </a:r>
          </a:p>
          <a:p>
            <a:pPr algn="l"/>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CAE82D0-EC5F-4EC3-9711-36C40D50D16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249</a:t>
            </a:fld>
            <a:endParaRPr lang="ar-JO"/>
          </a:p>
        </p:txBody>
      </p:sp>
    </p:spTree>
    <p:extLst>
      <p:ext uri="{BB962C8B-B14F-4D97-AF65-F5344CB8AC3E}">
        <p14:creationId xmlns:p14="http://schemas.microsoft.com/office/powerpoint/2010/main" val="650217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Repetitive and modular element </a:t>
            </a:r>
            <a:r>
              <a:rPr lang="ar-JO" sz="2400" b="1" dirty="0"/>
              <a:t/>
            </a:r>
            <a:br>
              <a:rPr lang="ar-JO" sz="2400" b="1" dirty="0"/>
            </a:br>
            <a:endParaRPr lang="ar-JO" sz="2400" b="1" dirty="0"/>
          </a:p>
        </p:txBody>
      </p:sp>
      <p:sp>
        <p:nvSpPr>
          <p:cNvPr id="4" name="Date Placeholder 3"/>
          <p:cNvSpPr>
            <a:spLocks noGrp="1"/>
          </p:cNvSpPr>
          <p:nvPr>
            <p:ph type="dt" sz="half" idx="10"/>
          </p:nvPr>
        </p:nvSpPr>
        <p:spPr/>
        <p:txBody>
          <a:bodyPr/>
          <a:lstStyle/>
          <a:p>
            <a:fld id="{DE3255CD-2C7E-4C0D-BF0F-C8793D28EB48}"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9</a:t>
            </a:r>
            <a:endParaRPr lang="ar-JO" sz="1600" dirty="0"/>
          </a:p>
        </p:txBody>
      </p:sp>
      <p:sp>
        <p:nvSpPr>
          <p:cNvPr id="7" name="Rectangle 6"/>
          <p:cNvSpPr/>
          <p:nvPr/>
        </p:nvSpPr>
        <p:spPr>
          <a:xfrm>
            <a:off x="1183573" y="1827717"/>
            <a:ext cx="10489871" cy="4401205"/>
          </a:xfrm>
          <a:prstGeom prst="rect">
            <a:avLst/>
          </a:prstGeom>
        </p:spPr>
        <p:txBody>
          <a:bodyPr wrap="square">
            <a:spAutoFit/>
          </a:bodyPr>
          <a:lstStyle/>
          <a:p>
            <a:pPr>
              <a:buFont typeface="Arial" pitchFamily="34" charset="0"/>
              <a:buChar char="•"/>
            </a:pPr>
            <a:r>
              <a:rPr lang="en-US"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Some system components and developed by system builder, while others are developed by subcontractors or procured off the shelf .</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The proper system integration requires correct initial design. By doing so, delays and losses in later stages can be avoided .</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When components are connected, they form a chain which can be a closed or open Loop .</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Recording is an important part of the system integration process .</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Component selection is pant of the system synthesis process. </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New innovations can be achieved by using new layouts existing pants, or existing layouts with a mix of new and existing parts .</a:t>
            </a:r>
          </a:p>
        </p:txBody>
      </p:sp>
    </p:spTree>
    <p:extLst>
      <p:ext uri="{BB962C8B-B14F-4D97-AF65-F5344CB8AC3E}">
        <p14:creationId xmlns:p14="http://schemas.microsoft.com/office/powerpoint/2010/main" val="254802485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37" y="286603"/>
            <a:ext cx="10058400" cy="1450757"/>
          </a:xfrm>
        </p:spPr>
        <p:txBody>
          <a:bodyPr>
            <a:normAutofit/>
          </a:bodyPr>
          <a:lstStyle/>
          <a:p>
            <a:r>
              <a:rPr lang="en-US" sz="2400" b="1" dirty="0">
                <a:solidFill>
                  <a:schemeClr val="tx1"/>
                </a:solidFill>
                <a:cs typeface="Times New Roman" panose="02020603050405020304" pitchFamily="18" charset="0"/>
              </a:rPr>
              <a:t>18.5 Functional Safety Capability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a:r>
              <a:rPr lang="en-US" dirty="0">
                <a:solidFill>
                  <a:schemeClr val="tx1"/>
                </a:solidFill>
                <a:latin typeface="Times New Roman" panose="02020603050405020304" pitchFamily="18" charset="0"/>
                <a:cs typeface="Times New Roman" panose="02020603050405020304" pitchFamily="18" charset="0"/>
              </a:rPr>
              <a:t>It can largely be achieved by working to an ISO 9000 management system, in addition to the following:</a:t>
            </a:r>
          </a:p>
          <a:p>
            <a:pPr lvl="0" algn="l"/>
            <a:r>
              <a:rPr lang="en-US" dirty="0">
                <a:solidFill>
                  <a:schemeClr val="tx1"/>
                </a:solidFill>
                <a:latin typeface="Times New Roman" panose="02020603050405020304" pitchFamily="18" charset="0"/>
                <a:cs typeface="Times New Roman" panose="02020603050405020304" pitchFamily="18" charset="0"/>
              </a:rPr>
              <a:t>Contract / project review: to see safety – related items.</a:t>
            </a:r>
          </a:p>
          <a:p>
            <a:pPr lvl="0" algn="l"/>
            <a:r>
              <a:rPr lang="en-US" dirty="0">
                <a:solidFill>
                  <a:schemeClr val="tx1"/>
                </a:solidFill>
                <a:latin typeface="Times New Roman" panose="02020603050405020304" pitchFamily="18" charset="0"/>
                <a:cs typeface="Times New Roman" panose="02020603050405020304" pitchFamily="18" charset="0"/>
              </a:rPr>
              <a:t>Control of modification: (impact safety or not?).</a:t>
            </a:r>
          </a:p>
          <a:p>
            <a:pPr lvl="0" algn="l"/>
            <a:r>
              <a:rPr lang="en-US" dirty="0">
                <a:solidFill>
                  <a:schemeClr val="tx1"/>
                </a:solidFill>
                <a:latin typeface="Times New Roman" panose="02020603050405020304" pitchFamily="18" charset="0"/>
                <a:cs typeface="Times New Roman" panose="02020603050405020304" pitchFamily="18" charset="0"/>
              </a:rPr>
              <a:t>Project management: safety authority independent of design tasks.</a:t>
            </a:r>
          </a:p>
          <a:p>
            <a:pPr lvl="0" algn="l"/>
            <a:r>
              <a:rPr lang="en-US" dirty="0">
                <a:solidFill>
                  <a:schemeClr val="tx1"/>
                </a:solidFill>
                <a:latin typeface="Times New Roman" panose="02020603050405020304" pitchFamily="18" charset="0"/>
                <a:cs typeface="Times New Roman" panose="02020603050405020304" pitchFamily="18" charset="0"/>
              </a:rPr>
              <a:t>Competence: people responsible, training, consultation.</a:t>
            </a:r>
          </a:p>
          <a:p>
            <a:pPr lvl="0" algn="l"/>
            <a:r>
              <a:rPr lang="en-US" dirty="0">
                <a:solidFill>
                  <a:schemeClr val="tx1"/>
                </a:solidFill>
                <a:latin typeface="Times New Roman" panose="02020603050405020304" pitchFamily="18" charset="0"/>
                <a:cs typeface="Times New Roman" panose="02020603050405020304" pitchFamily="18" charset="0"/>
              </a:rPr>
              <a:t>Remedial action: documenting safety –related defects and defining responsibilities for remedial action.</a:t>
            </a:r>
          </a:p>
          <a:p>
            <a:pPr lvl="0" algn="l"/>
            <a:r>
              <a:rPr lang="en-US" dirty="0">
                <a:solidFill>
                  <a:schemeClr val="tx1"/>
                </a:solidFill>
                <a:latin typeface="Times New Roman" panose="02020603050405020304" pitchFamily="18" charset="0"/>
                <a:cs typeface="Times New Roman" panose="02020603050405020304" pitchFamily="18" charset="0"/>
              </a:rPr>
              <a:t>Functional safety validation.</a:t>
            </a:r>
          </a:p>
          <a:p>
            <a:pPr algn="l"/>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0E1B965-9C9B-4A0C-B7B3-EE01EC42415D}"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250</a:t>
            </a:fld>
            <a:endParaRPr lang="ar-JO"/>
          </a:p>
        </p:txBody>
      </p:sp>
    </p:spTree>
    <p:extLst>
      <p:ext uri="{BB962C8B-B14F-4D97-AF65-F5344CB8AC3E}">
        <p14:creationId xmlns:p14="http://schemas.microsoft.com/office/powerpoint/2010/main" val="157133372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6" y="273540"/>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18.6 Standard and Guidance Documents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a:r>
              <a:rPr lang="en-US" dirty="0">
                <a:solidFill>
                  <a:schemeClr val="tx1"/>
                </a:solidFill>
              </a:rPr>
              <a:t>* B S 5760: reliability of system, equipment and components.</a:t>
            </a:r>
          </a:p>
          <a:p>
            <a:pPr algn="l"/>
            <a:r>
              <a:rPr lang="en-US" dirty="0">
                <a:solidFill>
                  <a:schemeClr val="tx1"/>
                </a:solidFill>
              </a:rPr>
              <a:t>*U K MOD standard 00-40 reliability and Maintainability.</a:t>
            </a:r>
          </a:p>
          <a:p>
            <a:pPr algn="l"/>
            <a:r>
              <a:rPr lang="en-US" dirty="0">
                <a:solidFill>
                  <a:schemeClr val="tx1"/>
                </a:solidFill>
              </a:rPr>
              <a:t>* U S Mil. Standard 785A reliability program for systems and equipment development and production.</a:t>
            </a:r>
          </a:p>
          <a:p>
            <a:pPr algn="l"/>
            <a:r>
              <a:rPr lang="en-US" dirty="0">
                <a:solidFill>
                  <a:schemeClr val="tx1"/>
                </a:solidFill>
              </a:rPr>
              <a:t>* U S Mil. Standard 470 maintainability programmer requirements</a:t>
            </a:r>
            <a:r>
              <a:rPr lang="en-US" dirty="0"/>
              <a:t>.</a:t>
            </a:r>
          </a:p>
          <a:p>
            <a:pPr algn="l"/>
            <a:endParaRPr lang="en-US" dirty="0"/>
          </a:p>
        </p:txBody>
      </p:sp>
      <p:sp>
        <p:nvSpPr>
          <p:cNvPr id="4" name="Date Placeholder 3"/>
          <p:cNvSpPr>
            <a:spLocks noGrp="1"/>
          </p:cNvSpPr>
          <p:nvPr>
            <p:ph type="dt" sz="half" idx="10"/>
          </p:nvPr>
        </p:nvSpPr>
        <p:spPr/>
        <p:txBody>
          <a:bodyPr/>
          <a:lstStyle/>
          <a:p>
            <a:fld id="{2B7A5E7E-5E04-45FC-9432-B771E5D5CAD0}"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251</a:t>
            </a:fld>
            <a:endParaRPr lang="ar-JO"/>
          </a:p>
        </p:txBody>
      </p:sp>
    </p:spTree>
    <p:extLst>
      <p:ext uri="{BB962C8B-B14F-4D97-AF65-F5344CB8AC3E}">
        <p14:creationId xmlns:p14="http://schemas.microsoft.com/office/powerpoint/2010/main" val="418022501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6" y="286603"/>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Chapter 19. Contract Clauses and their Pitfalls.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a:r>
              <a:rPr lang="en-US" b="1" dirty="0">
                <a:solidFill>
                  <a:schemeClr val="tx1"/>
                </a:solidFill>
                <a:latin typeface="Times New Roman" panose="02020603050405020304" pitchFamily="18" charset="0"/>
                <a:cs typeface="Times New Roman" panose="02020603050405020304" pitchFamily="18" charset="0"/>
              </a:rPr>
              <a:t>19.1 Essential Areas</a:t>
            </a:r>
            <a:r>
              <a:rPr lang="en-US" dirty="0">
                <a:solidFill>
                  <a:schemeClr val="tx1"/>
                </a:solidFill>
                <a:latin typeface="Times New Roman" panose="02020603050405020304" pitchFamily="18" charset="0"/>
                <a:cs typeface="Times New Roman" panose="02020603050405020304" pitchFamily="18" charset="0"/>
              </a:rPr>
              <a:t>:</a:t>
            </a:r>
          </a:p>
          <a:p>
            <a:pPr algn="l"/>
            <a:r>
              <a:rPr lang="en-US" dirty="0">
                <a:solidFill>
                  <a:schemeClr val="tx1"/>
                </a:solidFill>
                <a:latin typeface="Times New Roman" panose="02020603050405020304" pitchFamily="18" charset="0"/>
                <a:cs typeface="Times New Roman" panose="02020603050405020304" pitchFamily="18" charset="0"/>
              </a:rPr>
              <a:t>RAMs are included in invitation to tender and in contracts.</a:t>
            </a:r>
          </a:p>
          <a:p>
            <a:pPr algn="l"/>
            <a:r>
              <a:rPr lang="en-US" dirty="0">
                <a:solidFill>
                  <a:schemeClr val="tx1"/>
                </a:solidFill>
                <a:latin typeface="Times New Roman" panose="02020603050405020304" pitchFamily="18" charset="0"/>
                <a:cs typeface="Times New Roman" panose="02020603050405020304" pitchFamily="18" charset="0"/>
              </a:rPr>
              <a:t>Pitfalls arise from contractual condition due to the omission or essential conditions or definitions, or due to inadequately worded condition.</a:t>
            </a:r>
          </a:p>
          <a:p>
            <a:pPr algn="l"/>
            <a:r>
              <a:rPr lang="en-US" dirty="0">
                <a:solidFill>
                  <a:schemeClr val="tx1"/>
                </a:solidFill>
                <a:latin typeface="Times New Roman" panose="02020603050405020304" pitchFamily="18" charset="0"/>
                <a:cs typeface="Times New Roman" panose="02020603050405020304" pitchFamily="18" charset="0"/>
              </a:rPr>
              <a:t>In order to specify RAMs, the following headings are essential:</a:t>
            </a:r>
          </a:p>
          <a:p>
            <a:pPr algn="l"/>
            <a:endParaRPr lang="en-US" dirty="0">
              <a:solidFill>
                <a:schemeClr val="tx1"/>
              </a:solidFill>
              <a:latin typeface="Times New Roman" panose="02020603050405020304" pitchFamily="18" charset="0"/>
              <a:cs typeface="Times New Roman" panose="02020603050405020304" pitchFamily="18" charset="0"/>
            </a:endParaRPr>
          </a:p>
          <a:p>
            <a:pPr algn="l"/>
            <a:r>
              <a:rPr lang="en-US" b="1" dirty="0">
                <a:solidFill>
                  <a:schemeClr val="tx1"/>
                </a:solidFill>
              </a:rPr>
              <a:t>19.1.1 Definitions</a:t>
            </a:r>
          </a:p>
          <a:p>
            <a:pPr algn="l"/>
            <a:r>
              <a:rPr lang="en-US" dirty="0">
                <a:solidFill>
                  <a:schemeClr val="tx1"/>
                </a:solidFill>
              </a:rPr>
              <a:t>All terms must be defined clearly. For example “repair time” should be defined as MTTR or MDT.</a:t>
            </a:r>
          </a:p>
          <a:p>
            <a:pPr algn="l"/>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CCB3192-1153-4A67-BA9A-51A538C0067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252</a:t>
            </a:fld>
            <a:endParaRPr lang="ar-JO"/>
          </a:p>
        </p:txBody>
      </p:sp>
    </p:spTree>
    <p:extLst>
      <p:ext uri="{BB962C8B-B14F-4D97-AF65-F5344CB8AC3E}">
        <p14:creationId xmlns:p14="http://schemas.microsoft.com/office/powerpoint/2010/main" val="231325863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652" y="1727769"/>
            <a:ext cx="10058400" cy="4620779"/>
          </a:xfrm>
        </p:spPr>
        <p:txBody>
          <a:bodyPr>
            <a:normAutofit/>
          </a:bodyPr>
          <a:lstStyle/>
          <a:p>
            <a:pPr algn="l"/>
            <a:r>
              <a:rPr lang="en-US" b="1" dirty="0">
                <a:solidFill>
                  <a:schemeClr val="tx1"/>
                </a:solidFill>
              </a:rPr>
              <a:t>19.1.2 Environment:</a:t>
            </a:r>
          </a:p>
          <a:p>
            <a:pPr algn="l"/>
            <a:r>
              <a:rPr lang="en-US" dirty="0">
                <a:solidFill>
                  <a:schemeClr val="tx1"/>
                </a:solidFill>
              </a:rPr>
              <a:t>To specify the environmental condition under which the product is to work ( such as T. P. vibration, humidity etc..).</a:t>
            </a:r>
          </a:p>
          <a:p>
            <a:pPr algn="l"/>
            <a:r>
              <a:rPr lang="en-US" b="1" dirty="0">
                <a:solidFill>
                  <a:schemeClr val="tx1"/>
                </a:solidFill>
              </a:rPr>
              <a:t>19.1.3 Maintenance support: </a:t>
            </a:r>
          </a:p>
          <a:p>
            <a:pPr algn="l"/>
            <a:r>
              <a:rPr lang="en-US" dirty="0">
                <a:solidFill>
                  <a:schemeClr val="tx1"/>
                </a:solidFill>
              </a:rPr>
              <a:t>Specify which party is visible provision of spares, test equipment, personnel, transport and training.</a:t>
            </a:r>
          </a:p>
          <a:p>
            <a:pPr algn="l"/>
            <a:r>
              <a:rPr lang="en-US" b="1" dirty="0">
                <a:solidFill>
                  <a:schemeClr val="tx1"/>
                </a:solidFill>
              </a:rPr>
              <a:t>19.1.4 Demonstration and prediction:</a:t>
            </a:r>
          </a:p>
          <a:p>
            <a:pPr algn="l"/>
            <a:r>
              <a:rPr lang="en-US" dirty="0">
                <a:solidFill>
                  <a:schemeClr val="tx1"/>
                </a:solidFill>
              </a:rPr>
              <a:t>If this required, the proses should be defined in details. This includes tools, equipment, technician level, test environment, etc…</a:t>
            </a:r>
          </a:p>
          <a:p>
            <a:pPr algn="l"/>
            <a:r>
              <a:rPr lang="en-US" b="1" dirty="0">
                <a:solidFill>
                  <a:schemeClr val="tx1"/>
                </a:solidFill>
              </a:rPr>
              <a:t>19.1.5 Liability:</a:t>
            </a:r>
          </a:p>
          <a:p>
            <a:pPr algn="l"/>
            <a:r>
              <a:rPr lang="en-US" dirty="0">
                <a:solidFill>
                  <a:schemeClr val="tx1"/>
                </a:solidFill>
              </a:rPr>
              <a:t>The exact nature of supplier’s liability must be defined.</a:t>
            </a:r>
          </a:p>
          <a:p>
            <a:pPr algn="l"/>
            <a:endParaRPr lang="en-US" dirty="0"/>
          </a:p>
        </p:txBody>
      </p:sp>
      <p:sp>
        <p:nvSpPr>
          <p:cNvPr id="4" name="Date Placeholder 3"/>
          <p:cNvSpPr>
            <a:spLocks noGrp="1"/>
          </p:cNvSpPr>
          <p:nvPr>
            <p:ph type="dt" sz="half" idx="10"/>
          </p:nvPr>
        </p:nvSpPr>
        <p:spPr/>
        <p:txBody>
          <a:bodyPr/>
          <a:lstStyle/>
          <a:p>
            <a:fld id="{5ACC95C4-C102-4F00-AF48-36C7F00B808F}"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253</a:t>
            </a:fld>
            <a:endParaRPr lang="ar-JO"/>
          </a:p>
        </p:txBody>
      </p:sp>
      <p:sp>
        <p:nvSpPr>
          <p:cNvPr id="7" name="Title 1"/>
          <p:cNvSpPr>
            <a:spLocks noGrp="1"/>
          </p:cNvSpPr>
          <p:nvPr>
            <p:ph type="title"/>
          </p:nvPr>
        </p:nvSpPr>
        <p:spPr>
          <a:xfrm>
            <a:off x="940526" y="286603"/>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Chapter 19. Contract Clauses and their Pitfalls.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519871"/>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44710"/>
            <a:ext cx="10058400" cy="3924384"/>
          </a:xfrm>
        </p:spPr>
        <p:txBody>
          <a:bodyPr/>
          <a:lstStyle/>
          <a:p>
            <a:pPr algn="l"/>
            <a:r>
              <a:rPr lang="en-US" b="1" dirty="0">
                <a:solidFill>
                  <a:schemeClr val="tx1"/>
                </a:solidFill>
              </a:rPr>
              <a:t>19.2 Other Areas:</a:t>
            </a:r>
          </a:p>
          <a:p>
            <a:pPr algn="l"/>
            <a:r>
              <a:rPr lang="en-US" b="1" dirty="0">
                <a:solidFill>
                  <a:schemeClr val="tx1"/>
                </a:solidFill>
              </a:rPr>
              <a:t>19.2.1 Reliability and Maintainability program</a:t>
            </a:r>
          </a:p>
          <a:p>
            <a:pPr algn="l"/>
            <a:r>
              <a:rPr lang="en-US" b="1" dirty="0">
                <a:solidFill>
                  <a:schemeClr val="tx1"/>
                </a:solidFill>
              </a:rPr>
              <a:t>19.2.2 Reliability and Maintainability Analysis.</a:t>
            </a:r>
          </a:p>
          <a:p>
            <a:pPr algn="l"/>
            <a:r>
              <a:rPr lang="en-US" b="1" dirty="0">
                <a:solidFill>
                  <a:schemeClr val="tx1"/>
                </a:solidFill>
              </a:rPr>
              <a:t>19.2.3 Storage.</a:t>
            </a:r>
          </a:p>
          <a:p>
            <a:pPr algn="l"/>
            <a:r>
              <a:rPr lang="en-US" b="1" dirty="0">
                <a:solidFill>
                  <a:schemeClr val="tx1"/>
                </a:solidFill>
              </a:rPr>
              <a:t>19.2.4 Design standards.</a:t>
            </a:r>
          </a:p>
          <a:p>
            <a:pPr algn="l"/>
            <a:r>
              <a:rPr lang="en-US" b="1" dirty="0">
                <a:solidFill>
                  <a:schemeClr val="tx1"/>
                </a:solidFill>
              </a:rPr>
              <a:t>19.2.5 Safety – related Equipment.</a:t>
            </a:r>
          </a:p>
          <a:p>
            <a:endParaRPr lang="en-US" dirty="0"/>
          </a:p>
        </p:txBody>
      </p:sp>
      <p:sp>
        <p:nvSpPr>
          <p:cNvPr id="4" name="Date Placeholder 3"/>
          <p:cNvSpPr>
            <a:spLocks noGrp="1"/>
          </p:cNvSpPr>
          <p:nvPr>
            <p:ph type="dt" sz="half" idx="10"/>
          </p:nvPr>
        </p:nvSpPr>
        <p:spPr/>
        <p:txBody>
          <a:bodyPr/>
          <a:lstStyle/>
          <a:p>
            <a:fld id="{84F71502-657A-4C21-86F7-0503151BEB6D}"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254</a:t>
            </a:fld>
            <a:endParaRPr lang="ar-JO"/>
          </a:p>
        </p:txBody>
      </p:sp>
      <p:sp>
        <p:nvSpPr>
          <p:cNvPr id="7" name="Title 1"/>
          <p:cNvSpPr>
            <a:spLocks noGrp="1"/>
          </p:cNvSpPr>
          <p:nvPr>
            <p:ph type="title"/>
          </p:nvPr>
        </p:nvSpPr>
        <p:spPr>
          <a:xfrm>
            <a:off x="940526" y="286603"/>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Chapter 19. Contract Clauses and their Pitfalls.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84778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63" y="286603"/>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19.3 Pitfalls</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a:r>
              <a:rPr lang="en-US" b="1" dirty="0">
                <a:solidFill>
                  <a:schemeClr val="tx1"/>
                </a:solidFill>
              </a:rPr>
              <a:t>19.3.1 Definition </a:t>
            </a:r>
          </a:p>
          <a:p>
            <a:pPr algn="l"/>
            <a:r>
              <a:rPr lang="en-US" dirty="0">
                <a:solidFill>
                  <a:schemeClr val="tx1"/>
                </a:solidFill>
              </a:rPr>
              <a:t>What constitutes a failure?</a:t>
            </a:r>
          </a:p>
          <a:p>
            <a:pPr algn="l"/>
            <a:r>
              <a:rPr lang="en-US" dirty="0">
                <a:solidFill>
                  <a:schemeClr val="tx1"/>
                </a:solidFill>
              </a:rPr>
              <a:t>Level of failure (system, unit).</a:t>
            </a:r>
          </a:p>
          <a:p>
            <a:pPr algn="l"/>
            <a:r>
              <a:rPr lang="en-US" dirty="0">
                <a:solidFill>
                  <a:schemeClr val="tx1"/>
                </a:solidFill>
              </a:rPr>
              <a:t>Types of failure.</a:t>
            </a:r>
          </a:p>
          <a:p>
            <a:pPr algn="l"/>
            <a:r>
              <a:rPr lang="en-US" dirty="0">
                <a:solidFill>
                  <a:schemeClr val="tx1"/>
                </a:solidFill>
              </a:rPr>
              <a:t>Causes of failure.</a:t>
            </a:r>
          </a:p>
          <a:p>
            <a:pPr algn="l"/>
            <a:r>
              <a:rPr lang="en-US" dirty="0">
                <a:solidFill>
                  <a:schemeClr val="tx1"/>
                </a:solidFill>
              </a:rPr>
              <a:t>Effect of failure.</a:t>
            </a:r>
          </a:p>
          <a:p>
            <a:endParaRPr lang="en-US" dirty="0"/>
          </a:p>
        </p:txBody>
      </p:sp>
      <p:sp>
        <p:nvSpPr>
          <p:cNvPr id="4" name="Date Placeholder 3"/>
          <p:cNvSpPr>
            <a:spLocks noGrp="1"/>
          </p:cNvSpPr>
          <p:nvPr>
            <p:ph type="dt" sz="half" idx="10"/>
          </p:nvPr>
        </p:nvSpPr>
        <p:spPr/>
        <p:txBody>
          <a:bodyPr/>
          <a:lstStyle/>
          <a:p>
            <a:fld id="{EF5D36CA-D368-455A-AE24-BBFE9187B04A}"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255</a:t>
            </a:fld>
            <a:endParaRPr lang="ar-JO"/>
          </a:p>
        </p:txBody>
      </p:sp>
    </p:spTree>
    <p:extLst>
      <p:ext uri="{BB962C8B-B14F-4D97-AF65-F5344CB8AC3E}">
        <p14:creationId xmlns:p14="http://schemas.microsoft.com/office/powerpoint/2010/main" val="1295816029"/>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61027"/>
            <a:ext cx="10058400" cy="4698758"/>
          </a:xfrm>
        </p:spPr>
        <p:txBody>
          <a:bodyPr>
            <a:normAutofit lnSpcReduction="10000"/>
          </a:bodyPr>
          <a:lstStyle/>
          <a:p>
            <a:pPr algn="l"/>
            <a:r>
              <a:rPr lang="en-US" b="1" dirty="0">
                <a:solidFill>
                  <a:schemeClr val="tx1"/>
                </a:solidFill>
                <a:cs typeface="Times New Roman" panose="02020603050405020304" pitchFamily="18" charset="0"/>
              </a:rPr>
              <a:t>19.3.2 Repair Time:</a:t>
            </a: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r>
              <a:rPr lang="en-US" dirty="0">
                <a:solidFill>
                  <a:schemeClr val="tx1"/>
                </a:solidFill>
                <a:cs typeface="Times New Roman" panose="02020603050405020304" pitchFamily="18" charset="0"/>
              </a:rPr>
              <a:t>Actives and passive elements, may be influenced by user.</a:t>
            </a:r>
            <a:r>
              <a:rPr lang="en-US" dirty="0">
                <a:solidFill>
                  <a:schemeClr val="tx1"/>
                </a:solidFill>
              </a:rPr>
              <a:t/>
            </a:r>
            <a:br>
              <a:rPr lang="en-US" dirty="0">
                <a:solidFill>
                  <a:schemeClr val="tx1"/>
                </a:solidFill>
              </a:rPr>
            </a:b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endParaRPr lang="en-US" dirty="0">
              <a:solidFill>
                <a:schemeClr val="tx1"/>
              </a:solidFill>
              <a:cs typeface="Times New Roman" panose="02020603050405020304" pitchFamily="18" charset="0"/>
            </a:endParaRPr>
          </a:p>
          <a:p>
            <a:pPr algn="l"/>
            <a:r>
              <a:rPr lang="en-US" b="1" dirty="0">
                <a:solidFill>
                  <a:schemeClr val="tx1"/>
                </a:solidFill>
                <a:latin typeface="Times New Roman" panose="02020603050405020304" pitchFamily="18" charset="0"/>
                <a:cs typeface="Times New Roman" panose="02020603050405020304" pitchFamily="18" charset="0"/>
              </a:rPr>
              <a:t>19.3.3 Statistical Risks</a:t>
            </a:r>
            <a:r>
              <a:rPr lang="en-US" dirty="0">
                <a:solidFill>
                  <a:schemeClr val="tx1"/>
                </a:solidFill>
                <a:latin typeface="Times New Roman" panose="02020603050405020304" pitchFamily="18" charset="0"/>
                <a:cs typeface="Times New Roman" panose="02020603050405020304" pitchFamily="18" charset="0"/>
              </a:rPr>
              <a:t>:</a:t>
            </a:r>
          </a:p>
          <a:p>
            <a:pPr algn="l"/>
            <a:r>
              <a:rPr lang="en-US" dirty="0">
                <a:solidFill>
                  <a:schemeClr val="tx1"/>
                </a:solidFill>
                <a:latin typeface="Times New Roman" panose="02020603050405020304" pitchFamily="18" charset="0"/>
                <a:cs typeface="Times New Roman" panose="02020603050405020304" pitchFamily="18" charset="0"/>
              </a:rPr>
              <a:t>Such that MTTR not exceeded on a given number of attempts.</a:t>
            </a:r>
          </a:p>
          <a:p>
            <a:pPr algn="l"/>
            <a:r>
              <a:rPr lang="en-US" dirty="0">
                <a:solidFill>
                  <a:schemeClr val="tx1"/>
                </a:solidFill>
                <a:latin typeface="Times New Roman" panose="02020603050405020304" pitchFamily="18" charset="0"/>
                <a:cs typeface="Times New Roman" panose="02020603050405020304" pitchFamily="18" charset="0"/>
              </a:rPr>
              <a:t> </a:t>
            </a:r>
          </a:p>
          <a:p>
            <a:pPr algn="l"/>
            <a:r>
              <a:rPr lang="en-US" b="1" dirty="0">
                <a:solidFill>
                  <a:schemeClr val="tx1"/>
                </a:solidFill>
                <a:latin typeface="Times New Roman" panose="02020603050405020304" pitchFamily="18" charset="0"/>
                <a:cs typeface="Times New Roman" panose="02020603050405020304" pitchFamily="18" charset="0"/>
              </a:rPr>
              <a:t>19.3.4 Quoted specification</a:t>
            </a:r>
          </a:p>
          <a:p>
            <a:pPr algn="l"/>
            <a:r>
              <a:rPr lang="en-US" dirty="0">
                <a:solidFill>
                  <a:schemeClr val="tx1"/>
                </a:solidFill>
                <a:latin typeface="Times New Roman" panose="02020603050405020304" pitchFamily="18" charset="0"/>
                <a:cs typeface="Times New Roman" panose="02020603050405020304" pitchFamily="18" charset="0"/>
              </a:rPr>
              <a:t>Using a published standard may not be suitable.</a:t>
            </a:r>
          </a:p>
          <a:p>
            <a:pPr algn="l"/>
            <a:r>
              <a:rPr lang="en-US" dirty="0">
                <a:solidFill>
                  <a:schemeClr val="tx1"/>
                </a:solidFill>
                <a:latin typeface="Times New Roman" panose="02020603050405020304" pitchFamily="18" charset="0"/>
                <a:cs typeface="Times New Roman" panose="02020603050405020304" pitchFamily="18" charset="0"/>
              </a:rPr>
              <a:t> </a:t>
            </a:r>
          </a:p>
          <a:p>
            <a:pPr algn="l"/>
            <a:r>
              <a:rPr lang="en-US" b="1" dirty="0">
                <a:solidFill>
                  <a:schemeClr val="tx1"/>
                </a:solidFill>
                <a:latin typeface="Times New Roman" panose="02020603050405020304" pitchFamily="18" charset="0"/>
                <a:cs typeface="Times New Roman" panose="02020603050405020304" pitchFamily="18" charset="0"/>
              </a:rPr>
              <a:t>19.3.5 Environment:</a:t>
            </a:r>
          </a:p>
          <a:p>
            <a:pPr algn="l"/>
            <a:r>
              <a:rPr lang="en-US" dirty="0">
                <a:solidFill>
                  <a:schemeClr val="tx1"/>
                </a:solidFill>
                <a:latin typeface="Times New Roman" panose="02020603050405020304" pitchFamily="18" charset="0"/>
                <a:cs typeface="Times New Roman" panose="02020603050405020304" pitchFamily="18" charset="0"/>
              </a:rPr>
              <a:t>Should be specified, but not to lead to </a:t>
            </a:r>
            <a:r>
              <a:rPr lang="en-US" dirty="0">
                <a:solidFill>
                  <a:schemeClr val="tx1"/>
                </a:solidFill>
              </a:rPr>
              <a:t>over-design.</a:t>
            </a:r>
          </a:p>
          <a:p>
            <a:endParaRPr lang="en-US" dirty="0"/>
          </a:p>
        </p:txBody>
      </p:sp>
      <p:sp>
        <p:nvSpPr>
          <p:cNvPr id="4" name="Date Placeholder 3"/>
          <p:cNvSpPr>
            <a:spLocks noGrp="1"/>
          </p:cNvSpPr>
          <p:nvPr>
            <p:ph type="dt" sz="half" idx="10"/>
          </p:nvPr>
        </p:nvSpPr>
        <p:spPr/>
        <p:txBody>
          <a:bodyPr/>
          <a:lstStyle/>
          <a:p>
            <a:fld id="{CDBB093B-8B45-420A-8448-C4337674AD2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256</a:t>
            </a:fld>
            <a:endParaRPr lang="ar-JO"/>
          </a:p>
        </p:txBody>
      </p:sp>
      <p:sp>
        <p:nvSpPr>
          <p:cNvPr id="7" name="Title 1"/>
          <p:cNvSpPr>
            <a:spLocks noGrp="1"/>
          </p:cNvSpPr>
          <p:nvPr>
            <p:ph type="title"/>
          </p:nvPr>
        </p:nvSpPr>
        <p:spPr>
          <a:xfrm>
            <a:off x="927463" y="286603"/>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19.3 Pitfalls</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63612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1832671"/>
            <a:ext cx="10058400" cy="4023360"/>
          </a:xfrm>
        </p:spPr>
        <p:txBody>
          <a:bodyPr/>
          <a:lstStyle/>
          <a:p>
            <a:pPr algn="l"/>
            <a:r>
              <a:rPr lang="en-US" b="1" dirty="0">
                <a:solidFill>
                  <a:schemeClr val="tx1"/>
                </a:solidFill>
                <a:cs typeface="Times New Roman" panose="02020603050405020304" pitchFamily="18" charset="0"/>
              </a:rPr>
              <a:t>19.3.6 Liability:</a:t>
            </a: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r>
              <a:rPr lang="en-US" dirty="0">
                <a:solidFill>
                  <a:schemeClr val="tx1"/>
                </a:solidFill>
                <a:cs typeface="Times New Roman" panose="02020603050405020304" pitchFamily="18" charset="0"/>
              </a:rPr>
              <a:t>In terms of cost and time.</a:t>
            </a:r>
            <a:br>
              <a:rPr lang="en-US" dirty="0">
                <a:solidFill>
                  <a:schemeClr val="tx1"/>
                </a:solidFill>
                <a:cs typeface="Times New Roman" panose="02020603050405020304" pitchFamily="18" charset="0"/>
              </a:rPr>
            </a:br>
            <a:endParaRPr lang="en-US" dirty="0">
              <a:solidFill>
                <a:schemeClr val="tx1"/>
              </a:solidFill>
            </a:endParaRPr>
          </a:p>
          <a:p>
            <a:pPr algn="l"/>
            <a:r>
              <a:rPr lang="en-US" b="1" dirty="0">
                <a:solidFill>
                  <a:schemeClr val="tx1"/>
                </a:solidFill>
              </a:rPr>
              <a:t>19.3.7 </a:t>
            </a:r>
            <a:r>
              <a:rPr lang="en-US" b="1" dirty="0">
                <a:solidFill>
                  <a:schemeClr val="tx1"/>
                </a:solidFill>
                <a:cs typeface="Times New Roman" panose="02020603050405020304" pitchFamily="18" charset="0"/>
              </a:rPr>
              <a:t>in summary:</a:t>
            </a:r>
          </a:p>
          <a:p>
            <a:pPr algn="l"/>
            <a:r>
              <a:rPr lang="en-US" dirty="0">
                <a:solidFill>
                  <a:schemeClr val="tx1"/>
                </a:solidFill>
                <a:latin typeface="Times New Roman" panose="02020603050405020304" pitchFamily="18" charset="0"/>
                <a:cs typeface="Times New Roman" panose="02020603050405020304" pitchFamily="18" charset="0"/>
              </a:rPr>
              <a:t> Ambiguity is not good for either party. A contract should be as clear and simple as possible.</a:t>
            </a:r>
          </a:p>
          <a:p>
            <a:pPr algn="l"/>
            <a:r>
              <a:rPr lang="en-US" dirty="0">
                <a:solidFill>
                  <a:schemeClr val="tx1"/>
                </a:solidFill>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918C814-ACF9-4898-8353-DC775E04EA83}"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257</a:t>
            </a:fld>
            <a:endParaRPr lang="ar-JO"/>
          </a:p>
        </p:txBody>
      </p:sp>
      <p:sp>
        <p:nvSpPr>
          <p:cNvPr id="7" name="Title 1"/>
          <p:cNvSpPr>
            <a:spLocks noGrp="1"/>
          </p:cNvSpPr>
          <p:nvPr>
            <p:ph type="title"/>
          </p:nvPr>
        </p:nvSpPr>
        <p:spPr>
          <a:xfrm>
            <a:off x="927463" y="286603"/>
            <a:ext cx="10058400" cy="1450757"/>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19.3 Pitfalls</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07144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299666"/>
            <a:ext cx="10058400" cy="1450757"/>
          </a:xfrm>
        </p:spPr>
        <p:txBody>
          <a:bodyPr>
            <a:normAutofit/>
          </a:bodyPr>
          <a:lstStyle/>
          <a:p>
            <a:pPr rtl="0"/>
            <a:r>
              <a:rPr lang="en-US" sz="2400" b="1" dirty="0">
                <a:solidFill>
                  <a:schemeClr val="tx1"/>
                </a:solidFill>
                <a:cs typeface="Times New Roman" panose="02020603050405020304" pitchFamily="18" charset="0"/>
              </a:rPr>
              <a:t>19.4 Penalties</a:t>
            </a:r>
            <a:r>
              <a:rPr lang="en-US" sz="2000" b="1" u="sng" dirty="0">
                <a:solidFill>
                  <a:schemeClr val="tx1"/>
                </a:solidFill>
                <a:cs typeface="Times New Roman" panose="02020603050405020304" pitchFamily="18" charset="0"/>
              </a:rPr>
              <a:t/>
            </a:r>
            <a:br>
              <a:rPr lang="en-US" sz="2000" b="1" u="sng" dirty="0">
                <a:solidFill>
                  <a:schemeClr val="tx1"/>
                </a:solidFill>
                <a:cs typeface="Times New Roman" panose="02020603050405020304" pitchFamily="18" charset="0"/>
              </a:rPr>
            </a:br>
            <a:endParaRPr lang="en-US" sz="2000" b="1" dirty="0">
              <a:solidFill>
                <a:schemeClr val="tx1"/>
              </a:solidFill>
              <a:cs typeface="Times New Roman" panose="02020603050405020304" pitchFamily="18" charset="0"/>
            </a:endParaRPr>
          </a:p>
        </p:txBody>
      </p:sp>
      <p:sp>
        <p:nvSpPr>
          <p:cNvPr id="3" name="Content Placeholder 2"/>
          <p:cNvSpPr>
            <a:spLocks noGrp="1"/>
          </p:cNvSpPr>
          <p:nvPr>
            <p:ph idx="1"/>
          </p:nvPr>
        </p:nvSpPr>
        <p:spPr>
          <a:xfrm>
            <a:off x="1084217" y="1884923"/>
            <a:ext cx="10058400" cy="4023360"/>
          </a:xfrm>
        </p:spPr>
        <p:txBody>
          <a:bodyPr>
            <a:normAutofit/>
          </a:bodyPr>
          <a:lstStyle/>
          <a:p>
            <a:pPr algn="l"/>
            <a:r>
              <a:rPr lang="en-US" b="1" dirty="0">
                <a:solidFill>
                  <a:schemeClr val="tx1"/>
                </a:solidFill>
                <a:cs typeface="Times New Roman" panose="02020603050405020304" pitchFamily="18" charset="0"/>
              </a:rPr>
              <a:t>19.4.1 Apportionment of cost during guarantee:</a:t>
            </a:r>
            <a:br>
              <a:rPr lang="en-US" b="1" dirty="0">
                <a:solidFill>
                  <a:schemeClr val="tx1"/>
                </a:solidFill>
                <a:cs typeface="Times New Roman" panose="02020603050405020304" pitchFamily="18" charset="0"/>
              </a:rPr>
            </a:br>
            <a:r>
              <a:rPr lang="en-US" dirty="0">
                <a:solidFill>
                  <a:schemeClr val="tx1"/>
                </a:solidFill>
                <a:cs typeface="Times New Roman" panose="02020603050405020304" pitchFamily="18" charset="0"/>
              </a:rPr>
              <a:t>Method of how the supplier contributes to the cost of maintenance during the guarantee period. It could be total or partial pay.</a:t>
            </a:r>
            <a:br>
              <a:rPr lang="en-US" dirty="0">
                <a:solidFill>
                  <a:schemeClr val="tx1"/>
                </a:solidFill>
                <a:cs typeface="Times New Roman" panose="02020603050405020304" pitchFamily="18" charset="0"/>
              </a:rPr>
            </a:br>
            <a:r>
              <a:rPr lang="en-US" b="1" dirty="0">
                <a:solidFill>
                  <a:schemeClr val="tx1"/>
                </a:solidFill>
                <a:cs typeface="Times New Roman" panose="02020603050405020304" pitchFamily="18" charset="0"/>
              </a:rPr>
              <a:t/>
            </a:r>
            <a:br>
              <a:rPr lang="en-US" b="1" dirty="0">
                <a:solidFill>
                  <a:schemeClr val="tx1"/>
                </a:solidFill>
                <a:cs typeface="Times New Roman" panose="02020603050405020304" pitchFamily="18" charset="0"/>
              </a:rPr>
            </a:br>
            <a:r>
              <a:rPr lang="en-US" b="1" dirty="0">
                <a:solidFill>
                  <a:schemeClr val="tx1"/>
                </a:solidFill>
                <a:cs typeface="Times New Roman" panose="02020603050405020304" pitchFamily="18" charset="0"/>
              </a:rPr>
              <a:t>19.4.2 Payment According to Down Time:</a:t>
            </a: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r>
              <a:rPr lang="en-US" dirty="0">
                <a:solidFill>
                  <a:schemeClr val="tx1"/>
                </a:solidFill>
                <a:cs typeface="Times New Roman" panose="02020603050405020304" pitchFamily="18" charset="0"/>
              </a:rPr>
              <a:t>Paying a percentage of contract price during DT. Up to an upper limit.</a:t>
            </a:r>
            <a:br>
              <a:rPr lang="en-US" dirty="0">
                <a:solidFill>
                  <a:schemeClr val="tx1"/>
                </a:solidFill>
                <a:cs typeface="Times New Roman" panose="02020603050405020304" pitchFamily="18" charset="0"/>
              </a:rPr>
            </a:br>
            <a:endParaRPr lang="en-US" dirty="0">
              <a:solidFill>
                <a:schemeClr val="tx1"/>
              </a:solidFill>
            </a:endParaRPr>
          </a:p>
          <a:p>
            <a:pPr algn="l"/>
            <a:r>
              <a:rPr lang="en-US" b="1" dirty="0">
                <a:solidFill>
                  <a:schemeClr val="tx1"/>
                </a:solidFill>
              </a:rPr>
              <a:t>19.5 </a:t>
            </a:r>
            <a:r>
              <a:rPr lang="en-US" b="1" dirty="0">
                <a:solidFill>
                  <a:schemeClr val="tx1"/>
                </a:solidFill>
                <a:cs typeface="Times New Roman" panose="02020603050405020304" pitchFamily="18" charset="0"/>
              </a:rPr>
              <a:t>Subcontracted Reliability Assessment:</a:t>
            </a:r>
          </a:p>
          <a:p>
            <a:pPr algn="l"/>
            <a:r>
              <a:rPr lang="en-US" dirty="0">
                <a:solidFill>
                  <a:schemeClr val="tx1"/>
                </a:solidFill>
                <a:latin typeface="Times New Roman" panose="02020603050405020304" pitchFamily="18" charset="0"/>
                <a:cs typeface="Times New Roman" panose="02020603050405020304" pitchFamily="18" charset="0"/>
              </a:rPr>
              <a:t>It is common in large systems, it is usually convert by a contract that includes topics such as: Data bank sources to be used reliability assessment method/ software, schedules, cost, etc...</a:t>
            </a:r>
          </a:p>
          <a:p>
            <a:pPr algn="l"/>
            <a:r>
              <a:rPr lang="en-US" dirty="0">
                <a:solidFill>
                  <a:schemeClr val="tx1"/>
                </a:solidFill>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052CBEE-8F9C-40FA-83A6-C1836C50AF82}"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258</a:t>
            </a:fld>
            <a:endParaRPr lang="ar-JO"/>
          </a:p>
        </p:txBody>
      </p:sp>
    </p:spTree>
    <p:extLst>
      <p:ext uri="{BB962C8B-B14F-4D97-AF65-F5344CB8AC3E}">
        <p14:creationId xmlns:p14="http://schemas.microsoft.com/office/powerpoint/2010/main" val="281267646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946" y="320685"/>
            <a:ext cx="10058400" cy="1416675"/>
          </a:xfrm>
        </p:spPr>
        <p:txBody>
          <a:bodyPr>
            <a:normAutofit/>
          </a:bodyPr>
          <a:lstStyle/>
          <a:p>
            <a:r>
              <a:rPr lang="en-US" sz="2400" b="1" dirty="0">
                <a:solidFill>
                  <a:schemeClr val="tx1"/>
                </a:solidFill>
                <a:cs typeface="Times New Roman" panose="02020603050405020304" pitchFamily="18" charset="0"/>
              </a:rPr>
              <a:t>Chapter 20. Product Liability and Safety Legislation</a:t>
            </a:r>
            <a:r>
              <a:rPr lang="en-US" sz="2400" dirty="0">
                <a:cs typeface="Times New Roman" panose="02020603050405020304" pitchFamily="18" charset="0"/>
              </a:rPr>
              <a:t/>
            </a:r>
            <a:br>
              <a:rPr lang="en-US" sz="2400" dirty="0">
                <a:cs typeface="Times New Roman" panose="02020603050405020304" pitchFamily="18" charset="0"/>
              </a:rPr>
            </a:br>
            <a:endParaRPr lang="en-US" sz="2400" dirty="0">
              <a:cs typeface="Times New Roman" panose="02020603050405020304" pitchFamily="18" charset="0"/>
            </a:endParaRPr>
          </a:p>
        </p:txBody>
      </p:sp>
      <p:sp>
        <p:nvSpPr>
          <p:cNvPr id="3" name="Content Placeholder 2"/>
          <p:cNvSpPr>
            <a:spLocks noGrp="1"/>
          </p:cNvSpPr>
          <p:nvPr>
            <p:ph idx="1"/>
          </p:nvPr>
        </p:nvSpPr>
        <p:spPr>
          <a:xfrm>
            <a:off x="1097280" y="1776547"/>
            <a:ext cx="10058400" cy="4545875"/>
          </a:xfrm>
        </p:spPr>
        <p:txBody>
          <a:bodyPr>
            <a:noAutofit/>
          </a:bodyPr>
          <a:lstStyle/>
          <a:p>
            <a:pPr algn="l"/>
            <a:r>
              <a:rPr lang="en-US" dirty="0">
                <a:solidFill>
                  <a:schemeClr val="tx1"/>
                </a:solidFill>
                <a:cs typeface="Times New Roman" panose="02020603050405020304" pitchFamily="18" charset="0"/>
              </a:rPr>
              <a:t>Product liability is the liability of a supplier to the customer for injury or loss resulting from a defect in the product. It can result in spectacular awards for claims involving death or injury.</a:t>
            </a:r>
            <a:br>
              <a:rPr lang="en-US" dirty="0">
                <a:solidFill>
                  <a:schemeClr val="tx1"/>
                </a:solidFill>
                <a:cs typeface="Times New Roman" panose="02020603050405020304" pitchFamily="18" charset="0"/>
              </a:rPr>
            </a:b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r>
              <a:rPr lang="en-US" b="1" dirty="0">
                <a:solidFill>
                  <a:schemeClr val="tx1"/>
                </a:solidFill>
                <a:cs typeface="Times New Roman" panose="02020603050405020304" pitchFamily="18" charset="0"/>
              </a:rPr>
              <a:t>20.1 The General Situation </a:t>
            </a: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r>
              <a:rPr lang="en-US" b="1" dirty="0">
                <a:solidFill>
                  <a:schemeClr val="tx1"/>
                </a:solidFill>
                <a:cs typeface="Times New Roman" panose="02020603050405020304" pitchFamily="18" charset="0"/>
              </a:rPr>
              <a:t>20.1.1 Contract Law</a:t>
            </a:r>
            <a:r>
              <a:rPr lang="en-US" dirty="0">
                <a:solidFill>
                  <a:schemeClr val="tx1"/>
                </a:solidFill>
                <a:cs typeface="Times New Roman" panose="02020603050405020304" pitchFamily="18" charset="0"/>
              </a:rPr>
              <a:t/>
            </a:r>
            <a:br>
              <a:rPr lang="en-US" dirty="0">
                <a:solidFill>
                  <a:schemeClr val="tx1"/>
                </a:solidFill>
                <a:cs typeface="Times New Roman" panose="02020603050405020304" pitchFamily="18" charset="0"/>
              </a:rPr>
            </a:br>
            <a:r>
              <a:rPr lang="en-US" dirty="0">
                <a:solidFill>
                  <a:schemeClr val="tx1"/>
                </a:solidFill>
                <a:cs typeface="Times New Roman" panose="02020603050405020304" pitchFamily="18" charset="0"/>
              </a:rPr>
              <a:t>The seller is always liable as the sale implies the existence of a contract.</a:t>
            </a:r>
          </a:p>
          <a:p>
            <a:pPr algn="l"/>
            <a:r>
              <a:rPr lang="en-US" b="1" dirty="0">
                <a:solidFill>
                  <a:schemeClr val="tx1"/>
                </a:solidFill>
                <a:cs typeface="Times New Roman" panose="02020603050405020304" pitchFamily="18" charset="0"/>
              </a:rPr>
              <a:t>20.1.2 Common Law</a:t>
            </a:r>
          </a:p>
          <a:p>
            <a:pPr algn="l"/>
            <a:r>
              <a:rPr lang="en-US" dirty="0">
                <a:solidFill>
                  <a:schemeClr val="tx1"/>
                </a:solidFill>
                <a:cs typeface="Times New Roman" panose="02020603050405020304" pitchFamily="18" charset="0"/>
              </a:rPr>
              <a:t>A claim for damage can be made due to negligence, however, the plaintiff has to prove it.</a:t>
            </a:r>
          </a:p>
          <a:p>
            <a:pPr algn="l"/>
            <a:endParaRPr lang="en-US" sz="1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D7BAD7E-6B90-47FB-A220-3610E373D5C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259</a:t>
            </a:fld>
            <a:endParaRPr lang="ar-JO"/>
          </a:p>
        </p:txBody>
      </p:sp>
    </p:spTree>
    <p:extLst>
      <p:ext uri="{BB962C8B-B14F-4D97-AF65-F5344CB8AC3E}">
        <p14:creationId xmlns:p14="http://schemas.microsoft.com/office/powerpoint/2010/main" val="419887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Repetitive and modular element </a:t>
            </a:r>
            <a:r>
              <a:rPr lang="ar-JO" sz="2400" b="1" dirty="0">
                <a:solidFill>
                  <a:schemeClr val="tx1"/>
                </a:solidFill>
              </a:rPr>
              <a:t/>
            </a:r>
            <a:br>
              <a:rPr lang="ar-JO" sz="2400" b="1" dirty="0">
                <a:solidFill>
                  <a:schemeClr val="tx1"/>
                </a:solidFill>
              </a:rPr>
            </a:br>
            <a:endParaRPr lang="ar-JO" sz="2400" b="1" dirty="0">
              <a:solidFill>
                <a:schemeClr val="tx1"/>
              </a:solidFill>
            </a:endParaRPr>
          </a:p>
        </p:txBody>
      </p:sp>
      <p:sp>
        <p:nvSpPr>
          <p:cNvPr id="4" name="Date Placeholder 3"/>
          <p:cNvSpPr>
            <a:spLocks noGrp="1"/>
          </p:cNvSpPr>
          <p:nvPr>
            <p:ph type="dt" sz="half" idx="10"/>
          </p:nvPr>
        </p:nvSpPr>
        <p:spPr/>
        <p:txBody>
          <a:bodyPr/>
          <a:lstStyle/>
          <a:p>
            <a:fld id="{FC983BF1-85F0-4DB5-8723-B0A6AFD3692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10</a:t>
            </a:r>
            <a:endParaRPr lang="ar-JO" sz="1600" dirty="0"/>
          </a:p>
        </p:txBody>
      </p:sp>
      <p:sp>
        <p:nvSpPr>
          <p:cNvPr id="8" name="Rectangle 7"/>
          <p:cNvSpPr/>
          <p:nvPr/>
        </p:nvSpPr>
        <p:spPr>
          <a:xfrm>
            <a:off x="1175985" y="1783670"/>
            <a:ext cx="4814523"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A components I/O can be classified as below</a:t>
            </a:r>
            <a:endParaRPr lang="ar-JO"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3558639" y="2396836"/>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2109026941"/>
              </p:ext>
            </p:extLst>
          </p:nvPr>
        </p:nvGraphicFramePr>
        <p:xfrm>
          <a:off x="1196439" y="2396836"/>
          <a:ext cx="2362200" cy="119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5311239" y="2396836"/>
            <a:ext cx="2038626" cy="300461"/>
            <a:chOff x="323574" y="600"/>
            <a:chExt cx="2038626" cy="300461"/>
          </a:xfrm>
        </p:grpSpPr>
        <p:sp>
          <p:nvSpPr>
            <p:cNvPr id="12" name="Round Same Side Corner Rectangle 11"/>
            <p:cNvSpPr/>
            <p:nvPr/>
          </p:nvSpPr>
          <p:spPr>
            <a:xfrm rot="5400000">
              <a:off x="1192656" y="-868482"/>
              <a:ext cx="300461" cy="203862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323574" y="15267"/>
              <a:ext cx="2023959" cy="2711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r" defTabSz="755650" rtl="1">
                <a:lnSpc>
                  <a:spcPct val="90000"/>
                </a:lnSpc>
                <a:spcBef>
                  <a:spcPct val="0"/>
                </a:spcBef>
                <a:spcAft>
                  <a:spcPct val="15000"/>
                </a:spcAft>
                <a:buChar char="••"/>
              </a:pPr>
              <a:r>
                <a:rPr lang="en-US" sz="1700" kern="1200" dirty="0">
                  <a:latin typeface="Times New Roman" panose="02020603050405020304" pitchFamily="18" charset="0"/>
                </a:rPr>
                <a:t>Energy</a:t>
              </a:r>
              <a:endParaRPr lang="ar-JO" sz="1700" kern="1200"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311239" y="2701636"/>
            <a:ext cx="2038626" cy="300461"/>
            <a:chOff x="323574" y="365776"/>
            <a:chExt cx="2038626" cy="300461"/>
          </a:xfrm>
        </p:grpSpPr>
        <p:sp>
          <p:nvSpPr>
            <p:cNvPr id="15" name="Round Same Side Corner Rectangle 14"/>
            <p:cNvSpPr/>
            <p:nvPr/>
          </p:nvSpPr>
          <p:spPr>
            <a:xfrm rot="5400000">
              <a:off x="1192656" y="-503306"/>
              <a:ext cx="300461" cy="203862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323574" y="380443"/>
              <a:ext cx="2023959" cy="2711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r" defTabSz="755650" rtl="1">
                <a:lnSpc>
                  <a:spcPct val="90000"/>
                </a:lnSpc>
                <a:spcBef>
                  <a:spcPct val="0"/>
                </a:spcBef>
                <a:spcAft>
                  <a:spcPct val="15000"/>
                </a:spcAft>
                <a:buChar char="••"/>
              </a:pPr>
              <a:r>
                <a:rPr lang="en-US" sz="1700" kern="1200" dirty="0">
                  <a:latin typeface="Times New Roman" panose="02020603050405020304" pitchFamily="18" charset="0"/>
                </a:rPr>
                <a:t>Material</a:t>
              </a:r>
              <a:endParaRPr lang="ar-JO" sz="1700" kern="1200"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5311239" y="3066812"/>
            <a:ext cx="2038626" cy="300461"/>
            <a:chOff x="323574" y="730952"/>
            <a:chExt cx="2038626" cy="300461"/>
          </a:xfrm>
        </p:grpSpPr>
        <p:sp>
          <p:nvSpPr>
            <p:cNvPr id="18" name="Round Same Side Corner Rectangle 17"/>
            <p:cNvSpPr/>
            <p:nvPr/>
          </p:nvSpPr>
          <p:spPr>
            <a:xfrm rot="5400000">
              <a:off x="1192656" y="-138130"/>
              <a:ext cx="300461" cy="203862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6"/>
            <p:cNvSpPr/>
            <p:nvPr/>
          </p:nvSpPr>
          <p:spPr>
            <a:xfrm>
              <a:off x="323574" y="745619"/>
              <a:ext cx="2023959" cy="2711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r" defTabSz="755650" rtl="1">
                <a:lnSpc>
                  <a:spcPct val="90000"/>
                </a:lnSpc>
                <a:spcBef>
                  <a:spcPct val="0"/>
                </a:spcBef>
                <a:spcAft>
                  <a:spcPct val="15000"/>
                </a:spcAft>
                <a:buChar char="••"/>
              </a:pPr>
              <a:r>
                <a:rPr lang="en-US" sz="1700" kern="1200" dirty="0">
                  <a:latin typeface="Times New Roman" panose="02020603050405020304" pitchFamily="18" charset="0"/>
                </a:rPr>
                <a:t>Signals </a:t>
              </a:r>
              <a:endParaRPr lang="ar-JO" sz="1700" kern="12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7368639" y="2396836"/>
            <a:ext cx="323574" cy="462247"/>
            <a:chOff x="0" y="600"/>
            <a:chExt cx="323574" cy="462247"/>
          </a:xfrm>
        </p:grpSpPr>
        <p:sp>
          <p:nvSpPr>
            <p:cNvPr id="21" name="Chevron 20"/>
            <p:cNvSpPr/>
            <p:nvPr/>
          </p:nvSpPr>
          <p:spPr>
            <a:xfrm rot="5400000">
              <a:off x="-69337" y="69937"/>
              <a:ext cx="462247" cy="32357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hevron 4"/>
            <p:cNvSpPr/>
            <p:nvPr/>
          </p:nvSpPr>
          <p:spPr>
            <a:xfrm>
              <a:off x="1" y="162387"/>
              <a:ext cx="323573" cy="138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ar-JO" sz="900" kern="1200" dirty="0">
                  <a:latin typeface="Times New Roman" panose="02020603050405020304" pitchFamily="18" charset="0"/>
                  <a:cs typeface="Times New Roman" panose="02020603050405020304" pitchFamily="18" charset="0"/>
                </a:rPr>
                <a:t>.</a:t>
              </a:r>
            </a:p>
          </p:txBody>
        </p:sp>
      </p:grpSp>
      <p:grpSp>
        <p:nvGrpSpPr>
          <p:cNvPr id="23" name="Group 22"/>
          <p:cNvGrpSpPr/>
          <p:nvPr/>
        </p:nvGrpSpPr>
        <p:grpSpPr>
          <a:xfrm>
            <a:off x="7368639" y="2762012"/>
            <a:ext cx="323574" cy="462247"/>
            <a:chOff x="0" y="365776"/>
            <a:chExt cx="323574" cy="462247"/>
          </a:xfrm>
        </p:grpSpPr>
        <p:sp>
          <p:nvSpPr>
            <p:cNvPr id="24" name="Chevron 23"/>
            <p:cNvSpPr/>
            <p:nvPr/>
          </p:nvSpPr>
          <p:spPr>
            <a:xfrm rot="5400000">
              <a:off x="-69337" y="435113"/>
              <a:ext cx="462247" cy="32357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vron 6"/>
            <p:cNvSpPr/>
            <p:nvPr/>
          </p:nvSpPr>
          <p:spPr>
            <a:xfrm>
              <a:off x="1" y="527563"/>
              <a:ext cx="323573" cy="138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ar-JO" sz="900" kern="1200" dirty="0">
                  <a:latin typeface="Times New Roman" panose="02020603050405020304" pitchFamily="18" charset="0"/>
                  <a:cs typeface="Times New Roman" panose="02020603050405020304" pitchFamily="18" charset="0"/>
                </a:rPr>
                <a:t>.</a:t>
              </a:r>
            </a:p>
          </p:txBody>
        </p:sp>
      </p:grpSp>
      <p:grpSp>
        <p:nvGrpSpPr>
          <p:cNvPr id="26" name="Group 25"/>
          <p:cNvGrpSpPr/>
          <p:nvPr/>
        </p:nvGrpSpPr>
        <p:grpSpPr>
          <a:xfrm>
            <a:off x="7368639" y="3127188"/>
            <a:ext cx="323574" cy="462247"/>
            <a:chOff x="0" y="730952"/>
            <a:chExt cx="323574" cy="462247"/>
          </a:xfrm>
        </p:grpSpPr>
        <p:sp>
          <p:nvSpPr>
            <p:cNvPr id="27" name="Chevron 26"/>
            <p:cNvSpPr/>
            <p:nvPr/>
          </p:nvSpPr>
          <p:spPr>
            <a:xfrm rot="5400000">
              <a:off x="-69337" y="800289"/>
              <a:ext cx="462247" cy="32357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8"/>
            <p:cNvSpPr/>
            <p:nvPr/>
          </p:nvSpPr>
          <p:spPr>
            <a:xfrm>
              <a:off x="1" y="892739"/>
              <a:ext cx="323573" cy="138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ar-JO" sz="900" kern="1200" dirty="0">
                  <a:latin typeface="Times New Roman" panose="02020603050405020304" pitchFamily="18" charset="0"/>
                  <a:cs typeface="Times New Roman" panose="02020603050405020304" pitchFamily="18" charset="0"/>
                </a:rPr>
                <a:t>.</a:t>
              </a:r>
            </a:p>
          </p:txBody>
        </p:sp>
      </p:grpSp>
      <p:sp>
        <p:nvSpPr>
          <p:cNvPr id="29" name="Rectangle 28"/>
          <p:cNvSpPr/>
          <p:nvPr/>
        </p:nvSpPr>
        <p:spPr>
          <a:xfrm>
            <a:off x="1076695" y="3953125"/>
            <a:ext cx="9872354" cy="1631216"/>
          </a:xfrm>
          <a:prstGeom prst="rect">
            <a:avLst/>
          </a:prstGeom>
        </p:spPr>
        <p:txBody>
          <a:bodyPr wrap="square">
            <a:spAutoFit/>
          </a:bodyPr>
          <a:lstStyle/>
          <a:p>
            <a:pPr>
              <a:buFont typeface="Arial" pitchFamily="34" charset="0"/>
              <a:buChar char="•"/>
            </a:pPr>
            <a:r>
              <a:rPr lang="en-US" sz="2000" dirty="0">
                <a:latin typeface="Times New Roman" panose="02020603050405020304" pitchFamily="18" charset="0"/>
                <a:cs typeface="+mj-cs"/>
              </a:rPr>
              <a:t> </a:t>
            </a:r>
            <a:r>
              <a:rPr lang="en-US" sz="2000" dirty="0">
                <a:latin typeface="Times New Roman" panose="02020603050405020304" pitchFamily="18" charset="0"/>
                <a:cs typeface="Times New Roman" panose="02020603050405020304" pitchFamily="18" charset="0"/>
              </a:rPr>
              <a:t>The overall function of the system can be divided into sub functions The links between sub functions must be compatible .</a:t>
            </a:r>
          </a:p>
          <a:p>
            <a:pPr>
              <a:buFont typeface="Arial" pitchFamily="34" charset="0"/>
              <a:buChar char="•"/>
            </a:pPr>
            <a:r>
              <a:rPr lang="en-US" sz="2000" dirty="0">
                <a:latin typeface="Times New Roman" panose="02020603050405020304" pitchFamily="18" charset="0"/>
                <a:cs typeface="Times New Roman" panose="02020603050405020304" pitchFamily="18" charset="0"/>
              </a:rPr>
              <a:t>  Sub functions can be represented by blocks, then different block can be logically linked to represent the system</a:t>
            </a:r>
          </a:p>
          <a:p>
            <a:pPr>
              <a:buFont typeface="Arial" pitchFamily="34" charset="0"/>
              <a:buChar char="•"/>
            </a:pPr>
            <a:r>
              <a:rPr lang="en-US" sz="2000" dirty="0">
                <a:latin typeface="Times New Roman" panose="02020603050405020304" pitchFamily="18" charset="0"/>
                <a:cs typeface="Times New Roman" panose="02020603050405020304" pitchFamily="18" charset="0"/>
              </a:rPr>
              <a:t> Each sub functions is performed by a single components</a:t>
            </a:r>
            <a:endParaRPr lang="ar-J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78782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b="1" dirty="0">
                <a:solidFill>
                  <a:schemeClr val="tx1"/>
                </a:solidFill>
                <a:cs typeface="Times New Roman" panose="02020603050405020304" pitchFamily="18" charset="0"/>
              </a:rPr>
              <a:t>20.2 Strict Liability</a:t>
            </a:r>
          </a:p>
          <a:p>
            <a:pPr algn="l"/>
            <a:r>
              <a:rPr lang="en-US" b="1" dirty="0">
                <a:solidFill>
                  <a:schemeClr val="tx1"/>
                </a:solidFill>
                <a:cs typeface="Times New Roman" panose="02020603050405020304" pitchFamily="18" charset="0"/>
              </a:rPr>
              <a:t>20.2.1 Concept</a:t>
            </a:r>
          </a:p>
          <a:p>
            <a:pPr algn="l"/>
            <a:r>
              <a:rPr lang="en-US" dirty="0">
                <a:solidFill>
                  <a:schemeClr val="tx1"/>
                </a:solidFill>
                <a:cs typeface="Times New Roman" panose="02020603050405020304" pitchFamily="18" charset="0"/>
              </a:rPr>
              <a:t>A liability exists for no other reason than the existence of a defect and the supplier will be liable for compensation if products causes injury.</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260</a:t>
            </a:fld>
            <a:endParaRPr lang="ar-JO" dirty="0"/>
          </a:p>
        </p:txBody>
      </p:sp>
      <p:sp>
        <p:nvSpPr>
          <p:cNvPr id="7" name="Title 1"/>
          <p:cNvSpPr>
            <a:spLocks noGrp="1"/>
          </p:cNvSpPr>
          <p:nvPr>
            <p:ph type="title"/>
          </p:nvPr>
        </p:nvSpPr>
        <p:spPr/>
        <p:txBody>
          <a:bodyPr>
            <a:normAutofit/>
          </a:bodyPr>
          <a:lstStyle/>
          <a:p>
            <a:r>
              <a:rPr lang="en-US" sz="2400" b="1" dirty="0">
                <a:solidFill>
                  <a:schemeClr val="tx1"/>
                </a:solidFill>
                <a:cs typeface="Times New Roman" panose="02020603050405020304" pitchFamily="18" charset="0"/>
              </a:rPr>
              <a:t>Chapter 20. Product Liability and Safety Legislation</a:t>
            </a:r>
            <a:r>
              <a:rPr lang="en-US" sz="2400" dirty="0">
                <a:cs typeface="Times New Roman" panose="02020603050405020304" pitchFamily="18" charset="0"/>
              </a:rPr>
              <a:t/>
            </a:r>
            <a:br>
              <a:rPr lang="en-US" sz="2400" dirty="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959935121"/>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1063855"/>
            <a:ext cx="10606778" cy="4634579"/>
          </a:xfrm>
        </p:spPr>
        <p:txBody>
          <a:bodyPr>
            <a:normAutofit/>
          </a:bodyPr>
          <a:lstStyle/>
          <a:p>
            <a:pPr marL="0" indent="0" algn="l">
              <a:buNone/>
            </a:pPr>
            <a:r>
              <a:rPr lang="en-US" b="1" dirty="0">
                <a:solidFill>
                  <a:schemeClr val="tx1"/>
                </a:solidFill>
                <a:cs typeface="Times New Roman" panose="02020603050405020304" pitchFamily="18" charset="0"/>
              </a:rPr>
              <a:t>20.2.2 Defects:</a:t>
            </a:r>
          </a:p>
          <a:p>
            <a:pPr algn="l"/>
            <a:endParaRPr lang="en-US" b="1" dirty="0">
              <a:solidFill>
                <a:schemeClr val="tx1"/>
              </a:solidFill>
              <a:cs typeface="Times New Roman" panose="02020603050405020304" pitchFamily="18" charset="0"/>
            </a:endParaRPr>
          </a:p>
          <a:p>
            <a:pPr algn="l"/>
            <a:r>
              <a:rPr lang="en-US" dirty="0">
                <a:solidFill>
                  <a:schemeClr val="tx1"/>
                </a:solidFill>
                <a:cs typeface="Times New Roman" panose="02020603050405020304" pitchFamily="18" charset="0"/>
              </a:rPr>
              <a:t>For the purpose of product liability, three types of defects exist:</a:t>
            </a:r>
          </a:p>
          <a:p>
            <a:pPr lvl="0" algn="l"/>
            <a:r>
              <a:rPr lang="en-US" dirty="0">
                <a:solidFill>
                  <a:schemeClr val="tx1"/>
                </a:solidFill>
                <a:cs typeface="Times New Roman" panose="02020603050405020304" pitchFamily="18" charset="0"/>
              </a:rPr>
              <a:t>Manufacturing defect: impurities present.</a:t>
            </a:r>
          </a:p>
          <a:p>
            <a:pPr lvl="0" algn="l"/>
            <a:r>
              <a:rPr lang="en-US" dirty="0">
                <a:solidFill>
                  <a:schemeClr val="tx1"/>
                </a:solidFill>
                <a:cs typeface="Times New Roman" panose="02020603050405020304" pitchFamily="18" charset="0"/>
              </a:rPr>
              <a:t>Design defect: design safety hazard.</a:t>
            </a:r>
          </a:p>
          <a:p>
            <a:pPr lvl="0" algn="l"/>
            <a:r>
              <a:rPr lang="en-US" dirty="0">
                <a:solidFill>
                  <a:schemeClr val="tx1"/>
                </a:solidFill>
                <a:cs typeface="Times New Roman" panose="02020603050405020304" pitchFamily="18" charset="0"/>
              </a:rPr>
              <a:t>Documentation defect: no warning.</a:t>
            </a:r>
          </a:p>
          <a:p>
            <a:pPr lvl="0" algn="l"/>
            <a:endParaRPr lang="en-US" dirty="0">
              <a:solidFill>
                <a:schemeClr val="tx1"/>
              </a:solidFill>
              <a:cs typeface="Times New Roman" panose="02020603050405020304" pitchFamily="18" charset="0"/>
            </a:endParaRPr>
          </a:p>
          <a:p>
            <a:pPr lvl="0" algn="l"/>
            <a:r>
              <a:rPr lang="en-US" dirty="0">
                <a:solidFill>
                  <a:schemeClr val="tx1"/>
                </a:solidFill>
                <a:cs typeface="Times New Roman" panose="02020603050405020304" pitchFamily="18" charset="0"/>
              </a:rPr>
              <a:t>Some European laws pertaining to product liability are:</a:t>
            </a:r>
            <a:br>
              <a:rPr lang="en-US" dirty="0">
                <a:solidFill>
                  <a:schemeClr val="tx1"/>
                </a:solidFill>
                <a:cs typeface="Times New Roman" panose="02020603050405020304" pitchFamily="18" charset="0"/>
              </a:rPr>
            </a:br>
            <a:r>
              <a:rPr lang="en-US" b="1" dirty="0">
                <a:solidFill>
                  <a:schemeClr val="tx1"/>
                </a:solidFill>
                <a:cs typeface="Times New Roman" panose="02020603050405020304" pitchFamily="18" charset="0"/>
              </a:rPr>
              <a:t>20.3 </a:t>
            </a:r>
            <a:r>
              <a:rPr lang="en-US" dirty="0">
                <a:solidFill>
                  <a:schemeClr val="tx1"/>
                </a:solidFill>
                <a:cs typeface="Times New Roman" panose="02020603050405020304" pitchFamily="18" charset="0"/>
              </a:rPr>
              <a:t>The consumer protection Act 1987.</a:t>
            </a:r>
            <a:br>
              <a:rPr lang="en-US" dirty="0">
                <a:solidFill>
                  <a:schemeClr val="tx1"/>
                </a:solidFill>
                <a:cs typeface="Times New Roman" panose="02020603050405020304" pitchFamily="18" charset="0"/>
              </a:rPr>
            </a:br>
            <a:r>
              <a:rPr lang="en-US" b="1" dirty="0">
                <a:solidFill>
                  <a:schemeClr val="tx1"/>
                </a:solidFill>
                <a:cs typeface="Times New Roman" panose="02020603050405020304" pitchFamily="18" charset="0"/>
              </a:rPr>
              <a:t>20.4 </a:t>
            </a:r>
            <a:r>
              <a:rPr lang="en-US" dirty="0">
                <a:solidFill>
                  <a:schemeClr val="tx1"/>
                </a:solidFill>
                <a:cs typeface="Times New Roman" panose="02020603050405020304" pitchFamily="18" charset="0"/>
              </a:rPr>
              <a:t>Health and Safety at work Act 1974.</a:t>
            </a:r>
            <a:r>
              <a:rPr lang="en-US" b="1" dirty="0">
                <a:cs typeface="Times New Roman" panose="02020603050405020304" pitchFamily="18" charset="0"/>
              </a:rPr>
              <a:t/>
            </a:r>
            <a:br>
              <a:rPr lang="en-US" b="1" dirty="0">
                <a:cs typeface="Times New Roman" panose="02020603050405020304" pitchFamily="18" charset="0"/>
              </a:rPr>
            </a:br>
            <a:endParaRPr lang="en-US" b="1" dirty="0">
              <a:cs typeface="Times New Roman" panose="02020603050405020304" pitchFamily="18" charset="0"/>
            </a:endParaRPr>
          </a:p>
        </p:txBody>
      </p:sp>
      <p:sp>
        <p:nvSpPr>
          <p:cNvPr id="4" name="Date Placeholder 3"/>
          <p:cNvSpPr>
            <a:spLocks noGrp="1"/>
          </p:cNvSpPr>
          <p:nvPr>
            <p:ph type="dt" sz="half" idx="10"/>
          </p:nvPr>
        </p:nvSpPr>
        <p:spPr/>
        <p:txBody>
          <a:bodyPr/>
          <a:lstStyle/>
          <a:p>
            <a:fld id="{6B535BEB-FD0B-4D44-8CF9-7AC049F69E0B}"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261</a:t>
            </a:fld>
            <a:endParaRPr lang="ar-JO"/>
          </a:p>
        </p:txBody>
      </p:sp>
    </p:spTree>
    <p:extLst>
      <p:ext uri="{BB962C8B-B14F-4D97-AF65-F5344CB8AC3E}">
        <p14:creationId xmlns:p14="http://schemas.microsoft.com/office/powerpoint/2010/main" val="377966737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cs typeface="Times New Roman" pitchFamily="18" charset="0"/>
              </a:rPr>
              <a:t>20.5  Insurance and Product Recall</a:t>
            </a:r>
            <a:r>
              <a:rPr lang="en-US" sz="2400" b="1" dirty="0">
                <a:cs typeface="Times New Roman" pitchFamily="18" charset="0"/>
              </a:rPr>
              <a:t/>
            </a:r>
            <a:br>
              <a:rPr lang="en-US" sz="2400" b="1" dirty="0">
                <a:cs typeface="Times New Roman" pitchFamily="18" charset="0"/>
              </a:rPr>
            </a:br>
            <a:endParaRPr lang="en-US" sz="2400" b="1" dirty="0">
              <a:cs typeface="Times New Roman" pitchFamily="18" charset="0"/>
            </a:endParaRPr>
          </a:p>
        </p:txBody>
      </p:sp>
      <p:sp>
        <p:nvSpPr>
          <p:cNvPr id="3" name="Content Placeholder 2"/>
          <p:cNvSpPr>
            <a:spLocks noGrp="1"/>
          </p:cNvSpPr>
          <p:nvPr>
            <p:ph idx="1"/>
          </p:nvPr>
        </p:nvSpPr>
        <p:spPr/>
        <p:txBody>
          <a:bodyPr>
            <a:normAutofit/>
          </a:bodyPr>
          <a:lstStyle/>
          <a:p>
            <a:pPr marL="0" indent="0" algn="l" rtl="0">
              <a:buNone/>
            </a:pPr>
            <a:r>
              <a:rPr lang="en-US" b="1" dirty="0">
                <a:solidFill>
                  <a:schemeClr val="tx1"/>
                </a:solidFill>
                <a:cs typeface="Times New Roman" pitchFamily="18" charset="0"/>
              </a:rPr>
              <a:t>20.5.1  The effect of product liability trends</a:t>
            </a:r>
          </a:p>
          <a:p>
            <a:pPr algn="l" rtl="0"/>
            <a:r>
              <a:rPr lang="en-US" dirty="0">
                <a:solidFill>
                  <a:schemeClr val="tx1"/>
                </a:solidFill>
                <a:cs typeface="Times New Roman" pitchFamily="18" charset="0"/>
              </a:rPr>
              <a:t>1- Increase the number of claims </a:t>
            </a:r>
          </a:p>
          <a:p>
            <a:pPr algn="l" rtl="0"/>
            <a:r>
              <a:rPr lang="en-US" dirty="0">
                <a:solidFill>
                  <a:schemeClr val="tx1"/>
                </a:solidFill>
                <a:cs typeface="Times New Roman" pitchFamily="18" charset="0"/>
              </a:rPr>
              <a:t>2-Higher premiums</a:t>
            </a:r>
          </a:p>
          <a:p>
            <a:pPr algn="l" rtl="0"/>
            <a:r>
              <a:rPr lang="en-US" dirty="0">
                <a:solidFill>
                  <a:schemeClr val="tx1"/>
                </a:solidFill>
                <a:cs typeface="Times New Roman" pitchFamily="18" charset="0"/>
              </a:rPr>
              <a:t>3-Creation of separate liability policies</a:t>
            </a:r>
          </a:p>
          <a:p>
            <a:pPr algn="l" rtl="0"/>
            <a:r>
              <a:rPr lang="en-US" dirty="0">
                <a:solidFill>
                  <a:schemeClr val="tx1"/>
                </a:solidFill>
                <a:cs typeface="Times New Roman" pitchFamily="18" charset="0"/>
              </a:rPr>
              <a:t>4- Insurance companies interface in quality and reliability standards and procedures </a:t>
            </a:r>
          </a:p>
          <a:p>
            <a:pPr algn="l" rtl="0"/>
            <a:r>
              <a:rPr lang="en-US" dirty="0">
                <a:solidFill>
                  <a:schemeClr val="tx1"/>
                </a:solidFill>
                <a:cs typeface="Times New Roman" pitchFamily="18" charset="0"/>
              </a:rPr>
              <a:t>5-Contracts that deal with claims </a:t>
            </a:r>
          </a:p>
          <a:p>
            <a:pPr algn="l" rtl="0"/>
            <a:endParaRPr lang="en-US" b="1" dirty="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GB" sz="4000" b="1" dirty="0">
              <a:cs typeface="Times New Roman" pitchFamily="18" charset="0"/>
            </a:endParaRPr>
          </a:p>
          <a:p>
            <a:endParaRPr lang="en-GB"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defTabSz="457200">
              <a:defRPr/>
            </a:pPr>
            <a:fld id="{1E1DAFCF-0F65-41E2-AC0C-15CDD308299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262</a:t>
            </a:fld>
            <a:endParaRPr lang="ar-JO" dirty="0"/>
          </a:p>
        </p:txBody>
      </p:sp>
    </p:spTree>
    <p:extLst>
      <p:ext uri="{BB962C8B-B14F-4D97-AF65-F5344CB8AC3E}">
        <p14:creationId xmlns:p14="http://schemas.microsoft.com/office/powerpoint/2010/main" val="119202862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097280" y="1118674"/>
            <a:ext cx="8229600" cy="4084319"/>
          </a:xfrm>
        </p:spPr>
        <p:txBody>
          <a:bodyPr/>
          <a:lstStyle/>
          <a:p>
            <a:pPr algn="l" rtl="0"/>
            <a:r>
              <a:rPr lang="en-US" b="1" dirty="0">
                <a:solidFill>
                  <a:schemeClr val="tx1"/>
                </a:solidFill>
                <a:cs typeface="Times New Roman" pitchFamily="18" charset="0"/>
              </a:rPr>
              <a:t>20.5.4  Product Recall:</a:t>
            </a:r>
          </a:p>
          <a:p>
            <a:pPr algn="l" rtl="0"/>
            <a:endParaRPr lang="en-US" b="1" dirty="0">
              <a:solidFill>
                <a:schemeClr val="tx1"/>
              </a:solidFill>
              <a:cs typeface="Times New Roman" pitchFamily="18" charset="0"/>
            </a:endParaRPr>
          </a:p>
          <a:p>
            <a:pPr algn="l" rtl="0"/>
            <a:r>
              <a:rPr lang="en-US" dirty="0">
                <a:solidFill>
                  <a:schemeClr val="tx1"/>
                </a:solidFill>
                <a:cs typeface="Times New Roman" pitchFamily="18" charset="0"/>
              </a:rPr>
              <a:t>It is done for replacement or modification. It should be urgent the defect is life threatening. </a:t>
            </a:r>
          </a:p>
          <a:p>
            <a:pPr algn="l" rtl="0"/>
            <a:r>
              <a:rPr lang="en-US" dirty="0">
                <a:solidFill>
                  <a:schemeClr val="tx1"/>
                </a:solidFill>
                <a:cs typeface="Times New Roman" pitchFamily="18" charset="0"/>
              </a:rPr>
              <a:t>Normally, a major investigation follows the recall.</a:t>
            </a:r>
          </a:p>
          <a:p>
            <a:pPr algn="l" rtl="0"/>
            <a:r>
              <a:rPr lang="en-US" dirty="0">
                <a:solidFill>
                  <a:schemeClr val="tx1"/>
                </a:solidFill>
                <a:cs typeface="Times New Roman" pitchFamily="18" charset="0"/>
              </a:rPr>
              <a:t>Possible causes could be insufficient testing , insufficient training , Poor engineering ,etc..</a:t>
            </a:r>
          </a:p>
          <a:p>
            <a:pPr algn="l" rtl="0"/>
            <a:endParaRPr lang="en-GB"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defTabSz="457200">
              <a:defRPr/>
            </a:pPr>
            <a:fld id="{00910755-8E02-4086-9935-404C663422B8}" type="datetime3">
              <a:rPr lang="en-US" smtClean="0"/>
              <a:t>14 October 2017</a:t>
            </a:fld>
            <a:endParaRPr lang="ar-JO" dirty="0">
              <a:cs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263</a:t>
            </a:fld>
            <a:endParaRPr lang="ar-JO" dirty="0"/>
          </a:p>
        </p:txBody>
      </p:sp>
    </p:spTree>
    <p:extLst>
      <p:ext uri="{BB962C8B-B14F-4D97-AF65-F5344CB8AC3E}">
        <p14:creationId xmlns:p14="http://schemas.microsoft.com/office/powerpoint/2010/main" val="419326086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normAutofit/>
          </a:bodyPr>
          <a:lstStyle/>
          <a:p>
            <a:r>
              <a:rPr lang="en-US" sz="2400" b="1" dirty="0">
                <a:solidFill>
                  <a:schemeClr val="tx1"/>
                </a:solidFill>
                <a:cs typeface="Times New Roman" pitchFamily="18" charset="0"/>
              </a:rPr>
              <a:t>Chapter 22. Integrity Of Safety-Related Systems</a:t>
            </a:r>
            <a:r>
              <a:rPr lang="en-US" sz="2400" dirty="0">
                <a:cs typeface="Times New Roman" pitchFamily="18" charset="0"/>
              </a:rPr>
              <a:t/>
            </a:r>
            <a:br>
              <a:rPr lang="en-US" sz="2400" dirty="0">
                <a:cs typeface="Times New Roman" pitchFamily="18" charset="0"/>
              </a:rPr>
            </a:br>
            <a:endParaRPr lang="en-US" sz="2400" dirty="0"/>
          </a:p>
        </p:txBody>
      </p:sp>
      <p:sp>
        <p:nvSpPr>
          <p:cNvPr id="3" name="Content Placeholder 2"/>
          <p:cNvSpPr>
            <a:spLocks noGrp="1"/>
          </p:cNvSpPr>
          <p:nvPr>
            <p:ph idx="1"/>
          </p:nvPr>
        </p:nvSpPr>
        <p:spPr/>
        <p:txBody>
          <a:bodyPr>
            <a:normAutofit/>
          </a:bodyPr>
          <a:lstStyle/>
          <a:p>
            <a:endParaRPr lang="en-US" sz="1800" dirty="0">
              <a:cs typeface="Times New Roman" pitchFamily="18" charset="0"/>
            </a:endParaRPr>
          </a:p>
          <a:p>
            <a:pPr algn="l" rtl="0"/>
            <a:r>
              <a:rPr lang="en-US" dirty="0">
                <a:solidFill>
                  <a:schemeClr val="tx1"/>
                </a:solidFill>
                <a:cs typeface="Times New Roman" pitchFamily="18" charset="0"/>
              </a:rPr>
              <a:t>Such systems include Fire Detection Systems , Emergency Shutdown Systems ,Rail Signaling  , Aircraft  Flight Controls ,And Nuclear Control Systems.</a:t>
            </a:r>
          </a:p>
          <a:p>
            <a:pPr algn="l" rtl="0"/>
            <a:endParaRPr lang="en-US" sz="1800" dirty="0">
              <a:cs typeface="Times New Roman" pitchFamily="18" charset="0"/>
            </a:endParaRPr>
          </a:p>
          <a:p>
            <a:endParaRPr lang="en-GB" sz="1800" dirty="0">
              <a:cs typeface="Times New Roman" pitchFamily="18" charset="0"/>
            </a:endParaRPr>
          </a:p>
        </p:txBody>
      </p:sp>
      <p:sp>
        <p:nvSpPr>
          <p:cNvPr id="4" name="Date Placeholder 3"/>
          <p:cNvSpPr>
            <a:spLocks noGrp="1"/>
          </p:cNvSpPr>
          <p:nvPr>
            <p:ph type="dt" sz="half" idx="10"/>
          </p:nvPr>
        </p:nvSpPr>
        <p:spPr/>
        <p:txBody>
          <a:bodyPr/>
          <a:lstStyle/>
          <a:p>
            <a:pPr defTabSz="457200">
              <a:defRPr/>
            </a:pPr>
            <a:fld id="{0295FB3F-9B1C-42B5-AD20-9483F7564F7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264</a:t>
            </a:fld>
            <a:endParaRPr lang="ar-JO" dirty="0"/>
          </a:p>
        </p:txBody>
      </p:sp>
    </p:spTree>
    <p:extLst>
      <p:ext uri="{BB962C8B-B14F-4D97-AF65-F5344CB8AC3E}">
        <p14:creationId xmlns:p14="http://schemas.microsoft.com/office/powerpoint/2010/main" val="135616196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210" y="1094914"/>
            <a:ext cx="10062754" cy="4591593"/>
          </a:xfrm>
        </p:spPr>
        <p:txBody>
          <a:bodyPr>
            <a:normAutofit/>
          </a:bodyPr>
          <a:lstStyle/>
          <a:p>
            <a:pPr algn="l" rtl="0"/>
            <a:r>
              <a:rPr lang="en-US" b="1" dirty="0">
                <a:solidFill>
                  <a:schemeClr val="tx1"/>
                </a:solidFill>
                <a:cs typeface="Times New Roman" pitchFamily="18" charset="0"/>
              </a:rPr>
              <a:t>22.1 Safety-Related or Safety-Critical ?</a:t>
            </a:r>
          </a:p>
          <a:p>
            <a:pPr algn="l" rtl="0"/>
            <a:endParaRPr lang="en-US" b="1" dirty="0">
              <a:solidFill>
                <a:schemeClr val="tx1"/>
              </a:solidFill>
              <a:cs typeface="Times New Roman" pitchFamily="18" charset="0"/>
            </a:endParaRPr>
          </a:p>
          <a:p>
            <a:pPr algn="l" rtl="0"/>
            <a:r>
              <a:rPr lang="en-US" dirty="0">
                <a:solidFill>
                  <a:schemeClr val="tx1"/>
                </a:solidFill>
                <a:cs typeface="Times New Roman" pitchFamily="18" charset="0"/>
              </a:rPr>
              <a:t>They are used synonymously. However, Safety-Critical is used where the hazard leads to fatality.</a:t>
            </a:r>
          </a:p>
          <a:p>
            <a:pPr algn="l" rtl="0"/>
            <a:endParaRPr lang="en-US" dirty="0">
              <a:solidFill>
                <a:schemeClr val="tx1"/>
              </a:solidFill>
              <a:cs typeface="Times New Roman" pitchFamily="18" charset="0"/>
            </a:endParaRPr>
          </a:p>
          <a:p>
            <a:pPr algn="l" rtl="0"/>
            <a:r>
              <a:rPr lang="en-US" b="1" dirty="0">
                <a:solidFill>
                  <a:schemeClr val="tx1"/>
                </a:solidFill>
                <a:cs typeface="Times New Roman" pitchFamily="18" charset="0"/>
              </a:rPr>
              <a:t>Definitions:</a:t>
            </a:r>
          </a:p>
          <a:p>
            <a:pPr algn="l" rtl="0"/>
            <a:r>
              <a:rPr lang="en-US" dirty="0">
                <a:solidFill>
                  <a:schemeClr val="tx1"/>
                </a:solidFill>
                <a:cs typeface="Times New Roman" pitchFamily="18" charset="0"/>
              </a:rPr>
              <a:t> Safety-Related Systems are those which, singly or together with other Safety-Related Systems, achieve or maintain a safe state for equipment under their control.</a:t>
            </a:r>
          </a:p>
          <a:p>
            <a:pPr algn="l" rtl="0"/>
            <a:r>
              <a:rPr lang="en-US" dirty="0">
                <a:solidFill>
                  <a:schemeClr val="tx1"/>
                </a:solidFill>
                <a:cs typeface="Times New Roman" pitchFamily="18" charset="0"/>
              </a:rPr>
              <a:t>Safety-Critical Systems are those which on their own achieve or maintain a safe state for equipment under their control .</a:t>
            </a:r>
          </a:p>
          <a:p>
            <a:pPr algn="l" rtl="0"/>
            <a:r>
              <a:rPr lang="en-US" dirty="0">
                <a:solidFill>
                  <a:schemeClr val="tx1"/>
                </a:solidFill>
                <a:cs typeface="Times New Roman" pitchFamily="18" charset="0"/>
              </a:rPr>
              <a:t>Protection Systems can override control systems in case of a fault condition.</a:t>
            </a:r>
          </a:p>
          <a:p>
            <a:endParaRPr lang="en-GB"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defTabSz="457200">
              <a:defRPr/>
            </a:pPr>
            <a:fld id="{E2741905-9E4A-427D-9646-EA694D988B40}"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265</a:t>
            </a:fld>
            <a:endParaRPr lang="ar-JO" dirty="0"/>
          </a:p>
        </p:txBody>
      </p:sp>
    </p:spTree>
    <p:extLst>
      <p:ext uri="{BB962C8B-B14F-4D97-AF65-F5344CB8AC3E}">
        <p14:creationId xmlns:p14="http://schemas.microsoft.com/office/powerpoint/2010/main" val="43197705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cs typeface="Times New Roman" pitchFamily="18" charset="0"/>
              </a:rPr>
              <a:t>22.2  Safety-Integrity Levels (SILs)</a:t>
            </a:r>
          </a:p>
        </p:txBody>
      </p:sp>
      <p:sp>
        <p:nvSpPr>
          <p:cNvPr id="3" name="Content Placeholder 2"/>
          <p:cNvSpPr>
            <a:spLocks noGrp="1"/>
          </p:cNvSpPr>
          <p:nvPr>
            <p:ph idx="1"/>
          </p:nvPr>
        </p:nvSpPr>
        <p:spPr/>
        <p:txBody>
          <a:bodyPr>
            <a:normAutofit/>
          </a:bodyPr>
          <a:lstStyle/>
          <a:p>
            <a:pPr marL="0" indent="0" algn="l" rtl="0">
              <a:buNone/>
            </a:pPr>
            <a:r>
              <a:rPr lang="en-US" b="1" dirty="0">
                <a:solidFill>
                  <a:schemeClr val="tx1"/>
                </a:solidFill>
                <a:cs typeface="Times New Roman" pitchFamily="18" charset="0"/>
              </a:rPr>
              <a:t>22.2.1 Targets </a:t>
            </a:r>
          </a:p>
          <a:p>
            <a:pPr algn="l" rtl="0"/>
            <a:r>
              <a:rPr lang="en-US" dirty="0">
                <a:solidFill>
                  <a:schemeClr val="tx1"/>
                </a:solidFill>
                <a:cs typeface="Times New Roman" pitchFamily="18" charset="0"/>
              </a:rPr>
              <a:t>Safety-Integrity is the probability of a safety-related systems performing the required functions under stated conditions within a stated period of time.</a:t>
            </a:r>
          </a:p>
          <a:p>
            <a:pPr algn="l" rtl="0"/>
            <a:endParaRPr lang="en-US" b="1" dirty="0">
              <a:cs typeface="Times New Roman" pitchFamily="18" charset="0"/>
            </a:endParaRPr>
          </a:p>
        </p:txBody>
      </p:sp>
      <p:sp>
        <p:nvSpPr>
          <p:cNvPr id="4" name="Date Placeholder 3"/>
          <p:cNvSpPr>
            <a:spLocks noGrp="1"/>
          </p:cNvSpPr>
          <p:nvPr>
            <p:ph type="dt" sz="half" idx="10"/>
          </p:nvPr>
        </p:nvSpPr>
        <p:spPr/>
        <p:txBody>
          <a:bodyPr/>
          <a:lstStyle/>
          <a:p>
            <a:pPr defTabSz="457200">
              <a:defRPr/>
            </a:pPr>
            <a:fld id="{C29D3FC6-C2BE-4681-A7D9-E0B38863E2D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266</a:t>
            </a:fld>
            <a:endParaRPr lang="ar-JO" dirty="0"/>
          </a:p>
        </p:txBody>
      </p:sp>
    </p:spTree>
    <p:extLst>
      <p:ext uri="{BB962C8B-B14F-4D97-AF65-F5344CB8AC3E}">
        <p14:creationId xmlns:p14="http://schemas.microsoft.com/office/powerpoint/2010/main" val="416309597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6652" y="97491"/>
            <a:ext cx="10058400" cy="1450757"/>
          </a:xfrm>
        </p:spPr>
        <p:txBody>
          <a:bodyPr/>
          <a:lstStyle/>
          <a:p>
            <a:r>
              <a:rPr lang="en-US" sz="2400" b="1" dirty="0">
                <a:solidFill>
                  <a:schemeClr val="tx1"/>
                </a:solidFill>
                <a:cs typeface="Times New Roman" pitchFamily="18" charset="0"/>
              </a:rPr>
              <a:t>Safety-Integrity Leads Targets</a:t>
            </a:r>
            <a:endParaRPr lang="en-US" dirty="0">
              <a:solidFill>
                <a:schemeClr val="tx1"/>
              </a:solidFill>
            </a:endParaRPr>
          </a:p>
        </p:txBody>
      </p:sp>
      <p:sp>
        <p:nvSpPr>
          <p:cNvPr id="3" name="Content Placeholder 2"/>
          <p:cNvSpPr>
            <a:spLocks noGrp="1"/>
          </p:cNvSpPr>
          <p:nvPr>
            <p:ph idx="1"/>
          </p:nvPr>
        </p:nvSpPr>
        <p:spPr>
          <a:xfrm>
            <a:off x="1097280" y="1884923"/>
            <a:ext cx="10058400" cy="4023360"/>
          </a:xfrm>
        </p:spPr>
        <p:txBody>
          <a:bodyPr>
            <a:normAutofit/>
          </a:bodyPr>
          <a:lstStyle/>
          <a:p>
            <a:pPr marL="0" indent="0" algn="l" rtl="0">
              <a:buNone/>
            </a:pPr>
            <a:r>
              <a:rPr lang="en-US" dirty="0">
                <a:solidFill>
                  <a:schemeClr val="tx1"/>
                </a:solidFill>
                <a:cs typeface="Times New Roman" pitchFamily="18" charset="0"/>
              </a:rPr>
              <a:t>An alternative approach to establishing safety-integrity levels known as the Risk Graph approach is shown below.  </a:t>
            </a:r>
          </a:p>
          <a:p>
            <a:endParaRPr lang="en-GB" dirty="0">
              <a:latin typeface="Times New Roman" pitchFamily="18" charset="0"/>
              <a:cs typeface="Times New Roman" pitchFamily="18" charset="0"/>
            </a:endParaRPr>
          </a:p>
        </p:txBody>
      </p:sp>
      <p:pic>
        <p:nvPicPr>
          <p:cNvPr id="4" name="Picture 2" descr="C:\Users\lenovo\Desktop\2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834" y="2701518"/>
            <a:ext cx="7772400" cy="2209800"/>
          </a:xfrm>
          <a:prstGeom prst="rect">
            <a:avLst/>
          </a:prstGeom>
          <a:solidFill>
            <a:srgbClr val="FFC000"/>
          </a:solidFill>
          <a:ln>
            <a:solidFill>
              <a:schemeClr val="accent1">
                <a:lumMod val="60000"/>
                <a:lumOff val="40000"/>
              </a:schemeClr>
            </a:solidFill>
          </a:ln>
          <a:extLst/>
        </p:spPr>
      </p:pic>
      <p:sp>
        <p:nvSpPr>
          <p:cNvPr id="2" name="Date Placeholder 1"/>
          <p:cNvSpPr>
            <a:spLocks noGrp="1"/>
          </p:cNvSpPr>
          <p:nvPr>
            <p:ph type="dt" sz="half" idx="10"/>
          </p:nvPr>
        </p:nvSpPr>
        <p:spPr/>
        <p:txBody>
          <a:bodyPr/>
          <a:lstStyle/>
          <a:p>
            <a:pPr defTabSz="457200">
              <a:defRPr/>
            </a:pPr>
            <a:fld id="{3266E278-3C04-45D7-B769-E5AD9947065C}"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267</a:t>
            </a:fld>
            <a:endParaRPr lang="ar-JO" dirty="0"/>
          </a:p>
        </p:txBody>
      </p:sp>
    </p:spTree>
    <p:extLst>
      <p:ext uri="{BB962C8B-B14F-4D97-AF65-F5344CB8AC3E}">
        <p14:creationId xmlns:p14="http://schemas.microsoft.com/office/powerpoint/2010/main" val="272643347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5840" y="2367190"/>
            <a:ext cx="8229600" cy="3594100"/>
          </a:xfrm>
        </p:spPr>
        <p:txBody>
          <a:bodyPr>
            <a:normAutofit fontScale="92500" lnSpcReduction="20000"/>
          </a:bodyPr>
          <a:lstStyle/>
          <a:p>
            <a:endParaRPr lang="en-US" sz="2800" dirty="0">
              <a:cs typeface="Times New Roman" pitchFamily="18" charset="0"/>
            </a:endParaRPr>
          </a:p>
          <a:p>
            <a:endParaRPr lang="en-US" sz="2800" dirty="0">
              <a:cs typeface="Times New Roman" pitchFamily="18" charset="0"/>
            </a:endParaRPr>
          </a:p>
          <a:p>
            <a:endParaRPr lang="en-US" sz="2800" dirty="0">
              <a:cs typeface="Times New Roman" pitchFamily="18" charset="0"/>
            </a:endParaRPr>
          </a:p>
          <a:p>
            <a:endParaRPr lang="en-US" sz="2800" dirty="0">
              <a:cs typeface="Times New Roman" pitchFamily="18" charset="0"/>
            </a:endParaRPr>
          </a:p>
          <a:p>
            <a:endParaRPr lang="en-US" sz="2800" dirty="0">
              <a:cs typeface="Times New Roman" pitchFamily="18" charset="0"/>
            </a:endParaRPr>
          </a:p>
          <a:p>
            <a:endParaRPr lang="en-US" sz="2800" dirty="0">
              <a:solidFill>
                <a:schemeClr val="tx1"/>
              </a:solidFill>
              <a:cs typeface="Times New Roman" pitchFamily="18" charset="0"/>
            </a:endParaRPr>
          </a:p>
          <a:p>
            <a:pPr algn="l" rtl="0"/>
            <a:r>
              <a:rPr lang="en-US" sz="2800" dirty="0">
                <a:solidFill>
                  <a:schemeClr val="tx1"/>
                </a:solidFill>
                <a:cs typeface="Times New Roman" pitchFamily="18" charset="0"/>
              </a:rPr>
              <a:t> </a:t>
            </a:r>
            <a:r>
              <a:rPr lang="en-US" dirty="0">
                <a:solidFill>
                  <a:schemeClr val="tx1"/>
                </a:solidFill>
                <a:cs typeface="Times New Roman" pitchFamily="18" charset="0"/>
              </a:rPr>
              <a:t> </a:t>
            </a:r>
            <a:r>
              <a:rPr lang="ar-SA" dirty="0">
                <a:solidFill>
                  <a:schemeClr val="tx1"/>
                </a:solidFill>
                <a:cs typeface="Times New Roman" pitchFamily="18" charset="0"/>
              </a:rPr>
              <a:t>ـــ</a:t>
            </a:r>
            <a:r>
              <a:rPr lang="en-US" dirty="0">
                <a:solidFill>
                  <a:schemeClr val="tx1"/>
                </a:solidFill>
                <a:cs typeface="Times New Roman" pitchFamily="18" charset="0"/>
              </a:rPr>
              <a:t>                          No special safety feature required</a:t>
            </a:r>
          </a:p>
          <a:p>
            <a:pPr algn="l" rtl="0"/>
            <a:r>
              <a:rPr lang="en-US" dirty="0">
                <a:solidFill>
                  <a:schemeClr val="tx1"/>
                </a:solidFill>
                <a:cs typeface="Times New Roman" pitchFamily="18" charset="0"/>
              </a:rPr>
              <a:t> NR                       Not recommended, Consider alternatives</a:t>
            </a:r>
          </a:p>
          <a:p>
            <a:endParaRPr lang="en-GB" sz="2800" dirty="0">
              <a:cs typeface="Times New Roman" pitchFamily="18" charset="0"/>
            </a:endParaRPr>
          </a:p>
          <a:p>
            <a:pPr marL="0" indent="0">
              <a:buNone/>
            </a:pPr>
            <a:endParaRPr lang="en-US" sz="2800" dirty="0">
              <a:cs typeface="Times New Roman" pitchFamily="18" charset="0"/>
            </a:endParaRPr>
          </a:p>
          <a:p>
            <a:endParaRPr lang="en-US" sz="2800" dirty="0">
              <a:cs typeface="Times New Roman" pitchFamily="18" charset="0"/>
            </a:endParaRPr>
          </a:p>
          <a:p>
            <a:endParaRPr lang="en-GB" dirty="0">
              <a:latin typeface="Times New Roman" pitchFamily="18" charset="0"/>
              <a:cs typeface="Times New Roman" pitchFamily="18" charset="0"/>
            </a:endParaRPr>
          </a:p>
        </p:txBody>
      </p:sp>
      <p:sp>
        <p:nvSpPr>
          <p:cNvPr id="5" name="Right Arrow 4"/>
          <p:cNvSpPr/>
          <p:nvPr/>
        </p:nvSpPr>
        <p:spPr>
          <a:xfrm>
            <a:off x="1781772" y="5553931"/>
            <a:ext cx="978408" cy="302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Times New Roman" panose="02020603050405020304" pitchFamily="18" charset="0"/>
            </a:endParaRPr>
          </a:p>
        </p:txBody>
      </p:sp>
      <p:sp>
        <p:nvSpPr>
          <p:cNvPr id="6" name="Right Arrow 5"/>
          <p:cNvSpPr/>
          <p:nvPr/>
        </p:nvSpPr>
        <p:spPr>
          <a:xfrm>
            <a:off x="1800060" y="5163564"/>
            <a:ext cx="960120" cy="299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403566" y="430771"/>
            <a:ext cx="7171507" cy="4732793"/>
          </a:xfrm>
          <a:prstGeom prst="rect">
            <a:avLst/>
          </a:prstGeom>
        </p:spPr>
      </p:pic>
      <p:sp>
        <p:nvSpPr>
          <p:cNvPr id="4" name="Date Placeholder 3"/>
          <p:cNvSpPr>
            <a:spLocks noGrp="1"/>
          </p:cNvSpPr>
          <p:nvPr>
            <p:ph type="dt" sz="half" idx="10"/>
          </p:nvPr>
        </p:nvSpPr>
        <p:spPr/>
        <p:txBody>
          <a:bodyPr/>
          <a:lstStyle/>
          <a:p>
            <a:pPr defTabSz="457200">
              <a:defRPr/>
            </a:pPr>
            <a:fld id="{4C81F3FC-0667-49A4-8E41-0D14AA0CF165}" type="datetime3">
              <a:rPr lang="en-US" smtClean="0"/>
              <a:t>14 October 2017</a:t>
            </a:fld>
            <a:endParaRPr lang="ar-JO" dirty="0">
              <a:cs typeface="Times New Roman" panose="02020603050405020304" pitchFamily="18" charset="0"/>
            </a:endParaRPr>
          </a:p>
        </p:txBody>
      </p:sp>
      <p:sp>
        <p:nvSpPr>
          <p:cNvPr id="7" name="Footer Placeholder 6"/>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defTabSz="457200">
              <a:defRPr/>
            </a:pPr>
            <a:fld id="{86A6E774-AC26-4B44-83AD-44DE919403BA}" type="slidenum">
              <a:rPr lang="ar-JO" smtClean="0"/>
              <a:pPr defTabSz="457200">
                <a:defRPr/>
              </a:pPr>
              <a:t>268</a:t>
            </a:fld>
            <a:endParaRPr lang="ar-JO" dirty="0"/>
          </a:p>
        </p:txBody>
      </p:sp>
    </p:spTree>
    <p:extLst>
      <p:ext uri="{BB962C8B-B14F-4D97-AF65-F5344CB8AC3E}">
        <p14:creationId xmlns:p14="http://schemas.microsoft.com/office/powerpoint/2010/main" val="4287717534"/>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046922"/>
            <a:ext cx="9501052" cy="4942871"/>
          </a:xfrm>
        </p:spPr>
        <p:txBody>
          <a:bodyPr>
            <a:normAutofit fontScale="92500" lnSpcReduction="10000"/>
          </a:bodyPr>
          <a:lstStyle/>
          <a:p>
            <a:pPr marL="0" indent="0" algn="l" rtl="0">
              <a:buNone/>
            </a:pPr>
            <a:r>
              <a:rPr lang="en-US" sz="2200" b="1" dirty="0">
                <a:solidFill>
                  <a:schemeClr val="tx1"/>
                </a:solidFill>
                <a:cs typeface="Times New Roman" pitchFamily="18" charset="0"/>
              </a:rPr>
              <a:t>22.2.2 Assessing Equipment Against the Targets</a:t>
            </a:r>
          </a:p>
          <a:p>
            <a:pPr marL="0" indent="0" algn="l" rtl="0">
              <a:buNone/>
            </a:pPr>
            <a:endParaRPr lang="en-US" sz="2200" b="1" dirty="0">
              <a:solidFill>
                <a:schemeClr val="tx1"/>
              </a:solidFill>
              <a:cs typeface="Times New Roman" pitchFamily="18" charset="0"/>
            </a:endParaRPr>
          </a:p>
          <a:p>
            <a:pPr marL="0" indent="0" algn="l" rtl="0">
              <a:buNone/>
            </a:pPr>
            <a:r>
              <a:rPr lang="en-US" sz="2200" dirty="0">
                <a:solidFill>
                  <a:schemeClr val="tx1"/>
                </a:solidFill>
                <a:cs typeface="Times New Roman" pitchFamily="18" charset="0"/>
              </a:rPr>
              <a:t>Quantitative versus qualitative features:</a:t>
            </a:r>
          </a:p>
          <a:p>
            <a:pPr marL="0" indent="0" algn="l" rtl="0">
              <a:buNone/>
            </a:pPr>
            <a:r>
              <a:rPr lang="en-US" sz="2200" dirty="0">
                <a:solidFill>
                  <a:schemeClr val="tx1"/>
                </a:solidFill>
                <a:cs typeface="Times New Roman" pitchFamily="18" charset="0"/>
              </a:rPr>
              <a:t>Failure rates do not apply to systematic failures as in the software case.</a:t>
            </a:r>
          </a:p>
          <a:p>
            <a:pPr marL="0" indent="0" algn="l" rtl="0">
              <a:buNone/>
            </a:pPr>
            <a:endParaRPr lang="en-US" sz="2200" dirty="0">
              <a:solidFill>
                <a:schemeClr val="tx1"/>
              </a:solidFill>
              <a:cs typeface="Times New Roman" pitchFamily="18" charset="0"/>
            </a:endParaRPr>
          </a:p>
          <a:p>
            <a:pPr algn="l" rtl="0"/>
            <a:r>
              <a:rPr lang="en-US" sz="2200" b="1" dirty="0">
                <a:solidFill>
                  <a:schemeClr val="tx1"/>
                </a:solidFill>
                <a:cs typeface="Times New Roman" pitchFamily="18" charset="0"/>
              </a:rPr>
              <a:t>Assessment methods include:</a:t>
            </a:r>
          </a:p>
          <a:p>
            <a:pPr algn="l" rtl="0"/>
            <a:r>
              <a:rPr lang="en-US" sz="2200" dirty="0">
                <a:solidFill>
                  <a:schemeClr val="tx1"/>
                </a:solidFill>
                <a:cs typeface="Times New Roman" pitchFamily="18" charset="0"/>
              </a:rPr>
              <a:t>1-Random hardware failures (the traditional reliability prediction against a quantified target).</a:t>
            </a:r>
          </a:p>
          <a:p>
            <a:pPr algn="l" rtl="0"/>
            <a:r>
              <a:rPr lang="en-US" sz="2200" dirty="0">
                <a:solidFill>
                  <a:schemeClr val="tx1"/>
                </a:solidFill>
                <a:cs typeface="Times New Roman" pitchFamily="18" charset="0"/>
              </a:rPr>
              <a:t>2-Establishing ALARP.</a:t>
            </a:r>
          </a:p>
          <a:p>
            <a:pPr algn="l" rtl="0"/>
            <a:r>
              <a:rPr lang="en-US" sz="2200" dirty="0">
                <a:solidFill>
                  <a:schemeClr val="tx1"/>
                </a:solidFill>
                <a:cs typeface="Times New Roman" pitchFamily="18" charset="0"/>
              </a:rPr>
              <a:t>3-Meeting life-cycle activities requirement .</a:t>
            </a:r>
          </a:p>
          <a:p>
            <a:pPr algn="l" rtl="0"/>
            <a:r>
              <a:rPr lang="en-US" sz="2200" dirty="0">
                <a:solidFill>
                  <a:schemeClr val="tx1"/>
                </a:solidFill>
                <a:cs typeface="Times New Roman" pitchFamily="18" charset="0"/>
              </a:rPr>
              <a:t>4-Demonstarting adequate functional safety competence as an organization .</a:t>
            </a:r>
          </a:p>
          <a:p>
            <a:pPr algn="l" rtl="0"/>
            <a:r>
              <a:rPr lang="en-US" sz="2200" dirty="0">
                <a:solidFill>
                  <a:schemeClr val="tx1"/>
                </a:solidFill>
                <a:cs typeface="Times New Roman" pitchFamily="18" charset="0"/>
              </a:rPr>
              <a:t>5-Meeting the safe failure fraction requirement .</a:t>
            </a:r>
            <a:endParaRPr lang="en-GB" sz="2200" dirty="0">
              <a:solidFill>
                <a:schemeClr val="tx1"/>
              </a:solidFill>
              <a:cs typeface="Times New Roman" pitchFamily="18" charset="0"/>
            </a:endParaRPr>
          </a:p>
        </p:txBody>
      </p:sp>
      <p:sp>
        <p:nvSpPr>
          <p:cNvPr id="2" name="Date Placeholder 1"/>
          <p:cNvSpPr>
            <a:spLocks noGrp="1"/>
          </p:cNvSpPr>
          <p:nvPr>
            <p:ph type="dt" sz="half" idx="10"/>
          </p:nvPr>
        </p:nvSpPr>
        <p:spPr/>
        <p:txBody>
          <a:bodyPr/>
          <a:lstStyle/>
          <a:p>
            <a:pPr defTabSz="457200">
              <a:defRPr/>
            </a:pPr>
            <a:fld id="{DF41D660-8556-4F6F-813A-740D5F63E52B}"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269</a:t>
            </a:fld>
            <a:endParaRPr lang="ar-JO" dirty="0"/>
          </a:p>
        </p:txBody>
      </p:sp>
    </p:spTree>
    <p:extLst>
      <p:ext uri="{BB962C8B-B14F-4D97-AF65-F5344CB8AC3E}">
        <p14:creationId xmlns:p14="http://schemas.microsoft.com/office/powerpoint/2010/main" val="3576677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Engineering system Definition </a:t>
            </a:r>
            <a:r>
              <a:rPr lang="ar-JO" sz="2400" b="1" dirty="0">
                <a:solidFill>
                  <a:schemeClr val="tx1"/>
                </a:solidFill>
              </a:rPr>
              <a:t/>
            </a:r>
            <a:br>
              <a:rPr lang="ar-JO" sz="2400" b="1" dirty="0">
                <a:solidFill>
                  <a:schemeClr val="tx1"/>
                </a:solidFill>
              </a:rPr>
            </a:br>
            <a:endParaRPr lang="ar-JO" sz="2400" b="1" dirty="0">
              <a:solidFill>
                <a:schemeClr val="tx1"/>
              </a:solidFill>
            </a:endParaRPr>
          </a:p>
        </p:txBody>
      </p:sp>
      <p:sp>
        <p:nvSpPr>
          <p:cNvPr id="4" name="Date Placeholder 3"/>
          <p:cNvSpPr>
            <a:spLocks noGrp="1"/>
          </p:cNvSpPr>
          <p:nvPr>
            <p:ph type="dt" sz="half" idx="10"/>
          </p:nvPr>
        </p:nvSpPr>
        <p:spPr/>
        <p:txBody>
          <a:bodyPr/>
          <a:lstStyle/>
          <a:p>
            <a:fld id="{35CC022C-D11D-4E97-97B4-65511DD40901}"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11</a:t>
            </a:r>
            <a:endParaRPr lang="ar-JO" sz="1600" dirty="0"/>
          </a:p>
        </p:txBody>
      </p:sp>
      <p:sp>
        <p:nvSpPr>
          <p:cNvPr id="8" name="Rectangle 7"/>
          <p:cNvSpPr/>
          <p:nvPr/>
        </p:nvSpPr>
        <p:spPr>
          <a:xfrm>
            <a:off x="1112322" y="1698738"/>
            <a:ext cx="10917382" cy="5016758"/>
          </a:xfrm>
          <a:prstGeom prst="rect">
            <a:avLst/>
          </a:prstGeom>
        </p:spPr>
        <p:txBody>
          <a:bodyPr wrap="square">
            <a:spAutoFit/>
          </a:bodyPr>
          <a:lstStyle/>
          <a:p>
            <a:pPr>
              <a:buFont typeface="Arial" pitchFamily="34" charset="0"/>
              <a:buChar char="•"/>
            </a:pPr>
            <a:r>
              <a:rPr lang="en-US" sz="2000" dirty="0">
                <a:latin typeface="Times New Roman" panose="02020603050405020304" pitchFamily="18" charset="0"/>
                <a:cs typeface="+mj-cs"/>
              </a:rPr>
              <a:t> </a:t>
            </a:r>
            <a:r>
              <a:rPr lang="en-US" sz="2000" dirty="0">
                <a:latin typeface="Times New Roman" panose="02020603050405020304" pitchFamily="18" charset="0"/>
                <a:cs typeface="Times New Roman" panose="02020603050405020304" pitchFamily="18" charset="0"/>
              </a:rPr>
              <a:t>Engineering Emergency shutdown system , ESP(spill, leak) warning signals</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Emergency e pressurization system (EDS), trip</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Pressure safety valve (PSV), VBV</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Circuit breaker : protect from short circuit/overload</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HSE : Health, Safety, and Environment</a:t>
            </a:r>
          </a:p>
          <a:p>
            <a:pPr>
              <a:buFont typeface="Arial"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Reverse Engineering (RE): Analyze system in detail (ex .   Machine software) by taking it a part to determine its design . It is done for maintenance , economic upgrade, Military, imitation, patent infringement, etc.</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Engineering design methodology  : method of design , system design steps.</a:t>
            </a:r>
          </a:p>
          <a:p>
            <a:pPr>
              <a:buNone/>
            </a:pPr>
            <a:r>
              <a:rPr lang="en-US" sz="2000" dirty="0">
                <a:latin typeface="Times New Roman" panose="02020603050405020304" pitchFamily="18" charset="0"/>
                <a:cs typeface="+mj-cs"/>
              </a:rPr>
              <a:t> </a:t>
            </a:r>
            <a:endParaRPr lang="ar-JO" sz="2000" dirty="0">
              <a:latin typeface="Times New Roman" panose="02020603050405020304" pitchFamily="18" charset="0"/>
              <a:cs typeface="+mj-cs"/>
            </a:endParaRPr>
          </a:p>
        </p:txBody>
      </p:sp>
    </p:spTree>
    <p:extLst>
      <p:ext uri="{BB962C8B-B14F-4D97-AF65-F5344CB8AC3E}">
        <p14:creationId xmlns:p14="http://schemas.microsoft.com/office/powerpoint/2010/main" val="73721680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39" y="1767841"/>
            <a:ext cx="9670869" cy="4110445"/>
          </a:xfrm>
        </p:spPr>
        <p:txBody>
          <a:bodyPr>
            <a:normAutofit/>
          </a:bodyPr>
          <a:lstStyle/>
          <a:p>
            <a:pPr algn="l" rtl="0"/>
            <a:r>
              <a:rPr lang="en-US" dirty="0">
                <a:solidFill>
                  <a:schemeClr val="tx1"/>
                </a:solidFill>
                <a:cs typeface="Times New Roman" pitchFamily="18" charset="0"/>
              </a:rPr>
              <a:t>SFF describes the proportion of failures which are either “not hazardous” or “hazardous but revealed by some auto-test” . It equals (1-Undervealed hazardous failures) .</a:t>
            </a:r>
          </a:p>
          <a:p>
            <a:pPr algn="l" rtl="0"/>
            <a:endParaRPr lang="en-US" dirty="0">
              <a:solidFill>
                <a:schemeClr val="tx1"/>
              </a:solidFill>
              <a:cs typeface="Times New Roman" pitchFamily="18" charset="0"/>
            </a:endParaRPr>
          </a:p>
          <a:p>
            <a:pPr algn="l" rtl="0"/>
            <a:r>
              <a:rPr lang="en-US" b="1" dirty="0">
                <a:solidFill>
                  <a:schemeClr val="tx1"/>
                </a:solidFill>
                <a:cs typeface="Times New Roman" pitchFamily="18" charset="0"/>
              </a:rPr>
              <a:t>22.3 Programmable Electronic Systems (PESs)</a:t>
            </a:r>
          </a:p>
          <a:p>
            <a:pPr algn="l" rtl="0"/>
            <a:r>
              <a:rPr lang="en-US" dirty="0">
                <a:solidFill>
                  <a:schemeClr val="tx1"/>
                </a:solidFill>
                <a:cs typeface="Times New Roman" pitchFamily="18" charset="0"/>
              </a:rPr>
              <a:t>PESs are the most common form of control or safety systems, Beside the hardwired systems.</a:t>
            </a:r>
          </a:p>
        </p:txBody>
      </p:sp>
      <p:sp>
        <p:nvSpPr>
          <p:cNvPr id="2" name="Date Placeholder 1"/>
          <p:cNvSpPr>
            <a:spLocks noGrp="1"/>
          </p:cNvSpPr>
          <p:nvPr>
            <p:ph type="dt" sz="half" idx="10"/>
          </p:nvPr>
        </p:nvSpPr>
        <p:spPr/>
        <p:txBody>
          <a:bodyPr/>
          <a:lstStyle/>
          <a:p>
            <a:pPr defTabSz="457200">
              <a:defRPr/>
            </a:pPr>
            <a:fld id="{7F37D73B-A347-45BC-BD4C-37C5D2818F64}"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270</a:t>
            </a:fld>
            <a:endParaRPr lang="ar-JO" dirty="0"/>
          </a:p>
        </p:txBody>
      </p:sp>
    </p:spTree>
    <p:extLst>
      <p:ext uri="{BB962C8B-B14F-4D97-AF65-F5344CB8AC3E}">
        <p14:creationId xmlns:p14="http://schemas.microsoft.com/office/powerpoint/2010/main" val="77081303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353" y="1776549"/>
            <a:ext cx="9368247" cy="4480560"/>
          </a:xfrm>
        </p:spPr>
        <p:txBody>
          <a:bodyPr>
            <a:normAutofit/>
          </a:bodyPr>
          <a:lstStyle/>
          <a:p>
            <a:pPr marL="0" indent="0" algn="l" rtl="0">
              <a:buNone/>
            </a:pPr>
            <a:r>
              <a:rPr lang="en-US" dirty="0">
                <a:solidFill>
                  <a:schemeClr val="tx1"/>
                </a:solidFill>
                <a:cs typeface="Times New Roman" pitchFamily="18" charset="0"/>
              </a:rPr>
              <a:t>There are three configurations of PESs as follows :</a:t>
            </a:r>
            <a:endParaRPr lang="en-US" b="1" dirty="0">
              <a:solidFill>
                <a:schemeClr val="tx1"/>
              </a:solidFill>
              <a:cs typeface="Times New Roman" pitchFamily="18" charset="0"/>
            </a:endParaRPr>
          </a:p>
          <a:p>
            <a:pPr algn="l" rtl="0"/>
            <a:r>
              <a:rPr lang="en-US" b="1" dirty="0">
                <a:solidFill>
                  <a:schemeClr val="tx1"/>
                </a:solidFill>
                <a:cs typeface="Times New Roman" pitchFamily="18" charset="0"/>
              </a:rPr>
              <a:t>22.3.1 Simplex PES (Acting alone):</a:t>
            </a:r>
          </a:p>
          <a:p>
            <a:pPr algn="l" rtl="0"/>
            <a:r>
              <a:rPr lang="en-US" dirty="0">
                <a:solidFill>
                  <a:schemeClr val="tx1"/>
                </a:solidFill>
                <a:cs typeface="Times New Roman" pitchFamily="18" charset="0"/>
              </a:rPr>
              <a:t>They should be designed to fail a safe state .</a:t>
            </a:r>
          </a:p>
          <a:p>
            <a:pPr algn="l" rtl="0"/>
            <a:endParaRPr lang="en-US" b="1" dirty="0">
              <a:solidFill>
                <a:schemeClr val="tx1"/>
              </a:solidFill>
              <a:cs typeface="Times New Roman" pitchFamily="18" charset="0"/>
            </a:endParaRPr>
          </a:p>
          <a:p>
            <a:pPr algn="l" rtl="0"/>
            <a:r>
              <a:rPr lang="en-US" b="1" dirty="0">
                <a:solidFill>
                  <a:schemeClr val="tx1"/>
                </a:solidFill>
                <a:cs typeface="Times New Roman" pitchFamily="18" charset="0"/>
              </a:rPr>
              <a:t>22.3.2 One or more PESs acting in combination with one or more non-programmable systems :</a:t>
            </a:r>
          </a:p>
          <a:p>
            <a:pPr algn="l" rtl="0"/>
            <a:r>
              <a:rPr lang="en-US" dirty="0">
                <a:solidFill>
                  <a:schemeClr val="tx1"/>
                </a:solidFill>
                <a:cs typeface="Times New Roman" pitchFamily="18" charset="0"/>
              </a:rPr>
              <a:t>Offers a high level of protection .</a:t>
            </a:r>
          </a:p>
          <a:p>
            <a:pPr algn="l" rtl="0"/>
            <a:endParaRPr lang="en-GB" dirty="0">
              <a:cs typeface="Times New Roman" pitchFamily="18" charset="0"/>
            </a:endParaRPr>
          </a:p>
        </p:txBody>
      </p:sp>
      <p:sp>
        <p:nvSpPr>
          <p:cNvPr id="2" name="Date Placeholder 1"/>
          <p:cNvSpPr>
            <a:spLocks noGrp="1"/>
          </p:cNvSpPr>
          <p:nvPr>
            <p:ph type="dt" sz="half" idx="10"/>
          </p:nvPr>
        </p:nvSpPr>
        <p:spPr/>
        <p:txBody>
          <a:bodyPr/>
          <a:lstStyle/>
          <a:p>
            <a:pPr defTabSz="457200">
              <a:defRPr/>
            </a:pPr>
            <a:fld id="{C664B6AB-2083-4351-A135-8C70988867BB}"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271</a:t>
            </a:fld>
            <a:endParaRPr lang="ar-JO" dirty="0"/>
          </a:p>
        </p:txBody>
      </p:sp>
    </p:spTree>
    <p:extLst>
      <p:ext uri="{BB962C8B-B14F-4D97-AF65-F5344CB8AC3E}">
        <p14:creationId xmlns:p14="http://schemas.microsoft.com/office/powerpoint/2010/main" val="192410566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863" y="1761310"/>
            <a:ext cx="9422674" cy="4613364"/>
          </a:xfrm>
        </p:spPr>
        <p:txBody>
          <a:bodyPr>
            <a:normAutofit/>
          </a:bodyPr>
          <a:lstStyle/>
          <a:p>
            <a:pPr algn="l" rtl="0"/>
            <a:r>
              <a:rPr lang="en-US" b="1" dirty="0">
                <a:solidFill>
                  <a:schemeClr val="tx1"/>
                </a:solidFill>
                <a:cs typeface="Times New Roman" pitchFamily="18" charset="0"/>
              </a:rPr>
              <a:t>22.3.3 A number of PESs acting in combination:</a:t>
            </a:r>
          </a:p>
          <a:p>
            <a:pPr algn="l" rtl="0"/>
            <a:r>
              <a:rPr lang="en-US" dirty="0">
                <a:solidFill>
                  <a:schemeClr val="tx1"/>
                </a:solidFill>
                <a:cs typeface="Times New Roman" pitchFamily="18" charset="0"/>
              </a:rPr>
              <a:t>Reliability is increased by redundancy. Diversity of the PESs reduces the possibility of total failure of identical PESs. Diversity involves:</a:t>
            </a:r>
          </a:p>
          <a:p>
            <a:pPr algn="l" rtl="0"/>
            <a:r>
              <a:rPr lang="en-US" dirty="0">
                <a:solidFill>
                  <a:schemeClr val="tx1"/>
                </a:solidFill>
                <a:cs typeface="Times New Roman" pitchFamily="18" charset="0"/>
              </a:rPr>
              <a:t>1- Separate module specifications.</a:t>
            </a:r>
          </a:p>
          <a:p>
            <a:pPr algn="l" rtl="0"/>
            <a:r>
              <a:rPr lang="en-US" dirty="0">
                <a:solidFill>
                  <a:schemeClr val="tx1"/>
                </a:solidFill>
                <a:cs typeface="Times New Roman" pitchFamily="18" charset="0"/>
              </a:rPr>
              <a:t>2- Separate source codes.</a:t>
            </a:r>
          </a:p>
          <a:p>
            <a:pPr algn="l" rtl="0"/>
            <a:r>
              <a:rPr lang="en-US" dirty="0">
                <a:solidFill>
                  <a:schemeClr val="tx1"/>
                </a:solidFill>
                <a:cs typeface="Times New Roman" pitchFamily="18" charset="0"/>
              </a:rPr>
              <a:t>3- Different types of CPU.</a:t>
            </a:r>
          </a:p>
          <a:p>
            <a:pPr algn="l" rtl="0"/>
            <a:r>
              <a:rPr lang="en-US" dirty="0">
                <a:solidFill>
                  <a:schemeClr val="tx1"/>
                </a:solidFill>
                <a:cs typeface="Times New Roman" pitchFamily="18" charset="0"/>
              </a:rPr>
              <a:t>4- Separate power sources.</a:t>
            </a:r>
          </a:p>
          <a:p>
            <a:pPr algn="l" rtl="0"/>
            <a:r>
              <a:rPr lang="en-US" dirty="0">
                <a:solidFill>
                  <a:schemeClr val="tx1"/>
                </a:solidFill>
                <a:cs typeface="Times New Roman" pitchFamily="18" charset="0"/>
              </a:rPr>
              <a:t>5- Different languages.</a:t>
            </a:r>
          </a:p>
          <a:p>
            <a:pPr algn="l" rtl="0"/>
            <a:r>
              <a:rPr lang="en-US" dirty="0">
                <a:solidFill>
                  <a:schemeClr val="tx1"/>
                </a:solidFill>
                <a:cs typeface="Times New Roman" pitchFamily="18" charset="0"/>
              </a:rPr>
              <a:t>6- Different memory types.</a:t>
            </a:r>
          </a:p>
          <a:p>
            <a:pPr algn="l" rtl="0"/>
            <a:r>
              <a:rPr lang="en-US" dirty="0">
                <a:solidFill>
                  <a:schemeClr val="tx1"/>
                </a:solidFill>
                <a:cs typeface="Times New Roman" pitchFamily="18" charset="0"/>
              </a:rPr>
              <a:t>7- Different supply voltages. </a:t>
            </a:r>
            <a:endParaRPr lang="en-GB" dirty="0">
              <a:solidFill>
                <a:schemeClr val="tx1"/>
              </a:solidFill>
              <a:cs typeface="Times New Roman" pitchFamily="18" charset="0"/>
            </a:endParaRPr>
          </a:p>
        </p:txBody>
      </p:sp>
      <p:sp>
        <p:nvSpPr>
          <p:cNvPr id="2" name="Date Placeholder 1"/>
          <p:cNvSpPr>
            <a:spLocks noGrp="1"/>
          </p:cNvSpPr>
          <p:nvPr>
            <p:ph type="dt" sz="half" idx="10"/>
          </p:nvPr>
        </p:nvSpPr>
        <p:spPr/>
        <p:txBody>
          <a:bodyPr/>
          <a:lstStyle/>
          <a:p>
            <a:pPr defTabSz="457200">
              <a:defRPr/>
            </a:pPr>
            <a:fld id="{1206DD88-C992-4B02-91B7-519740AAAE3F}"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272</a:t>
            </a:fld>
            <a:endParaRPr lang="ar-JO" dirty="0"/>
          </a:p>
        </p:txBody>
      </p:sp>
    </p:spTree>
    <p:extLst>
      <p:ext uri="{BB962C8B-B14F-4D97-AF65-F5344CB8AC3E}">
        <p14:creationId xmlns:p14="http://schemas.microsoft.com/office/powerpoint/2010/main" val="84945429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15737" y="765628"/>
            <a:ext cx="8229600" cy="5516563"/>
          </a:xfrm>
        </p:spPr>
        <p:txBody>
          <a:bodyPr>
            <a:normAutofit/>
          </a:bodyPr>
          <a:lstStyle/>
          <a:p>
            <a:pPr algn="ctr"/>
            <a:endParaRPr lang="en-US" sz="4000" dirty="0">
              <a:cs typeface="Times New Roman" pitchFamily="18" charset="0"/>
            </a:endParaRPr>
          </a:p>
          <a:p>
            <a:pPr algn="ctr"/>
            <a:endParaRPr lang="en-US" sz="4000" dirty="0">
              <a:cs typeface="Times New Roman" pitchFamily="18" charset="0"/>
            </a:endParaRPr>
          </a:p>
          <a:p>
            <a:pPr marL="0" indent="0" algn="ctr">
              <a:buNone/>
            </a:pPr>
            <a:r>
              <a:rPr lang="en-US" sz="7200" b="1" i="1" dirty="0">
                <a:solidFill>
                  <a:schemeClr val="tx1">
                    <a:lumMod val="95000"/>
                    <a:lumOff val="5000"/>
                  </a:schemeClr>
                </a:solidFill>
                <a:cs typeface="Times New Roman" pitchFamily="18" charset="0"/>
              </a:rPr>
              <a:t>End of the course </a:t>
            </a:r>
            <a:endParaRPr lang="en-GB" sz="7200" b="1" i="1" dirty="0">
              <a:solidFill>
                <a:schemeClr val="tx1">
                  <a:lumMod val="95000"/>
                  <a:lumOff val="5000"/>
                </a:schemeClr>
              </a:solidFill>
              <a:cs typeface="Times New Roman" pitchFamily="18" charset="0"/>
            </a:endParaRPr>
          </a:p>
        </p:txBody>
      </p:sp>
      <p:sp>
        <p:nvSpPr>
          <p:cNvPr id="2" name="Date Placeholder 1"/>
          <p:cNvSpPr>
            <a:spLocks noGrp="1"/>
          </p:cNvSpPr>
          <p:nvPr>
            <p:ph type="dt" sz="half" idx="10"/>
          </p:nvPr>
        </p:nvSpPr>
        <p:spPr/>
        <p:txBody>
          <a:bodyPr/>
          <a:lstStyle/>
          <a:p>
            <a:pPr defTabSz="457200">
              <a:defRPr/>
            </a:pPr>
            <a:fld id="{865EA275-9095-4FD9-9198-B1F957EBDDF3}"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273</a:t>
            </a:fld>
            <a:endParaRPr lang="ar-JO" dirty="0"/>
          </a:p>
        </p:txBody>
      </p:sp>
    </p:spTree>
    <p:extLst>
      <p:ext uri="{BB962C8B-B14F-4D97-AF65-F5344CB8AC3E}">
        <p14:creationId xmlns:p14="http://schemas.microsoft.com/office/powerpoint/2010/main" val="1364037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chemeClr val="tx1"/>
                </a:solidFill>
                <a:latin typeface="Times New Roman" panose="02020603050405020304" pitchFamily="18" charset="0"/>
                <a:cs typeface="Times New Roman" panose="02020603050405020304" pitchFamily="18" charset="0"/>
              </a:rPr>
              <a:t>Engineering system Definition </a:t>
            </a:r>
            <a:r>
              <a:rPr lang="ar-JO" sz="2400" b="1" dirty="0">
                <a:solidFill>
                  <a:schemeClr val="tx1"/>
                </a:solidFill>
              </a:rPr>
              <a:t/>
            </a:r>
            <a:br>
              <a:rPr lang="ar-JO" sz="2400" b="1" dirty="0">
                <a:solidFill>
                  <a:schemeClr val="tx1"/>
                </a:solidFill>
              </a:rPr>
            </a:br>
            <a:endParaRPr lang="ar-JO" sz="2400" b="1" dirty="0">
              <a:solidFill>
                <a:schemeClr val="tx1"/>
              </a:solidFill>
            </a:endParaRPr>
          </a:p>
        </p:txBody>
      </p:sp>
      <p:sp>
        <p:nvSpPr>
          <p:cNvPr id="4" name="Date Placeholder 3"/>
          <p:cNvSpPr>
            <a:spLocks noGrp="1"/>
          </p:cNvSpPr>
          <p:nvPr>
            <p:ph type="dt" sz="half" idx="10"/>
          </p:nvPr>
        </p:nvSpPr>
        <p:spPr/>
        <p:txBody>
          <a:bodyPr/>
          <a:lstStyle/>
          <a:p>
            <a:fld id="{90FBFCD0-1E1E-41EF-8227-681C90097E5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12</a:t>
            </a:r>
            <a:endParaRPr lang="ar-JO" sz="1600" dirty="0"/>
          </a:p>
        </p:txBody>
      </p:sp>
      <p:sp>
        <p:nvSpPr>
          <p:cNvPr id="8" name="Rectangle 7"/>
          <p:cNvSpPr/>
          <p:nvPr/>
        </p:nvSpPr>
        <p:spPr>
          <a:xfrm>
            <a:off x="1112322" y="1698738"/>
            <a:ext cx="10917382" cy="4093428"/>
          </a:xfrm>
          <a:prstGeom prst="rect">
            <a:avLst/>
          </a:prstGeom>
        </p:spPr>
        <p:txBody>
          <a:bodyPr wrap="square">
            <a:spAutoFit/>
          </a:bodyPr>
          <a:lstStyle/>
          <a:p>
            <a:pPr>
              <a:buFont typeface="Arial" pitchFamily="34" charset="0"/>
              <a:buChar char="•"/>
            </a:pPr>
            <a:r>
              <a:rPr lang="en-US"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Design Model : Describes detail the structure of the system, and how it will be implemented.</a:t>
            </a:r>
          </a:p>
          <a:p>
            <a:pPr>
              <a:buFont typeface="Arial" pitchFamily="34" charset="0"/>
              <a:buChar char="•"/>
            </a:pPr>
            <a:r>
              <a:rPr lang="en-US" sz="2000" dirty="0">
                <a:latin typeface="Times New Roman" panose="02020603050405020304" pitchFamily="18" charset="0"/>
                <a:cs typeface="Times New Roman" panose="02020603050405020304" pitchFamily="18" charset="0"/>
              </a:rPr>
              <a:t> Design process : Refer to design methodology .</a:t>
            </a:r>
          </a:p>
          <a:p>
            <a:pPr>
              <a:buFont typeface="Arial" pitchFamily="34" charset="0"/>
              <a:buChar char="•"/>
            </a:pPr>
            <a:r>
              <a:rPr lang="en-US" sz="2000" dirty="0">
                <a:latin typeface="Times New Roman" panose="02020603050405020304" pitchFamily="18" charset="0"/>
                <a:cs typeface="Times New Roman" panose="02020603050405020304" pitchFamily="18" charset="0"/>
              </a:rPr>
              <a:t> Design Feasibility : Possibility with acceptable cost.</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Boundary Conditions : Interface specification/component selection .</a:t>
            </a:r>
          </a:p>
          <a:p>
            <a:r>
              <a:rPr lang="en-US" sz="2000" dirty="0">
                <a:latin typeface="Times New Roman" panose="02020603050405020304" pitchFamily="18" charset="0"/>
                <a:cs typeface="Times New Roman" panose="02020603050405020304" pitchFamily="18" charset="0"/>
              </a:rPr>
              <a:t> </a:t>
            </a:r>
          </a:p>
          <a:p>
            <a:pPr>
              <a:buFont typeface="Arial" pitchFamily="34" charset="0"/>
              <a:buChar char="•"/>
            </a:pPr>
            <a:r>
              <a:rPr lang="en-US" sz="2000" dirty="0">
                <a:latin typeface="Times New Roman" panose="02020603050405020304" pitchFamily="18" charset="0"/>
                <a:cs typeface="Times New Roman" panose="02020603050405020304" pitchFamily="18" charset="0"/>
              </a:rPr>
              <a:t> Modular Design : Dividing the system into module, each module performs some function, Usually modules follow a standard use of standard modules in system construction reduces cost and risk Ex computer </a:t>
            </a:r>
            <a:r>
              <a:rPr lang="en-US" sz="2000" dirty="0" err="1">
                <a:latin typeface="Times New Roman" panose="02020603050405020304" pitchFamily="18" charset="0"/>
                <a:cs typeface="Times New Roman" panose="02020603050405020304" pitchFamily="18" charset="0"/>
              </a:rPr>
              <a:t>memery</a:t>
            </a:r>
            <a:r>
              <a:rPr lang="en-US" sz="2000" dirty="0">
                <a:latin typeface="Times New Roman" panose="02020603050405020304" pitchFamily="18" charset="0"/>
                <a:cs typeface="Times New Roman" panose="02020603050405020304" pitchFamily="18" charset="0"/>
              </a:rPr>
              <a:t>, car parts.</a:t>
            </a:r>
          </a:p>
          <a:p>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Design Hierarchy(ranked group) : Specification of the hierarchical structure of the design ,which identifies the form of the relationships between the overall goal, sub goal and alternatives. example is a transportation system</a:t>
            </a:r>
            <a:endParaRPr lang="ar-J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924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Design Hierarchy of a transportation system</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1104366"/>
              </p:ext>
            </p:extLst>
          </p:nvPr>
        </p:nvGraphicFramePr>
        <p:xfrm>
          <a:off x="1220789" y="1701802"/>
          <a:ext cx="10360025" cy="338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220788" y="5517232"/>
            <a:ext cx="2210916" cy="72008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rPr>
              <a:t>Overall Goal</a:t>
            </a:r>
            <a:endParaRPr lang="ar-JO"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392688" y="5517232"/>
            <a:ext cx="2071464" cy="7200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rPr>
              <a:t>Subgoals</a:t>
            </a:r>
            <a:endParaRPr lang="ar-JO"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8904312" y="5517232"/>
            <a:ext cx="21602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rPr>
              <a:t>Specific attributes</a:t>
            </a:r>
            <a:endParaRPr lang="ar-JO" sz="28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pPr defTabSz="457200">
              <a:defRPr/>
            </a:pPr>
            <a:fld id="{65AE6C00-D681-4757-BFB6-A855E3A2784C}" type="datetime3">
              <a:rPr lang="en-US" sz="1600" smtClean="0"/>
              <a:t>14 October 2017</a:t>
            </a:fld>
            <a:endParaRPr lang="ar-JO" sz="1600" dirty="0">
              <a:cs typeface="Times New Roman" panose="02020603050405020304" pitchFamily="18" charset="0"/>
            </a:endParaRPr>
          </a:p>
        </p:txBody>
      </p:sp>
      <p:sp>
        <p:nvSpPr>
          <p:cNvPr id="8" name="Footer Placeholder 7"/>
          <p:cNvSpPr>
            <a:spLocks noGrp="1"/>
          </p:cNvSpPr>
          <p:nvPr>
            <p:ph type="ftr" sz="quarter" idx="11"/>
          </p:nvPr>
        </p:nvSpPr>
        <p:spPr/>
        <p:txBody>
          <a:bodyPr/>
          <a:lstStyle/>
          <a:p>
            <a:pPr defTabSz="457200">
              <a:defRPr/>
            </a:pPr>
            <a:r>
              <a:rPr lang="en-US" sz="1600" dirty="0"/>
              <a:t>Dr. Osama </a:t>
            </a:r>
            <a:r>
              <a:rPr lang="en-US" sz="1600" dirty="0" err="1"/>
              <a:t>Habahbeh</a:t>
            </a:r>
            <a:endParaRPr lang="ar-JO" sz="1600" dirty="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pPr defTabSz="457200">
              <a:defRPr/>
            </a:pPr>
            <a:fld id="{86A6E774-AC26-4B44-83AD-44DE919403BA}" type="slidenum">
              <a:rPr lang="ar-JO" sz="1600" smtClean="0"/>
              <a:pPr defTabSz="457200">
                <a:defRPr/>
              </a:pPr>
              <a:t>29</a:t>
            </a:fld>
            <a:endParaRPr lang="ar-JO" sz="1600" dirty="0"/>
          </a:p>
        </p:txBody>
      </p:sp>
    </p:spTree>
    <p:extLst>
      <p:ext uri="{BB962C8B-B14F-4D97-AF65-F5344CB8AC3E}">
        <p14:creationId xmlns:p14="http://schemas.microsoft.com/office/powerpoint/2010/main" val="84507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ea typeface="+mn-ea"/>
                <a:cs typeface="Times New Roman" panose="02020603050405020304" pitchFamily="18" charset="0"/>
              </a:rPr>
              <a:t>System Integration</a:t>
            </a:r>
            <a:r>
              <a:rPr lang="ar-SA" sz="2400" dirty="0">
                <a:solidFill>
                  <a:schemeClr val="tx1"/>
                </a:solidFill>
                <a:latin typeface="Times New Roman" panose="02020603050405020304" pitchFamily="18" charset="0"/>
                <a:ea typeface="+mn-ea"/>
                <a:cs typeface="Times New Roman" panose="02020603050405020304" pitchFamily="18" charset="0"/>
              </a:rPr>
              <a:t/>
            </a:r>
            <a:br>
              <a:rPr lang="ar-S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A system is defined as a set of elements that work together to produce results not obtainable by individual elements.</a:t>
            </a:r>
          </a:p>
          <a:p>
            <a:pPr algn="l" rtl="0"/>
            <a:r>
              <a:rPr lang="en-US" dirty="0">
                <a:solidFill>
                  <a:schemeClr val="tx1"/>
                </a:solidFill>
                <a:latin typeface="Times New Roman" panose="02020603050405020304" pitchFamily="18" charset="0"/>
                <a:cs typeface="Times New Roman" panose="02020603050405020304" pitchFamily="18" charset="0"/>
              </a:rPr>
              <a:t>The elements could include people, hardware, software, facilities, policies and documents.</a:t>
            </a:r>
          </a:p>
          <a:p>
            <a:pPr algn="l" rtl="0"/>
            <a:r>
              <a:rPr lang="en-US" dirty="0">
                <a:solidFill>
                  <a:schemeClr val="tx1"/>
                </a:solidFill>
                <a:latin typeface="Times New Roman" panose="02020603050405020304" pitchFamily="18" charset="0"/>
                <a:cs typeface="Times New Roman" panose="02020603050405020304" pitchFamily="18" charset="0"/>
              </a:rPr>
              <a:t>The results include system level characteristics and performance and they depend on how the elements are interconnected.</a:t>
            </a:r>
          </a:p>
          <a:p>
            <a:pPr algn="l" rtl="0"/>
            <a:r>
              <a:rPr lang="en-US" dirty="0">
                <a:solidFill>
                  <a:schemeClr val="tx1"/>
                </a:solidFill>
                <a:latin typeface="Times New Roman" panose="02020603050405020304" pitchFamily="18" charset="0"/>
                <a:cs typeface="Times New Roman" panose="02020603050405020304" pitchFamily="18" charset="0"/>
              </a:rPr>
              <a:t>A system can be devided into subsystems, and a subsystem can be devided into components or parts. </a:t>
            </a:r>
          </a:p>
          <a:p>
            <a:endParaRPr lang="ar-JO" dirty="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3EF93B-E5BA-4DBE-A3CD-B14621C26866}"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3</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3168428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Design Hierarchy of a transportation system</a:t>
            </a:r>
            <a:br>
              <a:rPr lang="en-US"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It helps the designer/analyst to compare attributes properly.</a:t>
            </a:r>
          </a:p>
          <a:p>
            <a:pPr algn="l" rtl="0"/>
            <a:r>
              <a:rPr lang="en-US" dirty="0">
                <a:solidFill>
                  <a:schemeClr val="tx1"/>
                </a:solidFill>
              </a:rPr>
              <a:t>He can deal with the lower level first, then go up to the upper level.</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AA5B599C-4075-48EB-9035-924C9CD4B522}"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30</a:t>
            </a:fld>
            <a:endParaRPr lang="ar-JO" dirty="0"/>
          </a:p>
        </p:txBody>
      </p:sp>
    </p:spTree>
    <p:extLst>
      <p:ext uri="{BB962C8B-B14F-4D97-AF65-F5344CB8AC3E}">
        <p14:creationId xmlns:p14="http://schemas.microsoft.com/office/powerpoint/2010/main" val="993351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51982" y="1046533"/>
            <a:ext cx="10360501" cy="1583683"/>
          </a:xfrm>
          <a:prstGeom prst="rect">
            <a:avLst/>
          </a:prstGeom>
        </p:spPr>
        <p:txBody>
          <a:bodyPr vert="horz" lIns="121899" tIns="60949" rIns="121899" bIns="60949" rtlCol="0">
            <a:normAutofit/>
          </a:bodyPr>
          <a:lstStyle>
            <a:lvl1pPr marL="304747" indent="-304747" algn="r" defTabSz="1218987" rtl="1"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r" defTabSz="1218987" rtl="1"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lgn="l" rtl="0">
              <a:buNone/>
            </a:pPr>
            <a:r>
              <a:rPr lang="en-US" sz="2400" b="1" dirty="0">
                <a:latin typeface="Times New Roman" panose="02020603050405020304" pitchFamily="18" charset="0"/>
              </a:rPr>
              <a:t>System verification:</a:t>
            </a:r>
          </a:p>
          <a:p>
            <a:pPr marL="682633" lvl="2" indent="0" algn="l" rtl="0">
              <a:buNone/>
            </a:pPr>
            <a:endParaRPr lang="en-US" b="1" dirty="0">
              <a:latin typeface="Times New Roman" panose="02020603050405020304" pitchFamily="18" charset="0"/>
            </a:endParaRPr>
          </a:p>
          <a:p>
            <a:pPr marL="682633" lvl="2" indent="0" algn="l" rtl="0">
              <a:buNone/>
            </a:pPr>
            <a:r>
              <a:rPr lang="en-US" dirty="0">
                <a:latin typeface="Times New Roman" panose="02020603050405020304" pitchFamily="18" charset="0"/>
              </a:rPr>
              <a:t>Ensuring that design output meet company requirements (done by testing).</a:t>
            </a:r>
            <a:endParaRPr lang="en-US" sz="2800" dirty="0">
              <a:latin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FD082207-2506-4A7F-939C-44E2F288E3F0}" type="datetime3">
              <a:rPr lang="en-US" smtClean="0"/>
              <a:t>14 October 2017</a:t>
            </a:fld>
            <a:endParaRPr lang="ar-JO" dirty="0">
              <a:cs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defTabSz="457200">
              <a:defRPr/>
            </a:pPr>
            <a:fld id="{86A6E774-AC26-4B44-83AD-44DE919403BA}" type="slidenum">
              <a:rPr lang="ar-JO" smtClean="0"/>
              <a:pPr defTabSz="457200">
                <a:defRPr/>
              </a:pPr>
              <a:t>31</a:t>
            </a:fld>
            <a:endParaRPr lang="ar-JO" dirty="0"/>
          </a:p>
        </p:txBody>
      </p:sp>
    </p:spTree>
    <p:extLst>
      <p:ext uri="{BB962C8B-B14F-4D97-AF65-F5344CB8AC3E}">
        <p14:creationId xmlns:p14="http://schemas.microsoft.com/office/powerpoint/2010/main" val="3039912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System validation:</a:t>
            </a:r>
            <a:br>
              <a:rPr lang="en-US" sz="2400" b="1" dirty="0">
                <a:solidFill>
                  <a:schemeClr val="tx1"/>
                </a:solidFill>
              </a:rPr>
            </a:br>
            <a:endParaRPr lang="en-US" sz="2400" b="1" dirty="0">
              <a:solidFill>
                <a:schemeClr val="tx1"/>
              </a:solidFill>
            </a:endParaRPr>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32</a:t>
            </a:fld>
            <a:endParaRPr lang="ar-JO" dirty="0"/>
          </a:p>
        </p:txBody>
      </p:sp>
      <p:sp>
        <p:nvSpPr>
          <p:cNvPr id="7" name="Content Placeholder 2"/>
          <p:cNvSpPr txBox="1">
            <a:spLocks noGrp="1"/>
          </p:cNvSpPr>
          <p:nvPr>
            <p:ph idx="1"/>
          </p:nvPr>
        </p:nvSpPr>
        <p:spPr>
          <a:xfrm>
            <a:off x="593697" y="1858986"/>
            <a:ext cx="10058400" cy="4023360"/>
          </a:xfrm>
          <a:prstGeom prst="rect">
            <a:avLst/>
          </a:prstGeom>
        </p:spPr>
        <p:txBody>
          <a:bodyPr vert="horz" lIns="121899" tIns="60949" rIns="121899" bIns="60949" rtlCol="0">
            <a:normAutofit/>
          </a:bodyPr>
          <a:lstStyle>
            <a:lvl1pPr marL="304747" indent="-304747" algn="r" defTabSz="1218987" rtl="1"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r" defTabSz="1218987" rtl="1"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682633" lvl="2" indent="0" algn="l" rtl="0">
              <a:buNone/>
            </a:pPr>
            <a:r>
              <a:rPr lang="en-US" dirty="0">
                <a:latin typeface="Times New Roman" panose="02020603050405020304" pitchFamily="18" charset="0"/>
              </a:rPr>
              <a:t>Ensuring that design meets user requirements ( done after installation ).</a:t>
            </a:r>
          </a:p>
        </p:txBody>
      </p:sp>
    </p:spTree>
    <p:extLst>
      <p:ext uri="{BB962C8B-B14F-4D97-AF65-F5344CB8AC3E}">
        <p14:creationId xmlns:p14="http://schemas.microsoft.com/office/powerpoint/2010/main" val="2564141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System commissioning:</a:t>
            </a:r>
            <a:br>
              <a:rPr lang="en-US" sz="2400" b="1" dirty="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33</a:t>
            </a:fld>
            <a:endParaRPr lang="ar-JO" dirty="0"/>
          </a:p>
        </p:txBody>
      </p:sp>
      <p:sp>
        <p:nvSpPr>
          <p:cNvPr id="7" name="Content Placeholder 2"/>
          <p:cNvSpPr txBox="1">
            <a:spLocks noGrp="1"/>
          </p:cNvSpPr>
          <p:nvPr>
            <p:ph idx="1"/>
          </p:nvPr>
        </p:nvSpPr>
        <p:spPr>
          <a:xfrm>
            <a:off x="498070" y="1885490"/>
            <a:ext cx="10058400" cy="4023360"/>
          </a:xfrm>
          <a:prstGeom prst="rect">
            <a:avLst/>
          </a:prstGeom>
        </p:spPr>
        <p:txBody>
          <a:bodyPr vert="horz" lIns="121899" tIns="60949" rIns="121899" bIns="60949" rtlCol="0">
            <a:normAutofit/>
          </a:bodyPr>
          <a:lstStyle>
            <a:lvl1pPr marL="304747" indent="-304747" algn="r" defTabSz="1218987" rtl="1"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r" defTabSz="1218987" rtl="1"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lvl="2" algn="l" rtl="0"/>
            <a:r>
              <a:rPr lang="en-US" dirty="0">
                <a:latin typeface="Times New Roman" panose="02020603050405020304" pitchFamily="18" charset="0"/>
              </a:rPr>
              <a:t>Comes after system installation.</a:t>
            </a:r>
          </a:p>
          <a:p>
            <a:pPr lvl="2" algn="l" rtl="0"/>
            <a:r>
              <a:rPr lang="en-US" dirty="0">
                <a:latin typeface="Times New Roman" panose="02020603050405020304" pitchFamily="18" charset="0"/>
              </a:rPr>
              <a:t>It involves testing and inspection to ensure that the system meets the requirements.</a:t>
            </a:r>
          </a:p>
          <a:p>
            <a:pPr lvl="2" algn="l" rtl="0"/>
            <a:r>
              <a:rPr lang="en-US" dirty="0">
                <a:latin typeface="Times New Roman" panose="02020603050405020304" pitchFamily="18" charset="0"/>
              </a:rPr>
              <a:t>It refers to running the system for the first time at the customer’s site.</a:t>
            </a:r>
          </a:p>
          <a:p>
            <a:pPr lvl="2" algn="l" rtl="0"/>
            <a:endParaRPr lang="en-US" sz="2800" dirty="0">
              <a:latin typeface="Times New Roman" panose="02020603050405020304" pitchFamily="18" charset="0"/>
            </a:endParaRPr>
          </a:p>
          <a:p>
            <a:pPr marL="682633" lvl="2" indent="0" algn="l" rtl="0">
              <a:buNone/>
            </a:pPr>
            <a:endParaRPr lang="en-US" dirty="0">
              <a:latin typeface="Times New Roman" panose="02020603050405020304" pitchFamily="18" charset="0"/>
            </a:endParaRPr>
          </a:p>
          <a:p>
            <a:pPr marL="682633" lvl="2" indent="0" algn="l" rtl="0">
              <a:buNone/>
            </a:pPr>
            <a:endParaRPr lang="en-US" dirty="0">
              <a:latin typeface="Times New Roman" panose="02020603050405020304" pitchFamily="18" charset="0"/>
            </a:endParaRPr>
          </a:p>
        </p:txBody>
      </p:sp>
    </p:spTree>
    <p:extLst>
      <p:ext uri="{BB962C8B-B14F-4D97-AF65-F5344CB8AC3E}">
        <p14:creationId xmlns:p14="http://schemas.microsoft.com/office/powerpoint/2010/main" val="2081931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Axiomatic Design (AD):</a:t>
            </a:r>
            <a:br>
              <a:rPr lang="en-US" sz="2400" b="1" dirty="0">
                <a:solidFill>
                  <a:schemeClr val="tx1"/>
                </a:solidFill>
              </a:rPr>
            </a:br>
            <a:endParaRPr lang="en-US" sz="2400" dirty="0">
              <a:solidFill>
                <a:schemeClr val="tx1"/>
              </a:solidFill>
            </a:endParaRPr>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34</a:t>
            </a:fld>
            <a:endParaRPr lang="ar-JO" dirty="0"/>
          </a:p>
        </p:txBody>
      </p:sp>
      <p:sp>
        <p:nvSpPr>
          <p:cNvPr id="7" name="Content Placeholder 2"/>
          <p:cNvSpPr txBox="1">
            <a:spLocks noGrp="1"/>
          </p:cNvSpPr>
          <p:nvPr>
            <p:ph idx="1"/>
          </p:nvPr>
        </p:nvSpPr>
        <p:spPr>
          <a:xfrm>
            <a:off x="206522" y="1737360"/>
            <a:ext cx="10058400" cy="4023360"/>
          </a:xfrm>
          <a:prstGeom prst="rect">
            <a:avLst/>
          </a:prstGeom>
        </p:spPr>
        <p:txBody>
          <a:bodyPr vert="horz" lIns="121899" tIns="60949" rIns="121899" bIns="60949" rtlCol="0">
            <a:normAutofit/>
          </a:bodyPr>
          <a:lstStyle>
            <a:lvl1pPr marL="304747" indent="-304747" algn="r" defTabSz="1218987" rtl="1"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r" defTabSz="1218987" rtl="1"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lvl="2" algn="l" rtl="0"/>
            <a:r>
              <a:rPr lang="en-US" dirty="0">
                <a:latin typeface="Times New Roman" panose="02020603050405020304" pitchFamily="18" charset="0"/>
                <a:cs typeface="Times New Roman" panose="02020603050405020304" pitchFamily="18" charset="0"/>
              </a:rPr>
              <a:t>AD was developed in the 90’s.</a:t>
            </a:r>
          </a:p>
          <a:p>
            <a:pPr lvl="2" algn="l" rtl="0"/>
            <a:r>
              <a:rPr lang="en-US" dirty="0">
                <a:latin typeface="Times New Roman" panose="02020603050405020304" pitchFamily="18" charset="0"/>
                <a:cs typeface="Times New Roman" panose="02020603050405020304" pitchFamily="18" charset="0"/>
              </a:rPr>
              <a:t>It divides the design process into four domains: customer, functions, physical and process.</a:t>
            </a:r>
          </a:p>
          <a:p>
            <a:pPr lvl="2" algn="l" rtl="0"/>
            <a:r>
              <a:rPr lang="en-US" dirty="0">
                <a:latin typeface="Times New Roman" panose="02020603050405020304" pitchFamily="18" charset="0"/>
                <a:cs typeface="Times New Roman" panose="02020603050405020304" pitchFamily="18" charset="0"/>
              </a:rPr>
              <a:t>The need of customer is defined in the customer domain, then started as a required.</a:t>
            </a:r>
            <a:endParaRPr lang="en-US" sz="2800" dirty="0">
              <a:latin typeface="Times New Roman" panose="02020603050405020304" pitchFamily="18" charset="0"/>
              <a:cs typeface="Times New Roman" panose="02020603050405020304" pitchFamily="18" charset="0"/>
            </a:endParaRPr>
          </a:p>
          <a:p>
            <a:pPr lvl="2" algn="l" rtl="0"/>
            <a:r>
              <a:rPr lang="en-US" sz="2000" dirty="0">
                <a:latin typeface="Times New Roman" panose="02020603050405020304" pitchFamily="18" charset="0"/>
                <a:cs typeface="Times New Roman" panose="02020603050405020304" pitchFamily="18" charset="0"/>
              </a:rPr>
              <a:t>Functionality of the product in the functional domain.</a:t>
            </a:r>
            <a:endParaRPr lang="en-US" dirty="0">
              <a:latin typeface="Times New Roman" panose="02020603050405020304" pitchFamily="18" charset="0"/>
              <a:cs typeface="Times New Roman" panose="02020603050405020304" pitchFamily="18" charset="0"/>
            </a:endParaRPr>
          </a:p>
          <a:p>
            <a:pPr lvl="2" algn="l" rtl="0"/>
            <a:r>
              <a:rPr lang="en-US" sz="2000" dirty="0">
                <a:latin typeface="Times New Roman" panose="02020603050405020304" pitchFamily="18" charset="0"/>
                <a:cs typeface="Times New Roman" panose="02020603050405020304" pitchFamily="18" charset="0"/>
              </a:rPr>
              <a:t>Design parameters that satisfy the functional requirements are defined in the physical domain.</a:t>
            </a:r>
            <a:endParaRPr lang="en-US" dirty="0">
              <a:latin typeface="Times New Roman" panose="02020603050405020304" pitchFamily="18" charset="0"/>
              <a:cs typeface="Times New Roman" panose="02020603050405020304" pitchFamily="18" charset="0"/>
            </a:endParaRPr>
          </a:p>
          <a:p>
            <a:pPr lvl="2" algn="l" rtl="0"/>
            <a:r>
              <a:rPr lang="en-US" sz="2000" dirty="0">
                <a:latin typeface="Times New Roman" panose="02020603050405020304" pitchFamily="18" charset="0"/>
                <a:cs typeface="Times New Roman" panose="02020603050405020304" pitchFamily="18" charset="0"/>
              </a:rPr>
              <a:t>In the process domain, the production variables of the product are defined.</a:t>
            </a:r>
            <a:endParaRPr lang="en-US" dirty="0">
              <a:latin typeface="Times New Roman" panose="02020603050405020304" pitchFamily="18" charset="0"/>
              <a:cs typeface="Times New Roman" panose="02020603050405020304" pitchFamily="18" charset="0"/>
            </a:endParaRPr>
          </a:p>
          <a:p>
            <a:pPr lvl="2" algn="l" rtl="0"/>
            <a:r>
              <a:rPr lang="en-US" sz="2000" dirty="0">
                <a:latin typeface="Times New Roman" panose="02020603050405020304" pitchFamily="18" charset="0"/>
                <a:cs typeface="Times New Roman" panose="02020603050405020304" pitchFamily="18" charset="0"/>
              </a:rPr>
              <a:t>Mapping is using to link these four domains.</a:t>
            </a:r>
          </a:p>
        </p:txBody>
      </p:sp>
    </p:spTree>
    <p:extLst>
      <p:ext uri="{BB962C8B-B14F-4D97-AF65-F5344CB8AC3E}">
        <p14:creationId xmlns:p14="http://schemas.microsoft.com/office/powerpoint/2010/main" val="278328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Complexity Theory</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Complexity Theory is describes the interdependencies among the components of a system. And the variations in each component.</a:t>
            </a:r>
          </a:p>
          <a:p>
            <a:pPr algn="l" rtl="0"/>
            <a:endParaRPr lang="en-US" dirty="0">
              <a:solidFill>
                <a:schemeClr val="tx1"/>
              </a:solidFill>
            </a:endParaRPr>
          </a:p>
          <a:p>
            <a:pPr algn="l" rtl="0"/>
            <a:r>
              <a:rPr lang="en-US" dirty="0">
                <a:solidFill>
                  <a:schemeClr val="tx1"/>
                </a:solidFill>
              </a:rPr>
              <a:t>The relationships maybe nonlinear variable. So the subfunctions may also be variable.</a:t>
            </a:r>
          </a:p>
          <a:p>
            <a:pPr algn="l" rtl="0"/>
            <a:endParaRPr lang="en-US" dirty="0">
              <a:solidFill>
                <a:schemeClr val="tx1"/>
              </a:solidFill>
            </a:endParaRPr>
          </a:p>
          <a:p>
            <a:pPr algn="l" rtl="0"/>
            <a:r>
              <a:rPr lang="en-US" dirty="0">
                <a:solidFill>
                  <a:schemeClr val="tx1"/>
                </a:solidFill>
              </a:rPr>
              <a:t>The majority of the world systems are this type.</a:t>
            </a:r>
          </a:p>
          <a:p>
            <a:pPr algn="l" rtl="0"/>
            <a:endParaRPr lang="en-US" dirty="0">
              <a:solidFill>
                <a:schemeClr val="tx1"/>
              </a:solidFill>
            </a:endParaRPr>
          </a:p>
          <a:p>
            <a:pPr algn="l" rtl="0"/>
            <a:r>
              <a:rPr lang="en-US" dirty="0">
                <a:solidFill>
                  <a:schemeClr val="tx1"/>
                </a:solidFill>
              </a:rPr>
              <a:t>This is </a:t>
            </a:r>
            <a:r>
              <a:rPr lang="en-US" dirty="0" err="1">
                <a:solidFill>
                  <a:schemeClr val="tx1"/>
                </a:solidFill>
              </a:rPr>
              <a:t>defferent</a:t>
            </a:r>
            <a:r>
              <a:rPr lang="en-US" dirty="0">
                <a:solidFill>
                  <a:schemeClr val="tx1"/>
                </a:solidFill>
              </a:rPr>
              <a:t> from conventional systems that we studied so far.</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7FADA6A0-1189-4D69-9359-6F54A8B2FB48}"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35</a:t>
            </a:fld>
            <a:endParaRPr lang="ar-JO" dirty="0"/>
          </a:p>
        </p:txBody>
      </p:sp>
    </p:spTree>
    <p:extLst>
      <p:ext uri="{BB962C8B-B14F-4D97-AF65-F5344CB8AC3E}">
        <p14:creationId xmlns:p14="http://schemas.microsoft.com/office/powerpoint/2010/main" val="2668165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Taxonomy</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It means classification, hierarchy, parent-child relationship.</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E2B31D6D-FA3D-4322-B2D7-4F1913168033}"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36</a:t>
            </a:fld>
            <a:endParaRPr lang="ar-JO" dirty="0"/>
          </a:p>
        </p:txBody>
      </p:sp>
    </p:spTree>
    <p:extLst>
      <p:ext uri="{BB962C8B-B14F-4D97-AF65-F5344CB8AC3E}">
        <p14:creationId xmlns:p14="http://schemas.microsoft.com/office/powerpoint/2010/main" val="2702566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Adaptive Design vs. Static Design</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normAutofit/>
          </a:bodyPr>
          <a:lstStyle/>
          <a:p>
            <a:pPr algn="l" rtl="0"/>
            <a:r>
              <a:rPr lang="en-US" dirty="0">
                <a:solidFill>
                  <a:schemeClr val="tx1"/>
                </a:solidFill>
              </a:rPr>
              <a:t>It is self-modifies in different environments.</a:t>
            </a:r>
          </a:p>
          <a:p>
            <a:pPr algn="l" rtl="0"/>
            <a:r>
              <a:rPr lang="en-US" dirty="0">
                <a:solidFill>
                  <a:schemeClr val="tx1"/>
                </a:solidFill>
              </a:rPr>
              <a:t>Examples: </a:t>
            </a:r>
          </a:p>
          <a:p>
            <a:pPr lvl="1" algn="l" rtl="0"/>
            <a:r>
              <a:rPr lang="en-US" sz="2000" dirty="0">
                <a:solidFill>
                  <a:schemeClr val="tx1"/>
                </a:solidFill>
              </a:rPr>
              <a:t>Robots</a:t>
            </a:r>
          </a:p>
          <a:p>
            <a:pPr lvl="1" algn="l" rtl="0"/>
            <a:r>
              <a:rPr lang="en-US" sz="2000" dirty="0">
                <a:solidFill>
                  <a:schemeClr val="tx1"/>
                </a:solidFill>
              </a:rPr>
              <a:t>self-healing materials</a:t>
            </a:r>
          </a:p>
          <a:p>
            <a:pPr lvl="1" algn="l" rtl="0"/>
            <a:r>
              <a:rPr lang="en-US" sz="2000" dirty="0">
                <a:solidFill>
                  <a:schemeClr val="tx1"/>
                </a:solidFill>
              </a:rPr>
              <a:t>self-repairing </a:t>
            </a:r>
            <a:r>
              <a:rPr lang="en-US" sz="2000" dirty="0" err="1">
                <a:solidFill>
                  <a:schemeClr val="tx1"/>
                </a:solidFill>
              </a:rPr>
              <a:t>parement</a:t>
            </a:r>
            <a:r>
              <a:rPr lang="en-US" sz="2000" dirty="0">
                <a:solidFill>
                  <a:schemeClr val="tx1"/>
                </a:solidFill>
              </a:rPr>
              <a:t>.</a:t>
            </a:r>
            <a:endParaRPr lang="ar-JO" sz="2000"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12ED4AFB-E80D-4861-959C-82D98C5BE468}"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37</a:t>
            </a:fld>
            <a:endParaRPr lang="ar-JO" dirty="0"/>
          </a:p>
        </p:txBody>
      </p:sp>
    </p:spTree>
    <p:extLst>
      <p:ext uri="{BB962C8B-B14F-4D97-AF65-F5344CB8AC3E}">
        <p14:creationId xmlns:p14="http://schemas.microsoft.com/office/powerpoint/2010/main" val="2213826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Sensitivity Analysis</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It is the study of input variables to determine which ones are most effective on the output</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D2988D83-34EA-4D89-9A81-2D17EA1CD4D3}"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38</a:t>
            </a:fld>
            <a:endParaRPr lang="ar-JO" dirty="0"/>
          </a:p>
        </p:txBody>
      </p:sp>
    </p:spTree>
    <p:extLst>
      <p:ext uri="{BB962C8B-B14F-4D97-AF65-F5344CB8AC3E}">
        <p14:creationId xmlns:p14="http://schemas.microsoft.com/office/powerpoint/2010/main" val="2500194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Operational Reliability Analysis Program (ORAP)</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ORAP is a reliability reporting system.</a:t>
            </a:r>
          </a:p>
          <a:p>
            <a:pPr algn="l" rtl="0"/>
            <a:r>
              <a:rPr lang="en-US" dirty="0">
                <a:solidFill>
                  <a:schemeClr val="tx1"/>
                </a:solidFill>
              </a:rPr>
              <a:t>It involves reliability, availability and maintainability (RAM).</a:t>
            </a:r>
          </a:p>
          <a:p>
            <a:pPr algn="l" rtl="0"/>
            <a:r>
              <a:rPr lang="en-US" dirty="0">
                <a:solidFill>
                  <a:schemeClr val="tx1"/>
                </a:solidFill>
              </a:rPr>
              <a:t>It focuses on gas turbines industry, power and energy industries.</a:t>
            </a:r>
          </a:p>
          <a:p>
            <a:pPr algn="l" rtl="0"/>
            <a:r>
              <a:rPr lang="en-US" dirty="0">
                <a:solidFill>
                  <a:schemeClr val="tx1"/>
                </a:solidFill>
              </a:rPr>
              <a:t>It collects analyze and reports plant data.</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61E1A1CA-AA26-4ED2-82B1-67E43EF228D4}"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39</a:t>
            </a:fld>
            <a:endParaRPr lang="ar-JO" dirty="0"/>
          </a:p>
        </p:txBody>
      </p:sp>
    </p:spTree>
    <p:extLst>
      <p:ext uri="{BB962C8B-B14F-4D97-AF65-F5344CB8AC3E}">
        <p14:creationId xmlns:p14="http://schemas.microsoft.com/office/powerpoint/2010/main" val="3744778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ea typeface="+mn-ea"/>
                <a:cs typeface="Times New Roman" panose="02020603050405020304" pitchFamily="18" charset="0"/>
              </a:rPr>
              <a:t>System Integration</a:t>
            </a:r>
            <a:r>
              <a:rPr lang="en-CA" sz="2400" dirty="0">
                <a:solidFill>
                  <a:schemeClr val="tx1"/>
                </a:solidFill>
                <a:latin typeface="Times New Roman" panose="02020603050405020304" pitchFamily="18" charset="0"/>
                <a:ea typeface="+mn-ea"/>
                <a:cs typeface="Times New Roman" panose="02020603050405020304" pitchFamily="18" charset="0"/>
              </a:rPr>
              <a:t/>
            </a:r>
            <a:br>
              <a:rPr lang="en-CA" sz="2400" dirty="0">
                <a:solidFill>
                  <a:schemeClr val="tx1"/>
                </a:solidFill>
                <a:latin typeface="Times New Roman" panose="02020603050405020304" pitchFamily="18" charset="0"/>
                <a:ea typeface="+mn-ea"/>
                <a:cs typeface="Times New Roman" panose="02020603050405020304" pitchFamily="18" charset="0"/>
              </a:rPr>
            </a:br>
            <a:endParaRPr lang="ar-JO" sz="24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CA" dirty="0">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System engineering is an interdisciplinary field that integrates all the efforts to develop and verify a set of system, people, product, and process solutions that satisfy customer needs.</a:t>
            </a:r>
          </a:p>
          <a:p>
            <a:pPr algn="l" rtl="0"/>
            <a:r>
              <a:rPr lang="en-CA" dirty="0">
                <a:solidFill>
                  <a:schemeClr val="tx1"/>
                </a:solidFill>
                <a:latin typeface="Times New Roman" panose="02020603050405020304" pitchFamily="18" charset="0"/>
                <a:cs typeface="Times New Roman" panose="02020603050405020304" pitchFamily="18" charset="0"/>
              </a:rPr>
              <a:t>The system engineering process starts with the user requirement analysis, then system requirement analysis, then system design.</a:t>
            </a:r>
          </a:p>
          <a:p>
            <a:pPr algn="l" rtl="0"/>
            <a:endParaRPr lang="ar-JO" dirty="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993585-CAA1-4A26-8BE9-EEB3EEBBC944}"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4</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1311646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Simulation models</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marL="0" indent="0" algn="l" rtl="0">
              <a:buNone/>
            </a:pPr>
            <a:r>
              <a:rPr lang="en-US" dirty="0">
                <a:solidFill>
                  <a:schemeClr val="tx1"/>
                </a:solidFill>
              </a:rPr>
              <a:t>They are grouped into four groups:</a:t>
            </a:r>
          </a:p>
          <a:p>
            <a:pPr marL="0" indent="0" algn="l" rtl="0">
              <a:buNone/>
            </a:pPr>
            <a:r>
              <a:rPr lang="en-US" dirty="0">
                <a:solidFill>
                  <a:schemeClr val="tx1"/>
                </a:solidFill>
              </a:rPr>
              <a:t>1- Iconic Models: Physical replicas of the real system on a reduced scale; such as wind tunnels are used to test aircraft models.</a:t>
            </a:r>
          </a:p>
          <a:p>
            <a:pPr marL="0" indent="0" algn="l" rtl="0">
              <a:buNone/>
            </a:pPr>
            <a:r>
              <a:rPr lang="en-US" dirty="0">
                <a:solidFill>
                  <a:schemeClr val="tx1"/>
                </a:solidFill>
              </a:rPr>
              <a:t>2- Analog models: The real system is modeled through a completely different physical media; such that when an electro-hydraulic system is used to simulate earthquakes. </a:t>
            </a:r>
          </a:p>
          <a:p>
            <a:pPr marL="0" indent="0" algn="l" rtl="0">
              <a:buNone/>
            </a:pPr>
            <a:r>
              <a:rPr lang="en-US" dirty="0">
                <a:solidFill>
                  <a:schemeClr val="tx1"/>
                </a:solidFill>
              </a:rPr>
              <a:t>3- Analytical models: Used when the characteristics of the system components can be mathematically defined.</a:t>
            </a:r>
          </a:p>
          <a:p>
            <a:pPr marL="0" indent="0" algn="l" rtl="0">
              <a:buNone/>
            </a:pPr>
            <a:r>
              <a:rPr lang="en-US" dirty="0">
                <a:solidFill>
                  <a:schemeClr val="tx1"/>
                </a:solidFill>
              </a:rPr>
              <a:t>4- Numerical models: Used when commercial simulation packages are available. It could also be done using general purpose codes if the analytical model is available.</a:t>
            </a:r>
            <a:endParaRPr lang="ar-JO" dirty="0">
              <a:solidFill>
                <a:schemeClr val="tx1"/>
              </a:solidFill>
              <a:cs typeface="Times New Roman" panose="02020603050405020304" pitchFamily="18" charset="0"/>
            </a:endParaRPr>
          </a:p>
          <a:p>
            <a:pPr marL="0" indent="0" algn="l" rtl="0">
              <a:buNone/>
            </a:pP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B4EA7B8A-C8B0-4BE8-9ADC-68330FC108A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40</a:t>
            </a:fld>
            <a:endParaRPr lang="ar-JO" dirty="0"/>
          </a:p>
        </p:txBody>
      </p:sp>
    </p:spTree>
    <p:extLst>
      <p:ext uri="{BB962C8B-B14F-4D97-AF65-F5344CB8AC3E}">
        <p14:creationId xmlns:p14="http://schemas.microsoft.com/office/powerpoint/2010/main" val="2858885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Critical Path Method (CPM)</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CPM Used for project management, especially large-scale projects.</a:t>
            </a:r>
          </a:p>
          <a:p>
            <a:pPr algn="l" rtl="0"/>
            <a:r>
              <a:rPr lang="en-US" dirty="0">
                <a:solidFill>
                  <a:schemeClr val="tx1"/>
                </a:solidFill>
              </a:rPr>
              <a:t>It aims to define the critical sequence of operations on which the completion of a project depends.</a:t>
            </a:r>
          </a:p>
          <a:p>
            <a:pPr algn="l" rtl="0"/>
            <a:r>
              <a:rPr lang="en-US" dirty="0">
                <a:solidFill>
                  <a:schemeClr val="tx1"/>
                </a:solidFill>
              </a:rPr>
              <a:t>The object is to determine which particular steps in a process are most likely to create delays, to determine in effect what is the shortest path through the network (activities and tasks).</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AC052764-F119-4B12-9948-CE7EF8D8AFC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41</a:t>
            </a:fld>
            <a:endParaRPr lang="ar-JO" dirty="0"/>
          </a:p>
        </p:txBody>
      </p:sp>
    </p:spTree>
    <p:extLst>
      <p:ext uri="{BB962C8B-B14F-4D97-AF65-F5344CB8AC3E}">
        <p14:creationId xmlns:p14="http://schemas.microsoft.com/office/powerpoint/2010/main" val="2346014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Gantt chart</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graphicFrame>
        <p:nvGraphicFramePr>
          <p:cNvPr id="4" name="Content Placeholder 3"/>
          <p:cNvGraphicFramePr>
            <a:graphicFrameLocks noGrp="1"/>
          </p:cNvGraphicFramePr>
          <p:nvPr>
            <p:ph idx="1"/>
            <p:extLst/>
          </p:nvPr>
        </p:nvGraphicFramePr>
        <p:xfrm>
          <a:off x="6384032" y="1701800"/>
          <a:ext cx="5196780" cy="1483360"/>
        </p:xfrm>
        <a:graphic>
          <a:graphicData uri="http://schemas.openxmlformats.org/drawingml/2006/table">
            <a:tbl>
              <a:tblPr rtl="1" firstRow="1" bandRow="1">
                <a:tableStyleId>{5C22544A-7EE6-4342-B048-85BDC9FD1C3A}</a:tableStyleId>
              </a:tblPr>
              <a:tblGrid>
                <a:gridCol w="1299195">
                  <a:extLst>
                    <a:ext uri="{9D8B030D-6E8A-4147-A177-3AD203B41FA5}">
                      <a16:colId xmlns:a16="http://schemas.microsoft.com/office/drawing/2014/main" xmlns="" val="528107051"/>
                    </a:ext>
                  </a:extLst>
                </a:gridCol>
                <a:gridCol w="1299195">
                  <a:extLst>
                    <a:ext uri="{9D8B030D-6E8A-4147-A177-3AD203B41FA5}">
                      <a16:colId xmlns:a16="http://schemas.microsoft.com/office/drawing/2014/main" xmlns="" val="2933502328"/>
                    </a:ext>
                  </a:extLst>
                </a:gridCol>
                <a:gridCol w="1299195">
                  <a:extLst>
                    <a:ext uri="{9D8B030D-6E8A-4147-A177-3AD203B41FA5}">
                      <a16:colId xmlns:a16="http://schemas.microsoft.com/office/drawing/2014/main" xmlns="" val="3169388912"/>
                    </a:ext>
                  </a:extLst>
                </a:gridCol>
                <a:gridCol w="1299195">
                  <a:extLst>
                    <a:ext uri="{9D8B030D-6E8A-4147-A177-3AD203B41FA5}">
                      <a16:colId xmlns:a16="http://schemas.microsoft.com/office/drawing/2014/main" xmlns="" val="2904644922"/>
                    </a:ext>
                  </a:extLst>
                </a:gridCol>
              </a:tblGrid>
              <a:tr h="370840">
                <a:tc>
                  <a:txBody>
                    <a:bodyPr/>
                    <a:lstStyle/>
                    <a:p>
                      <a:pPr algn="l" rtl="0"/>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l" rtl="0"/>
                      <a:r>
                        <a:rPr lang="en-US" dirty="0">
                          <a:latin typeface="Times New Roman" panose="02020603050405020304" pitchFamily="18" charset="0"/>
                        </a:rPr>
                        <a:t>Week 2</a:t>
                      </a:r>
                      <a:endParaRPr lang="ar-JO" dirty="0">
                        <a:latin typeface="Times New Roman" panose="02020603050405020304" pitchFamily="18" charset="0"/>
                        <a:cs typeface="Times New Roman" panose="02020603050405020304" pitchFamily="18" charset="0"/>
                      </a:endParaRPr>
                    </a:p>
                  </a:txBody>
                  <a:tcPr/>
                </a:tc>
                <a:tc>
                  <a:txBody>
                    <a:bodyPr/>
                    <a:lstStyle/>
                    <a:p>
                      <a:pPr algn="l" rtl="0"/>
                      <a:r>
                        <a:rPr lang="en-US" dirty="0">
                          <a:latin typeface="Times New Roman" panose="02020603050405020304" pitchFamily="18" charset="0"/>
                        </a:rPr>
                        <a:t>Week 1</a:t>
                      </a:r>
                      <a:endParaRPr lang="ar-JO" dirty="0">
                        <a:latin typeface="Times New Roman" panose="02020603050405020304" pitchFamily="18" charset="0"/>
                        <a:cs typeface="Times New Roman" panose="02020603050405020304" pitchFamily="18" charset="0"/>
                      </a:endParaRPr>
                    </a:p>
                  </a:txBody>
                  <a:tcPr/>
                </a:tc>
                <a:tc>
                  <a:txBody>
                    <a:bodyPr/>
                    <a:lstStyle/>
                    <a:p>
                      <a:pPr rtl="1"/>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6265201"/>
                  </a:ext>
                </a:extLst>
              </a:tr>
              <a:tr h="370840">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algn="l" rtl="0"/>
                      <a:r>
                        <a:rPr lang="en-US" dirty="0">
                          <a:latin typeface="Times New Roman" panose="02020603050405020304" pitchFamily="18" charset="0"/>
                        </a:rPr>
                        <a:t>Task 1</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09752625"/>
                  </a:ext>
                </a:extLst>
              </a:tr>
              <a:tr h="370840">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rtl="1"/>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algn="l" rtl="0"/>
                      <a:r>
                        <a:rPr lang="en-US" dirty="0">
                          <a:latin typeface="Times New Roman" panose="02020603050405020304" pitchFamily="18" charset="0"/>
                        </a:rPr>
                        <a:t>Task 2</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91241984"/>
                  </a:ext>
                </a:extLst>
              </a:tr>
              <a:tr h="370840">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rtl="1"/>
                      <a:endParaRPr lang="ar-JO" dirty="0">
                        <a:latin typeface="Times New Roman" panose="02020603050405020304" pitchFamily="18" charset="0"/>
                        <a:cs typeface="Times New Roman" panose="02020603050405020304" pitchFamily="18" charset="0"/>
                      </a:endParaRPr>
                    </a:p>
                  </a:txBody>
                  <a:tcPr/>
                </a:tc>
                <a:tc>
                  <a:txBody>
                    <a:bodyPr/>
                    <a:lstStyle/>
                    <a:p>
                      <a:pPr algn="l" rtl="0"/>
                      <a:r>
                        <a:rPr lang="en-US" dirty="0">
                          <a:latin typeface="Times New Roman" panose="02020603050405020304" pitchFamily="18" charset="0"/>
                        </a:rPr>
                        <a:t>….</a:t>
                      </a:r>
                      <a:endParaRPr lang="ar-J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65058072"/>
                  </a:ext>
                </a:extLst>
              </a:tr>
            </a:tbl>
          </a:graphicData>
        </a:graphic>
      </p:graphicFrame>
      <p:sp>
        <p:nvSpPr>
          <p:cNvPr id="5" name="Content Placeholder 2"/>
          <p:cNvSpPr txBox="1">
            <a:spLocks/>
          </p:cNvSpPr>
          <p:nvPr/>
        </p:nvSpPr>
        <p:spPr>
          <a:xfrm>
            <a:off x="1220472" y="1701797"/>
            <a:ext cx="5091553" cy="4462272"/>
          </a:xfrm>
          <a:prstGeom prst="rect">
            <a:avLst/>
          </a:prstGeom>
        </p:spPr>
        <p:txBody>
          <a:bodyPr vert="horz" lIns="121899" tIns="60949" rIns="121899" bIns="60949" rtlCol="0">
            <a:normAutofit/>
          </a:bodyPr>
          <a:lstStyle>
            <a:lvl1pPr marL="304747" indent="-304747" algn="r" defTabSz="1218987" rtl="1"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r" defTabSz="1218987" rtl="1"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algn="l" rtl="0"/>
            <a:r>
              <a:rPr lang="en-US" sz="2000" dirty="0">
                <a:latin typeface="Times New Roman" panose="02020603050405020304" pitchFamily="18" charset="0"/>
              </a:rPr>
              <a:t>It is a time scaled version of the CPM.</a:t>
            </a:r>
          </a:p>
          <a:p>
            <a:pPr algn="l" rtl="0"/>
            <a:r>
              <a:rPr lang="en-US" sz="2000" dirty="0">
                <a:latin typeface="Times New Roman" panose="02020603050405020304" pitchFamily="18" charset="0"/>
              </a:rPr>
              <a:t>It is common in construction and packaging industries. </a:t>
            </a:r>
          </a:p>
        </p:txBody>
      </p:sp>
      <p:sp>
        <p:nvSpPr>
          <p:cNvPr id="3" name="Date Placeholder 2"/>
          <p:cNvSpPr>
            <a:spLocks noGrp="1"/>
          </p:cNvSpPr>
          <p:nvPr>
            <p:ph type="dt" sz="half" idx="10"/>
          </p:nvPr>
        </p:nvSpPr>
        <p:spPr/>
        <p:txBody>
          <a:bodyPr/>
          <a:lstStyle/>
          <a:p>
            <a:pPr defTabSz="457200">
              <a:defRPr/>
            </a:pPr>
            <a:fld id="{82DAD590-3FC2-4CD9-A592-7EED4B1359FD}"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42</a:t>
            </a:fld>
            <a:endParaRPr lang="ar-JO" dirty="0"/>
          </a:p>
        </p:txBody>
      </p:sp>
    </p:spTree>
    <p:extLst>
      <p:ext uri="{BB962C8B-B14F-4D97-AF65-F5344CB8AC3E}">
        <p14:creationId xmlns:p14="http://schemas.microsoft.com/office/powerpoint/2010/main" val="3324908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Alternative classification of hazard</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lgn="l" rtl="0">
              <a:buNone/>
            </a:pPr>
            <a:r>
              <a:rPr lang="en-US" b="1" dirty="0">
                <a:solidFill>
                  <a:schemeClr val="tx1"/>
                </a:solidFill>
              </a:rPr>
              <a:t>1. Safe:</a:t>
            </a:r>
          </a:p>
          <a:p>
            <a:pPr marL="682633" lvl="2" indent="0" algn="l" rtl="0">
              <a:buNone/>
            </a:pPr>
            <a:r>
              <a:rPr lang="en-US" sz="2000" dirty="0">
                <a:solidFill>
                  <a:schemeClr val="tx1"/>
                </a:solidFill>
              </a:rPr>
              <a:t>Human error, deficiency, inadequacy of design or equipment malfunction will NOT result in personal injured or equipment damage.</a:t>
            </a:r>
          </a:p>
          <a:p>
            <a:pPr marL="73140" indent="0" algn="l" rtl="0">
              <a:buNone/>
            </a:pPr>
            <a:r>
              <a:rPr lang="en-US" b="1" dirty="0">
                <a:solidFill>
                  <a:schemeClr val="tx1"/>
                </a:solidFill>
              </a:rPr>
              <a:t>2. Marginal:</a:t>
            </a:r>
          </a:p>
          <a:p>
            <a:pPr marL="682633" lvl="2" indent="0" algn="l" rtl="0">
              <a:buNone/>
            </a:pPr>
            <a:r>
              <a:rPr lang="en-US" sz="2000" dirty="0">
                <a:solidFill>
                  <a:schemeClr val="tx1"/>
                </a:solidFill>
              </a:rPr>
              <a:t>Human error or equipment malfunction will degrade system performance or damage equipment, but counteraction can be undertaken such serious injury NOT occur.</a:t>
            </a:r>
          </a:p>
          <a:p>
            <a:pPr marL="73140" indent="0" algn="l" rtl="0">
              <a:buNone/>
            </a:pPr>
            <a:r>
              <a:rPr lang="en-US" b="1" dirty="0">
                <a:solidFill>
                  <a:schemeClr val="tx1"/>
                </a:solidFill>
              </a:rPr>
              <a:t>3. Critical:</a:t>
            </a:r>
          </a:p>
          <a:p>
            <a:pPr marL="682633" lvl="2" indent="0" algn="l" rtl="0">
              <a:buNone/>
            </a:pPr>
            <a:r>
              <a:rPr lang="en-US" sz="2000" dirty="0">
                <a:solidFill>
                  <a:schemeClr val="tx1"/>
                </a:solidFill>
              </a:rPr>
              <a:t>Human error or equipment malfunction will cause injury, serious damage, or will result in a hazard requiring immediate action for personnel or system survival.</a:t>
            </a:r>
          </a:p>
          <a:p>
            <a:pPr marL="73140" indent="0" algn="l" rtl="0">
              <a:buNone/>
            </a:pPr>
            <a:r>
              <a:rPr lang="en-US" b="1" dirty="0">
                <a:solidFill>
                  <a:schemeClr val="tx1"/>
                </a:solidFill>
              </a:rPr>
              <a:t>4. Catastrophic:</a:t>
            </a:r>
          </a:p>
          <a:p>
            <a:pPr marL="682633" lvl="2" indent="0" algn="l" rtl="0">
              <a:buNone/>
            </a:pPr>
            <a:r>
              <a:rPr lang="en-US" sz="2000" dirty="0">
                <a:solidFill>
                  <a:schemeClr val="tx1"/>
                </a:solidFill>
              </a:rPr>
              <a:t>human error or equipment malfunction will severely degrade system performance and cause system loss or cause death or serious injuries.</a:t>
            </a:r>
          </a:p>
        </p:txBody>
      </p:sp>
      <p:sp>
        <p:nvSpPr>
          <p:cNvPr id="4" name="Date Placeholder 3"/>
          <p:cNvSpPr>
            <a:spLocks noGrp="1"/>
          </p:cNvSpPr>
          <p:nvPr>
            <p:ph type="dt" sz="half" idx="10"/>
          </p:nvPr>
        </p:nvSpPr>
        <p:spPr/>
        <p:txBody>
          <a:bodyPr/>
          <a:lstStyle/>
          <a:p>
            <a:pPr defTabSz="457200">
              <a:defRPr/>
            </a:pPr>
            <a:fld id="{875DD433-CBFD-471B-B235-46E14FF2D951}"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43</a:t>
            </a:fld>
            <a:endParaRPr lang="ar-JO" dirty="0"/>
          </a:p>
        </p:txBody>
      </p:sp>
    </p:spTree>
    <p:extLst>
      <p:ext uri="{BB962C8B-B14F-4D97-AF65-F5344CB8AC3E}">
        <p14:creationId xmlns:p14="http://schemas.microsoft.com/office/powerpoint/2010/main" val="2417695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395506"/>
            <a:ext cx="10058400" cy="1450757"/>
          </a:xfrm>
        </p:spPr>
        <p:txBody>
          <a:bodyPr>
            <a:normAutofit/>
          </a:bodyPr>
          <a:lstStyle/>
          <a:p>
            <a:r>
              <a:rPr lang="en-US" sz="2400" b="1" dirty="0">
                <a:solidFill>
                  <a:schemeClr val="tx1"/>
                </a:solidFill>
              </a:rPr>
              <a:t>Hazard classification</a:t>
            </a:r>
            <a:br>
              <a:rPr lang="en-US" sz="2400" b="1" dirty="0">
                <a:solidFill>
                  <a:schemeClr val="tx1"/>
                </a:solidFill>
              </a:rPr>
            </a:br>
            <a:endParaRPr lang="ar-JO" sz="2400" b="1" dirty="0">
              <a:solidFill>
                <a:schemeClr val="tx1"/>
              </a:solidFill>
            </a:endParaRPr>
          </a:p>
        </p:txBody>
      </p:sp>
      <p:graphicFrame>
        <p:nvGraphicFramePr>
          <p:cNvPr id="4" name="Content Placeholder 3"/>
          <p:cNvGraphicFramePr>
            <a:graphicFrameLocks noGrp="1"/>
          </p:cNvGraphicFramePr>
          <p:nvPr>
            <p:ph idx="1"/>
            <p:extLst/>
          </p:nvPr>
        </p:nvGraphicFramePr>
        <p:xfrm>
          <a:off x="1098552" y="1846263"/>
          <a:ext cx="10055225" cy="1854200"/>
        </p:xfrm>
        <a:graphic>
          <a:graphicData uri="http://schemas.openxmlformats.org/drawingml/2006/table">
            <a:tbl>
              <a:tblPr rtl="1" firstRow="1" bandRow="1">
                <a:tableStyleId>{B301B821-A1FF-4177-AEE7-76D212191A09}</a:tableStyleId>
              </a:tblPr>
              <a:tblGrid>
                <a:gridCol w="2730066">
                  <a:extLst>
                    <a:ext uri="{9D8B030D-6E8A-4147-A177-3AD203B41FA5}">
                      <a16:colId xmlns:a16="http://schemas.microsoft.com/office/drawing/2014/main" xmlns="" val="1768398047"/>
                    </a:ext>
                  </a:extLst>
                </a:gridCol>
                <a:gridCol w="2979570">
                  <a:extLst>
                    <a:ext uri="{9D8B030D-6E8A-4147-A177-3AD203B41FA5}">
                      <a16:colId xmlns:a16="http://schemas.microsoft.com/office/drawing/2014/main" xmlns="" val="472688173"/>
                    </a:ext>
                  </a:extLst>
                </a:gridCol>
                <a:gridCol w="2532855">
                  <a:extLst>
                    <a:ext uri="{9D8B030D-6E8A-4147-A177-3AD203B41FA5}">
                      <a16:colId xmlns:a16="http://schemas.microsoft.com/office/drawing/2014/main" xmlns="" val="862028291"/>
                    </a:ext>
                  </a:extLst>
                </a:gridCol>
                <a:gridCol w="1812734">
                  <a:extLst>
                    <a:ext uri="{9D8B030D-6E8A-4147-A177-3AD203B41FA5}">
                      <a16:colId xmlns:a16="http://schemas.microsoft.com/office/drawing/2014/main" xmlns="" val="3486126646"/>
                    </a:ext>
                  </a:extLst>
                </a:gridCol>
              </a:tblGrid>
              <a:tr h="370840">
                <a:tc>
                  <a:txBody>
                    <a:bodyPr/>
                    <a:lstStyle/>
                    <a:p>
                      <a:pPr algn="ctr" rtl="0"/>
                      <a:r>
                        <a:rPr lang="en-US" dirty="0">
                          <a:latin typeface="Times New Roman" panose="02020603050405020304" pitchFamily="18" charset="0"/>
                        </a:rPr>
                        <a:t>Personnel Injury</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Equipment damage</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hazard</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Class </a:t>
                      </a:r>
                      <a:endParaRPr lang="ar-JO" dirty="0">
                        <a:latin typeface="Times New Roman" panose="02020603050405020304" pitchFamily="18" charset="0"/>
                        <a:cs typeface="Times New Roman" panose="02020603050405020304" pitchFamily="18" charset="0"/>
                      </a:endParaRPr>
                    </a:p>
                  </a:txBody>
                  <a:tcPr marL="88750" marR="88750"/>
                </a:tc>
                <a:extLst>
                  <a:ext uri="{0D108BD9-81ED-4DB2-BD59-A6C34878D82A}">
                    <a16:rowId xmlns:a16="http://schemas.microsoft.com/office/drawing/2014/main" xmlns="" val="576098980"/>
                  </a:ext>
                </a:extLst>
              </a:tr>
              <a:tr h="370840">
                <a:tc>
                  <a:txBody>
                    <a:bodyPr/>
                    <a:lstStyle/>
                    <a:p>
                      <a:pPr algn="ctr" rtl="0"/>
                      <a:r>
                        <a:rPr lang="en-US" dirty="0">
                          <a:latin typeface="Times New Roman" panose="02020603050405020304" pitchFamily="18" charset="0"/>
                        </a:rPr>
                        <a:t>None</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None</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Safe</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I</a:t>
                      </a:r>
                      <a:endParaRPr lang="ar-JO" dirty="0">
                        <a:latin typeface="Times New Roman" panose="02020603050405020304" pitchFamily="18" charset="0"/>
                        <a:cs typeface="Times New Roman" panose="02020603050405020304" pitchFamily="18" charset="0"/>
                      </a:endParaRPr>
                    </a:p>
                  </a:txBody>
                  <a:tcPr marL="88750" marR="88750"/>
                </a:tc>
                <a:extLst>
                  <a:ext uri="{0D108BD9-81ED-4DB2-BD59-A6C34878D82A}">
                    <a16:rowId xmlns:a16="http://schemas.microsoft.com/office/drawing/2014/main" xmlns="" val="150413300"/>
                  </a:ext>
                </a:extLst>
              </a:tr>
              <a:tr h="370840">
                <a:tc>
                  <a:txBody>
                    <a:bodyPr/>
                    <a:lstStyle/>
                    <a:p>
                      <a:pPr algn="ctr" rtl="0"/>
                      <a:r>
                        <a:rPr lang="en-US" dirty="0">
                          <a:latin typeface="Times New Roman" panose="02020603050405020304" pitchFamily="18" charset="0"/>
                        </a:rPr>
                        <a:t>None</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Minor</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Marginal</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II</a:t>
                      </a:r>
                      <a:endParaRPr lang="ar-JO" dirty="0">
                        <a:latin typeface="Times New Roman" panose="02020603050405020304" pitchFamily="18" charset="0"/>
                        <a:cs typeface="Times New Roman" panose="02020603050405020304" pitchFamily="18" charset="0"/>
                      </a:endParaRPr>
                    </a:p>
                  </a:txBody>
                  <a:tcPr marL="88750" marR="88750"/>
                </a:tc>
                <a:extLst>
                  <a:ext uri="{0D108BD9-81ED-4DB2-BD59-A6C34878D82A}">
                    <a16:rowId xmlns:a16="http://schemas.microsoft.com/office/drawing/2014/main" xmlns="" val="1207156219"/>
                  </a:ext>
                </a:extLst>
              </a:tr>
              <a:tr h="370840">
                <a:tc>
                  <a:txBody>
                    <a:bodyPr/>
                    <a:lstStyle/>
                    <a:p>
                      <a:pPr algn="ctr" rtl="0"/>
                      <a:r>
                        <a:rPr lang="en-US" dirty="0">
                          <a:latin typeface="Times New Roman" panose="02020603050405020304" pitchFamily="18" charset="0"/>
                        </a:rPr>
                        <a:t>Minor</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Substantial</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Critical</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III</a:t>
                      </a:r>
                      <a:endParaRPr lang="ar-JO" dirty="0">
                        <a:latin typeface="Times New Roman" panose="02020603050405020304" pitchFamily="18" charset="0"/>
                        <a:cs typeface="Times New Roman" panose="02020603050405020304" pitchFamily="18" charset="0"/>
                      </a:endParaRPr>
                    </a:p>
                  </a:txBody>
                  <a:tcPr marL="88750" marR="88750"/>
                </a:tc>
                <a:extLst>
                  <a:ext uri="{0D108BD9-81ED-4DB2-BD59-A6C34878D82A}">
                    <a16:rowId xmlns:a16="http://schemas.microsoft.com/office/drawing/2014/main" xmlns="" val="3444877493"/>
                  </a:ext>
                </a:extLst>
              </a:tr>
              <a:tr h="370840">
                <a:tc>
                  <a:txBody>
                    <a:bodyPr/>
                    <a:lstStyle/>
                    <a:p>
                      <a:pPr algn="ctr" rtl="0"/>
                      <a:r>
                        <a:rPr lang="en-US" dirty="0">
                          <a:latin typeface="Times New Roman" panose="02020603050405020304" pitchFamily="18" charset="0"/>
                        </a:rPr>
                        <a:t>Major injury or Death</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System loss</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Catastrophic</a:t>
                      </a:r>
                      <a:endParaRPr lang="ar-JO" dirty="0">
                        <a:latin typeface="Times New Roman" panose="02020603050405020304" pitchFamily="18" charset="0"/>
                        <a:cs typeface="Times New Roman" panose="02020603050405020304" pitchFamily="18" charset="0"/>
                      </a:endParaRPr>
                    </a:p>
                  </a:txBody>
                  <a:tcPr marL="88750" marR="88750"/>
                </a:tc>
                <a:tc>
                  <a:txBody>
                    <a:bodyPr/>
                    <a:lstStyle/>
                    <a:p>
                      <a:pPr algn="ctr" rtl="0"/>
                      <a:r>
                        <a:rPr lang="en-US" dirty="0">
                          <a:latin typeface="Times New Roman" panose="02020603050405020304" pitchFamily="18" charset="0"/>
                        </a:rPr>
                        <a:t>IV</a:t>
                      </a:r>
                      <a:endParaRPr lang="ar-JO" dirty="0">
                        <a:latin typeface="Times New Roman" panose="02020603050405020304" pitchFamily="18" charset="0"/>
                        <a:cs typeface="Times New Roman" panose="02020603050405020304" pitchFamily="18" charset="0"/>
                      </a:endParaRPr>
                    </a:p>
                  </a:txBody>
                  <a:tcPr marL="88750" marR="88750"/>
                </a:tc>
                <a:extLst>
                  <a:ext uri="{0D108BD9-81ED-4DB2-BD59-A6C34878D82A}">
                    <a16:rowId xmlns:a16="http://schemas.microsoft.com/office/drawing/2014/main" xmlns="" val="3357749375"/>
                  </a:ext>
                </a:extLst>
              </a:tr>
            </a:tbl>
          </a:graphicData>
        </a:graphic>
      </p:graphicFrame>
      <p:sp>
        <p:nvSpPr>
          <p:cNvPr id="3" name="Date Placeholder 2"/>
          <p:cNvSpPr>
            <a:spLocks noGrp="1"/>
          </p:cNvSpPr>
          <p:nvPr>
            <p:ph type="dt" sz="half" idx="10"/>
          </p:nvPr>
        </p:nvSpPr>
        <p:spPr/>
        <p:txBody>
          <a:bodyPr/>
          <a:lstStyle/>
          <a:p>
            <a:pPr defTabSz="457200">
              <a:defRPr/>
            </a:pPr>
            <a:fld id="{A9B3D4C3-BDDF-459F-A747-9E5E30EE13E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44</a:t>
            </a:fld>
            <a:endParaRPr lang="ar-JO" dirty="0"/>
          </a:p>
        </p:txBody>
      </p:sp>
    </p:spTree>
    <p:extLst>
      <p:ext uri="{BB962C8B-B14F-4D97-AF65-F5344CB8AC3E}">
        <p14:creationId xmlns:p14="http://schemas.microsoft.com/office/powerpoint/2010/main" val="2237676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3540"/>
            <a:ext cx="10058400" cy="1450757"/>
          </a:xfrm>
        </p:spPr>
        <p:txBody>
          <a:bodyPr>
            <a:normAutofit/>
          </a:bodyPr>
          <a:lstStyle/>
          <a:p>
            <a:r>
              <a:rPr lang="en-US" sz="2400" dirty="0">
                <a:solidFill>
                  <a:schemeClr val="tx1"/>
                </a:solidFill>
              </a:rPr>
              <a:t>Evolution of Hazard control</a:t>
            </a:r>
            <a:endParaRPr lang="ar-JO" sz="24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1408070"/>
              </p:ext>
            </p:extLst>
          </p:nvPr>
        </p:nvGraphicFramePr>
        <p:xfrm>
          <a:off x="1220708" y="1302228"/>
          <a:ext cx="10360025" cy="4104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p:cNvSpPr/>
          <p:nvPr/>
        </p:nvSpPr>
        <p:spPr>
          <a:xfrm>
            <a:off x="3232369" y="4653136"/>
            <a:ext cx="633670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rPr>
              <a:t>Time</a:t>
            </a:r>
            <a:endParaRPr lang="ar-JO" sz="28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pPr defTabSz="457200">
              <a:defRPr/>
            </a:pPr>
            <a:fld id="{B3BDDDE3-CA3B-4F66-ACB2-F88DC8716E16}" type="datetime3">
              <a:rPr lang="en-US" smtClean="0"/>
              <a:t>14 October 2017</a:t>
            </a:fld>
            <a:endParaRPr lang="ar-JO" dirty="0">
              <a:cs typeface="Times New Roman" panose="02020603050405020304" pitchFamily="18" charset="0"/>
            </a:endParaRPr>
          </a:p>
        </p:txBody>
      </p:sp>
      <p:sp>
        <p:nvSpPr>
          <p:cNvPr id="6" name="Footer Placeholder 5"/>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defTabSz="457200">
              <a:defRPr/>
            </a:pPr>
            <a:fld id="{86A6E774-AC26-4B44-83AD-44DE919403BA}" type="slidenum">
              <a:rPr lang="ar-JO" smtClean="0"/>
              <a:pPr defTabSz="457200">
                <a:defRPr/>
              </a:pPr>
              <a:t>45</a:t>
            </a:fld>
            <a:endParaRPr lang="ar-JO" dirty="0"/>
          </a:p>
        </p:txBody>
      </p:sp>
    </p:spTree>
    <p:extLst>
      <p:ext uri="{BB962C8B-B14F-4D97-AF65-F5344CB8AC3E}">
        <p14:creationId xmlns:p14="http://schemas.microsoft.com/office/powerpoint/2010/main" val="2614049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Program Evaluation and Review Technique (PERT)</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r>
              <a:rPr lang="en-US" dirty="0">
                <a:solidFill>
                  <a:schemeClr val="tx1"/>
                </a:solidFill>
              </a:rPr>
              <a:t>It is a time sequence representation of system safety tasks, shown as a network. Not all events in a PERT chart are of equal importance.</a:t>
            </a:r>
          </a:p>
          <a:p>
            <a:pPr algn="l" rtl="0"/>
            <a:r>
              <a:rPr lang="en-US" dirty="0">
                <a:solidFill>
                  <a:schemeClr val="tx1"/>
                </a:solidFill>
              </a:rPr>
              <a:t>The chain of events with time intervals containing zero slack time is called a critical path.</a:t>
            </a:r>
          </a:p>
          <a:p>
            <a:pPr algn="l" rtl="0"/>
            <a:r>
              <a:rPr lang="en-US" dirty="0">
                <a:solidFill>
                  <a:schemeClr val="tx1"/>
                </a:solidFill>
              </a:rPr>
              <a:t>Slack time equals the difference between the scheduled duration and the actual duration of an event.</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defTabSz="457200">
              <a:defRPr/>
            </a:pPr>
            <a:fld id="{7868109A-BF65-4359-813C-D59F198F544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46</a:t>
            </a:fld>
            <a:endParaRPr lang="ar-JO" dirty="0"/>
          </a:p>
        </p:txBody>
      </p:sp>
    </p:spTree>
    <p:extLst>
      <p:ext uri="{BB962C8B-B14F-4D97-AF65-F5344CB8AC3E}">
        <p14:creationId xmlns:p14="http://schemas.microsoft.com/office/powerpoint/2010/main" val="3270258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Hazard priority levels (Assigned to hazard elimination)</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19" name="Content Placeholder 2"/>
          <p:cNvSpPr>
            <a:spLocks noGrp="1"/>
          </p:cNvSpPr>
          <p:nvPr>
            <p:ph idx="1"/>
          </p:nvPr>
        </p:nvSpPr>
        <p:spPr>
          <a:xfrm>
            <a:off x="1271464" y="3617373"/>
            <a:ext cx="1512168" cy="575154"/>
          </a:xfrm>
        </p:spPr>
        <p:txBody>
          <a:bodyPr>
            <a:noAutofit/>
          </a:bodyPr>
          <a:lstStyle/>
          <a:p>
            <a:pPr algn="l" rtl="0"/>
            <a:r>
              <a:rPr lang="en-US" dirty="0">
                <a:solidFill>
                  <a:schemeClr val="tx1"/>
                </a:solidFill>
              </a:rPr>
              <a:t>Probability of occurrence</a:t>
            </a:r>
            <a:endParaRPr lang="ar-JO" dirty="0">
              <a:solidFill>
                <a:schemeClr val="tx1"/>
              </a:solidFill>
              <a:cs typeface="Times New Roman" panose="02020603050405020304" pitchFamily="18" charset="0"/>
            </a:endParaRPr>
          </a:p>
        </p:txBody>
      </p:sp>
      <p:sp>
        <p:nvSpPr>
          <p:cNvPr id="13" name="Rectangle 12"/>
          <p:cNvSpPr/>
          <p:nvPr/>
        </p:nvSpPr>
        <p:spPr>
          <a:xfrm>
            <a:off x="6068408" y="4192527"/>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HIGH</a:t>
            </a:r>
          </a:p>
          <a:p>
            <a:pPr algn="ctr"/>
            <a:endParaRPr lang="en-US" dirty="0">
              <a:latin typeface="Times New Roman" panose="02020603050405020304" pitchFamily="18" charset="0"/>
            </a:endParaRPr>
          </a:p>
          <a:p>
            <a:pPr algn="ctr"/>
            <a:r>
              <a:rPr lang="en-US" dirty="0">
                <a:latin typeface="Times New Roman" panose="02020603050405020304" pitchFamily="18" charset="0"/>
              </a:rPr>
              <a:t>HIGH</a:t>
            </a:r>
            <a:endParaRPr lang="ar-JO" dirty="0">
              <a:latin typeface="Times New Roman" panose="02020603050405020304" pitchFamily="18" charset="0"/>
              <a:cs typeface="Times New Roman" panose="02020603050405020304" pitchFamily="18" charset="0"/>
            </a:endParaRPr>
          </a:p>
        </p:txBody>
      </p:sp>
      <p:sp>
        <p:nvSpPr>
          <p:cNvPr id="14" name="Rectangle 13"/>
          <p:cNvSpPr/>
          <p:nvPr/>
        </p:nvSpPr>
        <p:spPr>
          <a:xfrm>
            <a:off x="3849956" y="3009279"/>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LOW</a:t>
            </a:r>
          </a:p>
          <a:p>
            <a:pPr algn="ctr"/>
            <a:endParaRPr lang="en-US" dirty="0">
              <a:latin typeface="Times New Roman" panose="02020603050405020304" pitchFamily="18" charset="0"/>
            </a:endParaRPr>
          </a:p>
          <a:p>
            <a:pPr algn="ctr"/>
            <a:r>
              <a:rPr lang="en-US" dirty="0">
                <a:latin typeface="Times New Roman" panose="02020603050405020304" pitchFamily="18" charset="0"/>
              </a:rPr>
              <a:t>LOW</a:t>
            </a:r>
            <a:endParaRPr lang="ar-JO" dirty="0">
              <a:latin typeface="Times New Roman" panose="02020603050405020304" pitchFamily="18" charset="0"/>
              <a:cs typeface="Times New Roman" panose="02020603050405020304" pitchFamily="18" charset="0"/>
            </a:endParaRPr>
          </a:p>
        </p:txBody>
      </p:sp>
      <p:sp>
        <p:nvSpPr>
          <p:cNvPr id="15" name="Rectangle 14"/>
          <p:cNvSpPr/>
          <p:nvPr/>
        </p:nvSpPr>
        <p:spPr>
          <a:xfrm>
            <a:off x="3849956" y="4192527"/>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LOW</a:t>
            </a:r>
          </a:p>
          <a:p>
            <a:pPr algn="ctr"/>
            <a:endParaRPr lang="en-US" dirty="0">
              <a:latin typeface="Times New Roman" panose="02020603050405020304" pitchFamily="18" charset="0"/>
            </a:endParaRPr>
          </a:p>
          <a:p>
            <a:pPr algn="ctr"/>
            <a:r>
              <a:rPr lang="en-US" dirty="0">
                <a:latin typeface="Times New Roman" panose="02020603050405020304" pitchFamily="18" charset="0"/>
              </a:rPr>
              <a:t>HIGH</a:t>
            </a:r>
            <a:endParaRPr lang="ar-JO" dirty="0">
              <a:latin typeface="Times New Roman" panose="02020603050405020304" pitchFamily="18" charset="0"/>
              <a:cs typeface="Times New Roman" panose="02020603050405020304" pitchFamily="18" charset="0"/>
            </a:endParaRPr>
          </a:p>
        </p:txBody>
      </p:sp>
      <p:sp>
        <p:nvSpPr>
          <p:cNvPr id="16" name="Rectangle 15"/>
          <p:cNvSpPr/>
          <p:nvPr/>
        </p:nvSpPr>
        <p:spPr>
          <a:xfrm>
            <a:off x="6082204" y="3009279"/>
            <a:ext cx="22184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HIGH</a:t>
            </a:r>
          </a:p>
          <a:p>
            <a:pPr algn="ctr"/>
            <a:endParaRPr lang="en-US" dirty="0">
              <a:latin typeface="Times New Roman" panose="02020603050405020304" pitchFamily="18" charset="0"/>
            </a:endParaRPr>
          </a:p>
          <a:p>
            <a:pPr algn="ctr"/>
            <a:r>
              <a:rPr lang="en-US" dirty="0">
                <a:latin typeface="Times New Roman" panose="02020603050405020304" pitchFamily="18" charset="0"/>
              </a:rPr>
              <a:t>LOW</a:t>
            </a:r>
            <a:endParaRPr lang="ar-JO" dirty="0">
              <a:latin typeface="Times New Roman" panose="02020603050405020304" pitchFamily="18" charset="0"/>
              <a:cs typeface="Times New Roman" panose="02020603050405020304" pitchFamily="18" charset="0"/>
            </a:endParaRPr>
          </a:p>
        </p:txBody>
      </p:sp>
      <p:sp>
        <p:nvSpPr>
          <p:cNvPr id="17" name="Arrow: Right 16"/>
          <p:cNvSpPr/>
          <p:nvPr/>
        </p:nvSpPr>
        <p:spPr>
          <a:xfrm>
            <a:off x="4436044" y="2151132"/>
            <a:ext cx="331236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Severity</a:t>
            </a:r>
            <a:endParaRPr lang="ar-JO" dirty="0">
              <a:latin typeface="Times New Roman" panose="02020603050405020304" pitchFamily="18" charset="0"/>
              <a:cs typeface="Times New Roman" panose="02020603050405020304" pitchFamily="18" charset="0"/>
            </a:endParaRPr>
          </a:p>
        </p:txBody>
      </p:sp>
      <p:sp>
        <p:nvSpPr>
          <p:cNvPr id="18" name="Arrow: Down 17"/>
          <p:cNvSpPr/>
          <p:nvPr/>
        </p:nvSpPr>
        <p:spPr>
          <a:xfrm>
            <a:off x="2975678" y="3354824"/>
            <a:ext cx="792088" cy="1730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20" name="Oval 19"/>
          <p:cNvSpPr/>
          <p:nvPr/>
        </p:nvSpPr>
        <p:spPr>
          <a:xfrm>
            <a:off x="9048328" y="1986672"/>
            <a:ext cx="20162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Depends on </a:t>
            </a:r>
            <a:r>
              <a:rPr lang="en-US" dirty="0" err="1">
                <a:latin typeface="Times New Roman" panose="02020603050405020304" pitchFamily="18" charset="0"/>
              </a:rPr>
              <a:t>jugmental</a:t>
            </a:r>
            <a:r>
              <a:rPr lang="en-US" dirty="0">
                <a:latin typeface="Times New Roman" panose="02020603050405020304" pitchFamily="18" charset="0"/>
              </a:rPr>
              <a:t> factors</a:t>
            </a:r>
            <a:endParaRPr lang="ar-JO" dirty="0">
              <a:latin typeface="Times New Roman" panose="02020603050405020304" pitchFamily="18" charset="0"/>
              <a:cs typeface="Times New Roman" panose="02020603050405020304" pitchFamily="18" charset="0"/>
            </a:endParaRPr>
          </a:p>
        </p:txBody>
      </p:sp>
      <p:sp>
        <p:nvSpPr>
          <p:cNvPr id="21" name="Oval 20"/>
          <p:cNvSpPr/>
          <p:nvPr/>
        </p:nvSpPr>
        <p:spPr>
          <a:xfrm>
            <a:off x="9048328" y="4925144"/>
            <a:ext cx="20162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High priority </a:t>
            </a:r>
            <a:endParaRPr lang="ar-JO" dirty="0">
              <a:latin typeface="Times New Roman" panose="02020603050405020304" pitchFamily="18" charset="0"/>
              <a:cs typeface="Times New Roman" panose="02020603050405020304" pitchFamily="18" charset="0"/>
            </a:endParaRPr>
          </a:p>
        </p:txBody>
      </p:sp>
      <p:sp>
        <p:nvSpPr>
          <p:cNvPr id="22" name="Oval 21"/>
          <p:cNvSpPr/>
          <p:nvPr/>
        </p:nvSpPr>
        <p:spPr>
          <a:xfrm>
            <a:off x="1019436" y="1863100"/>
            <a:ext cx="20162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Low priority</a:t>
            </a:r>
            <a:endParaRPr lang="ar-JO" dirty="0">
              <a:latin typeface="Times New Roman" panose="02020603050405020304" pitchFamily="18" charset="0"/>
              <a:cs typeface="Times New Roman" panose="02020603050405020304" pitchFamily="18" charset="0"/>
            </a:endParaRPr>
          </a:p>
        </p:txBody>
      </p:sp>
      <p:sp>
        <p:nvSpPr>
          <p:cNvPr id="23" name="Oval 22"/>
          <p:cNvSpPr/>
          <p:nvPr/>
        </p:nvSpPr>
        <p:spPr>
          <a:xfrm>
            <a:off x="1023556" y="4925144"/>
            <a:ext cx="20162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Depends on </a:t>
            </a:r>
            <a:r>
              <a:rPr lang="en-US" dirty="0" err="1">
                <a:latin typeface="Times New Roman" panose="02020603050405020304" pitchFamily="18" charset="0"/>
              </a:rPr>
              <a:t>jugmental</a:t>
            </a:r>
            <a:r>
              <a:rPr lang="en-US" dirty="0">
                <a:latin typeface="Times New Roman" panose="02020603050405020304" pitchFamily="18" charset="0"/>
              </a:rPr>
              <a:t> factors</a:t>
            </a:r>
            <a:endParaRPr lang="ar-JO"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a:off x="3035660" y="2670748"/>
            <a:ext cx="612068" cy="27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3" idx="6"/>
          </p:cNvCxnSpPr>
          <p:nvPr/>
        </p:nvCxnSpPr>
        <p:spPr>
          <a:xfrm flipV="1">
            <a:off x="3039780" y="5344656"/>
            <a:ext cx="727986" cy="264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2"/>
          </p:cNvCxnSpPr>
          <p:nvPr/>
        </p:nvCxnSpPr>
        <p:spPr>
          <a:xfrm flipH="1">
            <a:off x="8400256" y="2670748"/>
            <a:ext cx="648072" cy="27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2"/>
          </p:cNvCxnSpPr>
          <p:nvPr/>
        </p:nvCxnSpPr>
        <p:spPr>
          <a:xfrm flipH="1" flipV="1">
            <a:off x="8400256" y="5344656"/>
            <a:ext cx="648072" cy="264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defTabSz="457200">
              <a:defRPr/>
            </a:pPr>
            <a:fld id="{B0F402F3-1FBE-4A0D-857D-3D368F2426BD}"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47</a:t>
            </a:fld>
            <a:endParaRPr lang="ar-JO" dirty="0"/>
          </a:p>
        </p:txBody>
      </p:sp>
    </p:spTree>
    <p:extLst>
      <p:ext uri="{BB962C8B-B14F-4D97-AF65-F5344CB8AC3E}">
        <p14:creationId xmlns:p14="http://schemas.microsoft.com/office/powerpoint/2010/main" val="1557229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Methods for Representing systems</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3" name="Content Placeholder 2"/>
          <p:cNvSpPr>
            <a:spLocks noGrp="1"/>
          </p:cNvSpPr>
          <p:nvPr>
            <p:ph sz="half" idx="1"/>
          </p:nvPr>
        </p:nvSpPr>
        <p:spPr>
          <a:xfrm>
            <a:off x="1098581" y="1845734"/>
            <a:ext cx="10055782" cy="1151218"/>
          </a:xfrm>
        </p:spPr>
        <p:txBody>
          <a:bodyPr>
            <a:normAutofit/>
          </a:bodyPr>
          <a:lstStyle/>
          <a:p>
            <a:pPr algn="l" rtl="0"/>
            <a:r>
              <a:rPr lang="en-US" sz="2400" dirty="0">
                <a:solidFill>
                  <a:schemeClr val="tx1"/>
                </a:solidFill>
              </a:rPr>
              <a:t>1. Series – Parallel structure (Block Diagrams):</a:t>
            </a:r>
            <a:endParaRPr lang="ar-JO" sz="2400" dirty="0">
              <a:solidFill>
                <a:schemeClr val="tx1"/>
              </a:solidFill>
              <a:cs typeface="Times New Roman" panose="02020603050405020304" pitchFamily="18" charset="0"/>
            </a:endParaRPr>
          </a:p>
        </p:txBody>
      </p:sp>
      <p:sp>
        <p:nvSpPr>
          <p:cNvPr id="12" name="Content Placeholder 10"/>
          <p:cNvSpPr txBox="1">
            <a:spLocks/>
          </p:cNvSpPr>
          <p:nvPr/>
        </p:nvSpPr>
        <p:spPr>
          <a:xfrm>
            <a:off x="623392" y="2780928"/>
            <a:ext cx="4936474" cy="3375288"/>
          </a:xfrm>
          <a:prstGeom prst="rect">
            <a:avLst/>
          </a:prstGeom>
        </p:spPr>
        <p:txBody>
          <a:bodyPr vert="horz" lIns="0" tIns="45720" rIns="0" bIns="45720" rtlCol="0">
            <a:normAutofit/>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ar-JO"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5917710" y="2047332"/>
            <a:ext cx="5325682" cy="3475021"/>
          </a:xfrm>
          <a:prstGeom prst="rect">
            <a:avLst/>
          </a:prstGeom>
        </p:spPr>
      </p:pic>
      <p:sp>
        <p:nvSpPr>
          <p:cNvPr id="23" name="Rectangle 22"/>
          <p:cNvSpPr/>
          <p:nvPr/>
        </p:nvSpPr>
        <p:spPr>
          <a:xfrm>
            <a:off x="2031316" y="3934914"/>
            <a:ext cx="1025915"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A</a:t>
            </a:r>
            <a:endParaRPr lang="ar-JO" dirty="0">
              <a:latin typeface="Times New Roman" panose="02020603050405020304" pitchFamily="18" charset="0"/>
              <a:cs typeface="Times New Roman" panose="02020603050405020304" pitchFamily="18" charset="0"/>
            </a:endParaRPr>
          </a:p>
        </p:txBody>
      </p:sp>
      <p:sp>
        <p:nvSpPr>
          <p:cNvPr id="26" name="Rectangle 25"/>
          <p:cNvSpPr/>
          <p:nvPr/>
        </p:nvSpPr>
        <p:spPr>
          <a:xfrm>
            <a:off x="3994316" y="3926674"/>
            <a:ext cx="10215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B</a:t>
            </a:r>
            <a:endParaRPr lang="ar-JO" dirty="0">
              <a:latin typeface="Times New Roman" panose="02020603050405020304" pitchFamily="18" charset="0"/>
              <a:cs typeface="Times New Roman" panose="02020603050405020304" pitchFamily="18" charset="0"/>
            </a:endParaRPr>
          </a:p>
        </p:txBody>
      </p:sp>
      <p:sp>
        <p:nvSpPr>
          <p:cNvPr id="27" name="Arrow: Right 26"/>
          <p:cNvSpPr/>
          <p:nvPr/>
        </p:nvSpPr>
        <p:spPr>
          <a:xfrm>
            <a:off x="839417" y="4052414"/>
            <a:ext cx="1028644" cy="612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Input</a:t>
            </a:r>
            <a:endParaRPr lang="ar-JO" dirty="0">
              <a:latin typeface="Times New Roman" panose="02020603050405020304" pitchFamily="18" charset="0"/>
              <a:cs typeface="Times New Roman" panose="02020603050405020304" pitchFamily="18" charset="0"/>
            </a:endParaRPr>
          </a:p>
        </p:txBody>
      </p:sp>
      <p:sp>
        <p:nvSpPr>
          <p:cNvPr id="28" name="Arrow: Right 27"/>
          <p:cNvSpPr/>
          <p:nvPr/>
        </p:nvSpPr>
        <p:spPr>
          <a:xfrm>
            <a:off x="3228349" y="4030442"/>
            <a:ext cx="676939" cy="612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0" name="Arrow: Right 29"/>
          <p:cNvSpPr/>
          <p:nvPr/>
        </p:nvSpPr>
        <p:spPr>
          <a:xfrm>
            <a:off x="5152599" y="4028604"/>
            <a:ext cx="1053574" cy="612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Output</a:t>
            </a:r>
            <a:endParaRPr lang="ar-JO" dirty="0">
              <a:latin typeface="Times New Roman" panose="02020603050405020304" pitchFamily="18" charset="0"/>
              <a:cs typeface="Times New Roman" panose="02020603050405020304" pitchFamily="18" charset="0"/>
            </a:endParaRPr>
          </a:p>
        </p:txBody>
      </p:sp>
      <p:sp>
        <p:nvSpPr>
          <p:cNvPr id="31" name="Rectangle 30"/>
          <p:cNvSpPr/>
          <p:nvPr/>
        </p:nvSpPr>
        <p:spPr>
          <a:xfrm>
            <a:off x="8530625" y="3356992"/>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A</a:t>
            </a:r>
            <a:endParaRPr lang="ar-JO" dirty="0">
              <a:latin typeface="Times New Roman" panose="02020603050405020304" pitchFamily="18" charset="0"/>
              <a:cs typeface="Times New Roman" panose="02020603050405020304" pitchFamily="18" charset="0"/>
            </a:endParaRPr>
          </a:p>
        </p:txBody>
      </p:sp>
      <p:sp>
        <p:nvSpPr>
          <p:cNvPr id="32" name="Rectangle 31"/>
          <p:cNvSpPr/>
          <p:nvPr/>
        </p:nvSpPr>
        <p:spPr>
          <a:xfrm>
            <a:off x="8530625" y="4489820"/>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B</a:t>
            </a:r>
            <a:endParaRPr lang="ar-JO" dirty="0">
              <a:latin typeface="Times New Roman" panose="02020603050405020304" pitchFamily="18" charset="0"/>
              <a:cs typeface="Times New Roman" panose="02020603050405020304" pitchFamily="18" charset="0"/>
            </a:endParaRPr>
          </a:p>
        </p:txBody>
      </p:sp>
      <p:sp>
        <p:nvSpPr>
          <p:cNvPr id="33" name="Arrow: Right 32"/>
          <p:cNvSpPr/>
          <p:nvPr/>
        </p:nvSpPr>
        <p:spPr>
          <a:xfrm>
            <a:off x="6867663" y="4071864"/>
            <a:ext cx="1023527" cy="51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Input</a:t>
            </a:r>
            <a:endParaRPr lang="ar-JO" dirty="0">
              <a:latin typeface="Times New Roman" panose="02020603050405020304" pitchFamily="18" charset="0"/>
              <a:cs typeface="Times New Roman" panose="02020603050405020304" pitchFamily="18" charset="0"/>
            </a:endParaRPr>
          </a:p>
        </p:txBody>
      </p:sp>
      <p:sp>
        <p:nvSpPr>
          <p:cNvPr id="34" name="Arrow: Right 33"/>
          <p:cNvSpPr/>
          <p:nvPr/>
        </p:nvSpPr>
        <p:spPr>
          <a:xfrm>
            <a:off x="10135630" y="4073720"/>
            <a:ext cx="1023527" cy="51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rPr>
              <a:t>Output</a:t>
            </a:r>
            <a:endParaRPr lang="ar-JO" dirty="0">
              <a:latin typeface="Times New Roman" panose="02020603050405020304" pitchFamily="18" charset="0"/>
              <a:cs typeface="Times New Roman" panose="02020603050405020304" pitchFamily="18" charset="0"/>
            </a:endParaRPr>
          </a:p>
        </p:txBody>
      </p:sp>
      <p:sp>
        <p:nvSpPr>
          <p:cNvPr id="35" name="Rectangle 34"/>
          <p:cNvSpPr/>
          <p:nvPr/>
        </p:nvSpPr>
        <p:spPr>
          <a:xfrm>
            <a:off x="7954561" y="3715362"/>
            <a:ext cx="576064" cy="13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6" name="Rectangle 35"/>
          <p:cNvSpPr/>
          <p:nvPr/>
        </p:nvSpPr>
        <p:spPr>
          <a:xfrm>
            <a:off x="7935991" y="4868043"/>
            <a:ext cx="576064" cy="107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7" name="Rectangle 36"/>
          <p:cNvSpPr/>
          <p:nvPr/>
        </p:nvSpPr>
        <p:spPr>
          <a:xfrm>
            <a:off x="7922969" y="3715361"/>
            <a:ext cx="140881" cy="126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8" name="Rectangle 37"/>
          <p:cNvSpPr/>
          <p:nvPr/>
        </p:nvSpPr>
        <p:spPr>
          <a:xfrm>
            <a:off x="9531842" y="3715362"/>
            <a:ext cx="576064" cy="13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39" name="Rectangle 38"/>
          <p:cNvSpPr/>
          <p:nvPr/>
        </p:nvSpPr>
        <p:spPr>
          <a:xfrm>
            <a:off x="9513272" y="4868043"/>
            <a:ext cx="576064" cy="107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
        <p:nvSpPr>
          <p:cNvPr id="40" name="Rectangle 39"/>
          <p:cNvSpPr/>
          <p:nvPr/>
        </p:nvSpPr>
        <p:spPr>
          <a:xfrm>
            <a:off x="9977765" y="3715361"/>
            <a:ext cx="140881" cy="126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a:off x="6528048" y="2510428"/>
            <a:ext cx="0" cy="3735328"/>
          </a:xfrm>
          <a:prstGeom prst="line">
            <a:avLst/>
          </a:prstGeom>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pPr defTabSz="457200">
              <a:defRPr/>
            </a:pPr>
            <a:fld id="{4FEFFAB9-4341-40FA-8331-52DEB3B0DAF8}"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48</a:t>
            </a:fld>
            <a:endParaRPr lang="ar-JO" dirty="0"/>
          </a:p>
        </p:txBody>
      </p:sp>
    </p:spTree>
    <p:extLst>
      <p:ext uri="{BB962C8B-B14F-4D97-AF65-F5344CB8AC3E}">
        <p14:creationId xmlns:p14="http://schemas.microsoft.com/office/powerpoint/2010/main" val="2735296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Methods for Representing systems</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5" name="Content Placeholder 4"/>
          <p:cNvSpPr>
            <a:spLocks noGrp="1"/>
          </p:cNvSpPr>
          <p:nvPr>
            <p:ph idx="1"/>
          </p:nvPr>
        </p:nvSpPr>
        <p:spPr>
          <a:xfrm>
            <a:off x="1098583" y="1845734"/>
            <a:ext cx="10055781" cy="575154"/>
          </a:xfrm>
        </p:spPr>
        <p:txBody>
          <a:bodyPr>
            <a:normAutofit/>
          </a:bodyPr>
          <a:lstStyle/>
          <a:p>
            <a:pPr algn="l" rtl="0"/>
            <a:r>
              <a:rPr lang="en-US" sz="2400" dirty="0">
                <a:solidFill>
                  <a:schemeClr val="tx1"/>
                </a:solidFill>
              </a:rPr>
              <a:t>2. Source – Sink structure:</a:t>
            </a:r>
            <a:endParaRPr lang="ar-JO" sz="2400" dirty="0">
              <a:solidFill>
                <a:schemeClr val="tx1"/>
              </a:solidFill>
              <a:cs typeface="Times New Roman" panose="02020603050405020304" pitchFamily="18" charset="0"/>
            </a:endParaRPr>
          </a:p>
        </p:txBody>
      </p:sp>
      <p:cxnSp>
        <p:nvCxnSpPr>
          <p:cNvPr id="9" name="Straight Arrow Connector 8"/>
          <p:cNvCxnSpPr/>
          <p:nvPr/>
        </p:nvCxnSpPr>
        <p:spPr>
          <a:xfrm>
            <a:off x="1199456" y="3501008"/>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79576" y="2780928"/>
            <a:ext cx="72008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79576" y="350100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279576" y="3501008"/>
            <a:ext cx="72008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32104" y="2946833"/>
            <a:ext cx="57606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7032104" y="3522897"/>
            <a:ext cx="57606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08168" y="3522897"/>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4"/>
          <p:cNvSpPr txBox="1">
            <a:spLocks/>
          </p:cNvSpPr>
          <p:nvPr/>
        </p:nvSpPr>
        <p:spPr>
          <a:xfrm>
            <a:off x="1540194" y="3068961"/>
            <a:ext cx="523359" cy="410159"/>
          </a:xfrm>
          <a:prstGeom prst="rect">
            <a:avLst/>
          </a:prstGeom>
        </p:spPr>
        <p:txBody>
          <a:bodyPr vert="horz" lIns="0" tIns="45720" rIns="0" bIns="45720" rtlCol="0">
            <a:normAutofit fontScale="92500" lnSpcReduction="1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a</a:t>
            </a:r>
            <a:endParaRPr lang="ar-JO" sz="2800" dirty="0">
              <a:latin typeface="Times New Roman" panose="02020603050405020304" pitchFamily="18" charset="0"/>
              <a:cs typeface="Times New Roman" panose="02020603050405020304" pitchFamily="18" charset="0"/>
            </a:endParaRPr>
          </a:p>
        </p:txBody>
      </p:sp>
      <p:sp>
        <p:nvSpPr>
          <p:cNvPr id="25" name="Content Placeholder 4"/>
          <p:cNvSpPr txBox="1">
            <a:spLocks/>
          </p:cNvSpPr>
          <p:nvPr/>
        </p:nvSpPr>
        <p:spPr>
          <a:xfrm>
            <a:off x="2377937" y="2832123"/>
            <a:ext cx="523359" cy="410159"/>
          </a:xfrm>
          <a:prstGeom prst="rect">
            <a:avLst/>
          </a:prstGeom>
        </p:spPr>
        <p:txBody>
          <a:bodyPr vert="horz" lIns="0" tIns="45720" rIns="0" bIns="45720" rtlCol="0">
            <a:normAutofit fontScale="92500" lnSpcReduction="1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b</a:t>
            </a:r>
            <a:endParaRPr lang="ar-JO" sz="2800" dirty="0">
              <a:latin typeface="Times New Roman" panose="02020603050405020304" pitchFamily="18" charset="0"/>
              <a:cs typeface="Times New Roman" panose="02020603050405020304" pitchFamily="18" charset="0"/>
            </a:endParaRPr>
          </a:p>
        </p:txBody>
      </p:sp>
      <p:sp>
        <p:nvSpPr>
          <p:cNvPr id="26" name="Content Placeholder 4"/>
          <p:cNvSpPr txBox="1">
            <a:spLocks/>
          </p:cNvSpPr>
          <p:nvPr/>
        </p:nvSpPr>
        <p:spPr>
          <a:xfrm>
            <a:off x="2279577" y="3912243"/>
            <a:ext cx="523359" cy="410159"/>
          </a:xfrm>
          <a:prstGeom prst="rect">
            <a:avLst/>
          </a:prstGeom>
        </p:spPr>
        <p:txBody>
          <a:bodyPr vert="horz" lIns="0" tIns="45720" rIns="0" bIns="45720" rtlCol="0">
            <a:normAutofit fontScale="92500" lnSpcReduction="1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c</a:t>
            </a:r>
            <a:endParaRPr lang="ar-JO" sz="2800" dirty="0">
              <a:latin typeface="Times New Roman" panose="02020603050405020304" pitchFamily="18" charset="0"/>
              <a:cs typeface="Times New Roman" panose="02020603050405020304" pitchFamily="18" charset="0"/>
            </a:endParaRPr>
          </a:p>
        </p:txBody>
      </p:sp>
      <p:sp>
        <p:nvSpPr>
          <p:cNvPr id="27" name="Content Placeholder 4"/>
          <p:cNvSpPr txBox="1">
            <a:spLocks/>
          </p:cNvSpPr>
          <p:nvPr/>
        </p:nvSpPr>
        <p:spPr>
          <a:xfrm>
            <a:off x="7814541" y="3154620"/>
            <a:ext cx="523359" cy="410159"/>
          </a:xfrm>
          <a:prstGeom prst="rect">
            <a:avLst/>
          </a:prstGeom>
        </p:spPr>
        <p:txBody>
          <a:bodyPr vert="horz" lIns="0" tIns="45720" rIns="0" bIns="45720" rtlCol="0">
            <a:normAutofit fontScale="92500" lnSpcReduction="1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a</a:t>
            </a:r>
            <a:endParaRPr lang="ar-JO" sz="2800" dirty="0">
              <a:latin typeface="Times New Roman" panose="02020603050405020304" pitchFamily="18" charset="0"/>
              <a:cs typeface="Times New Roman" panose="02020603050405020304" pitchFamily="18" charset="0"/>
            </a:endParaRPr>
          </a:p>
        </p:txBody>
      </p:sp>
      <p:sp>
        <p:nvSpPr>
          <p:cNvPr id="28" name="Content Placeholder 4"/>
          <p:cNvSpPr txBox="1">
            <a:spLocks/>
          </p:cNvSpPr>
          <p:nvPr/>
        </p:nvSpPr>
        <p:spPr>
          <a:xfrm>
            <a:off x="7094454" y="2665627"/>
            <a:ext cx="523359" cy="410159"/>
          </a:xfrm>
          <a:prstGeom prst="rect">
            <a:avLst/>
          </a:prstGeom>
        </p:spPr>
        <p:txBody>
          <a:bodyPr vert="horz" lIns="0" tIns="45720" rIns="0" bIns="45720" rtlCol="0">
            <a:normAutofit fontScale="92500" lnSpcReduction="1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b</a:t>
            </a:r>
            <a:endParaRPr lang="ar-JO" sz="2800" dirty="0">
              <a:latin typeface="Times New Roman" panose="02020603050405020304" pitchFamily="18" charset="0"/>
              <a:cs typeface="Times New Roman" panose="02020603050405020304" pitchFamily="18" charset="0"/>
            </a:endParaRPr>
          </a:p>
        </p:txBody>
      </p:sp>
      <p:sp>
        <p:nvSpPr>
          <p:cNvPr id="29" name="Content Placeholder 4"/>
          <p:cNvSpPr txBox="1">
            <a:spLocks/>
          </p:cNvSpPr>
          <p:nvPr/>
        </p:nvSpPr>
        <p:spPr>
          <a:xfrm>
            <a:off x="7094454" y="4026954"/>
            <a:ext cx="523359" cy="410159"/>
          </a:xfrm>
          <a:prstGeom prst="rect">
            <a:avLst/>
          </a:prstGeom>
        </p:spPr>
        <p:txBody>
          <a:bodyPr vert="horz" lIns="0" tIns="45720" rIns="0" bIns="45720" rtlCol="0">
            <a:normAutofit fontScale="92500" lnSpcReduction="1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c</a:t>
            </a:r>
            <a:endParaRPr lang="ar-JO" sz="2800" dirty="0">
              <a:latin typeface="Times New Roman" panose="02020603050405020304" pitchFamily="18" charset="0"/>
              <a:cs typeface="Times New Roman" panose="02020603050405020304" pitchFamily="18" charset="0"/>
            </a:endParaRPr>
          </a:p>
        </p:txBody>
      </p:sp>
      <p:sp>
        <p:nvSpPr>
          <p:cNvPr id="30" name="Content Placeholder 4"/>
          <p:cNvSpPr txBox="1">
            <a:spLocks/>
          </p:cNvSpPr>
          <p:nvPr/>
        </p:nvSpPr>
        <p:spPr>
          <a:xfrm>
            <a:off x="1098583" y="4565393"/>
            <a:ext cx="10055781" cy="1671919"/>
          </a:xfrm>
          <a:prstGeom prst="rect">
            <a:avLst/>
          </a:prstGeom>
        </p:spPr>
        <p:txBody>
          <a:bodyPr vert="horz" lIns="0" tIns="45720" rIns="0" bIns="45720" rtlCol="0">
            <a:normAutofit/>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000" dirty="0">
                <a:solidFill>
                  <a:schemeClr val="tx1"/>
                </a:solidFill>
                <a:latin typeface="Times New Roman" panose="02020603050405020304" pitchFamily="18" charset="0"/>
              </a:rPr>
              <a:t>Examples: Combustible gas, Compartment, Electricity</a:t>
            </a:r>
          </a:p>
          <a:p>
            <a:pPr algn="l" rtl="0"/>
            <a:endParaRPr lang="en-US" sz="2000" dirty="0">
              <a:solidFill>
                <a:schemeClr val="tx1"/>
              </a:solidFill>
              <a:latin typeface="Times New Roman" panose="02020603050405020304" pitchFamily="18" charset="0"/>
            </a:endParaRPr>
          </a:p>
          <a:p>
            <a:pPr algn="l" rtl="0"/>
            <a:r>
              <a:rPr lang="en-US" sz="2000" dirty="0">
                <a:solidFill>
                  <a:schemeClr val="tx1"/>
                </a:solidFill>
                <a:latin typeface="Times New Roman" panose="02020603050405020304" pitchFamily="18" charset="0"/>
              </a:rPr>
              <a:t>To prevent hazard, simultaneous flow of (b) and (c) is not permitted.</a:t>
            </a:r>
            <a:endParaRPr lang="ar-JO" sz="2000" dirty="0">
              <a:solidFill>
                <a:schemeClr val="tx1"/>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pPr defTabSz="457200">
              <a:defRPr/>
            </a:pPr>
            <a:fld id="{B41EE15F-C541-4C8D-832B-A5F8E2464843}"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49</a:t>
            </a:fld>
            <a:endParaRPr lang="ar-JO" dirty="0"/>
          </a:p>
        </p:txBody>
      </p:sp>
    </p:spTree>
    <p:extLst>
      <p:ext uri="{BB962C8B-B14F-4D97-AF65-F5344CB8AC3E}">
        <p14:creationId xmlns:p14="http://schemas.microsoft.com/office/powerpoint/2010/main" val="276459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System Integration</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The components development, then system integration validation, and verification.</a:t>
            </a:r>
          </a:p>
          <a:p>
            <a:pPr algn="l" rtl="0"/>
            <a:r>
              <a:rPr lang="en-US" dirty="0">
                <a:solidFill>
                  <a:schemeClr val="tx1"/>
                </a:solidFill>
                <a:latin typeface="Times New Roman" panose="02020603050405020304" pitchFamily="18" charset="0"/>
                <a:cs typeface="Times New Roman" panose="02020603050405020304" pitchFamily="18" charset="0"/>
              </a:rPr>
              <a:t>The system engineering process has dynamic nature, that is : iterative and incremental not sequential.</a:t>
            </a:r>
          </a:p>
          <a:p>
            <a:pPr algn="l" rtl="0"/>
            <a:r>
              <a:rPr lang="en-US" dirty="0">
                <a:solidFill>
                  <a:schemeClr val="tx1"/>
                </a:solidFill>
                <a:latin typeface="Times New Roman" panose="02020603050405020304" pitchFamily="18" charset="0"/>
                <a:cs typeface="Times New Roman" panose="02020603050405020304" pitchFamily="18" charset="0"/>
              </a:rPr>
              <a:t>A requirement can be mentioned in a contracted, a standard. A specification, or a regulation. </a:t>
            </a:r>
          </a:p>
          <a:p>
            <a:pPr algn="l" rtl="0"/>
            <a:r>
              <a:rPr lang="en-US" dirty="0">
                <a:solidFill>
                  <a:schemeClr val="tx1"/>
                </a:solidFill>
                <a:latin typeface="Times New Roman" panose="02020603050405020304" pitchFamily="18" charset="0"/>
                <a:cs typeface="Times New Roman" panose="02020603050405020304" pitchFamily="18" charset="0"/>
              </a:rPr>
              <a:t>A requirement should be necessary, verification and attainable.</a:t>
            </a:r>
          </a:p>
          <a:p>
            <a:pPr algn="l" rtl="0"/>
            <a:r>
              <a:rPr lang="en-US" dirty="0">
                <a:solidFill>
                  <a:schemeClr val="tx1"/>
                </a:solidFill>
                <a:latin typeface="Times New Roman" panose="02020603050405020304" pitchFamily="18" charset="0"/>
                <a:cs typeface="Times New Roman" panose="02020603050405020304" pitchFamily="18" charset="0"/>
              </a:rPr>
              <a:t>System architecture identify performance requirements, while physical architecture depicts the products subsystems and components.</a:t>
            </a:r>
          </a:p>
          <a:p>
            <a:pPr algn="l" rtl="0"/>
            <a:r>
              <a:rPr lang="en-US" dirty="0">
                <a:solidFill>
                  <a:schemeClr val="tx1"/>
                </a:solidFill>
                <a:latin typeface="Times New Roman" panose="02020603050405020304" pitchFamily="18" charset="0"/>
                <a:cs typeface="Times New Roman" panose="02020603050405020304" pitchFamily="18" charset="0"/>
              </a:rPr>
              <a:t>System integration means bringing the subsystems and components together so that they work as a whole.</a:t>
            </a:r>
          </a:p>
          <a:p>
            <a:pPr algn="l" rtl="0"/>
            <a:endParaRPr lang="ar-JO" dirty="0">
              <a:solidFill>
                <a:srgbClr val="FFFF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0168EC-AB94-4F94-B277-6352C845E454}"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a:t>
            </a:r>
            <a:r>
              <a:rPr kumimoji="0" lang="en-US" sz="1600" b="0" i="0" u="none" strike="noStrike" kern="1200" cap="all" spc="0" normalizeH="0" baseline="0" noProof="0" dirty="0" err="1">
                <a:ln>
                  <a:noFill/>
                </a:ln>
                <a:solidFill>
                  <a:srgbClr val="FFFFFF"/>
                </a:solidFill>
                <a:effectLst/>
                <a:uLnTx/>
                <a:uFillTx/>
                <a:ea typeface="+mn-ea"/>
                <a:cs typeface="+mn-cs"/>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5</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3196788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Methods for Representing systems</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graphicFrame>
        <p:nvGraphicFramePr>
          <p:cNvPr id="8" name="Content Placeholder 7"/>
          <p:cNvGraphicFramePr>
            <a:graphicFrameLocks noGrp="1"/>
          </p:cNvGraphicFramePr>
          <p:nvPr>
            <p:ph sz="half" idx="2"/>
            <p:extLst/>
          </p:nvPr>
        </p:nvGraphicFramePr>
        <p:xfrm>
          <a:off x="1098552" y="2582863"/>
          <a:ext cx="4937125"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4"/>
          </p:nvPr>
        </p:nvSpPr>
        <p:spPr>
          <a:xfrm>
            <a:off x="1098583" y="1737361"/>
            <a:ext cx="10055781" cy="844973"/>
          </a:xfrm>
        </p:spPr>
        <p:txBody>
          <a:bodyPr>
            <a:normAutofit/>
          </a:bodyPr>
          <a:lstStyle/>
          <a:p>
            <a:pPr algn="l" rtl="0"/>
            <a:r>
              <a:rPr lang="en-US" sz="2800" dirty="0">
                <a:solidFill>
                  <a:schemeClr val="tx1"/>
                </a:solidFill>
              </a:rPr>
              <a:t>3. </a:t>
            </a:r>
            <a:r>
              <a:rPr lang="en-US" sz="2400" dirty="0">
                <a:solidFill>
                  <a:schemeClr val="tx1"/>
                </a:solidFill>
              </a:rPr>
              <a:t>Decision Structure</a:t>
            </a:r>
            <a:endParaRPr lang="ar-JO" sz="2400" dirty="0">
              <a:solidFill>
                <a:schemeClr val="tx1"/>
              </a:solidFill>
              <a:cs typeface="Times New Roman" panose="02020603050405020304" pitchFamily="18" charset="0"/>
            </a:endParaRPr>
          </a:p>
        </p:txBody>
      </p:sp>
      <p:sp>
        <p:nvSpPr>
          <p:cNvPr id="9" name="Content Placeholder 6"/>
          <p:cNvSpPr txBox="1">
            <a:spLocks/>
          </p:cNvSpPr>
          <p:nvPr/>
        </p:nvSpPr>
        <p:spPr>
          <a:xfrm>
            <a:off x="2279576" y="3717032"/>
            <a:ext cx="432048" cy="321706"/>
          </a:xfrm>
          <a:prstGeom prst="rect">
            <a:avLst/>
          </a:prstGeom>
        </p:spPr>
        <p:txBody>
          <a:bodyPr vert="horz" lIns="0" tIns="45720" rIns="0" bIns="45720" rtlCol="0">
            <a:normAutofit fontScale="70000" lnSpcReduction="2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I</a:t>
            </a:r>
            <a:endParaRPr lang="ar-JO" sz="2800" dirty="0">
              <a:latin typeface="Times New Roman" panose="02020603050405020304" pitchFamily="18" charset="0"/>
              <a:cs typeface="Times New Roman" panose="02020603050405020304" pitchFamily="18" charset="0"/>
            </a:endParaRPr>
          </a:p>
        </p:txBody>
      </p:sp>
      <p:sp>
        <p:nvSpPr>
          <p:cNvPr id="10" name="Content Placeholder 6"/>
          <p:cNvSpPr txBox="1">
            <a:spLocks/>
          </p:cNvSpPr>
          <p:nvPr/>
        </p:nvSpPr>
        <p:spPr>
          <a:xfrm>
            <a:off x="2999657" y="2924944"/>
            <a:ext cx="534293" cy="321706"/>
          </a:xfrm>
          <a:prstGeom prst="rect">
            <a:avLst/>
          </a:prstGeom>
        </p:spPr>
        <p:txBody>
          <a:bodyPr vert="horz" lIns="0" tIns="45720" rIns="0" bIns="45720" rtlCol="0">
            <a:normAutofit fontScale="70000" lnSpcReduction="2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II</a:t>
            </a:r>
            <a:endParaRPr lang="ar-JO" sz="2800" dirty="0">
              <a:latin typeface="Times New Roman" panose="02020603050405020304" pitchFamily="18" charset="0"/>
              <a:cs typeface="Times New Roman" panose="02020603050405020304" pitchFamily="18" charset="0"/>
            </a:endParaRPr>
          </a:p>
        </p:txBody>
      </p:sp>
      <p:sp>
        <p:nvSpPr>
          <p:cNvPr id="11" name="Content Placeholder 6"/>
          <p:cNvSpPr txBox="1">
            <a:spLocks/>
          </p:cNvSpPr>
          <p:nvPr/>
        </p:nvSpPr>
        <p:spPr>
          <a:xfrm>
            <a:off x="3791744" y="2582333"/>
            <a:ext cx="432048" cy="321706"/>
          </a:xfrm>
          <a:prstGeom prst="rect">
            <a:avLst/>
          </a:prstGeom>
        </p:spPr>
        <p:txBody>
          <a:bodyPr vert="horz" lIns="0" tIns="45720" rIns="0" bIns="45720" rtlCol="0">
            <a:normAutofit fontScale="70000" lnSpcReduction="2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III</a:t>
            </a:r>
            <a:endParaRPr lang="ar-JO" sz="2800" dirty="0">
              <a:latin typeface="Times New Roman" panose="02020603050405020304" pitchFamily="18" charset="0"/>
              <a:cs typeface="Times New Roman" panose="02020603050405020304" pitchFamily="18" charset="0"/>
            </a:endParaRPr>
          </a:p>
        </p:txBody>
      </p:sp>
      <p:sp>
        <p:nvSpPr>
          <p:cNvPr id="12" name="Content Placeholder 6"/>
          <p:cNvSpPr txBox="1">
            <a:spLocks/>
          </p:cNvSpPr>
          <p:nvPr/>
        </p:nvSpPr>
        <p:spPr>
          <a:xfrm>
            <a:off x="4583832" y="2260627"/>
            <a:ext cx="432048" cy="321706"/>
          </a:xfrm>
          <a:prstGeom prst="rect">
            <a:avLst/>
          </a:prstGeom>
        </p:spPr>
        <p:txBody>
          <a:bodyPr vert="horz" lIns="0" tIns="45720" rIns="0" bIns="45720" rtlCol="0">
            <a:normAutofit fontScale="70000" lnSpcReduction="200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n-US" sz="2800" dirty="0">
                <a:latin typeface="Times New Roman" panose="02020603050405020304" pitchFamily="18" charset="0"/>
              </a:rPr>
              <a:t>IV</a:t>
            </a:r>
            <a:endParaRPr lang="ar-JO" sz="2800" dirty="0">
              <a:latin typeface="Times New Roman" panose="02020603050405020304" pitchFamily="18" charset="0"/>
              <a:cs typeface="Times New Roman" panose="02020603050405020304" pitchFamily="18" charset="0"/>
            </a:endParaRPr>
          </a:p>
        </p:txBody>
      </p:sp>
      <p:sp>
        <p:nvSpPr>
          <p:cNvPr id="13" name="Content Placeholder 6"/>
          <p:cNvSpPr txBox="1">
            <a:spLocks/>
          </p:cNvSpPr>
          <p:nvPr/>
        </p:nvSpPr>
        <p:spPr>
          <a:xfrm>
            <a:off x="5879977" y="2260627"/>
            <a:ext cx="5426787" cy="3700436"/>
          </a:xfrm>
          <a:prstGeom prst="rect">
            <a:avLst/>
          </a:prstGeom>
        </p:spPr>
        <p:txBody>
          <a:bodyPr vert="horz" lIns="0" tIns="45720" rIns="0" bIns="45720" rtlCol="0">
            <a:normAutofit/>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rtl="0">
              <a:buNone/>
            </a:pPr>
            <a:r>
              <a:rPr lang="en-US" sz="2000" dirty="0">
                <a:solidFill>
                  <a:schemeClr val="tx1"/>
                </a:solidFill>
                <a:latin typeface="Times New Roman" panose="02020603050405020304" pitchFamily="18" charset="0"/>
              </a:rPr>
              <a:t>Sequential, discrete activities that occur during the life time of the system.</a:t>
            </a:r>
          </a:p>
          <a:p>
            <a:pPr marL="0" indent="0" algn="l" rtl="0">
              <a:buNone/>
            </a:pPr>
            <a:endParaRPr lang="en-US" sz="2000" dirty="0">
              <a:solidFill>
                <a:schemeClr val="tx1"/>
              </a:solidFill>
              <a:latin typeface="Times New Roman" panose="02020603050405020304" pitchFamily="18" charset="0"/>
            </a:endParaRPr>
          </a:p>
          <a:p>
            <a:pPr marL="0" indent="0" algn="l" rtl="0">
              <a:buNone/>
            </a:pPr>
            <a:r>
              <a:rPr lang="en-US" sz="2000" dirty="0">
                <a:solidFill>
                  <a:schemeClr val="tx1"/>
                </a:solidFill>
                <a:latin typeface="Times New Roman" panose="02020603050405020304" pitchFamily="18" charset="0"/>
              </a:rPr>
              <a:t>Optimal choice should select decisions (a) and (c) at levels II and III.</a:t>
            </a:r>
          </a:p>
        </p:txBody>
      </p:sp>
      <p:sp>
        <p:nvSpPr>
          <p:cNvPr id="3" name="Date Placeholder 2"/>
          <p:cNvSpPr>
            <a:spLocks noGrp="1"/>
          </p:cNvSpPr>
          <p:nvPr>
            <p:ph type="dt" sz="half" idx="10"/>
          </p:nvPr>
        </p:nvSpPr>
        <p:spPr/>
        <p:txBody>
          <a:bodyPr/>
          <a:lstStyle/>
          <a:p>
            <a:pPr defTabSz="457200">
              <a:defRPr/>
            </a:pPr>
            <a:fld id="{EC63F531-B96C-4F4D-BA87-A206FE7FCEF5}" type="datetime3">
              <a:rPr lang="en-US" smtClean="0"/>
              <a:t>14 October 2017</a:t>
            </a:fld>
            <a:endParaRPr lang="ar-JO"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457200">
              <a:defRPr/>
            </a:pPr>
            <a:fld id="{86A6E774-AC26-4B44-83AD-44DE919403BA}" type="slidenum">
              <a:rPr lang="ar-JO" smtClean="0"/>
              <a:pPr defTabSz="457200">
                <a:defRPr/>
              </a:pPr>
              <a:t>50</a:t>
            </a:fld>
            <a:endParaRPr lang="ar-JO" dirty="0"/>
          </a:p>
        </p:txBody>
      </p:sp>
    </p:spTree>
    <p:extLst>
      <p:ext uri="{BB962C8B-B14F-4D97-AF65-F5344CB8AC3E}">
        <p14:creationId xmlns:p14="http://schemas.microsoft.com/office/powerpoint/2010/main" val="33001716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b="1" dirty="0">
                <a:solidFill>
                  <a:schemeClr val="tx1"/>
                </a:solidFill>
              </a:rPr>
              <a:t>Methods for Representing systems</a:t>
            </a:r>
            <a:r>
              <a:rPr lang="ar-SA" sz="2400" b="1" dirty="0">
                <a:solidFill>
                  <a:schemeClr val="tx1"/>
                </a:solidFill>
              </a:rPr>
              <a:t/>
            </a:r>
            <a:br>
              <a:rPr lang="ar-SA" sz="2400" b="1" dirty="0">
                <a:solidFill>
                  <a:schemeClr val="tx1"/>
                </a:solidFill>
              </a:rPr>
            </a:br>
            <a:endParaRPr lang="ar-JO" sz="2400" b="1" dirty="0">
              <a:solidFill>
                <a:schemeClr val="tx1"/>
              </a:solidFill>
            </a:endParaRPr>
          </a:p>
        </p:txBody>
      </p:sp>
      <p:sp>
        <p:nvSpPr>
          <p:cNvPr id="8" name="Content Placeholder 7"/>
          <p:cNvSpPr>
            <a:spLocks noGrp="1"/>
          </p:cNvSpPr>
          <p:nvPr>
            <p:ph idx="1"/>
          </p:nvPr>
        </p:nvSpPr>
        <p:spPr>
          <a:xfrm>
            <a:off x="1098583" y="1845734"/>
            <a:ext cx="10055781" cy="791178"/>
          </a:xfrm>
        </p:spPr>
        <p:txBody>
          <a:bodyPr>
            <a:normAutofit/>
          </a:bodyPr>
          <a:lstStyle/>
          <a:p>
            <a:pPr algn="l" rtl="0"/>
            <a:r>
              <a:rPr lang="en-US" sz="2400" dirty="0">
                <a:solidFill>
                  <a:schemeClr val="tx1"/>
                </a:solidFill>
              </a:rPr>
              <a:t>4. Hierarchical Structure:</a:t>
            </a:r>
            <a:endParaRPr lang="ar-JO" sz="2400" dirty="0">
              <a:solidFill>
                <a:schemeClr val="tx1"/>
              </a:solidFill>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1679630703"/>
              </p:ext>
            </p:extLst>
          </p:nvPr>
        </p:nvGraphicFramePr>
        <p:xfrm>
          <a:off x="1098582" y="2492896"/>
          <a:ext cx="5141435"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7"/>
          <p:cNvSpPr txBox="1">
            <a:spLocks/>
          </p:cNvSpPr>
          <p:nvPr/>
        </p:nvSpPr>
        <p:spPr>
          <a:xfrm>
            <a:off x="6456041" y="2492896"/>
            <a:ext cx="4850723" cy="3528392"/>
          </a:xfrm>
          <a:prstGeom prst="rect">
            <a:avLst/>
          </a:prstGeom>
        </p:spPr>
        <p:txBody>
          <a:bodyPr vert="horz" lIns="0" tIns="45720" rIns="0" bIns="45720" rtlCol="0">
            <a:normAutofit/>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rtl="0">
              <a:buNone/>
            </a:pPr>
            <a:r>
              <a:rPr lang="en-US" sz="2000" dirty="0">
                <a:solidFill>
                  <a:schemeClr val="tx1"/>
                </a:solidFill>
                <a:latin typeface="Times New Roman" panose="02020603050405020304" pitchFamily="18" charset="0"/>
              </a:rPr>
              <a:t>It can represent an organization of personnel and resources.</a:t>
            </a:r>
          </a:p>
          <a:p>
            <a:pPr marL="0" indent="0" algn="l" rtl="0">
              <a:buNone/>
            </a:pPr>
            <a:endParaRPr lang="en-US" sz="2000" dirty="0">
              <a:solidFill>
                <a:schemeClr val="tx1"/>
              </a:solidFill>
              <a:latin typeface="Times New Roman" panose="02020603050405020304" pitchFamily="18" charset="0"/>
            </a:endParaRPr>
          </a:p>
          <a:p>
            <a:pPr marL="0" indent="0" algn="l" rtl="0">
              <a:buNone/>
            </a:pPr>
            <a:r>
              <a:rPr lang="en-US" sz="2000" dirty="0">
                <a:solidFill>
                  <a:schemeClr val="tx1"/>
                </a:solidFill>
                <a:latin typeface="Times New Roman" panose="02020603050405020304" pitchFamily="18" charset="0"/>
              </a:rPr>
              <a:t>It is used to assure that each function needed for achievement of a specified safety level is assigned to a specific individual or organizational entity. </a:t>
            </a:r>
            <a:endParaRPr lang="ar-JO" sz="2000"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defTabSz="457200">
              <a:defRPr/>
            </a:pPr>
            <a:fld id="{92DCBA9E-63C1-4F05-828E-D0406F68DDB0}" type="datetime3">
              <a:rPr lang="en-US" smtClean="0"/>
              <a:t>14 October 2017</a:t>
            </a:fld>
            <a:endParaRPr lang="ar-JO" dirty="0">
              <a:cs typeface="Times New Roman" panose="02020603050405020304" pitchFamily="18" charset="0"/>
            </a:endParaRPr>
          </a:p>
        </p:txBody>
      </p:sp>
      <p:sp>
        <p:nvSpPr>
          <p:cNvPr id="3" name="Footer Placeholder 2"/>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457200">
              <a:defRPr/>
            </a:pPr>
            <a:fld id="{86A6E774-AC26-4B44-83AD-44DE919403BA}" type="slidenum">
              <a:rPr lang="ar-JO" smtClean="0"/>
              <a:pPr defTabSz="457200">
                <a:defRPr/>
              </a:pPr>
              <a:t>51</a:t>
            </a:fld>
            <a:endParaRPr lang="ar-JO" dirty="0"/>
          </a:p>
        </p:txBody>
      </p:sp>
    </p:spTree>
    <p:extLst>
      <p:ext uri="{BB962C8B-B14F-4D97-AF65-F5344CB8AC3E}">
        <p14:creationId xmlns:p14="http://schemas.microsoft.com/office/powerpoint/2010/main" val="147519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0943"/>
            <a:ext cx="10058400" cy="1410859"/>
          </a:xfrm>
        </p:spPr>
        <p:txBody>
          <a:bodyPr>
            <a:normAutofit/>
          </a:bodyPr>
          <a:lstStyle/>
          <a:p>
            <a:r>
              <a:rPr lang="en-US" sz="2400" b="1" dirty="0">
                <a:solidFill>
                  <a:schemeClr val="tx1"/>
                </a:solidFill>
                <a:latin typeface="Times New Roman" panose="02020603050405020304" pitchFamily="18" charset="0"/>
                <a:ea typeface="+mn-ea"/>
                <a:cs typeface="Times New Roman" panose="02020603050405020304" pitchFamily="18" charset="0"/>
              </a:rPr>
              <a:t>5- Time Sequence Structure</a:t>
            </a:r>
            <a:r>
              <a:rPr lang="ar-SA" sz="2400" b="1" dirty="0">
                <a:latin typeface="Times New Roman" panose="02020603050405020304" pitchFamily="18" charset="0"/>
                <a:ea typeface="+mn-ea"/>
                <a:cs typeface="Times New Roman" panose="02020603050405020304" pitchFamily="18" charset="0"/>
              </a:rPr>
              <a:t/>
            </a:r>
            <a:br>
              <a:rPr lang="ar-SA" sz="2400" b="1" dirty="0">
                <a:latin typeface="Times New Roman" panose="02020603050405020304" pitchFamily="18" charset="0"/>
                <a:ea typeface="+mn-ea"/>
                <a:cs typeface="Times New Roman" panose="02020603050405020304" pitchFamily="18" charset="0"/>
              </a:rPr>
            </a:br>
            <a:endParaRPr lang="ar-JO" sz="2400" b="1" dirty="0">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l" rtl="0">
              <a:buNone/>
            </a:pPr>
            <a:r>
              <a:rPr lang="en-US" dirty="0"/>
              <a:t>  </a:t>
            </a:r>
            <a:r>
              <a:rPr lang="en-US" dirty="0">
                <a:solidFill>
                  <a:schemeClr val="tx1"/>
                </a:solidFill>
                <a:latin typeface="Times New Roman" panose="02020603050405020304" pitchFamily="18" charset="0"/>
                <a:cs typeface="Times New Roman" panose="02020603050405020304" pitchFamily="18" charset="0"/>
              </a:rPr>
              <a:t>An information reporting technique.</a:t>
            </a:r>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algn="l" rtl="0"/>
            <a:endParaRPr lang="ar-JO" dirty="0">
              <a:cs typeface="Times New Roman" panose="02020603050405020304" pitchFamily="18" charset="0"/>
            </a:endParaRPr>
          </a:p>
        </p:txBody>
      </p:sp>
      <p:sp>
        <p:nvSpPr>
          <p:cNvPr id="4" name="Date Placeholder 3"/>
          <p:cNvSpPr>
            <a:spLocks noGrp="1"/>
          </p:cNvSpPr>
          <p:nvPr>
            <p:ph type="dt" sz="half" idx="10"/>
          </p:nvPr>
        </p:nvSpPr>
        <p:spPr/>
        <p:txBody>
          <a:bodyPr/>
          <a:lstStyle/>
          <a:p>
            <a:fld id="{A7757851-7332-4C06-85E9-E7EAEA7D26D0}"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20</a:t>
            </a:r>
            <a:endParaRPr lang="ar-JO" sz="1600" dirty="0"/>
          </a:p>
        </p:txBody>
      </p:sp>
      <p:sp>
        <p:nvSpPr>
          <p:cNvPr id="7" name="Rectangle 6"/>
          <p:cNvSpPr/>
          <p:nvPr/>
        </p:nvSpPr>
        <p:spPr>
          <a:xfrm>
            <a:off x="2649848" y="247736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cxnSp>
        <p:nvCxnSpPr>
          <p:cNvPr id="11" name="Straight Connector 10"/>
          <p:cNvCxnSpPr>
            <a:cxnSpLocks/>
            <a:endCxn id="7" idx="1"/>
          </p:cNvCxnSpPr>
          <p:nvPr/>
        </p:nvCxnSpPr>
        <p:spPr>
          <a:xfrm>
            <a:off x="1469985" y="2623137"/>
            <a:ext cx="117986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61015" y="247736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cxnSp>
        <p:nvCxnSpPr>
          <p:cNvPr id="16" name="Straight Connector 15"/>
          <p:cNvCxnSpPr>
            <a:cxnSpLocks/>
            <a:stCxn id="7" idx="3"/>
            <a:endCxn id="14" idx="1"/>
          </p:cNvCxnSpPr>
          <p:nvPr/>
        </p:nvCxnSpPr>
        <p:spPr>
          <a:xfrm>
            <a:off x="2981152" y="2623137"/>
            <a:ext cx="117986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303589" y="247736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cxnSp>
        <p:nvCxnSpPr>
          <p:cNvPr id="19" name="Straight Connector 18"/>
          <p:cNvCxnSpPr>
            <a:stCxn id="14" idx="3"/>
            <a:endCxn id="17" idx="1"/>
          </p:cNvCxnSpPr>
          <p:nvPr/>
        </p:nvCxnSpPr>
        <p:spPr>
          <a:xfrm>
            <a:off x="4492319" y="2623137"/>
            <a:ext cx="1811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3"/>
          </p:cNvCxnSpPr>
          <p:nvPr/>
        </p:nvCxnSpPr>
        <p:spPr>
          <a:xfrm>
            <a:off x="6634893" y="2623137"/>
            <a:ext cx="217922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38247" y="4227070"/>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cxnSp>
        <p:nvCxnSpPr>
          <p:cNvPr id="24" name="Straight Connector 23"/>
          <p:cNvCxnSpPr>
            <a:cxnSpLocks/>
            <a:stCxn id="7" idx="2"/>
          </p:cNvCxnSpPr>
          <p:nvPr/>
        </p:nvCxnSpPr>
        <p:spPr>
          <a:xfrm>
            <a:off x="2815500" y="2768911"/>
            <a:ext cx="0" cy="1603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1"/>
          </p:cNvCxnSpPr>
          <p:nvPr/>
        </p:nvCxnSpPr>
        <p:spPr>
          <a:xfrm flipH="1">
            <a:off x="2815500" y="4372844"/>
            <a:ext cx="422747"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61015" y="320644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cxnSp>
        <p:nvCxnSpPr>
          <p:cNvPr id="30" name="Straight Connector 29"/>
          <p:cNvCxnSpPr>
            <a:cxnSpLocks/>
            <a:stCxn id="28" idx="1"/>
          </p:cNvCxnSpPr>
          <p:nvPr/>
        </p:nvCxnSpPr>
        <p:spPr>
          <a:xfrm flipH="1">
            <a:off x="3569551" y="3352217"/>
            <a:ext cx="591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69551" y="2623137"/>
            <a:ext cx="0" cy="72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3"/>
          </p:cNvCxnSpPr>
          <p:nvPr/>
        </p:nvCxnSpPr>
        <p:spPr>
          <a:xfrm>
            <a:off x="4492319" y="3352217"/>
            <a:ext cx="13181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V="1">
            <a:off x="5810491" y="2768911"/>
            <a:ext cx="493098" cy="583307"/>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985753" y="424086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sp>
        <p:nvSpPr>
          <p:cNvPr id="43" name="Rectangle 42"/>
          <p:cNvSpPr/>
          <p:nvPr/>
        </p:nvSpPr>
        <p:spPr>
          <a:xfrm>
            <a:off x="6066076" y="4240861"/>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sp>
        <p:nvSpPr>
          <p:cNvPr id="44" name="Rectangle 43"/>
          <p:cNvSpPr/>
          <p:nvPr/>
        </p:nvSpPr>
        <p:spPr>
          <a:xfrm>
            <a:off x="5000576" y="505497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C</a:t>
            </a:r>
            <a:endParaRPr lang="ar-JO" dirty="0">
              <a:latin typeface="Times New Roman" panose="02020603050405020304" pitchFamily="18" charset="0"/>
              <a:cs typeface="Times New Roman" panose="02020603050405020304" pitchFamily="18" charset="0"/>
            </a:endParaRPr>
          </a:p>
        </p:txBody>
      </p:sp>
      <p:cxnSp>
        <p:nvCxnSpPr>
          <p:cNvPr id="48" name="Straight Connector 47"/>
          <p:cNvCxnSpPr>
            <a:cxnSpLocks/>
            <a:stCxn id="22" idx="3"/>
            <a:endCxn id="42" idx="1"/>
          </p:cNvCxnSpPr>
          <p:nvPr/>
        </p:nvCxnSpPr>
        <p:spPr>
          <a:xfrm>
            <a:off x="3569551" y="4372844"/>
            <a:ext cx="1416202" cy="13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3"/>
            <a:endCxn id="43" idx="1"/>
          </p:cNvCxnSpPr>
          <p:nvPr/>
        </p:nvCxnSpPr>
        <p:spPr>
          <a:xfrm>
            <a:off x="5317057" y="4386635"/>
            <a:ext cx="7490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88594" y="2768911"/>
            <a:ext cx="0" cy="1617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43" idx="3"/>
          </p:cNvCxnSpPr>
          <p:nvPr/>
        </p:nvCxnSpPr>
        <p:spPr>
          <a:xfrm>
            <a:off x="6397380" y="4386635"/>
            <a:ext cx="191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4" idx="1"/>
          </p:cNvCxnSpPr>
          <p:nvPr/>
        </p:nvCxnSpPr>
        <p:spPr>
          <a:xfrm flipH="1">
            <a:off x="4091651" y="5200751"/>
            <a:ext cx="90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091651" y="4372844"/>
            <a:ext cx="0" cy="82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4" idx="3"/>
          </p:cNvCxnSpPr>
          <p:nvPr/>
        </p:nvCxnSpPr>
        <p:spPr>
          <a:xfrm>
            <a:off x="5331880" y="5200751"/>
            <a:ext cx="359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V="1">
            <a:off x="5691566" y="4532409"/>
            <a:ext cx="365474" cy="668342"/>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598516" y="2401747"/>
            <a:ext cx="763930" cy="367162"/>
          </a:xfrm>
          <a:prstGeom prst="rect">
            <a:avLst/>
          </a:prstGeom>
          <a:noFill/>
        </p:spPr>
        <p:txBody>
          <a:bodyPr wrap="square" rtlCol="0">
            <a:spAutoFit/>
          </a:bodyPr>
          <a:lstStyle/>
          <a:p>
            <a:r>
              <a:rPr lang="en-US" dirty="0">
                <a:latin typeface="Times New Roman" panose="02020603050405020304" pitchFamily="18" charset="0"/>
              </a:rPr>
              <a:t> a</a:t>
            </a:r>
          </a:p>
        </p:txBody>
      </p:sp>
      <p:sp>
        <p:nvSpPr>
          <p:cNvPr id="75" name="TextBox 74"/>
          <p:cNvSpPr txBox="1"/>
          <p:nvPr/>
        </p:nvSpPr>
        <p:spPr>
          <a:xfrm>
            <a:off x="4157952" y="2438347"/>
            <a:ext cx="367712" cy="369332"/>
          </a:xfrm>
          <a:prstGeom prst="rect">
            <a:avLst/>
          </a:prstGeom>
          <a:noFill/>
        </p:spPr>
        <p:txBody>
          <a:bodyPr wrap="square" rtlCol="0">
            <a:spAutoFit/>
          </a:bodyPr>
          <a:lstStyle/>
          <a:p>
            <a:r>
              <a:rPr lang="en-US" dirty="0">
                <a:latin typeface="Times New Roman" panose="02020603050405020304" pitchFamily="18" charset="0"/>
              </a:rPr>
              <a:t>b</a:t>
            </a:r>
          </a:p>
        </p:txBody>
      </p:sp>
      <p:sp>
        <p:nvSpPr>
          <p:cNvPr id="76" name="TextBox 75"/>
          <p:cNvSpPr txBox="1"/>
          <p:nvPr/>
        </p:nvSpPr>
        <p:spPr>
          <a:xfrm>
            <a:off x="4149447" y="3197108"/>
            <a:ext cx="762328" cy="369332"/>
          </a:xfrm>
          <a:prstGeom prst="rect">
            <a:avLst/>
          </a:prstGeom>
          <a:noFill/>
        </p:spPr>
        <p:txBody>
          <a:bodyPr wrap="square" rtlCol="0">
            <a:spAutoFit/>
          </a:bodyPr>
          <a:lstStyle/>
          <a:p>
            <a:r>
              <a:rPr lang="en-US" dirty="0">
                <a:latin typeface="Times New Roman" panose="02020603050405020304" pitchFamily="18" charset="0"/>
              </a:rPr>
              <a:t>d</a:t>
            </a:r>
          </a:p>
        </p:txBody>
      </p:sp>
      <p:sp>
        <p:nvSpPr>
          <p:cNvPr id="77" name="TextBox 76"/>
          <p:cNvSpPr txBox="1"/>
          <p:nvPr/>
        </p:nvSpPr>
        <p:spPr>
          <a:xfrm>
            <a:off x="6303589" y="2438347"/>
            <a:ext cx="364648" cy="369332"/>
          </a:xfrm>
          <a:prstGeom prst="rect">
            <a:avLst/>
          </a:prstGeom>
          <a:noFill/>
        </p:spPr>
        <p:txBody>
          <a:bodyPr wrap="square" rtlCol="0">
            <a:spAutoFit/>
          </a:bodyPr>
          <a:lstStyle/>
          <a:p>
            <a:r>
              <a:rPr lang="en-US" dirty="0">
                <a:latin typeface="Times New Roman" panose="02020603050405020304" pitchFamily="18" charset="0"/>
              </a:rPr>
              <a:t>c</a:t>
            </a:r>
          </a:p>
        </p:txBody>
      </p:sp>
      <p:sp>
        <p:nvSpPr>
          <p:cNvPr id="78" name="TextBox 77"/>
          <p:cNvSpPr txBox="1"/>
          <p:nvPr/>
        </p:nvSpPr>
        <p:spPr>
          <a:xfrm>
            <a:off x="3238247" y="4178461"/>
            <a:ext cx="331303" cy="369332"/>
          </a:xfrm>
          <a:prstGeom prst="rect">
            <a:avLst/>
          </a:prstGeom>
          <a:noFill/>
        </p:spPr>
        <p:txBody>
          <a:bodyPr wrap="square" rtlCol="0">
            <a:spAutoFit/>
          </a:bodyPr>
          <a:lstStyle/>
          <a:p>
            <a:r>
              <a:rPr lang="en-US" dirty="0">
                <a:latin typeface="Times New Roman" panose="02020603050405020304" pitchFamily="18" charset="0"/>
              </a:rPr>
              <a:t>e</a:t>
            </a:r>
          </a:p>
        </p:txBody>
      </p:sp>
      <p:sp>
        <p:nvSpPr>
          <p:cNvPr id="79" name="TextBox 78"/>
          <p:cNvSpPr txBox="1"/>
          <p:nvPr/>
        </p:nvSpPr>
        <p:spPr>
          <a:xfrm>
            <a:off x="5010426" y="4227070"/>
            <a:ext cx="591635" cy="382990"/>
          </a:xfrm>
          <a:prstGeom prst="rect">
            <a:avLst/>
          </a:prstGeom>
          <a:noFill/>
        </p:spPr>
        <p:txBody>
          <a:bodyPr wrap="square" rtlCol="0">
            <a:spAutoFit/>
          </a:bodyPr>
          <a:lstStyle/>
          <a:p>
            <a:r>
              <a:rPr lang="en-US" dirty="0">
                <a:latin typeface="Times New Roman" panose="02020603050405020304" pitchFamily="18" charset="0"/>
              </a:rPr>
              <a:t>f</a:t>
            </a:r>
          </a:p>
        </p:txBody>
      </p:sp>
      <p:sp>
        <p:nvSpPr>
          <p:cNvPr id="80" name="TextBox 79"/>
          <p:cNvSpPr txBox="1"/>
          <p:nvPr/>
        </p:nvSpPr>
        <p:spPr>
          <a:xfrm>
            <a:off x="6075111" y="4178461"/>
            <a:ext cx="488809" cy="369332"/>
          </a:xfrm>
          <a:prstGeom prst="rect">
            <a:avLst/>
          </a:prstGeom>
          <a:noFill/>
        </p:spPr>
        <p:txBody>
          <a:bodyPr wrap="square" rtlCol="0">
            <a:spAutoFit/>
          </a:bodyPr>
          <a:lstStyle/>
          <a:p>
            <a:r>
              <a:rPr lang="en-US" dirty="0">
                <a:latin typeface="Times New Roman" panose="02020603050405020304" pitchFamily="18" charset="0"/>
              </a:rPr>
              <a:t>h</a:t>
            </a:r>
          </a:p>
        </p:txBody>
      </p:sp>
      <p:sp>
        <p:nvSpPr>
          <p:cNvPr id="81" name="TextBox 80"/>
          <p:cNvSpPr txBox="1"/>
          <p:nvPr/>
        </p:nvSpPr>
        <p:spPr>
          <a:xfrm>
            <a:off x="4994790" y="4977327"/>
            <a:ext cx="527886" cy="369332"/>
          </a:xfrm>
          <a:prstGeom prst="rect">
            <a:avLst/>
          </a:prstGeom>
          <a:noFill/>
        </p:spPr>
        <p:txBody>
          <a:bodyPr wrap="square" rtlCol="0">
            <a:spAutoFit/>
          </a:bodyPr>
          <a:lstStyle/>
          <a:p>
            <a:r>
              <a:rPr lang="en-US" dirty="0">
                <a:latin typeface="Times New Roman" panose="02020603050405020304" pitchFamily="18" charset="0"/>
              </a:rPr>
              <a:t>g</a:t>
            </a:r>
          </a:p>
        </p:txBody>
      </p:sp>
      <p:sp>
        <p:nvSpPr>
          <p:cNvPr id="82" name="TextBox 81"/>
          <p:cNvSpPr txBox="1"/>
          <p:nvPr/>
        </p:nvSpPr>
        <p:spPr>
          <a:xfrm>
            <a:off x="1314589" y="2690639"/>
            <a:ext cx="75783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Start</a:t>
            </a:r>
          </a:p>
        </p:txBody>
      </p:sp>
      <mc:AlternateContent xmlns:mc="http://schemas.openxmlformats.org/markup-compatibility/2006" xmlns:a14="http://schemas.microsoft.com/office/drawing/2010/main">
        <mc:Choice Requires="a14">
          <p:sp>
            <p:nvSpPr>
              <p:cNvPr id="83" name="TextBox 82"/>
              <p:cNvSpPr txBox="1"/>
              <p:nvPr/>
            </p:nvSpPr>
            <p:spPr>
              <a:xfrm>
                <a:off x="1967903" y="2292940"/>
                <a:ext cx="2898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a:latin typeface="Cambria Math"/>
                            </a:rPr>
                          </m:ctrlPr>
                        </m:sSubPr>
                        <m:e>
                          <m:r>
                            <a:rPr lang="en-US" sz="1400" b="1" i="0">
                              <a:latin typeface="Cambria Math" panose="02040503050406030204" pitchFamily="18" charset="0"/>
                            </a:rPr>
                            <m:t>𝐭</m:t>
                          </m:r>
                        </m:e>
                        <m:sub>
                          <m:r>
                            <a:rPr lang="en-US" sz="1400" b="1" i="0">
                              <a:latin typeface="Cambria Math" panose="02040503050406030204" pitchFamily="18" charset="0"/>
                            </a:rPr>
                            <m:t>𝟏</m:t>
                          </m:r>
                        </m:sub>
                      </m:sSub>
                    </m:oMath>
                  </m:oMathPara>
                </a14:m>
                <a:endParaRPr lang="en-US" sz="1400" b="1"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1967903" y="2292940"/>
                <a:ext cx="28983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3114867" y="2292940"/>
                <a:ext cx="4382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𝟐</m:t>
                          </m:r>
                        </m:sub>
                      </m:sSub>
                    </m:oMath>
                  </m:oMathPara>
                </a14:m>
                <a:endParaRPr lang="en-US" sz="1400" b="1" dirty="0">
                  <a:latin typeface="Times New Roman" panose="02020603050405020304" pitchFamily="18"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3114867" y="2292940"/>
                <a:ext cx="438226"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985753" y="2292940"/>
                <a:ext cx="53692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𝟑</m:t>
                          </m:r>
                        </m:sub>
                      </m:sSub>
                    </m:oMath>
                  </m:oMathPara>
                </a14:m>
                <a:endParaRPr lang="en-US" sz="1400" b="1"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985753" y="2292940"/>
                <a:ext cx="53692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7571034" y="2292940"/>
                <a:ext cx="42407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𝟒</m:t>
                          </m:r>
                        </m:sub>
                      </m:sSub>
                    </m:oMath>
                  </m:oMathPara>
                </a14:m>
                <a:endParaRPr lang="en-US" sz="1400" b="1" dirty="0">
                  <a:latin typeface="Times New Roman" panose="02020603050405020304" pitchFamily="18"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7571034" y="2292940"/>
                <a:ext cx="42407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85521" y="3060564"/>
                <a:ext cx="30672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𝟓</m:t>
                          </m:r>
                        </m:sub>
                      </m:sSub>
                    </m:oMath>
                  </m:oMathPara>
                </a14:m>
                <a:endParaRPr lang="en-US" sz="1400" b="1" dirty="0">
                  <a:latin typeface="Times New Roman" panose="02020603050405020304" pitchFamily="18"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685521" y="3060564"/>
                <a:ext cx="306729"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777323" y="3066863"/>
                <a:ext cx="40529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𝟔</m:t>
                          </m:r>
                        </m:sub>
                      </m:sSub>
                    </m:oMath>
                  </m:oMathPara>
                </a14:m>
                <a:endParaRPr lang="en-US" sz="1400" b="1" dirty="0">
                  <a:latin typeface="Times New Roman" panose="02020603050405020304" pitchFamily="18"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777323" y="3066863"/>
                <a:ext cx="405292"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3776451" y="4071962"/>
                <a:ext cx="37892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𝟕</m:t>
                          </m:r>
                        </m:sub>
                      </m:sSub>
                    </m:oMath>
                  </m:oMathPara>
                </a14:m>
                <a:endParaRPr lang="en-US" sz="1400" b="1" dirty="0">
                  <a:latin typeface="Times New Roman" panose="02020603050405020304" pitchFamily="18" charset="0"/>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3776451" y="4071962"/>
                <a:ext cx="378920"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5658151" y="4087351"/>
                <a:ext cx="3874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𝟖</m:t>
                          </m:r>
                        </m:sub>
                      </m:sSub>
                    </m:oMath>
                  </m:oMathPara>
                </a14:m>
                <a:endParaRPr lang="en-US" sz="1400" b="1"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5658151" y="4087351"/>
                <a:ext cx="387449"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4096327" y="5145111"/>
                <a:ext cx="5671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smtClean="0">
                              <a:latin typeface="Cambria Math" panose="02040503050406030204" pitchFamily="18" charset="0"/>
                            </a:rPr>
                            <m:t>𝟗</m:t>
                          </m:r>
                        </m:sub>
                      </m:sSub>
                    </m:oMath>
                  </m:oMathPara>
                </a14:m>
                <a:endParaRPr lang="en-US" sz="1400" b="1"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4096327" y="5145111"/>
                <a:ext cx="567159"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397954" y="5143627"/>
                <a:ext cx="48918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0">
                              <a:latin typeface="Cambria Math" panose="02040503050406030204" pitchFamily="18" charset="0"/>
                            </a:rPr>
                            <m:t>𝐭</m:t>
                          </m:r>
                        </m:e>
                        <m:sub>
                          <m:r>
                            <a:rPr lang="en-US" sz="1400" b="1" i="0">
                              <a:latin typeface="Cambria Math" panose="02040503050406030204" pitchFamily="18" charset="0"/>
                            </a:rPr>
                            <m:t>𝟏</m:t>
                          </m:r>
                          <m:r>
                            <a:rPr lang="en-US" sz="1400" b="1" i="0" smtClean="0">
                              <a:latin typeface="Cambria Math" panose="02040503050406030204" pitchFamily="18" charset="0"/>
                            </a:rPr>
                            <m:t>𝟎</m:t>
                          </m:r>
                        </m:sub>
                      </m:sSub>
                    </m:oMath>
                  </m:oMathPara>
                </a14:m>
                <a:endParaRPr lang="en-US" sz="1400" b="1"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397954" y="5143627"/>
                <a:ext cx="489182" cy="584775"/>
              </a:xfrm>
              <a:prstGeom prst="rect">
                <a:avLst/>
              </a:prstGeom>
              <a:blipFill>
                <a:blip r:embed="rId11"/>
                <a:stretch>
                  <a:fillRect/>
                </a:stretch>
              </a:blipFill>
            </p:spPr>
            <p:txBody>
              <a:bodyPr/>
              <a:lstStyle/>
              <a:p>
                <a:r>
                  <a:rPr lang="en-US">
                    <a:noFill/>
                  </a:rPr>
                  <a:t> </a:t>
                </a:r>
              </a:p>
            </p:txBody>
          </p:sp>
        </mc:Fallback>
      </mc:AlternateContent>
      <p:sp>
        <p:nvSpPr>
          <p:cNvPr id="93" name="TextBox 92"/>
          <p:cNvSpPr txBox="1"/>
          <p:nvPr/>
        </p:nvSpPr>
        <p:spPr>
          <a:xfrm>
            <a:off x="8731168" y="2725838"/>
            <a:ext cx="64658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Stop</a:t>
            </a:r>
          </a:p>
        </p:txBody>
      </p:sp>
      <p:sp>
        <p:nvSpPr>
          <p:cNvPr id="94" name="Oval 93"/>
          <p:cNvSpPr/>
          <p:nvPr/>
        </p:nvSpPr>
        <p:spPr>
          <a:xfrm>
            <a:off x="3534658" y="2585327"/>
            <a:ext cx="69783" cy="826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6" name="Oval 95"/>
          <p:cNvSpPr/>
          <p:nvPr/>
        </p:nvSpPr>
        <p:spPr>
          <a:xfrm>
            <a:off x="4050697" y="4335927"/>
            <a:ext cx="69783" cy="826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7" name="Oval 96"/>
          <p:cNvSpPr/>
          <p:nvPr/>
        </p:nvSpPr>
        <p:spPr>
          <a:xfrm>
            <a:off x="1449296" y="2581818"/>
            <a:ext cx="69783" cy="826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8" name="Oval 97"/>
          <p:cNvSpPr/>
          <p:nvPr/>
        </p:nvSpPr>
        <p:spPr>
          <a:xfrm>
            <a:off x="8731168" y="2581818"/>
            <a:ext cx="69783" cy="826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9" name="TextBox 98"/>
          <p:cNvSpPr txBox="1"/>
          <p:nvPr/>
        </p:nvSpPr>
        <p:spPr>
          <a:xfrm>
            <a:off x="7567236" y="3485897"/>
            <a:ext cx="222737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Time Sequence of  a PERT Network</a:t>
            </a:r>
          </a:p>
        </p:txBody>
      </p:sp>
    </p:spTree>
    <p:extLst>
      <p:ext uri="{BB962C8B-B14F-4D97-AF65-F5344CB8AC3E}">
        <p14:creationId xmlns:p14="http://schemas.microsoft.com/office/powerpoint/2010/main" val="824040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ea typeface="+mn-ea"/>
                <a:cs typeface="Times New Roman" panose="02020603050405020304" pitchFamily="18" charset="0"/>
              </a:rPr>
              <a:t>Time Sequence Structure</a:t>
            </a:r>
            <a:r>
              <a:rPr lang="en-CA" sz="2400" b="1" dirty="0">
                <a:latin typeface="Times New Roman" panose="02020603050405020304" pitchFamily="18" charset="0"/>
                <a:ea typeface="+mn-ea"/>
                <a:cs typeface="Times New Roman" panose="02020603050405020304" pitchFamily="18" charset="0"/>
              </a:rPr>
              <a:t/>
            </a:r>
            <a:br>
              <a:rPr lang="en-CA" sz="2400" b="1" dirty="0">
                <a:latin typeface="Times New Roman" panose="02020603050405020304" pitchFamily="18" charset="0"/>
                <a:ea typeface="+mn-ea"/>
                <a:cs typeface="Times New Roman" panose="02020603050405020304" pitchFamily="18" charset="0"/>
              </a:rPr>
            </a:br>
            <a:endParaRPr lang="ar-JO" sz="2400" b="1" dirty="0">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1097280" y="1845734"/>
            <a:ext cx="10058400" cy="3195041"/>
          </a:xfrm>
        </p:spPr>
        <p:txBody>
          <a:bodyPr/>
          <a:lstStyle/>
          <a:p>
            <a:pPr marL="0" indent="0" algn="l" rtl="0">
              <a:buNone/>
            </a:pPr>
            <a:endParaRPr lang="en-CA" dirty="0">
              <a:latin typeface="Times New Roman" panose="02020603050405020304" pitchFamily="18" charset="0"/>
              <a:cs typeface="Times New Roman" panose="02020603050405020304" pitchFamily="18" charset="0"/>
            </a:endParaRPr>
          </a:p>
          <a:p>
            <a:pPr algn="l" rtl="0"/>
            <a:r>
              <a:rPr lang="en-US" dirty="0">
                <a:solidFill>
                  <a:schemeClr val="tx1"/>
                </a:solidFill>
                <a:cs typeface="+mj-cs"/>
              </a:rPr>
              <a:t>It can be used as an aid in assuring hazard control through use of a system safety program, which involves establishing a safe system, designing the system to minimize hazards, installing safety devices, installing warning devices, to establishing proper emergency procedures.</a:t>
            </a:r>
            <a:endParaRPr lang="ar-JO" dirty="0">
              <a:solidFill>
                <a:schemeClr val="tx1"/>
              </a:solidFill>
              <a:cs typeface="+mj-cs"/>
            </a:endParaRPr>
          </a:p>
          <a:p>
            <a:pPr algn="l" rtl="0"/>
            <a:endParaRPr lang="en-US" dirty="0"/>
          </a:p>
        </p:txBody>
      </p:sp>
      <p:sp>
        <p:nvSpPr>
          <p:cNvPr id="4" name="Date Placeholder 3"/>
          <p:cNvSpPr>
            <a:spLocks noGrp="1"/>
          </p:cNvSpPr>
          <p:nvPr>
            <p:ph type="dt" sz="half" idx="10"/>
          </p:nvPr>
        </p:nvSpPr>
        <p:spPr/>
        <p:txBody>
          <a:bodyPr/>
          <a:lstStyle/>
          <a:p>
            <a:fld id="{15087811-BC71-414C-9E44-A7B39A3FE36E}"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20</a:t>
            </a:r>
            <a:endParaRPr lang="ar-JO" sz="1600" dirty="0"/>
          </a:p>
        </p:txBody>
      </p:sp>
    </p:spTree>
    <p:extLst>
      <p:ext uri="{BB962C8B-B14F-4D97-AF65-F5344CB8AC3E}">
        <p14:creationId xmlns:p14="http://schemas.microsoft.com/office/powerpoint/2010/main" val="1413975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6- Logic Structure</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Used to describe how system events are interrelated</a:t>
            </a:r>
          </a:p>
          <a:p>
            <a:pPr algn="l" rtl="0"/>
            <a:r>
              <a:rPr lang="en-US" dirty="0">
                <a:solidFill>
                  <a:schemeClr val="tx1"/>
                </a:solidFill>
                <a:latin typeface="Times New Roman" panose="02020603050405020304" pitchFamily="18" charset="0"/>
                <a:cs typeface="Times New Roman" panose="02020603050405020304" pitchFamily="18" charset="0"/>
              </a:rPr>
              <a:t>And controlled.</a:t>
            </a:r>
          </a:p>
          <a:p>
            <a:pPr algn="l" rtl="0"/>
            <a:r>
              <a:rPr lang="en-US" dirty="0">
                <a:solidFill>
                  <a:schemeClr val="tx1"/>
                </a:solidFill>
                <a:latin typeface="Times New Roman" panose="02020603050405020304" pitchFamily="18" charset="0"/>
                <a:cs typeface="Times New Roman" panose="02020603050405020304" pitchFamily="18" charset="0"/>
              </a:rPr>
              <a:t>IN: Describes the event.</a:t>
            </a:r>
          </a:p>
          <a:p>
            <a:pPr algn="l" rtl="0"/>
            <a:r>
              <a:rPr lang="en-US" dirty="0">
                <a:solidFill>
                  <a:schemeClr val="tx1"/>
                </a:solidFill>
                <a:latin typeface="Times New Roman" panose="02020603050405020304" pitchFamily="18" charset="0"/>
                <a:cs typeface="Times New Roman" panose="02020603050405020304" pitchFamily="18" charset="0"/>
              </a:rPr>
              <a:t>REF: Reference against which the input (IN) is compared.</a:t>
            </a:r>
          </a:p>
          <a:p>
            <a:pPr algn="l" rtl="0"/>
            <a:r>
              <a:rPr lang="en-US" dirty="0">
                <a:solidFill>
                  <a:schemeClr val="tx1"/>
                </a:solidFill>
                <a:latin typeface="Times New Roman" panose="02020603050405020304" pitchFamily="18" charset="0"/>
                <a:cs typeface="Times New Roman" panose="02020603050405020304" pitchFamily="18" charset="0"/>
              </a:rPr>
              <a:t>YES </a:t>
            </a:r>
            <a:r>
              <a:rPr lang="en-US"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&amp; NO : Two alternative outputs.</a:t>
            </a:r>
            <a:endParaRPr lang="en-US" dirty="0">
              <a:solidFill>
                <a:schemeClr val="tx1"/>
              </a:solidFill>
              <a:latin typeface="Times New Roman" panose="02020603050405020304" pitchFamily="18" charset="0"/>
              <a:cs typeface="Times New Roman" panose="02020603050405020304" pitchFamily="18" charset="0"/>
            </a:endParaRPr>
          </a:p>
          <a:p>
            <a:pPr algn="l" rtl="0"/>
            <a:endParaRPr lang="ar-JO" dirty="0">
              <a:solidFill>
                <a:srgbClr val="FFFF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A56E518-8A37-425D-9C43-DF1D91FEEA1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20</a:t>
            </a:r>
            <a:endParaRPr lang="ar-JO" sz="1600" dirty="0"/>
          </a:p>
        </p:txBody>
      </p:sp>
      <p:sp>
        <p:nvSpPr>
          <p:cNvPr id="7" name="Flowchart: Decision 6"/>
          <p:cNvSpPr/>
          <p:nvPr/>
        </p:nvSpPr>
        <p:spPr>
          <a:xfrm>
            <a:off x="8406636" y="2420267"/>
            <a:ext cx="1985058" cy="2401746"/>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cxnSp>
        <p:nvCxnSpPr>
          <p:cNvPr id="9" name="Straight Arrow Connector 8"/>
          <p:cNvCxnSpPr>
            <a:cxnSpLocks/>
          </p:cNvCxnSpPr>
          <p:nvPr/>
        </p:nvCxnSpPr>
        <p:spPr>
          <a:xfrm flipH="1" flipV="1">
            <a:off x="9399165" y="1888867"/>
            <a:ext cx="8680" cy="423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cxnSpLocks/>
          </p:cNvCxnSpPr>
          <p:nvPr/>
        </p:nvCxnSpPr>
        <p:spPr>
          <a:xfrm>
            <a:off x="7911818" y="3621140"/>
            <a:ext cx="4369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cxnSpLocks/>
          </p:cNvCxnSpPr>
          <p:nvPr/>
        </p:nvCxnSpPr>
        <p:spPr>
          <a:xfrm flipH="1">
            <a:off x="10466930" y="3621140"/>
            <a:ext cx="5121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cxnSpLocks/>
          </p:cNvCxnSpPr>
          <p:nvPr/>
        </p:nvCxnSpPr>
        <p:spPr>
          <a:xfrm>
            <a:off x="9413633" y="4903035"/>
            <a:ext cx="0" cy="450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907529" y="3267197"/>
            <a:ext cx="1608881" cy="707886"/>
          </a:xfrm>
          <a:prstGeom prst="rect">
            <a:avLst/>
          </a:prstGeom>
          <a:noFill/>
        </p:spPr>
        <p:txBody>
          <a:bodyPr wrap="square" rtlCol="0">
            <a:spAutoFit/>
          </a:bodyPr>
          <a:lstStyle/>
          <a:p>
            <a:r>
              <a:rPr lang="en-US"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Logic</a:t>
            </a:r>
          </a:p>
          <a:p>
            <a:r>
              <a:rPr lang="en-US" sz="2000" dirty="0">
                <a:latin typeface="Times New Roman" panose="02020603050405020304" pitchFamily="18" charset="0"/>
                <a:cs typeface="Times New Roman" panose="02020603050405020304" pitchFamily="18" charset="0"/>
              </a:rPr>
              <a:t> Process </a:t>
            </a:r>
          </a:p>
        </p:txBody>
      </p:sp>
      <p:sp>
        <p:nvSpPr>
          <p:cNvPr id="18" name="TextBox 17"/>
          <p:cNvSpPr txBox="1"/>
          <p:nvPr/>
        </p:nvSpPr>
        <p:spPr>
          <a:xfrm>
            <a:off x="9407845" y="1916300"/>
            <a:ext cx="54401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a:t>
            </a:r>
          </a:p>
        </p:txBody>
      </p:sp>
      <p:sp>
        <p:nvSpPr>
          <p:cNvPr id="19" name="TextBox 18"/>
          <p:cNvSpPr txBox="1"/>
          <p:nvPr/>
        </p:nvSpPr>
        <p:spPr>
          <a:xfrm>
            <a:off x="10596707" y="3281503"/>
            <a:ext cx="6157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REF</a:t>
            </a:r>
          </a:p>
        </p:txBody>
      </p:sp>
      <p:sp>
        <p:nvSpPr>
          <p:cNvPr id="20" name="TextBox 19"/>
          <p:cNvSpPr txBox="1"/>
          <p:nvPr/>
        </p:nvSpPr>
        <p:spPr>
          <a:xfrm>
            <a:off x="7813433" y="3281503"/>
            <a:ext cx="5353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a:t>
            </a:r>
          </a:p>
        </p:txBody>
      </p:sp>
      <p:sp>
        <p:nvSpPr>
          <p:cNvPr id="21" name="TextBox 20"/>
          <p:cNvSpPr txBox="1"/>
          <p:nvPr/>
        </p:nvSpPr>
        <p:spPr>
          <a:xfrm>
            <a:off x="9407845" y="4876146"/>
            <a:ext cx="6308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YES</a:t>
            </a:r>
          </a:p>
        </p:txBody>
      </p:sp>
    </p:spTree>
    <p:extLst>
      <p:ext uri="{BB962C8B-B14F-4D97-AF65-F5344CB8AC3E}">
        <p14:creationId xmlns:p14="http://schemas.microsoft.com/office/powerpoint/2010/main" val="6052107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7- Information Flow Structure</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Information flow directional between system </a:t>
            </a:r>
          </a:p>
          <a:p>
            <a:pPr algn="l" rtl="0"/>
            <a:r>
              <a:rPr lang="en-US" dirty="0">
                <a:solidFill>
                  <a:schemeClr val="tx1"/>
                </a:solidFill>
                <a:latin typeface="Times New Roman" panose="02020603050405020304" pitchFamily="18" charset="0"/>
                <a:cs typeface="Times New Roman" panose="02020603050405020304" pitchFamily="18" charset="0"/>
              </a:rPr>
              <a:t>Topographical Structure: Structure safety mapping</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05C4459-2D57-46A1-817B-9E54AB1D6A6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20</a:t>
            </a:r>
            <a:endParaRPr lang="ar-JO" sz="1600" dirty="0"/>
          </a:p>
        </p:txBody>
      </p:sp>
      <p:sp>
        <p:nvSpPr>
          <p:cNvPr id="7" name="TextBox 6"/>
          <p:cNvSpPr txBox="1"/>
          <p:nvPr/>
        </p:nvSpPr>
        <p:spPr>
          <a:xfrm>
            <a:off x="8272751" y="3824952"/>
            <a:ext cx="375769" cy="369332"/>
          </a:xfrm>
          <a:prstGeom prst="rect">
            <a:avLst/>
          </a:prstGeom>
          <a:noFill/>
        </p:spPr>
        <p:txBody>
          <a:bodyPr wrap="square" rtlCol="0">
            <a:spAutoFit/>
          </a:bodyPr>
          <a:lstStyle/>
          <a:p>
            <a:endParaRPr lang="en-US" dirty="0">
              <a:latin typeface="Times New Roman" panose="02020603050405020304" pitchFamily="18" charset="0"/>
            </a:endParaRPr>
          </a:p>
        </p:txBody>
      </p:sp>
      <p:sp>
        <p:nvSpPr>
          <p:cNvPr id="8" name="TextBox 7"/>
          <p:cNvSpPr txBox="1"/>
          <p:nvPr/>
        </p:nvSpPr>
        <p:spPr>
          <a:xfrm>
            <a:off x="3238247" y="4178461"/>
            <a:ext cx="331303" cy="369332"/>
          </a:xfrm>
          <a:prstGeom prst="rect">
            <a:avLst/>
          </a:prstGeom>
          <a:noFill/>
        </p:spPr>
        <p:txBody>
          <a:bodyPr wrap="square" rtlCol="0">
            <a:spAutoFit/>
          </a:bodyPr>
          <a:lstStyle/>
          <a:p>
            <a:endParaRPr lang="en-US" dirty="0">
              <a:latin typeface="Times New Roman" panose="02020603050405020304" pitchFamily="18" charset="0"/>
            </a:endParaRPr>
          </a:p>
        </p:txBody>
      </p:sp>
      <p:sp>
        <p:nvSpPr>
          <p:cNvPr id="9" name="Rectangle 8"/>
          <p:cNvSpPr/>
          <p:nvPr/>
        </p:nvSpPr>
        <p:spPr>
          <a:xfrm>
            <a:off x="7626962" y="3533404"/>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10" name="Rectangle 9"/>
          <p:cNvSpPr/>
          <p:nvPr/>
        </p:nvSpPr>
        <p:spPr>
          <a:xfrm>
            <a:off x="10367807" y="2637542"/>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11" name="Rectangle 10"/>
          <p:cNvSpPr/>
          <p:nvPr/>
        </p:nvSpPr>
        <p:spPr>
          <a:xfrm>
            <a:off x="8750632" y="4205859"/>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Times New Roman" panose="02020603050405020304" pitchFamily="18" charset="0"/>
                <a:cs typeface="Times New Roman" panose="02020603050405020304" pitchFamily="18" charset="0"/>
              </a:rPr>
              <a:t>s</a:t>
            </a:r>
            <a:endParaRPr lang="ar-JO" dirty="0">
              <a:latin typeface="Times New Roman" panose="02020603050405020304" pitchFamily="18" charset="0"/>
              <a:cs typeface="Times New Roman" panose="02020603050405020304" pitchFamily="18" charset="0"/>
            </a:endParaRPr>
          </a:p>
        </p:txBody>
      </p:sp>
      <p:cxnSp>
        <p:nvCxnSpPr>
          <p:cNvPr id="13" name="Straight Arrow Connector 12"/>
          <p:cNvCxnSpPr>
            <a:stCxn id="9" idx="3"/>
            <a:endCxn id="10" idx="1"/>
          </p:cNvCxnSpPr>
          <p:nvPr/>
        </p:nvCxnSpPr>
        <p:spPr>
          <a:xfrm flipV="1">
            <a:off x="7958266" y="2783316"/>
            <a:ext cx="2409541" cy="895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1" idx="3"/>
            <a:endCxn id="10" idx="2"/>
          </p:cNvCxnSpPr>
          <p:nvPr/>
        </p:nvCxnSpPr>
        <p:spPr>
          <a:xfrm flipV="1">
            <a:off x="9081936" y="2929090"/>
            <a:ext cx="1451523" cy="14225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661061" y="3489287"/>
            <a:ext cx="446037" cy="369332"/>
          </a:xfrm>
          <a:prstGeom prst="rect">
            <a:avLst/>
          </a:prstGeom>
          <a:noFill/>
        </p:spPr>
        <p:txBody>
          <a:bodyPr wrap="square" rtlCol="0">
            <a:spAutoFit/>
          </a:bodyPr>
          <a:lstStyle/>
          <a:p>
            <a:r>
              <a:rPr lang="az-Cyrl-AZ" dirty="0">
                <a:latin typeface="Cambria Math" panose="02040503050406030204" pitchFamily="18" charset="0"/>
                <a:ea typeface="Cambria Math" panose="02040503050406030204" pitchFamily="18" charset="0"/>
              </a:rPr>
              <a:t>ӏ</a:t>
            </a:r>
            <a:endParaRPr lang="en-US" dirty="0">
              <a:latin typeface="Times New Roman" panose="02020603050405020304" pitchFamily="18" charset="0"/>
            </a:endParaRPr>
          </a:p>
        </p:txBody>
      </p:sp>
      <p:sp>
        <p:nvSpPr>
          <p:cNvPr id="21" name="TextBox 20"/>
          <p:cNvSpPr txBox="1"/>
          <p:nvPr/>
        </p:nvSpPr>
        <p:spPr>
          <a:xfrm>
            <a:off x="10367808" y="2603875"/>
            <a:ext cx="433416" cy="369332"/>
          </a:xfrm>
          <a:prstGeom prst="rect">
            <a:avLst/>
          </a:prstGeom>
          <a:noFill/>
        </p:spPr>
        <p:txBody>
          <a:bodyPr wrap="square" rtlCol="0">
            <a:spAutoFit/>
          </a:bodyPr>
          <a:lstStyle/>
          <a:p>
            <a:r>
              <a:rPr lang="az-Cyrl-AZ" dirty="0">
                <a:latin typeface="Cambria Math" panose="02040503050406030204" pitchFamily="18" charset="0"/>
                <a:ea typeface="Cambria Math" panose="02040503050406030204" pitchFamily="18" charset="0"/>
              </a:rPr>
              <a:t>ӏӏ</a:t>
            </a:r>
            <a:endParaRPr lang="en-US" dirty="0">
              <a:latin typeface="Times New Roman" panose="02020603050405020304" pitchFamily="18" charset="0"/>
            </a:endParaRPr>
          </a:p>
        </p:txBody>
      </p:sp>
      <p:sp>
        <p:nvSpPr>
          <p:cNvPr id="22" name="TextBox 21"/>
          <p:cNvSpPr txBox="1"/>
          <p:nvPr/>
        </p:nvSpPr>
        <p:spPr>
          <a:xfrm>
            <a:off x="8716561" y="4178461"/>
            <a:ext cx="428264" cy="369332"/>
          </a:xfrm>
          <a:prstGeom prst="rect">
            <a:avLst/>
          </a:prstGeom>
          <a:noFill/>
        </p:spPr>
        <p:txBody>
          <a:bodyPr wrap="square" rtlCol="0">
            <a:spAutoFit/>
          </a:bodyPr>
          <a:lstStyle/>
          <a:p>
            <a:r>
              <a:rPr lang="az-Cyrl-AZ" dirty="0">
                <a:latin typeface="Cambria Math" panose="02040503050406030204" pitchFamily="18" charset="0"/>
                <a:ea typeface="Cambria Math" panose="02040503050406030204" pitchFamily="18" charset="0"/>
              </a:rPr>
              <a:t>ӏӏӏ</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p:cNvSpPr txBox="1"/>
              <p:nvPr/>
            </p:nvSpPr>
            <p:spPr>
              <a:xfrm>
                <a:off x="8617075" y="2973207"/>
                <a:ext cx="28217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oMath>
                  </m:oMathPara>
                </a14:m>
                <a:endParaRPr lang="en-US"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617075" y="2973207"/>
                <a:ext cx="282173" cy="646331"/>
              </a:xfrm>
              <a:prstGeom prst="rect">
                <a:avLst/>
              </a:prstGeom>
              <a:blipFill>
                <a:blip r:embed="rId2"/>
                <a:stretch>
                  <a:fillRect r="-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250871" y="3539795"/>
                <a:ext cx="31670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250871" y="3539795"/>
                <a:ext cx="316707" cy="646331"/>
              </a:xfrm>
              <a:prstGeom prst="rect">
                <a:avLst/>
              </a:prstGeom>
              <a:blipFill>
                <a:blip r:embed="rId3"/>
                <a:stretch>
                  <a:fillRect r="-21569"/>
                </a:stretch>
              </a:blipFill>
            </p:spPr>
            <p:txBody>
              <a:bodyPr/>
              <a:lstStyle/>
              <a:p>
                <a:r>
                  <a:rPr lang="en-US">
                    <a:noFill/>
                  </a:rPr>
                  <a:t> </a:t>
                </a:r>
              </a:p>
            </p:txBody>
          </p:sp>
        </mc:Fallback>
      </mc:AlternateContent>
    </p:spTree>
    <p:extLst>
      <p:ext uri="{BB962C8B-B14F-4D97-AF65-F5344CB8AC3E}">
        <p14:creationId xmlns:p14="http://schemas.microsoft.com/office/powerpoint/2010/main" val="581565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8- Open - Loop - Closed - Loop Structure</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en-US" dirty="0">
              <a:latin typeface="Times New Roman" panose="02020603050405020304" pitchFamily="18" charset="0"/>
              <a:cs typeface="Times New Roman" panose="02020603050405020304" pitchFamily="18" charset="0"/>
            </a:endParaRPr>
          </a:p>
          <a:p>
            <a:pPr algn="l" rtl="0"/>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7364EE2-2043-41AC-8B20-66889411D93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21</a:t>
            </a:r>
            <a:endParaRPr lang="ar-JO" sz="1600" dirty="0"/>
          </a:p>
        </p:txBody>
      </p:sp>
      <p:sp>
        <p:nvSpPr>
          <p:cNvPr id="7" name="Rectangle 6"/>
          <p:cNvSpPr/>
          <p:nvPr/>
        </p:nvSpPr>
        <p:spPr>
          <a:xfrm>
            <a:off x="3354881" y="3234118"/>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8" name="Rectangle 7"/>
          <p:cNvSpPr/>
          <p:nvPr/>
        </p:nvSpPr>
        <p:spPr>
          <a:xfrm>
            <a:off x="1894777" y="3235658"/>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cxnSp>
        <p:nvCxnSpPr>
          <p:cNvPr id="14" name="Straight Arrow Connector 13"/>
          <p:cNvCxnSpPr>
            <a:stCxn id="7" idx="3"/>
          </p:cNvCxnSpPr>
          <p:nvPr/>
        </p:nvCxnSpPr>
        <p:spPr>
          <a:xfrm>
            <a:off x="3686185" y="3379892"/>
            <a:ext cx="10478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894198" y="3195226"/>
            <a:ext cx="412243" cy="369332"/>
          </a:xfrm>
          <a:prstGeom prst="rect">
            <a:avLst/>
          </a:prstGeom>
          <a:noFill/>
        </p:spPr>
        <p:txBody>
          <a:bodyPr wrap="square" rtlCol="0">
            <a:spAutoFit/>
          </a:bodyPr>
          <a:lstStyle/>
          <a:p>
            <a:r>
              <a:rPr lang="en-US" dirty="0">
                <a:latin typeface="Times New Roman" panose="02020603050405020304" pitchFamily="18" charset="0"/>
              </a:rPr>
              <a:t>A</a:t>
            </a:r>
          </a:p>
        </p:txBody>
      </p:sp>
      <p:sp>
        <p:nvSpPr>
          <p:cNvPr id="17" name="TextBox 16"/>
          <p:cNvSpPr txBox="1"/>
          <p:nvPr/>
        </p:nvSpPr>
        <p:spPr>
          <a:xfrm>
            <a:off x="3370239" y="3195226"/>
            <a:ext cx="383742" cy="369332"/>
          </a:xfrm>
          <a:prstGeom prst="rect">
            <a:avLst/>
          </a:prstGeom>
          <a:noFill/>
        </p:spPr>
        <p:txBody>
          <a:bodyPr wrap="square" rtlCol="0">
            <a:spAutoFit/>
          </a:bodyPr>
          <a:lstStyle/>
          <a:p>
            <a:r>
              <a:rPr lang="en-US" dirty="0">
                <a:latin typeface="Times New Roman" panose="02020603050405020304" pitchFamily="18" charset="0"/>
              </a:rPr>
              <a:t>B</a:t>
            </a:r>
          </a:p>
        </p:txBody>
      </p:sp>
      <p:sp>
        <p:nvSpPr>
          <p:cNvPr id="18" name="TextBox 17"/>
          <p:cNvSpPr txBox="1"/>
          <p:nvPr/>
        </p:nvSpPr>
        <p:spPr>
          <a:xfrm>
            <a:off x="1894776" y="3906456"/>
            <a:ext cx="1843847" cy="738664"/>
          </a:xfrm>
          <a:prstGeom prst="rect">
            <a:avLst/>
          </a:prstGeom>
          <a:noFill/>
        </p:spPr>
        <p:txBody>
          <a:bodyPr wrap="square" rtlCol="0">
            <a:spAutoFit/>
          </a:bodyPr>
          <a:lstStyle/>
          <a:p>
            <a:endParaRPr lang="en-US" dirty="0">
              <a:latin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Open Loop</a:t>
            </a:r>
          </a:p>
        </p:txBody>
      </p:sp>
      <p:sp>
        <p:nvSpPr>
          <p:cNvPr id="19" name="Rectangle 18"/>
          <p:cNvSpPr/>
          <p:nvPr/>
        </p:nvSpPr>
        <p:spPr>
          <a:xfrm>
            <a:off x="8177685" y="2800067"/>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20" name="Rectangle 19"/>
          <p:cNvSpPr/>
          <p:nvPr/>
        </p:nvSpPr>
        <p:spPr>
          <a:xfrm>
            <a:off x="8177685" y="3630483"/>
            <a:ext cx="331304" cy="291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cxnSp>
        <p:nvCxnSpPr>
          <p:cNvPr id="22" name="Straight Arrow Connector 21"/>
          <p:cNvCxnSpPr>
            <a:stCxn id="19" idx="3"/>
          </p:cNvCxnSpPr>
          <p:nvPr/>
        </p:nvCxnSpPr>
        <p:spPr>
          <a:xfrm>
            <a:off x="8508989" y="2945841"/>
            <a:ext cx="162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Oval 22"/>
          <p:cNvSpPr/>
          <p:nvPr/>
        </p:nvSpPr>
        <p:spPr>
          <a:xfrm>
            <a:off x="6933234" y="2800067"/>
            <a:ext cx="283581" cy="2915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cxnSp>
        <p:nvCxnSpPr>
          <p:cNvPr id="25" name="Straight Arrow Connector 24"/>
          <p:cNvCxnSpPr>
            <a:endCxn id="23" idx="2"/>
          </p:cNvCxnSpPr>
          <p:nvPr/>
        </p:nvCxnSpPr>
        <p:spPr>
          <a:xfrm>
            <a:off x="6649656" y="2945841"/>
            <a:ext cx="2835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3" idx="6"/>
            <a:endCxn id="19" idx="1"/>
          </p:cNvCxnSpPr>
          <p:nvPr/>
        </p:nvCxnSpPr>
        <p:spPr>
          <a:xfrm>
            <a:off x="7216815" y="2945841"/>
            <a:ext cx="9608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9265534" y="2945841"/>
            <a:ext cx="5788" cy="833293"/>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p:cNvCxnSpPr>
            <a:cxnSpLocks/>
            <a:endCxn id="20" idx="3"/>
          </p:cNvCxnSpPr>
          <p:nvPr/>
        </p:nvCxnSpPr>
        <p:spPr>
          <a:xfrm flipH="1" flipV="1">
            <a:off x="8508989" y="3776257"/>
            <a:ext cx="756545" cy="28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Connector 35"/>
          <p:cNvCxnSpPr>
            <a:cxnSpLocks/>
            <a:stCxn id="20" idx="1"/>
          </p:cNvCxnSpPr>
          <p:nvPr/>
        </p:nvCxnSpPr>
        <p:spPr>
          <a:xfrm flipH="1">
            <a:off x="7075024" y="3776257"/>
            <a:ext cx="1102661"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Arrow Connector 45"/>
          <p:cNvCxnSpPr>
            <a:endCxn id="23" idx="4"/>
          </p:cNvCxnSpPr>
          <p:nvPr/>
        </p:nvCxnSpPr>
        <p:spPr>
          <a:xfrm flipV="1">
            <a:off x="7075024" y="3091614"/>
            <a:ext cx="1" cy="684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7421413" y="3912244"/>
            <a:ext cx="1843847" cy="738664"/>
          </a:xfrm>
          <a:prstGeom prst="rect">
            <a:avLst/>
          </a:prstGeom>
          <a:noFill/>
        </p:spPr>
        <p:txBody>
          <a:bodyPr wrap="square" rtlCol="0">
            <a:spAutoFit/>
          </a:bodyPr>
          <a:lstStyle/>
          <a:p>
            <a:endParaRPr lang="en-US" dirty="0">
              <a:latin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Closed Loop</a:t>
            </a:r>
          </a:p>
        </p:txBody>
      </p:sp>
      <p:sp>
        <p:nvSpPr>
          <p:cNvPr id="48" name="TextBox 47"/>
          <p:cNvSpPr txBox="1"/>
          <p:nvPr/>
        </p:nvSpPr>
        <p:spPr>
          <a:xfrm>
            <a:off x="8184269" y="2761174"/>
            <a:ext cx="279389" cy="369332"/>
          </a:xfrm>
          <a:prstGeom prst="rect">
            <a:avLst/>
          </a:prstGeom>
          <a:noFill/>
        </p:spPr>
        <p:txBody>
          <a:bodyPr wrap="square" rtlCol="0">
            <a:spAutoFit/>
          </a:bodyPr>
          <a:lstStyle/>
          <a:p>
            <a:r>
              <a:rPr lang="en-US" dirty="0">
                <a:latin typeface="Times New Roman" panose="02020603050405020304" pitchFamily="18" charset="0"/>
              </a:rPr>
              <a:t>A</a:t>
            </a:r>
          </a:p>
        </p:txBody>
      </p:sp>
      <p:sp>
        <p:nvSpPr>
          <p:cNvPr id="49" name="TextBox 48"/>
          <p:cNvSpPr txBox="1"/>
          <p:nvPr/>
        </p:nvSpPr>
        <p:spPr>
          <a:xfrm>
            <a:off x="8184269" y="3606887"/>
            <a:ext cx="324720" cy="369332"/>
          </a:xfrm>
          <a:prstGeom prst="rect">
            <a:avLst/>
          </a:prstGeom>
          <a:noFill/>
        </p:spPr>
        <p:txBody>
          <a:bodyPr wrap="square" rtlCol="0">
            <a:spAutoFit/>
          </a:bodyPr>
          <a:lstStyle/>
          <a:p>
            <a:r>
              <a:rPr lang="en-US" dirty="0">
                <a:latin typeface="Times New Roman" panose="02020603050405020304" pitchFamily="18" charset="0"/>
              </a:rPr>
              <a:t>B</a:t>
            </a:r>
          </a:p>
        </p:txBody>
      </p:sp>
      <p:cxnSp>
        <p:nvCxnSpPr>
          <p:cNvPr id="11" name="Straight Connector 10"/>
          <p:cNvCxnSpPr>
            <a:cxnSpLocks/>
          </p:cNvCxnSpPr>
          <p:nvPr/>
        </p:nvCxnSpPr>
        <p:spPr>
          <a:xfrm flipH="1">
            <a:off x="5752619" y="2177197"/>
            <a:ext cx="11574" cy="310085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Arrow Connector 52"/>
          <p:cNvCxnSpPr>
            <a:cxnSpLocks/>
          </p:cNvCxnSpPr>
          <p:nvPr/>
        </p:nvCxnSpPr>
        <p:spPr>
          <a:xfrm flipV="1">
            <a:off x="1203767" y="3379892"/>
            <a:ext cx="266756" cy="1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0" name="Straight Connector 119"/>
          <p:cNvCxnSpPr>
            <a:cxnSpLocks/>
            <a:stCxn id="8" idx="1"/>
          </p:cNvCxnSpPr>
          <p:nvPr/>
        </p:nvCxnSpPr>
        <p:spPr>
          <a:xfrm flipH="1">
            <a:off x="1426674" y="3381432"/>
            <a:ext cx="468103" cy="0"/>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Arrow Connector 123"/>
          <p:cNvCxnSpPr>
            <a:cxnSpLocks/>
            <a:stCxn id="8" idx="3"/>
          </p:cNvCxnSpPr>
          <p:nvPr/>
        </p:nvCxnSpPr>
        <p:spPr>
          <a:xfrm flipV="1">
            <a:off x="2226081" y="3379892"/>
            <a:ext cx="835912" cy="1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7" name="Straight Connector 136"/>
          <p:cNvCxnSpPr>
            <a:cxnSpLocks/>
            <a:stCxn id="7" idx="1"/>
          </p:cNvCxnSpPr>
          <p:nvPr/>
        </p:nvCxnSpPr>
        <p:spPr>
          <a:xfrm flipH="1">
            <a:off x="3023577" y="3379892"/>
            <a:ext cx="33130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6247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9- Signal Flow Structure</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Information flows among the elements of a system </a:t>
            </a:r>
            <a:r>
              <a:rPr lang="en-US" b="1" dirty="0">
                <a:solidFill>
                  <a:schemeClr val="tx1"/>
                </a:solidFill>
                <a:latin typeface="Times New Roman" panose="02020603050405020304" pitchFamily="18" charset="0"/>
                <a:cs typeface="Times New Roman" panose="02020603050405020304" pitchFamily="18" charset="0"/>
              </a:rPr>
              <a:t>a</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b</a:t>
            </a:r>
            <a:r>
              <a:rPr lang="en-US" dirty="0">
                <a:solidFill>
                  <a:schemeClr val="tx1"/>
                </a:solidFill>
                <a:latin typeface="Times New Roman" panose="02020603050405020304" pitchFamily="18" charset="0"/>
                <a:cs typeface="Times New Roman" panose="02020603050405020304" pitchFamily="18" charset="0"/>
              </a:rPr>
              <a:t>, and </a:t>
            </a:r>
            <a:r>
              <a:rPr lang="en-US" b="1" dirty="0">
                <a:solidFill>
                  <a:schemeClr val="tx1"/>
                </a:solidFill>
                <a:latin typeface="Times New Roman" panose="02020603050405020304" pitchFamily="18" charset="0"/>
                <a:cs typeface="Times New Roman" panose="02020603050405020304" pitchFamily="18" charset="0"/>
              </a:rPr>
              <a:t>c</a:t>
            </a:r>
            <a:r>
              <a:rPr lang="en-US" dirty="0">
                <a:solidFill>
                  <a:schemeClr val="tx1"/>
                </a:solidFill>
                <a:latin typeface="Times New Roman" panose="02020603050405020304" pitchFamily="18" charset="0"/>
                <a:cs typeface="Times New Roman" panose="02020603050405020304" pitchFamily="18" charset="0"/>
              </a:rPr>
              <a:t> are events.</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b</a:t>
            </a:r>
            <a:r>
              <a:rPr lang="en-US" dirty="0">
                <a:solidFill>
                  <a:schemeClr val="tx1"/>
                </a:solidFill>
                <a:latin typeface="Times New Roman" panose="02020603050405020304" pitchFamily="18" charset="0"/>
                <a:cs typeface="Times New Roman" panose="02020603050405020304" pitchFamily="18" charset="0"/>
              </a:rPr>
              <a:t>) is a function of (</a:t>
            </a:r>
            <a:r>
              <a:rPr lang="en-US" b="1" dirty="0">
                <a:solidFill>
                  <a:schemeClr val="tx1"/>
                </a:solidFill>
                <a:latin typeface="Times New Roman" panose="02020603050405020304" pitchFamily="18" charset="0"/>
                <a:cs typeface="Times New Roman" panose="02020603050405020304" pitchFamily="18" charset="0"/>
              </a:rPr>
              <a:t>a</a:t>
            </a:r>
            <a:r>
              <a:rPr lang="en-US" dirty="0">
                <a:solidFill>
                  <a:schemeClr val="tx1"/>
                </a:solidFill>
                <a:latin typeface="Times New Roman" panose="02020603050405020304" pitchFamily="18" charset="0"/>
                <a:cs typeface="Times New Roman" panose="02020603050405020304" pitchFamily="18" charset="0"/>
              </a:rPr>
              <a:t>) and (</a:t>
            </a:r>
            <a:r>
              <a:rPr lang="en-US" b="1" dirty="0">
                <a:solidFill>
                  <a:schemeClr val="tx1"/>
                </a:solidFill>
                <a:latin typeface="Times New Roman" panose="02020603050405020304" pitchFamily="18" charset="0"/>
                <a:cs typeface="Times New Roman" panose="02020603050405020304" pitchFamily="18" charset="0"/>
              </a:rPr>
              <a:t>c</a:t>
            </a:r>
            <a:r>
              <a:rPr lang="en-US" dirty="0">
                <a:solidFill>
                  <a:schemeClr val="tx1"/>
                </a:solidFill>
                <a:latin typeface="Times New Roman" panose="02020603050405020304" pitchFamily="18" charset="0"/>
                <a:cs typeface="Times New Roman" panose="02020603050405020304" pitchFamily="18" charset="0"/>
              </a:rPr>
              <a:t>).</a:t>
            </a:r>
          </a:p>
          <a:p>
            <a:pPr algn="l" rtl="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c</a:t>
            </a:r>
            <a:r>
              <a:rPr lang="en-US" dirty="0">
                <a:solidFill>
                  <a:schemeClr val="tx1"/>
                </a:solidFill>
                <a:latin typeface="Times New Roman" panose="02020603050405020304" pitchFamily="18" charset="0"/>
                <a:cs typeface="Times New Roman" panose="02020603050405020304" pitchFamily="18" charset="0"/>
              </a:rPr>
              <a:t>) is a function of (</a:t>
            </a:r>
            <a:r>
              <a:rPr lang="en-US" b="1" dirty="0">
                <a:solidFill>
                  <a:schemeClr val="tx1"/>
                </a:solidFill>
                <a:latin typeface="Times New Roman" panose="02020603050405020304" pitchFamily="18" charset="0"/>
                <a:cs typeface="Times New Roman" panose="02020603050405020304" pitchFamily="18" charset="0"/>
              </a:rPr>
              <a:t>b</a:t>
            </a:r>
            <a:r>
              <a:rPr lang="en-US" dirty="0">
                <a:solidFill>
                  <a:schemeClr val="tx1"/>
                </a:solidFill>
                <a:latin typeface="Times New Roman" panose="02020603050405020304" pitchFamily="18" charset="0"/>
                <a:cs typeface="Times New Roman" panose="02020603050405020304" pitchFamily="18" charset="0"/>
              </a:rPr>
              <a:t>). </a:t>
            </a:r>
          </a:p>
          <a:p>
            <a:pPr algn="l" rtl="0"/>
            <a:r>
              <a:rPr lang="en-US" dirty="0">
                <a:solidFill>
                  <a:schemeClr val="tx1"/>
                </a:solidFill>
                <a:latin typeface="Times New Roman" panose="02020603050405020304" pitchFamily="18" charset="0"/>
                <a:cs typeface="Times New Roman" panose="02020603050405020304" pitchFamily="18" charset="0"/>
              </a:rPr>
              <a:t>It focuses on the dependencies that exist among the elements of a system.</a:t>
            </a: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7E02434-574E-4E68-AED8-8989F1BDC2F0}"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21</a:t>
            </a:r>
            <a:endParaRPr lang="ar-JO" sz="1600" dirty="0"/>
          </a:p>
        </p:txBody>
      </p:sp>
      <p:cxnSp>
        <p:nvCxnSpPr>
          <p:cNvPr id="11" name="Straight Arrow Connector 10"/>
          <p:cNvCxnSpPr>
            <a:cxnSpLocks/>
          </p:cNvCxnSpPr>
          <p:nvPr/>
        </p:nvCxnSpPr>
        <p:spPr>
          <a:xfrm>
            <a:off x="4109013" y="5511866"/>
            <a:ext cx="688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cxnSpLocks/>
          </p:cNvCxnSpPr>
          <p:nvPr/>
        </p:nvCxnSpPr>
        <p:spPr>
          <a:xfrm>
            <a:off x="4797707" y="5511866"/>
            <a:ext cx="18230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cxnSpLocks/>
          </p:cNvCxnSpPr>
          <p:nvPr/>
        </p:nvCxnSpPr>
        <p:spPr>
          <a:xfrm>
            <a:off x="6620719" y="5505583"/>
            <a:ext cx="23554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4838218" y="5499762"/>
            <a:ext cx="20834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a:t>
            </a:r>
          </a:p>
        </p:txBody>
      </p:sp>
      <p:sp>
        <p:nvSpPr>
          <p:cNvPr id="39" name="TextBox 38"/>
          <p:cNvSpPr txBox="1"/>
          <p:nvPr/>
        </p:nvSpPr>
        <p:spPr>
          <a:xfrm>
            <a:off x="5735256" y="5499233"/>
            <a:ext cx="34724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a:t>
            </a:r>
          </a:p>
        </p:txBody>
      </p:sp>
      <p:sp>
        <p:nvSpPr>
          <p:cNvPr id="40" name="TextBox 39"/>
          <p:cNvSpPr txBox="1"/>
          <p:nvPr/>
        </p:nvSpPr>
        <p:spPr>
          <a:xfrm>
            <a:off x="6859736" y="5499233"/>
            <a:ext cx="32409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53" name="Connector: Curved 52"/>
          <p:cNvCxnSpPr>
            <a:cxnSpLocks/>
            <a:stCxn id="40" idx="0"/>
            <a:endCxn id="39" idx="0"/>
          </p:cNvCxnSpPr>
          <p:nvPr/>
        </p:nvCxnSpPr>
        <p:spPr>
          <a:xfrm rot="16200000" flipV="1">
            <a:off x="6465330" y="4942780"/>
            <a:ext cx="12700" cy="1112905"/>
          </a:xfrm>
          <a:prstGeom prst="curved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56" name="Connector: Curved 55"/>
          <p:cNvCxnSpPr>
            <a:cxnSpLocks/>
            <a:stCxn id="40" idx="0"/>
            <a:endCxn id="38" idx="0"/>
          </p:cNvCxnSpPr>
          <p:nvPr/>
        </p:nvCxnSpPr>
        <p:spPr>
          <a:xfrm rot="16200000" flipH="1" flipV="1">
            <a:off x="5981821" y="4459801"/>
            <a:ext cx="529" cy="2079392"/>
          </a:xfrm>
          <a:prstGeom prst="curvedConnector3">
            <a:avLst>
              <a:gd name="adj1" fmla="val -126358979"/>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028133" y="4317357"/>
            <a:ext cx="1209555" cy="369332"/>
          </a:xfrm>
          <a:prstGeom prst="rect">
            <a:avLst/>
          </a:prstGeom>
          <a:noFill/>
        </p:spPr>
        <p:txBody>
          <a:bodyPr wrap="square" rtlCol="0">
            <a:spAutoFit/>
          </a:bodyPr>
          <a:lstStyle/>
          <a:p>
            <a:r>
              <a:rPr lang="en-US" dirty="0">
                <a:latin typeface="Times New Roman" panose="02020603050405020304" pitchFamily="18" charset="0"/>
              </a:rPr>
              <a:t>activities</a:t>
            </a:r>
          </a:p>
        </p:txBody>
      </p:sp>
      <p:cxnSp>
        <p:nvCxnSpPr>
          <p:cNvPr id="12" name="Straight Arrow Connector 11"/>
          <p:cNvCxnSpPr>
            <a:cxnSpLocks/>
          </p:cNvCxnSpPr>
          <p:nvPr/>
        </p:nvCxnSpPr>
        <p:spPr>
          <a:xfrm flipH="1">
            <a:off x="6404280" y="4624086"/>
            <a:ext cx="910920" cy="254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cxnSpLocks/>
          </p:cNvCxnSpPr>
          <p:nvPr/>
        </p:nvCxnSpPr>
        <p:spPr>
          <a:xfrm flipH="1">
            <a:off x="6661230" y="4618299"/>
            <a:ext cx="653970" cy="659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3937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Physical Characterises </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They are the most fundamental characteristics used to describe a system. They include Mechanical, chemical, electrical, optical, acoustical and hydraulic qualities of a system component as well as their interrelationships.</a:t>
            </a: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9792C36-43A5-43AE-B728-A64112EF0F5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21</a:t>
            </a:r>
            <a:endParaRPr lang="ar-JO" sz="1600" dirty="0"/>
          </a:p>
        </p:txBody>
      </p:sp>
    </p:spTree>
    <p:extLst>
      <p:ext uri="{BB962C8B-B14F-4D97-AF65-F5344CB8AC3E}">
        <p14:creationId xmlns:p14="http://schemas.microsoft.com/office/powerpoint/2010/main" val="2051355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Types of Mathematical Models</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Deterministic Model : No randomness, exact relationships.</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Static Model: Does not consider time.</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Dynamics Model: Includes time as a variable.</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Stochastic Model : Includes operating characteristics that are described by a probability function. It can be static or dynamic.</a:t>
            </a: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5D5233F-F27F-44FF-AFD7-77976C4CE84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21</a:t>
            </a:r>
            <a:endParaRPr lang="ar-JO" sz="1600" dirty="0"/>
          </a:p>
        </p:txBody>
      </p:sp>
    </p:spTree>
    <p:extLst>
      <p:ext uri="{BB962C8B-B14F-4D97-AF65-F5344CB8AC3E}">
        <p14:creationId xmlns:p14="http://schemas.microsoft.com/office/powerpoint/2010/main" val="422294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System Integration</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System Engineering (SE) is a moving from documents based to model based.</a:t>
            </a:r>
          </a:p>
          <a:p>
            <a:pPr algn="l" rtl="0"/>
            <a:r>
              <a:rPr lang="en-US" dirty="0">
                <a:solidFill>
                  <a:schemeClr val="tx1"/>
                </a:solidFill>
                <a:latin typeface="Times New Roman" panose="02020603050405020304" pitchFamily="18" charset="0"/>
                <a:cs typeface="Times New Roman" panose="02020603050405020304" pitchFamily="18" charset="0"/>
              </a:rPr>
              <a:t>The system life cycle starts with the concept, then development, then production, then operation and support.</a:t>
            </a:r>
          </a:p>
          <a:p>
            <a:pPr algn="l" rtl="0"/>
            <a:endParaRPr lang="ar-JO"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38A8FD-121A-42C8-BC97-CEEB3102AC9E}"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a:t>
            </a:r>
            <a:r>
              <a:rPr kumimoji="0" lang="en-US" sz="1600" b="0" i="0" u="none" strike="noStrike" kern="1200" cap="all" spc="0" normalizeH="0" baseline="0" noProof="0" dirty="0" err="1">
                <a:ln>
                  <a:noFill/>
                </a:ln>
                <a:solidFill>
                  <a:srgbClr val="FFFFFF"/>
                </a:solidFill>
                <a:effectLst/>
                <a:uLnTx/>
                <a:uFillTx/>
                <a:ea typeface="+mn-ea"/>
                <a:cs typeface="+mn-cs"/>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6</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2864665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Flow-Chart Symbiology</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Any processing operation, except a decision.</a:t>
            </a:r>
          </a:p>
          <a:p>
            <a:pPr marL="514350" indent="-514350" algn="l" rtl="0">
              <a:buFont typeface="+mj-lt"/>
              <a:buAutoNum type="romanUcPeriod"/>
            </a:pPr>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                                A decision.</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                             </a:t>
            </a:r>
          </a:p>
          <a:p>
            <a:pPr algn="l" rtl="0"/>
            <a:r>
              <a:rPr lang="en-US" dirty="0">
                <a:solidFill>
                  <a:schemeClr val="tx1"/>
                </a:solidFill>
                <a:latin typeface="Times New Roman" panose="02020603050405020304" pitchFamily="18" charset="0"/>
                <a:cs typeface="Times New Roman" panose="02020603050405020304" pitchFamily="18" charset="0"/>
              </a:rPr>
              <a:t>                                An input or output operation.</a:t>
            </a:r>
          </a:p>
        </p:txBody>
      </p:sp>
      <p:sp>
        <p:nvSpPr>
          <p:cNvPr id="4" name="Date Placeholder 3"/>
          <p:cNvSpPr>
            <a:spLocks noGrp="1"/>
          </p:cNvSpPr>
          <p:nvPr>
            <p:ph type="dt" sz="half" idx="10"/>
          </p:nvPr>
        </p:nvSpPr>
        <p:spPr/>
        <p:txBody>
          <a:bodyPr/>
          <a:lstStyle/>
          <a:p>
            <a:fld id="{4A7B9A09-6CC8-407A-BD7C-BD6EEF4053EE}"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22</a:t>
            </a:r>
            <a:endParaRPr lang="ar-JO" sz="1600" dirty="0"/>
          </a:p>
        </p:txBody>
      </p:sp>
      <p:sp>
        <p:nvSpPr>
          <p:cNvPr id="7" name="Rectangle 6"/>
          <p:cNvSpPr/>
          <p:nvPr/>
        </p:nvSpPr>
        <p:spPr>
          <a:xfrm>
            <a:off x="1579944" y="2218092"/>
            <a:ext cx="1076445" cy="4267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sp>
        <p:nvSpPr>
          <p:cNvPr id="8" name="Flowchart: Decision 7"/>
          <p:cNvSpPr/>
          <p:nvPr/>
        </p:nvSpPr>
        <p:spPr>
          <a:xfrm>
            <a:off x="1579944" y="3165676"/>
            <a:ext cx="1076445" cy="671332"/>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sp>
        <p:nvSpPr>
          <p:cNvPr id="9" name="Flowchart: Data 8"/>
          <p:cNvSpPr/>
          <p:nvPr/>
        </p:nvSpPr>
        <p:spPr>
          <a:xfrm>
            <a:off x="1579944" y="4253696"/>
            <a:ext cx="1012784" cy="798654"/>
          </a:xfrm>
          <a:prstGeom prst="flowChartInputOutp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509983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Flow-Chart Symbiology</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The beginning or ending point of the process.                              </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                             </a:t>
            </a:r>
          </a:p>
          <a:p>
            <a:pPr algn="l" rtl="0"/>
            <a:r>
              <a:rPr lang="en-US" dirty="0">
                <a:solidFill>
                  <a:schemeClr val="tx1"/>
                </a:solidFill>
                <a:latin typeface="Times New Roman" panose="02020603050405020304" pitchFamily="18" charset="0"/>
                <a:cs typeface="Times New Roman" panose="02020603050405020304" pitchFamily="18" charset="0"/>
              </a:rPr>
              <a:t>                                  A connection between two or move points.</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                                  Direction of flow.</a:t>
            </a:r>
          </a:p>
        </p:txBody>
      </p:sp>
      <p:sp>
        <p:nvSpPr>
          <p:cNvPr id="4" name="Date Placeholder 3"/>
          <p:cNvSpPr>
            <a:spLocks noGrp="1"/>
          </p:cNvSpPr>
          <p:nvPr>
            <p:ph type="dt" sz="half" idx="10"/>
          </p:nvPr>
        </p:nvSpPr>
        <p:spPr/>
        <p:txBody>
          <a:bodyPr/>
          <a:lstStyle/>
          <a:p>
            <a:fld id="{6F622BAB-7AB4-4F15-B72F-FF0AB21362C3}"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22</a:t>
            </a:r>
            <a:endParaRPr lang="ar-JO" sz="1600" dirty="0"/>
          </a:p>
        </p:txBody>
      </p:sp>
      <p:sp>
        <p:nvSpPr>
          <p:cNvPr id="10" name="Flowchart: Terminator 9"/>
          <p:cNvSpPr/>
          <p:nvPr/>
        </p:nvSpPr>
        <p:spPr>
          <a:xfrm>
            <a:off x="1579944" y="2268639"/>
            <a:ext cx="1232704" cy="48034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sp>
        <p:nvSpPr>
          <p:cNvPr id="11" name="Oval 10"/>
          <p:cNvSpPr/>
          <p:nvPr/>
        </p:nvSpPr>
        <p:spPr>
          <a:xfrm>
            <a:off x="1883779" y="3501706"/>
            <a:ext cx="625033" cy="5382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endParaRPr>
          </a:p>
        </p:txBody>
      </p:sp>
      <p:cxnSp>
        <p:nvCxnSpPr>
          <p:cNvPr id="13" name="Straight Arrow Connector 12"/>
          <p:cNvCxnSpPr/>
          <p:nvPr/>
        </p:nvCxnSpPr>
        <p:spPr>
          <a:xfrm flipV="1">
            <a:off x="1730415" y="4746796"/>
            <a:ext cx="931762" cy="5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210764" y="4896092"/>
            <a:ext cx="0" cy="607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5666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References</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1- de NEUFVILLE, R., and STAFFORD.J.H., Systems Analysis for Engineers and Managers, McGraw-Hill, 1971.</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2-Yang K, and Zhang H., A comparison of TRIZ and Axiomatic Design, Dept. of Ind, and Mufctrng Eng., Wayne State U.,2000.</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3- </a:t>
            </a:r>
            <a:r>
              <a:rPr lang="en-US" dirty="0">
                <a:solidFill>
                  <a:schemeClr val="tx1"/>
                </a:solidFill>
                <a:latin typeface="Times New Roman" panose="02020603050405020304" pitchFamily="18" charset="0"/>
                <a:cs typeface="Times New Roman" panose="02020603050405020304" pitchFamily="18" charset="0"/>
                <a:hlinkClick r:id="rId2"/>
              </a:rPr>
              <a:t>http://www.calresco.org/lucas/quantify.htm</a:t>
            </a: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4- Meredith, D.D., Wong K.W., Woodhead R.W., Wortman R.H., Design and Planning of Engineering System, Printice-Hall,NJ,1973.</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5- Malasky S.W., System Safety , Planning/Engineering/ Management, Spartan Books, Hayden Book Company, NJ, 1974.</a:t>
            </a:r>
          </a:p>
        </p:txBody>
      </p:sp>
      <p:sp>
        <p:nvSpPr>
          <p:cNvPr id="4" name="Date Placeholder 3"/>
          <p:cNvSpPr>
            <a:spLocks noGrp="1"/>
          </p:cNvSpPr>
          <p:nvPr>
            <p:ph type="dt" sz="half" idx="10"/>
          </p:nvPr>
        </p:nvSpPr>
        <p:spPr/>
        <p:txBody>
          <a:bodyPr/>
          <a:lstStyle/>
          <a:p>
            <a:fld id="{6A6A0BDB-7B7C-4C07-8134-9FD21F34AE98}"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23</a:t>
            </a:r>
            <a:endParaRPr lang="ar-JO" sz="1600" dirty="0"/>
          </a:p>
        </p:txBody>
      </p:sp>
    </p:spTree>
    <p:extLst>
      <p:ext uri="{BB962C8B-B14F-4D97-AF65-F5344CB8AC3E}">
        <p14:creationId xmlns:p14="http://schemas.microsoft.com/office/powerpoint/2010/main" val="22153002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CA" sz="2400" b="1" dirty="0">
                <a:solidFill>
                  <a:schemeClr val="tx1"/>
                </a:solidFill>
                <a:cs typeface="Times New Roman" panose="02020603050405020304" pitchFamily="18" charset="0"/>
              </a:rPr>
              <a:t>Chapter</a:t>
            </a:r>
            <a:r>
              <a:rPr lang="ar-SA" sz="2400" b="1" dirty="0">
                <a:solidFill>
                  <a:schemeClr val="tx1"/>
                </a:solidFill>
                <a:latin typeface="Times New Roman" panose="02020603050405020304" pitchFamily="18" charset="0"/>
                <a:cs typeface="Times New Roman" panose="02020603050405020304" pitchFamily="18" charset="0"/>
              </a:rPr>
              <a:t> </a:t>
            </a:r>
            <a:r>
              <a:rPr lang="en-CA" sz="2400" b="1" dirty="0">
                <a:solidFill>
                  <a:schemeClr val="tx1"/>
                </a:solidFill>
                <a:latin typeface="Times New Roman" panose="02020603050405020304" pitchFamily="18" charset="0"/>
                <a:cs typeface="Times New Roman" panose="02020603050405020304" pitchFamily="18" charset="0"/>
              </a:rPr>
              <a:t>1. Reliability and Availability </a:t>
            </a:r>
            <a:r>
              <a:rPr lang="en-CA" sz="2400"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dirty="0"/>
          </a:p>
        </p:txBody>
      </p:sp>
      <p:sp>
        <p:nvSpPr>
          <p:cNvPr id="3" name="Content Placeholder 2"/>
          <p:cNvSpPr>
            <a:spLocks noGrp="1"/>
          </p:cNvSpPr>
          <p:nvPr>
            <p:ph idx="1"/>
          </p:nvPr>
        </p:nvSpPr>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The collection of techniques connected with </a:t>
            </a:r>
            <a:r>
              <a:rPr lang="en-US" b="1" u="sng" dirty="0">
                <a:solidFill>
                  <a:schemeClr val="tx1"/>
                </a:solidFill>
                <a:latin typeface="Times New Roman" panose="02020603050405020304" pitchFamily="18" charset="0"/>
                <a:cs typeface="Times New Roman" panose="02020603050405020304" pitchFamily="18" charset="0"/>
              </a:rPr>
              <a:t>R</a:t>
            </a:r>
            <a:r>
              <a:rPr lang="en-US" dirty="0">
                <a:solidFill>
                  <a:schemeClr val="tx1"/>
                </a:solidFill>
                <a:latin typeface="Times New Roman" panose="02020603050405020304" pitchFamily="18" charset="0"/>
                <a:cs typeface="Times New Roman" panose="02020603050405020304" pitchFamily="18" charset="0"/>
              </a:rPr>
              <a:t>eliability, </a:t>
            </a:r>
            <a:r>
              <a:rPr lang="en-US" b="1" u="sng" dirty="0">
                <a:solidFill>
                  <a:schemeClr val="tx1"/>
                </a:solidFill>
                <a:latin typeface="Times New Roman" panose="02020603050405020304" pitchFamily="18" charset="0"/>
                <a:cs typeface="Times New Roman" panose="02020603050405020304" pitchFamily="18" charset="0"/>
              </a:rPr>
              <a:t>A</a:t>
            </a:r>
            <a:r>
              <a:rPr lang="en-US" dirty="0">
                <a:solidFill>
                  <a:schemeClr val="tx1"/>
                </a:solidFill>
                <a:latin typeface="Times New Roman" panose="02020603050405020304" pitchFamily="18" charset="0"/>
                <a:cs typeface="Times New Roman" panose="02020603050405020304" pitchFamily="18" charset="0"/>
              </a:rPr>
              <a:t>vailability, </a:t>
            </a:r>
            <a:r>
              <a:rPr lang="en-US" b="1" u="sng" dirty="0">
                <a:solidFill>
                  <a:schemeClr val="tx1"/>
                </a:solidFill>
                <a:latin typeface="Times New Roman" panose="02020603050405020304" pitchFamily="18" charset="0"/>
                <a:cs typeface="Times New Roman" panose="02020603050405020304" pitchFamily="18" charset="0"/>
              </a:rPr>
              <a:t>M</a:t>
            </a:r>
            <a:r>
              <a:rPr lang="en-US" dirty="0">
                <a:solidFill>
                  <a:schemeClr val="tx1"/>
                </a:solidFill>
                <a:latin typeface="Times New Roman" panose="02020603050405020304" pitchFamily="18" charset="0"/>
                <a:cs typeface="Times New Roman" panose="02020603050405020304" pitchFamily="18" charset="0"/>
              </a:rPr>
              <a:t>aintainability, and </a:t>
            </a:r>
            <a:r>
              <a:rPr lang="en-US" b="1" u="sng" dirty="0">
                <a:solidFill>
                  <a:schemeClr val="tx1"/>
                </a:solidFill>
                <a:latin typeface="Times New Roman" panose="02020603050405020304" pitchFamily="18" charset="0"/>
                <a:cs typeface="Times New Roman" panose="02020603050405020304" pitchFamily="18" charset="0"/>
              </a:rPr>
              <a:t>S</a:t>
            </a:r>
            <a:r>
              <a:rPr lang="en-US" dirty="0">
                <a:solidFill>
                  <a:schemeClr val="tx1"/>
                </a:solidFill>
                <a:latin typeface="Times New Roman" panose="02020603050405020304" pitchFamily="18" charset="0"/>
                <a:cs typeface="Times New Roman" panose="02020603050405020304" pitchFamily="18" charset="0"/>
              </a:rPr>
              <a:t>afety integrity are referred to as </a:t>
            </a:r>
            <a:r>
              <a:rPr lang="en-US" b="1" dirty="0">
                <a:solidFill>
                  <a:schemeClr val="tx1"/>
                </a:solidFill>
                <a:latin typeface="Times New Roman" panose="02020603050405020304" pitchFamily="18" charset="0"/>
                <a:cs typeface="Times New Roman" panose="02020603050405020304" pitchFamily="18" charset="0"/>
              </a:rPr>
              <a:t>RAMS</a:t>
            </a:r>
            <a:r>
              <a:rPr lang="en-US" dirty="0">
                <a:solidFill>
                  <a:schemeClr val="tx1"/>
                </a:solidFill>
                <a:latin typeface="Times New Roman" panose="02020603050405020304" pitchFamily="18" charset="0"/>
                <a:cs typeface="Times New Roman" panose="02020603050405020304" pitchFamily="18" charset="0"/>
              </a:rPr>
              <a:t>.</a:t>
            </a:r>
          </a:p>
          <a:p>
            <a:pPr algn="l" rtl="0"/>
            <a:r>
              <a:rPr lang="en-US" u="sng" dirty="0">
                <a:solidFill>
                  <a:schemeClr val="tx1"/>
                </a:solidFill>
                <a:latin typeface="Times New Roman" panose="02020603050405020304" pitchFamily="18" charset="0"/>
                <a:cs typeface="Times New Roman" panose="02020603050405020304" pitchFamily="18" charset="0"/>
              </a:rPr>
              <a:t>Reliability</a:t>
            </a:r>
            <a:r>
              <a:rPr lang="en-US" dirty="0">
                <a:solidFill>
                  <a:schemeClr val="tx1"/>
                </a:solidFill>
                <a:latin typeface="Times New Roman" panose="02020603050405020304" pitchFamily="18" charset="0"/>
                <a:cs typeface="Times New Roman" panose="02020603050405020304" pitchFamily="18" charset="0"/>
              </a:rPr>
              <a:t>:</a:t>
            </a:r>
          </a:p>
          <a:p>
            <a:pPr algn="l" rtl="0"/>
            <a:r>
              <a:rPr lang="en-US" dirty="0">
                <a:solidFill>
                  <a:schemeClr val="tx1"/>
                </a:solidFill>
                <a:latin typeface="Times New Roman" panose="02020603050405020304" pitchFamily="18" charset="0"/>
                <a:cs typeface="Times New Roman" panose="02020603050405020304" pitchFamily="18" charset="0"/>
              </a:rPr>
              <a:t>The probability that an item will perform a required function, under stated conditions, for a stated period of time.</a:t>
            </a:r>
          </a:p>
          <a:p>
            <a:pPr algn="l" rtl="0"/>
            <a:r>
              <a:rPr lang="en-US" u="sng" dirty="0">
                <a:solidFill>
                  <a:schemeClr val="tx1"/>
                </a:solidFill>
                <a:latin typeface="Times New Roman" panose="02020603050405020304" pitchFamily="18" charset="0"/>
                <a:cs typeface="Times New Roman" panose="02020603050405020304" pitchFamily="18" charset="0"/>
              </a:rPr>
              <a:t>Availability</a:t>
            </a:r>
            <a:r>
              <a:rPr lang="en-US" dirty="0">
                <a:solidFill>
                  <a:schemeClr val="tx1"/>
                </a:solidFill>
                <a:latin typeface="Times New Roman" panose="02020603050405020304" pitchFamily="18" charset="0"/>
                <a:cs typeface="Times New Roman" panose="02020603050405020304" pitchFamily="18" charset="0"/>
              </a:rPr>
              <a:t>:</a:t>
            </a:r>
          </a:p>
          <a:p>
            <a:pPr algn="l" rtl="0"/>
            <a:r>
              <a:rPr lang="en-US" dirty="0">
                <a:solidFill>
                  <a:schemeClr val="tx1"/>
                </a:solidFill>
                <a:latin typeface="Times New Roman" panose="02020603050405020304" pitchFamily="18" charset="0"/>
                <a:cs typeface="Times New Roman" panose="02020603050405020304" pitchFamily="18" charset="0"/>
              </a:rPr>
              <a:t>The proportion of time that an item is capable of operating to specification within a large time interval.</a:t>
            </a:r>
          </a:p>
        </p:txBody>
      </p:sp>
      <p:sp>
        <p:nvSpPr>
          <p:cNvPr id="4" name="Date Placeholder 3"/>
          <p:cNvSpPr>
            <a:spLocks noGrp="1"/>
          </p:cNvSpPr>
          <p:nvPr>
            <p:ph type="dt" sz="half" idx="10"/>
          </p:nvPr>
        </p:nvSpPr>
        <p:spPr/>
        <p:txBody>
          <a:bodyPr/>
          <a:lstStyle/>
          <a:p>
            <a:fld id="{62CBCFE7-9C47-48B1-8ABE-6412AB232038}"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24</a:t>
            </a:r>
            <a:endParaRPr lang="ar-JO" sz="1600" dirty="0"/>
          </a:p>
        </p:txBody>
      </p:sp>
      <p:sp>
        <p:nvSpPr>
          <p:cNvPr id="7" name="TextBox 6"/>
          <p:cNvSpPr txBox="1"/>
          <p:nvPr/>
        </p:nvSpPr>
        <p:spPr>
          <a:xfrm>
            <a:off x="1097280" y="642649"/>
            <a:ext cx="1229231"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973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Reliability and Availability </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a:xfrm>
            <a:off x="1097280" y="1845733"/>
            <a:ext cx="10058400" cy="4670814"/>
          </a:xfrm>
        </p:spPr>
        <p:txBody>
          <a:bodyPr>
            <a:normAutofit fontScale="92500" lnSpcReduction="10000"/>
          </a:bodyPr>
          <a:lstStyle/>
          <a:p>
            <a:pPr marL="0" indent="0" algn="l" rtl="0">
              <a:buNone/>
            </a:pPr>
            <a:endParaRPr lang="en-US" sz="3200" u="sng"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sz="2200" u="sng" dirty="0">
                <a:solidFill>
                  <a:schemeClr val="tx1"/>
                </a:solidFill>
                <a:latin typeface="Times New Roman" panose="02020603050405020304" pitchFamily="18" charset="0"/>
                <a:cs typeface="Times New Roman" panose="02020603050405020304" pitchFamily="18" charset="0"/>
              </a:rPr>
              <a:t>Maintainability</a:t>
            </a:r>
            <a:r>
              <a:rPr lang="en-US" sz="2200" dirty="0">
                <a:solidFill>
                  <a:schemeClr val="tx1"/>
                </a:solidFill>
                <a:latin typeface="Times New Roman" panose="02020603050405020304" pitchFamily="18" charset="0"/>
                <a:cs typeface="Times New Roman" panose="02020603050405020304" pitchFamily="18" charset="0"/>
              </a:rPr>
              <a:t>:</a:t>
            </a:r>
          </a:p>
          <a:p>
            <a:pPr marL="0" indent="0" algn="l" rtl="0">
              <a:buNone/>
            </a:pPr>
            <a:r>
              <a:rPr lang="en-US" sz="2200" dirty="0">
                <a:solidFill>
                  <a:schemeClr val="tx1"/>
                </a:solidFill>
                <a:latin typeface="Times New Roman" panose="02020603050405020304" pitchFamily="18" charset="0"/>
                <a:cs typeface="Times New Roman" panose="02020603050405020304" pitchFamily="18" charset="0"/>
              </a:rPr>
              <a:t>The probability that a failed item will be restored to operational effectiveness within a given period of time when the repair action is performed in accordance with prescribed procedures.</a:t>
            </a:r>
          </a:p>
          <a:p>
            <a:pPr marL="0" indent="0" algn="l" rtl="0">
              <a:buNone/>
            </a:pPr>
            <a:r>
              <a:rPr lang="en-US" sz="2200" u="sng" dirty="0">
                <a:solidFill>
                  <a:schemeClr val="tx1"/>
                </a:solidFill>
                <a:latin typeface="Times New Roman" panose="02020603050405020304" pitchFamily="18" charset="0"/>
                <a:cs typeface="Times New Roman" panose="02020603050405020304" pitchFamily="18" charset="0"/>
              </a:rPr>
              <a:t>Safety Integrity</a:t>
            </a:r>
            <a:r>
              <a:rPr lang="en-US" sz="2200" dirty="0">
                <a:solidFill>
                  <a:schemeClr val="tx1"/>
                </a:solidFill>
                <a:latin typeface="Times New Roman" panose="02020603050405020304" pitchFamily="18" charset="0"/>
                <a:cs typeface="Times New Roman" panose="02020603050405020304" pitchFamily="18" charset="0"/>
              </a:rPr>
              <a:t>:</a:t>
            </a:r>
          </a:p>
          <a:p>
            <a:pPr marL="0" indent="0" algn="l" rtl="0">
              <a:buNone/>
            </a:pPr>
            <a:r>
              <a:rPr lang="en-US" sz="2200" dirty="0">
                <a:solidFill>
                  <a:schemeClr val="tx1"/>
                </a:solidFill>
                <a:latin typeface="Times New Roman" panose="02020603050405020304" pitchFamily="18" charset="0"/>
                <a:cs typeface="Times New Roman" panose="02020603050405020304" pitchFamily="18" charset="0"/>
              </a:rPr>
              <a:t>The probability of system preforming specific safety functions in a stated period of time.</a:t>
            </a:r>
          </a:p>
          <a:p>
            <a:pPr marL="0" indent="0" algn="l" rtl="0">
              <a:buNone/>
            </a:pPr>
            <a:r>
              <a:rPr lang="en-US" sz="2200" u="sng" dirty="0">
                <a:solidFill>
                  <a:schemeClr val="tx1"/>
                </a:solidFill>
                <a:latin typeface="Times New Roman" panose="02020603050405020304" pitchFamily="18" charset="0"/>
                <a:cs typeface="Times New Roman" panose="02020603050405020304" pitchFamily="18" charset="0"/>
              </a:rPr>
              <a:t>Failure</a:t>
            </a:r>
            <a:r>
              <a:rPr lang="en-US" sz="2200" dirty="0">
                <a:solidFill>
                  <a:schemeClr val="tx1"/>
                </a:solidFill>
                <a:latin typeface="Times New Roman" panose="02020603050405020304" pitchFamily="18" charset="0"/>
                <a:cs typeface="Times New Roman" panose="02020603050405020304" pitchFamily="18" charset="0"/>
              </a:rPr>
              <a:t> :</a:t>
            </a:r>
          </a:p>
          <a:p>
            <a:pPr marL="0" indent="0" algn="l" rtl="0">
              <a:buNone/>
            </a:pPr>
            <a:r>
              <a:rPr lang="en-US" sz="2200" dirty="0">
                <a:solidFill>
                  <a:schemeClr val="tx1"/>
                </a:solidFill>
                <a:latin typeface="Times New Roman" panose="02020603050405020304" pitchFamily="18" charset="0"/>
                <a:cs typeface="Times New Roman" panose="02020603050405020304" pitchFamily="18" charset="0"/>
              </a:rPr>
              <a:t>Termination of the ability of an item to perform its specified function.</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 </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2814FB1-33F2-4F8B-9E34-F6DA8240B23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24</a:t>
            </a:r>
            <a:endParaRPr lang="ar-JO" sz="1600" dirty="0"/>
          </a:p>
        </p:txBody>
      </p:sp>
    </p:spTree>
    <p:extLst>
      <p:ext uri="{BB962C8B-B14F-4D97-AF65-F5344CB8AC3E}">
        <p14:creationId xmlns:p14="http://schemas.microsoft.com/office/powerpoint/2010/main" val="621111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Reliability and Availability </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r>
              <a:rPr lang="en-US" u="sng" dirty="0">
                <a:solidFill>
                  <a:schemeClr val="tx1"/>
                </a:solidFill>
                <a:latin typeface="Times New Roman" panose="02020603050405020304" pitchFamily="18" charset="0"/>
                <a:cs typeface="Times New Roman" panose="02020603050405020304" pitchFamily="18" charset="0"/>
              </a:rPr>
              <a:t>Hazard</a:t>
            </a:r>
            <a:r>
              <a:rPr lang="en-US" dirty="0">
                <a:solidFill>
                  <a:schemeClr val="tx1"/>
                </a:solidFill>
                <a:latin typeface="Times New Roman" panose="02020603050405020304" pitchFamily="18" charset="0"/>
                <a:cs typeface="Times New Roman" panose="02020603050405020304" pitchFamily="18" charset="0"/>
              </a:rPr>
              <a:t> :</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A scenario whereby there is a potential for human, property, or environmental damage.</a:t>
            </a:r>
          </a:p>
        </p:txBody>
      </p:sp>
      <p:sp>
        <p:nvSpPr>
          <p:cNvPr id="4" name="Date Placeholder 3"/>
          <p:cNvSpPr>
            <a:spLocks noGrp="1"/>
          </p:cNvSpPr>
          <p:nvPr>
            <p:ph type="dt" sz="half" idx="10"/>
          </p:nvPr>
        </p:nvSpPr>
        <p:spPr/>
        <p:txBody>
          <a:bodyPr/>
          <a:lstStyle/>
          <a:p>
            <a:fld id="{27A05313-70C2-4A30-94D3-8E65E3F9F18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24</a:t>
            </a:r>
            <a:endParaRPr lang="ar-JO" sz="1600" dirty="0"/>
          </a:p>
        </p:txBody>
      </p:sp>
    </p:spTree>
    <p:extLst>
      <p:ext uri="{BB962C8B-B14F-4D97-AF65-F5344CB8AC3E}">
        <p14:creationId xmlns:p14="http://schemas.microsoft.com/office/powerpoint/2010/main" val="11231772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Reliability and Availability  Technology </a:t>
            </a:r>
            <a:br>
              <a:rPr lang="en-CA" sz="2400" b="1" dirty="0">
                <a:solidFill>
                  <a:schemeClr val="tx1"/>
                </a:solidFill>
                <a:latin typeface="Times New Roman" panose="02020603050405020304" pitchFamily="18" charset="0"/>
                <a:cs typeface="Times New Roman" panose="02020603050405020304" pitchFamily="18" charset="0"/>
              </a:rPr>
            </a:br>
            <a:endParaRPr lang="ar-JO"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36926" y="1845733"/>
            <a:ext cx="8018753" cy="4491405"/>
          </a:xfrm>
        </p:spPr>
        <p:txBody>
          <a:bodyPr>
            <a:normAutofit/>
          </a:bodyPr>
          <a:lstStyle/>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Duplicating, Derating, Component Selection, Design Qualification, Equipment Diversity  </a:t>
            </a: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Change Control, Quality Assurance, Production Testing, Training, Method Study Process Instructional</a:t>
            </a: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Failure Feedback, Replacement Strategy, Preventive Maintenance,  User     Interaction</a:t>
            </a:r>
          </a:p>
        </p:txBody>
      </p:sp>
      <p:sp>
        <p:nvSpPr>
          <p:cNvPr id="4" name="Date Placeholder 3"/>
          <p:cNvSpPr>
            <a:spLocks noGrp="1"/>
          </p:cNvSpPr>
          <p:nvPr>
            <p:ph type="dt" sz="half" idx="10"/>
          </p:nvPr>
        </p:nvSpPr>
        <p:spPr/>
        <p:txBody>
          <a:bodyPr/>
          <a:lstStyle/>
          <a:p>
            <a:fld id="{6F26A0E5-80D4-4419-AD26-007E4EC2F04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25</a:t>
            </a:r>
            <a:endParaRPr lang="ar-JO" sz="1600" dirty="0"/>
          </a:p>
        </p:txBody>
      </p:sp>
      <p:sp>
        <p:nvSpPr>
          <p:cNvPr id="7" name="Rectangle 6"/>
          <p:cNvSpPr/>
          <p:nvPr/>
        </p:nvSpPr>
        <p:spPr>
          <a:xfrm>
            <a:off x="1578078" y="2328051"/>
            <a:ext cx="1118821" cy="70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9" name="Rectangle 8"/>
          <p:cNvSpPr/>
          <p:nvPr/>
        </p:nvSpPr>
        <p:spPr>
          <a:xfrm>
            <a:off x="1584724" y="5158046"/>
            <a:ext cx="1118821" cy="70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2137488" y="3031622"/>
            <a:ext cx="0" cy="573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cxnSpLocks/>
          </p:cNvCxnSpPr>
          <p:nvPr/>
        </p:nvCxnSpPr>
        <p:spPr>
          <a:xfrm>
            <a:off x="2137488" y="3513939"/>
            <a:ext cx="0" cy="820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607103" y="2355472"/>
            <a:ext cx="145262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Design</a:t>
            </a:r>
          </a:p>
          <a:p>
            <a:r>
              <a:rPr lang="en-US" dirty="0">
                <a:latin typeface="Times New Roman" panose="02020603050405020304" pitchFamily="18" charset="0"/>
                <a:cs typeface="Times New Roman" panose="02020603050405020304" pitchFamily="18" charset="0"/>
              </a:rPr>
              <a:t>reliability</a:t>
            </a:r>
          </a:p>
        </p:txBody>
      </p:sp>
      <p:sp>
        <p:nvSpPr>
          <p:cNvPr id="20" name="TextBox 19"/>
          <p:cNvSpPr txBox="1"/>
          <p:nvPr/>
        </p:nvSpPr>
        <p:spPr>
          <a:xfrm>
            <a:off x="75188" y="3686595"/>
            <a:ext cx="15625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Manufacture</a:t>
            </a:r>
          </a:p>
        </p:txBody>
      </p:sp>
      <p:sp>
        <p:nvSpPr>
          <p:cNvPr id="21" name="TextBox 20"/>
          <p:cNvSpPr txBox="1"/>
          <p:nvPr/>
        </p:nvSpPr>
        <p:spPr>
          <a:xfrm>
            <a:off x="79874" y="5352894"/>
            <a:ext cx="9346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Field</a:t>
            </a:r>
          </a:p>
        </p:txBody>
      </p:sp>
      <p:sp>
        <p:nvSpPr>
          <p:cNvPr id="22" name="TextBox 21"/>
          <p:cNvSpPr txBox="1"/>
          <p:nvPr/>
        </p:nvSpPr>
        <p:spPr>
          <a:xfrm>
            <a:off x="81281" y="2364725"/>
            <a:ext cx="148734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Design</a:t>
            </a:r>
          </a:p>
          <a:p>
            <a:r>
              <a:rPr lang="en-US" dirty="0">
                <a:latin typeface="Times New Roman" panose="02020603050405020304" pitchFamily="18" charset="0"/>
                <a:cs typeface="Times New Roman" panose="02020603050405020304" pitchFamily="18" charset="0"/>
              </a:rPr>
              <a:t>requirements</a:t>
            </a:r>
          </a:p>
        </p:txBody>
      </p:sp>
      <p:sp>
        <p:nvSpPr>
          <p:cNvPr id="23" name="TextBox 22"/>
          <p:cNvSpPr txBox="1"/>
          <p:nvPr/>
        </p:nvSpPr>
        <p:spPr>
          <a:xfrm>
            <a:off x="1568628" y="5214395"/>
            <a:ext cx="118827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Achieved</a:t>
            </a:r>
          </a:p>
          <a:p>
            <a:r>
              <a:rPr lang="en-US" dirty="0">
                <a:latin typeface="Times New Roman" panose="02020603050405020304" pitchFamily="18" charset="0"/>
                <a:cs typeface="Times New Roman" panose="02020603050405020304" pitchFamily="18" charset="0"/>
              </a:rPr>
              <a:t>Reliability</a:t>
            </a:r>
          </a:p>
        </p:txBody>
      </p:sp>
      <p:sp>
        <p:nvSpPr>
          <p:cNvPr id="26" name="Left Brace 25"/>
          <p:cNvSpPr/>
          <p:nvPr/>
        </p:nvSpPr>
        <p:spPr>
          <a:xfrm>
            <a:off x="2883587" y="3426862"/>
            <a:ext cx="345750" cy="821047"/>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27" name="Left Brace 26"/>
          <p:cNvSpPr/>
          <p:nvPr/>
        </p:nvSpPr>
        <p:spPr>
          <a:xfrm>
            <a:off x="2864581" y="5091749"/>
            <a:ext cx="362946" cy="768977"/>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28" name="Left Brace 27"/>
          <p:cNvSpPr/>
          <p:nvPr/>
        </p:nvSpPr>
        <p:spPr>
          <a:xfrm>
            <a:off x="2906684" y="2225774"/>
            <a:ext cx="345750" cy="821047"/>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latin typeface="Times New Roman" panose="02020603050405020304" pitchFamily="18" charset="0"/>
              <a:cs typeface="Times New Roman" panose="02020603050405020304" pitchFamily="18" charset="0"/>
            </a:endParaRPr>
          </a:p>
        </p:txBody>
      </p:sp>
      <p:sp>
        <p:nvSpPr>
          <p:cNvPr id="8" name="TextBox 7"/>
          <p:cNvSpPr txBox="1"/>
          <p:nvPr/>
        </p:nvSpPr>
        <p:spPr>
          <a:xfrm>
            <a:off x="1097280" y="1366539"/>
            <a:ext cx="557899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Reliability and Risk prediction</a:t>
            </a:r>
          </a:p>
        </p:txBody>
      </p:sp>
      <p:cxnSp>
        <p:nvCxnSpPr>
          <p:cNvPr id="18" name="Straight Connector 17"/>
          <p:cNvCxnSpPr>
            <a:cxnSpLocks/>
            <a:stCxn id="9" idx="0"/>
          </p:cNvCxnSpPr>
          <p:nvPr/>
        </p:nvCxnSpPr>
        <p:spPr>
          <a:xfrm flipH="1" flipV="1">
            <a:off x="2137488" y="4311570"/>
            <a:ext cx="6647" cy="84647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7604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latin typeface="Times New Roman" panose="02020603050405020304" pitchFamily="18" charset="0"/>
                <a:cs typeface="Times New Roman" panose="02020603050405020304" pitchFamily="18" charset="0"/>
              </a:rPr>
              <a:t>Achieving Reliability and Safety-Integrity</a:t>
            </a:r>
            <a: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t/>
            </a:r>
            <a:br>
              <a:rPr lang="en-CA" sz="2400" b="1" dirty="0">
                <a:solidFill>
                  <a:srgbClr val="000000">
                    <a:lumMod val="75000"/>
                    <a:lumOff val="25000"/>
                  </a:srgbClr>
                </a:solidFill>
                <a:latin typeface="Times New Roman" panose="02020603050405020304" pitchFamily="18" charset="0"/>
                <a:cs typeface="Times New Roman" panose="02020603050405020304" pitchFamily="18" charset="0"/>
              </a:rPr>
            </a:br>
            <a:endParaRPr lang="ar-JO" sz="2400" b="1" dirty="0"/>
          </a:p>
        </p:txBody>
      </p:sp>
      <p:sp>
        <p:nvSpPr>
          <p:cNvPr id="3" name="Content Placeholder 2"/>
          <p:cNvSpPr>
            <a:spLocks noGrp="1"/>
          </p:cNvSpPr>
          <p:nvPr>
            <p:ph idx="1"/>
          </p:nvPr>
        </p:nvSpPr>
        <p:spPr/>
        <p:txBody>
          <a:bodyPr>
            <a:normAutofit/>
          </a:bodyPr>
          <a:lstStyle/>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Complexity: fewer component          higher reliability</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Redundancy: Provision of more than one means of achieving a function        active or standby</a:t>
            </a:r>
          </a:p>
          <a:p>
            <a:pPr marL="457200" indent="-457200" algn="l" rtl="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Excess Strength : Safety factor</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Example: Cycles or hours before replacement </a:t>
            </a:r>
          </a:p>
        </p:txBody>
      </p:sp>
      <p:sp>
        <p:nvSpPr>
          <p:cNvPr id="4" name="Date Placeholder 3"/>
          <p:cNvSpPr>
            <a:spLocks noGrp="1"/>
          </p:cNvSpPr>
          <p:nvPr>
            <p:ph type="dt" sz="half" idx="10"/>
          </p:nvPr>
        </p:nvSpPr>
        <p:spPr/>
        <p:txBody>
          <a:bodyPr/>
          <a:lstStyle/>
          <a:p>
            <a:fld id="{6A3BB090-D705-4FAB-A8FE-A5907BE1ABC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25</a:t>
            </a:r>
            <a:endParaRPr lang="ar-JO" sz="1600" dirty="0"/>
          </a:p>
        </p:txBody>
      </p:sp>
      <p:cxnSp>
        <p:nvCxnSpPr>
          <p:cNvPr id="8" name="Straight Arrow Connector 7"/>
          <p:cNvCxnSpPr>
            <a:cxnSpLocks/>
          </p:cNvCxnSpPr>
          <p:nvPr/>
        </p:nvCxnSpPr>
        <p:spPr>
          <a:xfrm flipV="1">
            <a:off x="4803494" y="2048719"/>
            <a:ext cx="4166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cxnSpLocks/>
          </p:cNvCxnSpPr>
          <p:nvPr/>
        </p:nvCxnSpPr>
        <p:spPr>
          <a:xfrm flipV="1">
            <a:off x="8937585" y="2494344"/>
            <a:ext cx="385823" cy="1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1285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C99C99-E16C-41A7-8A16-91EC68A55DA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68</a:t>
            </a:fld>
            <a:endParaRPr lang="ar-JO"/>
          </a:p>
        </p:txBody>
      </p:sp>
      <p:pic>
        <p:nvPicPr>
          <p:cNvPr id="8" name="Content Placeholder 7"/>
          <p:cNvPicPr>
            <a:picLocks noChangeAspect="1"/>
          </p:cNvPicPr>
          <p:nvPr/>
        </p:nvPicPr>
        <p:blipFill rotWithShape="1">
          <a:blip r:embed="rId2">
            <a:extLst>
              <a:ext uri="{28A0092B-C50C-407E-A947-70E740481C1C}">
                <a14:useLocalDpi xmlns:a14="http://schemas.microsoft.com/office/drawing/2010/main" val="0"/>
              </a:ext>
            </a:extLst>
          </a:blip>
          <a:srcRect b="5052"/>
          <a:stretch/>
        </p:blipFill>
        <p:spPr>
          <a:xfrm>
            <a:off x="2844935" y="0"/>
            <a:ext cx="6505303" cy="6335486"/>
          </a:xfrm>
          <a:prstGeom prst="rect">
            <a:avLst/>
          </a:prstGeom>
        </p:spPr>
      </p:pic>
    </p:spTree>
    <p:extLst>
      <p:ext uri="{BB962C8B-B14F-4D97-AF65-F5344CB8AC3E}">
        <p14:creationId xmlns:p14="http://schemas.microsoft.com/office/powerpoint/2010/main" val="1947512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700" b="1" dirty="0">
                <a:solidFill>
                  <a:schemeClr val="tx1">
                    <a:lumMod val="95000"/>
                    <a:lumOff val="5000"/>
                  </a:schemeClr>
                </a:solidFill>
              </a:rPr>
              <a:t>Chapter 2. Terms and Jargon.</a:t>
            </a:r>
            <a:br>
              <a:rPr lang="en-US" sz="2700" b="1" dirty="0">
                <a:solidFill>
                  <a:schemeClr val="tx1">
                    <a:lumMod val="95000"/>
                    <a:lumOff val="5000"/>
                  </a:schemeClr>
                </a:solidFill>
              </a:rPr>
            </a:br>
            <a:r>
              <a:rPr lang="en-US" sz="2700" b="1" dirty="0">
                <a:solidFill>
                  <a:schemeClr val="tx1">
                    <a:lumMod val="95000"/>
                    <a:lumOff val="5000"/>
                  </a:schemeClr>
                </a:solidFill>
              </a:rPr>
              <a:t> </a:t>
            </a:r>
            <a:r>
              <a:rPr lang="en-US" sz="2700" dirty="0">
                <a:solidFill>
                  <a:schemeClr val="tx1">
                    <a:lumMod val="95000"/>
                    <a:lumOff val="5000"/>
                  </a:schemeClr>
                </a:solidFill>
              </a:rPr>
              <a:t> </a:t>
            </a:r>
            <a:endParaRPr lang="ar-JO" sz="2700" dirty="0">
              <a:solidFill>
                <a:schemeClr val="tx1">
                  <a:lumMod val="95000"/>
                  <a:lumOff val="5000"/>
                </a:schemeClr>
              </a:solidFill>
            </a:endParaRPr>
          </a:p>
        </p:txBody>
      </p:sp>
      <p:sp>
        <p:nvSpPr>
          <p:cNvPr id="3" name="Content Placeholder 2"/>
          <p:cNvSpPr>
            <a:spLocks noGrp="1"/>
          </p:cNvSpPr>
          <p:nvPr>
            <p:ph idx="1"/>
          </p:nvPr>
        </p:nvSpPr>
        <p:spPr/>
        <p:txBody>
          <a:bodyPr/>
          <a:lstStyle/>
          <a:p>
            <a:pPr algn="l"/>
            <a:r>
              <a:rPr lang="en-US" dirty="0">
                <a:solidFill>
                  <a:schemeClr val="tx1"/>
                </a:solidFill>
              </a:rPr>
              <a:t>2.1  failure mode.</a:t>
            </a:r>
            <a:endParaRPr lang="en-US" dirty="0">
              <a:solidFill>
                <a:schemeClr val="tx1"/>
              </a:solidFill>
              <a:cs typeface="+mj-cs"/>
            </a:endParaRPr>
          </a:p>
          <a:p>
            <a:pPr algn="l"/>
            <a:r>
              <a:rPr lang="en-US" dirty="0">
                <a:solidFill>
                  <a:schemeClr val="tx1"/>
                </a:solidFill>
                <a:cs typeface="+mj-cs"/>
              </a:rPr>
              <a:t>2.2  Failure rate and mean time between failure. </a:t>
            </a:r>
          </a:p>
          <a:p>
            <a:pPr algn="l"/>
            <a:r>
              <a:rPr lang="en-US" dirty="0">
                <a:solidFill>
                  <a:schemeClr val="tx1"/>
                </a:solidFill>
              </a:rPr>
              <a:t>2.3 Interrelationships Of Terms.</a:t>
            </a:r>
            <a:r>
              <a:rPr lang="en-US" dirty="0">
                <a:solidFill>
                  <a:schemeClr val="tx1"/>
                </a:solidFill>
                <a:cs typeface="+mj-cs"/>
              </a:rPr>
              <a:t> </a:t>
            </a:r>
          </a:p>
          <a:p>
            <a:pPr algn="l"/>
            <a:r>
              <a:rPr lang="en-US" dirty="0">
                <a:solidFill>
                  <a:schemeClr val="tx1"/>
                </a:solidFill>
              </a:rPr>
              <a:t>2.4 The Bathtub Distribution.</a:t>
            </a:r>
          </a:p>
          <a:p>
            <a:pPr algn="l"/>
            <a:r>
              <a:rPr lang="en-US" dirty="0">
                <a:solidFill>
                  <a:schemeClr val="tx1"/>
                </a:solidFill>
              </a:rPr>
              <a:t>2.5 Down Time &amp; Repair Time.</a:t>
            </a:r>
          </a:p>
          <a:p>
            <a:pPr algn="l"/>
            <a:r>
              <a:rPr lang="en-US" dirty="0">
                <a:solidFill>
                  <a:schemeClr val="tx1"/>
                </a:solidFill>
              </a:rPr>
              <a:t>2.6 Availability, Unavailability, &amp; Probability Of Failure on Demand.</a:t>
            </a:r>
          </a:p>
          <a:p>
            <a:pPr algn="l"/>
            <a:r>
              <a:rPr lang="en-US" dirty="0">
                <a:solidFill>
                  <a:schemeClr val="tx1"/>
                </a:solidFill>
              </a:rPr>
              <a:t>2.7 Failure. </a:t>
            </a:r>
            <a:endParaRPr lang="en-US" dirty="0">
              <a:solidFill>
                <a:schemeClr val="tx1"/>
              </a:solidFill>
              <a:cs typeface="+mj-cs"/>
            </a:endParaRPr>
          </a:p>
        </p:txBody>
      </p:sp>
      <p:sp>
        <p:nvSpPr>
          <p:cNvPr id="4" name="Date Placeholder 3"/>
          <p:cNvSpPr>
            <a:spLocks noGrp="1"/>
          </p:cNvSpPr>
          <p:nvPr>
            <p:ph type="dt" sz="half" idx="10"/>
          </p:nvPr>
        </p:nvSpPr>
        <p:spPr/>
        <p:txBody>
          <a:bodyPr/>
          <a:lstStyle/>
          <a:p>
            <a:fld id="{EA8C4D6F-38D2-4AC3-A45F-1AA1BC1D1BCB}"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69</a:t>
            </a:fld>
            <a:endParaRPr lang="ar-JO"/>
          </a:p>
        </p:txBody>
      </p:sp>
    </p:spTree>
    <p:extLst>
      <p:ext uri="{BB962C8B-B14F-4D97-AF65-F5344CB8AC3E}">
        <p14:creationId xmlns:p14="http://schemas.microsoft.com/office/powerpoint/2010/main" val="561425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a:solidFill>
                  <a:schemeClr val="tx1"/>
                </a:solidFill>
                <a:cs typeface="Times New Roman" panose="02020603050405020304" pitchFamily="18" charset="0"/>
              </a:rPr>
              <a:t>System Integration</a:t>
            </a:r>
            <a:br>
              <a:rPr lang="en-CA" sz="2400" b="1" dirty="0">
                <a:solidFill>
                  <a:schemeClr val="tx1"/>
                </a:solidFill>
                <a:cs typeface="Times New Roman" panose="02020603050405020304" pitchFamily="18" charset="0"/>
              </a:rPr>
            </a:br>
            <a:endParaRPr lang="ar-JO" sz="2400" b="1" dirty="0">
              <a:solidFill>
                <a:schemeClr val="tx1"/>
              </a:solidFill>
            </a:endParaRPr>
          </a:p>
        </p:txBody>
      </p:sp>
      <p:sp>
        <p:nvSpPr>
          <p:cNvPr id="3" name="Content Placeholder 2"/>
          <p:cNvSpPr>
            <a:spLocks noGrp="1"/>
          </p:cNvSpPr>
          <p:nvPr>
            <p:ph idx="1"/>
          </p:nvPr>
        </p:nvSpPr>
        <p:spPr/>
        <p:txBody>
          <a:bodyPr/>
          <a:lstStyle/>
          <a:p>
            <a:pPr algn="l" rtl="0"/>
            <a:endParaRPr lang="en-US" dirty="0">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Each of these stages can be modeled, and the resulting models can be integrated.</a:t>
            </a:r>
          </a:p>
          <a:p>
            <a:pPr algn="l" rtl="0"/>
            <a:r>
              <a:rPr lang="en-US" dirty="0">
                <a:solidFill>
                  <a:schemeClr val="tx1"/>
                </a:solidFill>
                <a:latin typeface="Times New Roman" panose="02020603050405020304" pitchFamily="18" charset="0"/>
                <a:cs typeface="Times New Roman" panose="02020603050405020304" pitchFamily="18" charset="0"/>
              </a:rPr>
              <a:t>Part 2:</a:t>
            </a:r>
          </a:p>
          <a:p>
            <a:pPr algn="l" rtl="0"/>
            <a:r>
              <a:rPr lang="en-US" dirty="0">
                <a:solidFill>
                  <a:schemeClr val="tx1"/>
                </a:solidFill>
                <a:latin typeface="Times New Roman" panose="02020603050405020304" pitchFamily="18" charset="0"/>
                <a:cs typeface="Times New Roman" panose="02020603050405020304" pitchFamily="18" charset="0"/>
              </a:rPr>
              <a:t>Product Lifecycle :</a:t>
            </a:r>
          </a:p>
          <a:p>
            <a:pPr algn="l" rtl="0"/>
            <a:r>
              <a:rPr lang="en-US" dirty="0">
                <a:solidFill>
                  <a:schemeClr val="tx1"/>
                </a:solidFill>
                <a:latin typeface="Times New Roman" panose="02020603050405020304" pitchFamily="18" charset="0"/>
                <a:cs typeface="Times New Roman" panose="02020603050405020304" pitchFamily="18" charset="0"/>
              </a:rPr>
              <a:t>Product lifecycle is triggered by a market need or a main idea.</a:t>
            </a:r>
          </a:p>
          <a:p>
            <a:pPr algn="l" rtl="0"/>
            <a:r>
              <a:rPr lang="en-US" dirty="0">
                <a:solidFill>
                  <a:schemeClr val="tx1"/>
                </a:solidFill>
                <a:latin typeface="Times New Roman" panose="02020603050405020304" pitchFamily="18" charset="0"/>
                <a:cs typeface="Times New Roman" panose="02020603050405020304" pitchFamily="18" charset="0"/>
              </a:rPr>
              <a:t>It starts with product planning, and ends with disposal</a:t>
            </a:r>
            <a:r>
              <a:rPr lang="en-US" dirty="0">
                <a:latin typeface="Times New Roman" panose="02020603050405020304" pitchFamily="18" charset="0"/>
                <a:cs typeface="Times New Roman" panose="02020603050405020304" pitchFamily="18" charset="0"/>
              </a:rPr>
              <a:t>.</a:t>
            </a:r>
          </a:p>
          <a:p>
            <a:pPr algn="l" rtl="0"/>
            <a:endParaRPr lang="ar-JO"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BF09481-7E9E-401E-82A9-E12371A28FCF}" type="datetime3">
              <a:rPr kumimoji="0" lang="en-US" sz="1600" b="0" i="0" u="none" strike="noStrike" kern="1200" cap="none" spc="0" normalizeH="0" baseline="0" noProof="0" smtClean="0">
                <a:ln>
                  <a:noFill/>
                </a:ln>
                <a:solidFill>
                  <a:srgbClr val="FFFFFF"/>
                </a:solidFill>
                <a:effectLst/>
                <a:uLnTx/>
                <a:uFillTx/>
                <a:ea typeface="+mn-ea"/>
                <a:cs typeface="+mn-cs"/>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mn-cs"/>
              </a:rPr>
              <a:t>Dr. Osama </a:t>
            </a:r>
            <a:r>
              <a:rPr kumimoji="0" lang="en-US" sz="1600" b="0" i="0" u="none" strike="noStrike" kern="1200" cap="all" spc="0" normalizeH="0" baseline="0" noProof="0" dirty="0" err="1">
                <a:ln>
                  <a:noFill/>
                </a:ln>
                <a:solidFill>
                  <a:srgbClr val="FFFFFF"/>
                </a:solidFill>
                <a:effectLst/>
                <a:uLnTx/>
                <a:uFillTx/>
                <a:ea typeface="+mn-ea"/>
                <a:cs typeface="+mn-cs"/>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7</a:t>
            </a:r>
            <a:endParaRPr kumimoji="0" lang="ar-JO" sz="1600" b="0" i="0" u="none" strike="noStrike" kern="1200" cap="none" spc="0" normalizeH="0" baseline="0" noProof="0" dirty="0">
              <a:ln>
                <a:noFill/>
              </a:ln>
              <a:solidFill>
                <a:srgbClr val="FFFFFF"/>
              </a:solidFill>
              <a:effectLst/>
              <a:uLnTx/>
              <a:uFillTx/>
              <a:ea typeface="+mn-ea"/>
            </a:endParaRPr>
          </a:p>
        </p:txBody>
      </p:sp>
    </p:spTree>
    <p:extLst>
      <p:ext uri="{BB962C8B-B14F-4D97-AF65-F5344CB8AC3E}">
        <p14:creationId xmlns:p14="http://schemas.microsoft.com/office/powerpoint/2010/main" val="2122502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400" b="1" dirty="0">
                <a:solidFill>
                  <a:schemeClr val="tx1"/>
                </a:solidFill>
              </a:rPr>
              <a:t>2.1 failure mode</a:t>
            </a:r>
            <a:br>
              <a:rPr lang="en-US"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a:xfrm>
            <a:off x="1097280" y="1845733"/>
            <a:ext cx="9816526" cy="4422331"/>
          </a:xfrm>
        </p:spPr>
        <p:txBody>
          <a:bodyPr>
            <a:normAutofit fontScale="85000" lnSpcReduction="10000"/>
          </a:bodyPr>
          <a:lstStyle/>
          <a:p>
            <a:pPr algn="l" rtl="0">
              <a:buFont typeface="Wingdings" panose="05000000000000000000" pitchFamily="2" charset="2"/>
              <a:buChar char="v"/>
            </a:pPr>
            <a:r>
              <a:rPr lang="en-US" dirty="0">
                <a:cs typeface="+mj-cs"/>
              </a:rPr>
              <a:t>  </a:t>
            </a:r>
            <a:r>
              <a:rPr lang="en-US" dirty="0">
                <a:solidFill>
                  <a:schemeClr val="tx1">
                    <a:lumMod val="95000"/>
                    <a:lumOff val="5000"/>
                  </a:schemeClr>
                </a:solidFill>
                <a:cs typeface="+mj-cs"/>
              </a:rPr>
              <a:t>Failure mode: the outward appearance of a specific failure affect (e.g. open circuit, leak to atmosphere) </a:t>
            </a:r>
          </a:p>
          <a:p>
            <a:pPr algn="l" rtl="0">
              <a:buFont typeface="Wingdings" panose="05000000000000000000" pitchFamily="2" charset="2"/>
              <a:buChar char="v"/>
            </a:pPr>
            <a:endParaRPr lang="en-US" dirty="0">
              <a:solidFill>
                <a:schemeClr val="tx1">
                  <a:lumMod val="95000"/>
                  <a:lumOff val="5000"/>
                </a:schemeClr>
              </a:solidFill>
              <a:cs typeface="+mj-cs"/>
            </a:endParaRPr>
          </a:p>
          <a:p>
            <a:pPr algn="l" rtl="0">
              <a:buFont typeface="Wingdings" panose="05000000000000000000" pitchFamily="2" charset="2"/>
              <a:buChar char="v"/>
            </a:pPr>
            <a:r>
              <a:rPr lang="en-US" dirty="0">
                <a:solidFill>
                  <a:schemeClr val="tx1">
                    <a:lumMod val="95000"/>
                    <a:lumOff val="5000"/>
                  </a:schemeClr>
                </a:solidFill>
                <a:cs typeface="+mj-cs"/>
              </a:rPr>
              <a:t> Example: control valve failure rate (the number of failures of an item per unit time) per million hours.</a:t>
            </a:r>
          </a:p>
          <a:p>
            <a:pPr algn="l" rtl="0">
              <a:buFont typeface="Wingdings" panose="05000000000000000000" pitchFamily="2" charset="2"/>
              <a:buChar char="v"/>
            </a:pPr>
            <a:endParaRPr lang="en-US" dirty="0">
              <a:solidFill>
                <a:schemeClr val="tx1">
                  <a:lumMod val="95000"/>
                  <a:lumOff val="5000"/>
                </a:schemeClr>
              </a:solidFill>
              <a:cs typeface="+mj-cs"/>
            </a:endParaRPr>
          </a:p>
          <a:p>
            <a:pPr marL="0" indent="0" algn="l" rtl="0">
              <a:buNone/>
            </a:pPr>
            <a:r>
              <a:rPr lang="en-US" dirty="0">
                <a:solidFill>
                  <a:schemeClr val="tx1">
                    <a:lumMod val="95000"/>
                    <a:lumOff val="5000"/>
                  </a:schemeClr>
                </a:solidFill>
                <a:cs typeface="+mj-cs"/>
              </a:rPr>
              <a:t>fail shut	 			7</a:t>
            </a:r>
          </a:p>
          <a:p>
            <a:pPr marL="0" indent="0" algn="l" rtl="0">
              <a:buNone/>
            </a:pPr>
            <a:r>
              <a:rPr lang="en-US" dirty="0">
                <a:solidFill>
                  <a:schemeClr val="tx1">
                    <a:lumMod val="95000"/>
                    <a:lumOff val="5000"/>
                  </a:schemeClr>
                </a:solidFill>
                <a:cs typeface="+mj-cs"/>
              </a:rPr>
              <a:t> fail open	 			3</a:t>
            </a:r>
          </a:p>
          <a:p>
            <a:pPr marL="0" indent="0" algn="l" rtl="0">
              <a:buNone/>
            </a:pPr>
            <a:r>
              <a:rPr lang="en-US" dirty="0">
                <a:solidFill>
                  <a:schemeClr val="tx1">
                    <a:lumMod val="95000"/>
                    <a:lumOff val="5000"/>
                  </a:schemeClr>
                </a:solidFill>
                <a:cs typeface="+mj-cs"/>
              </a:rPr>
              <a:t>Leak to atmosphere			2</a:t>
            </a:r>
          </a:p>
          <a:p>
            <a:pPr marL="0" indent="0" algn="l" rtl="0">
              <a:buNone/>
            </a:pPr>
            <a:r>
              <a:rPr lang="en-US" dirty="0">
                <a:solidFill>
                  <a:schemeClr val="tx1">
                    <a:lumMod val="95000"/>
                    <a:lumOff val="5000"/>
                  </a:schemeClr>
                </a:solidFill>
                <a:cs typeface="+mj-cs"/>
              </a:rPr>
              <a:t>Limit switch fails to operate 		1  </a:t>
            </a:r>
            <a:endParaRPr lang="en-US" dirty="0">
              <a:cs typeface="+mj-cs"/>
            </a:endParaRPr>
          </a:p>
          <a:p>
            <a:pPr marL="0" indent="0" algn="l" rtl="0">
              <a:buNone/>
            </a:pPr>
            <a:r>
              <a:rPr lang="en-US" dirty="0">
                <a:solidFill>
                  <a:schemeClr val="tx1">
                    <a:lumMod val="95000"/>
                    <a:lumOff val="5000"/>
                  </a:schemeClr>
                </a:solidFill>
                <a:cs typeface="+mj-cs"/>
              </a:rPr>
              <a:t>--------------------------------------------------------------</a:t>
            </a:r>
          </a:p>
          <a:p>
            <a:pPr marL="0" indent="0" algn="l" rtl="0">
              <a:buNone/>
            </a:pPr>
            <a:r>
              <a:rPr lang="en-US" dirty="0">
                <a:solidFill>
                  <a:schemeClr val="tx1">
                    <a:lumMod val="95000"/>
                    <a:lumOff val="5000"/>
                  </a:schemeClr>
                </a:solidFill>
                <a:cs typeface="+mj-cs"/>
              </a:rPr>
              <a:t>Total 				15</a:t>
            </a:r>
          </a:p>
          <a:p>
            <a:pPr algn="l" rtl="0">
              <a:buFont typeface="Wingdings" panose="05000000000000000000" pitchFamily="2" charset="2"/>
              <a:buChar char="v"/>
            </a:pPr>
            <a:r>
              <a:rPr lang="en-US" dirty="0">
                <a:solidFill>
                  <a:schemeClr val="tx1">
                    <a:lumMod val="95000"/>
                    <a:lumOff val="5000"/>
                  </a:schemeClr>
                </a:solidFill>
                <a:cs typeface="+mj-cs"/>
              </a:rPr>
              <a:t> quality: conformance to specification</a:t>
            </a:r>
          </a:p>
        </p:txBody>
      </p:sp>
      <p:sp>
        <p:nvSpPr>
          <p:cNvPr id="4" name="Date Placeholder 3"/>
          <p:cNvSpPr>
            <a:spLocks noGrp="1"/>
          </p:cNvSpPr>
          <p:nvPr>
            <p:ph type="dt" sz="half" idx="10"/>
          </p:nvPr>
        </p:nvSpPr>
        <p:spPr/>
        <p:txBody>
          <a:bodyPr/>
          <a:lstStyle/>
          <a:p>
            <a:fld id="{0CCEE956-1137-4F5B-8A4D-A23836B5EA47}"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70</a:t>
            </a:fld>
            <a:endParaRPr lang="ar-JO"/>
          </a:p>
        </p:txBody>
      </p:sp>
    </p:spTree>
    <p:extLst>
      <p:ext uri="{BB962C8B-B14F-4D97-AF65-F5344CB8AC3E}">
        <p14:creationId xmlns:p14="http://schemas.microsoft.com/office/powerpoint/2010/main" val="26841739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2.2 Failure rate and mean time between failure</a:t>
            </a:r>
            <a:br>
              <a:rPr lang="en-US" sz="2400" b="1" dirty="0">
                <a:solidFill>
                  <a:schemeClr val="tx1"/>
                </a:solidFill>
              </a:rPr>
            </a:br>
            <a:r>
              <a:rPr lang="en-US" sz="2400" dirty="0">
                <a:solidFill>
                  <a:schemeClr val="tx1">
                    <a:lumMod val="95000"/>
                    <a:lumOff val="5000"/>
                  </a:schemeClr>
                </a:solidFill>
              </a:rPr>
              <a:t> </a:t>
            </a:r>
            <a:endParaRPr lang="ar-JO" sz="2400" dirty="0">
              <a:solidFill>
                <a:schemeClr val="tx1">
                  <a:lumMod val="95000"/>
                  <a:lumOff val="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buFont typeface="Wingdings" panose="05000000000000000000" pitchFamily="2" charset="2"/>
                  <a:buChar char="v"/>
                </a:pPr>
                <a:r>
                  <a:rPr lang="en-US" dirty="0"/>
                  <a:t> </a:t>
                </a:r>
                <a:r>
                  <a:rPr lang="en-US" dirty="0">
                    <a:solidFill>
                      <a:schemeClr val="tx1">
                        <a:lumMod val="95000"/>
                        <a:lumOff val="5000"/>
                      </a:schemeClr>
                    </a:solidFill>
                  </a:rPr>
                  <a:t>failure rate </a:t>
                </a:r>
                <a:r>
                  <a:rPr lang="el-GR" dirty="0">
                    <a:solidFill>
                      <a:schemeClr val="tx1">
                        <a:lumMod val="95000"/>
                        <a:lumOff val="5000"/>
                      </a:schemeClr>
                    </a:solidFill>
                  </a:rPr>
                  <a:t>λ</a:t>
                </a:r>
                <a:endParaRPr lang="en-US" dirty="0">
                  <a:solidFill>
                    <a:schemeClr val="tx1">
                      <a:lumMod val="95000"/>
                      <a:lumOff val="5000"/>
                    </a:schemeClr>
                  </a:solidFill>
                </a:endParaRPr>
              </a:p>
              <a:p>
                <a:pPr algn="l" rtl="0">
                  <a:buFont typeface="Wingdings" panose="05000000000000000000" pitchFamily="2" charset="2"/>
                  <a:buChar char="v"/>
                </a:pPr>
                <a:r>
                  <a:rPr lang="en-US" dirty="0">
                    <a:solidFill>
                      <a:schemeClr val="tx1">
                        <a:lumMod val="95000"/>
                        <a:lumOff val="5000"/>
                      </a:schemeClr>
                    </a:solidFill>
                  </a:rPr>
                  <a:t> number of items (batch) : N</a:t>
                </a:r>
              </a:p>
              <a:p>
                <a:pPr algn="l" rtl="0">
                  <a:buFont typeface="Wingdings" panose="05000000000000000000" pitchFamily="2" charset="2"/>
                  <a:buChar char="v"/>
                </a:pPr>
                <a:r>
                  <a:rPr lang="en-US" dirty="0">
                    <a:solidFill>
                      <a:schemeClr val="tx1">
                        <a:lumMod val="95000"/>
                        <a:lumOff val="5000"/>
                      </a:schemeClr>
                    </a:solidFill>
                  </a:rPr>
                  <a:t> time of failure: t</a:t>
                </a:r>
              </a:p>
              <a:p>
                <a:pPr algn="l" rtl="0">
                  <a:buFont typeface="Wingdings" panose="05000000000000000000" pitchFamily="2" charset="2"/>
                  <a:buChar char="v"/>
                </a:pPr>
                <a:r>
                  <a:rPr lang="en-US" dirty="0">
                    <a:solidFill>
                      <a:schemeClr val="tx1">
                        <a:lumMod val="95000"/>
                        <a:lumOff val="5000"/>
                      </a:schemeClr>
                    </a:solidFill>
                  </a:rPr>
                  <a:t> number of failed items: k</a:t>
                </a:r>
              </a:p>
              <a:p>
                <a:pPr algn="l" rtl="0">
                  <a:buFont typeface="Wingdings" panose="05000000000000000000" pitchFamily="2" charset="2"/>
                  <a:buChar char="v"/>
                </a:pPr>
                <a:r>
                  <a:rPr lang="en-US" dirty="0">
                    <a:solidFill>
                      <a:schemeClr val="tx1">
                        <a:lumMod val="95000"/>
                        <a:lumOff val="5000"/>
                      </a:schemeClr>
                    </a:solidFill>
                  </a:rPr>
                  <a:t> cumulative time: T</a:t>
                </a:r>
              </a:p>
              <a:p>
                <a:pPr algn="l" rtl="0">
                  <a:buFont typeface="Wingdings" panose="05000000000000000000" pitchFamily="2" charset="2"/>
                  <a:buChar char="v"/>
                </a:pPr>
                <a:endParaRPr lang="en-US" dirty="0">
                  <a:solidFill>
                    <a:schemeClr val="tx1">
                      <a:lumMod val="95000"/>
                      <a:lumOff val="5000"/>
                    </a:schemeClr>
                  </a:solidFill>
                </a:endParaRPr>
              </a:p>
              <a:p>
                <a:pPr algn="l" rtl="0">
                  <a:buFont typeface="Wingdings" panose="05000000000000000000" pitchFamily="2" charset="2"/>
                  <a:buChar char="v"/>
                </a:pPr>
                <a:r>
                  <a:rPr lang="en-US" dirty="0">
                    <a:solidFill>
                      <a:schemeClr val="tx1">
                        <a:lumMod val="95000"/>
                        <a:lumOff val="5000"/>
                      </a:schemeClr>
                    </a:solidFill>
                  </a:rPr>
                  <a:t> For non-replacement case: T= </a:t>
                </a:r>
                <a14:m>
                  <m:oMath xmlns:m="http://schemas.openxmlformats.org/officeDocument/2006/math">
                    <m:sSub>
                      <m:sSubPr>
                        <m:ctrlPr>
                          <a:rPr lang="en-US" i="1" smtClean="0">
                            <a:solidFill>
                              <a:schemeClr val="tx1">
                                <a:lumMod val="95000"/>
                                <a:lumOff val="5000"/>
                              </a:schemeClr>
                            </a:solidFill>
                            <a:latin typeface="Cambria Math"/>
                          </a:rPr>
                        </m:ctrlPr>
                      </m:sSubPr>
                      <m:e>
                        <m:r>
                          <a:rPr lang="en-US" b="0" i="1" smtClean="0">
                            <a:solidFill>
                              <a:schemeClr val="tx1">
                                <a:lumMod val="95000"/>
                                <a:lumOff val="5000"/>
                              </a:schemeClr>
                            </a:solidFill>
                            <a:latin typeface="Cambria Math" panose="02040503050406030204" pitchFamily="18" charset="0"/>
                          </a:rPr>
                          <m:t>𝑡</m:t>
                        </m:r>
                      </m:e>
                      <m:sub>
                        <m:r>
                          <a:rPr lang="en-US" b="0" i="1" smtClean="0">
                            <a:solidFill>
                              <a:schemeClr val="tx1">
                                <a:lumMod val="95000"/>
                                <a:lumOff val="5000"/>
                              </a:schemeClr>
                            </a:solidFill>
                            <a:latin typeface="Cambria Math" panose="02040503050406030204" pitchFamily="18" charset="0"/>
                          </a:rPr>
                          <m:t>1</m:t>
                        </m:r>
                      </m:sub>
                    </m:sSub>
                    <m:r>
                      <a:rPr lang="en-US" b="0" i="1" smtClean="0">
                        <a:solidFill>
                          <a:schemeClr val="tx1">
                            <a:lumMod val="95000"/>
                            <a:lumOff val="5000"/>
                          </a:schemeClr>
                        </a:solidFill>
                        <a:latin typeface="Cambria Math" panose="02040503050406030204" pitchFamily="18" charset="0"/>
                      </a:rPr>
                      <m:t>+</m:t>
                    </m:r>
                    <m:sSub>
                      <m:sSubPr>
                        <m:ctrlPr>
                          <a:rPr lang="en-US" b="0" i="1" smtClean="0">
                            <a:solidFill>
                              <a:schemeClr val="tx1">
                                <a:lumMod val="95000"/>
                                <a:lumOff val="5000"/>
                              </a:schemeClr>
                            </a:solidFill>
                            <a:latin typeface="Cambria Math"/>
                          </a:rPr>
                        </m:ctrlPr>
                      </m:sSubPr>
                      <m:e>
                        <m:r>
                          <a:rPr lang="en-US" b="0" i="1" smtClean="0">
                            <a:solidFill>
                              <a:schemeClr val="tx1">
                                <a:lumMod val="95000"/>
                                <a:lumOff val="5000"/>
                              </a:schemeClr>
                            </a:solidFill>
                            <a:latin typeface="Cambria Math" panose="02040503050406030204" pitchFamily="18" charset="0"/>
                          </a:rPr>
                          <m:t>𝑡</m:t>
                        </m:r>
                      </m:e>
                      <m:sub>
                        <m:r>
                          <a:rPr lang="en-US" b="0" i="1" smtClean="0">
                            <a:solidFill>
                              <a:schemeClr val="tx1">
                                <a:lumMod val="95000"/>
                                <a:lumOff val="5000"/>
                              </a:schemeClr>
                            </a:solidFill>
                            <a:latin typeface="Cambria Math" panose="02040503050406030204" pitchFamily="18" charset="0"/>
                          </a:rPr>
                          <m:t>2</m:t>
                        </m:r>
                      </m:sub>
                    </m:sSub>
                    <m:r>
                      <a:rPr lang="en-US" b="0" i="1" smtClean="0">
                        <a:solidFill>
                          <a:schemeClr val="tx1">
                            <a:lumMod val="95000"/>
                            <a:lumOff val="5000"/>
                          </a:schemeClr>
                        </a:solidFill>
                        <a:latin typeface="Cambria Math" panose="02040503050406030204" pitchFamily="18" charset="0"/>
                      </a:rPr>
                      <m:t>+…+</m:t>
                    </m:r>
                    <m:sSub>
                      <m:sSubPr>
                        <m:ctrlPr>
                          <a:rPr lang="en-US" b="0" i="1" smtClean="0">
                            <a:solidFill>
                              <a:schemeClr val="tx1">
                                <a:lumMod val="95000"/>
                                <a:lumOff val="5000"/>
                              </a:schemeClr>
                            </a:solidFill>
                            <a:latin typeface="Cambria Math"/>
                          </a:rPr>
                        </m:ctrlPr>
                      </m:sSubPr>
                      <m:e>
                        <m:r>
                          <a:rPr lang="en-US" b="0" i="1" smtClean="0">
                            <a:solidFill>
                              <a:schemeClr val="tx1">
                                <a:lumMod val="95000"/>
                                <a:lumOff val="5000"/>
                              </a:schemeClr>
                            </a:solidFill>
                            <a:latin typeface="Cambria Math" panose="02040503050406030204" pitchFamily="18" charset="0"/>
                          </a:rPr>
                          <m:t>𝑡</m:t>
                        </m:r>
                      </m:e>
                      <m:sub>
                        <m:r>
                          <a:rPr lang="en-US" b="0" i="1" smtClean="0">
                            <a:solidFill>
                              <a:schemeClr val="tx1">
                                <a:lumMod val="95000"/>
                                <a:lumOff val="5000"/>
                              </a:schemeClr>
                            </a:solidFill>
                            <a:latin typeface="Cambria Math" panose="02040503050406030204" pitchFamily="18" charset="0"/>
                          </a:rPr>
                          <m:t>𝑘</m:t>
                        </m:r>
                      </m:sub>
                    </m:sSub>
                    <m:r>
                      <a:rPr lang="en-US" b="0" i="0" smtClean="0">
                        <a:solidFill>
                          <a:schemeClr val="tx1">
                            <a:lumMod val="95000"/>
                            <a:lumOff val="5000"/>
                          </a:schemeClr>
                        </a:solidFill>
                        <a:latin typeface="Cambria Math" panose="02040503050406030204" pitchFamily="18" charset="0"/>
                      </a:rPr>
                      <m:t>+</m:t>
                    </m:r>
                    <m:d>
                      <m:dPr>
                        <m:ctrlPr>
                          <a:rPr lang="en-US" b="0" i="1" smtClean="0">
                            <a:solidFill>
                              <a:schemeClr val="tx1">
                                <a:lumMod val="95000"/>
                                <a:lumOff val="5000"/>
                              </a:schemeClr>
                            </a:solidFill>
                            <a:latin typeface="Cambria Math"/>
                          </a:rPr>
                        </m:ctrlPr>
                      </m:dPr>
                      <m:e>
                        <m:r>
                          <m:rPr>
                            <m:sty m:val="p"/>
                          </m:rPr>
                          <a:rPr lang="en-US" b="0" i="0" smtClean="0">
                            <a:solidFill>
                              <a:schemeClr val="tx1">
                                <a:lumMod val="95000"/>
                                <a:lumOff val="5000"/>
                              </a:schemeClr>
                            </a:solidFill>
                            <a:latin typeface="Cambria Math" panose="02040503050406030204" pitchFamily="18" charset="0"/>
                          </a:rPr>
                          <m:t>N</m:t>
                        </m:r>
                        <m:r>
                          <a:rPr lang="en-US" b="0" i="0" smtClean="0">
                            <a:solidFill>
                              <a:schemeClr val="tx1">
                                <a:lumMod val="95000"/>
                                <a:lumOff val="5000"/>
                              </a:schemeClr>
                            </a:solidFill>
                            <a:latin typeface="Cambria Math" panose="02040503050406030204" pitchFamily="18" charset="0"/>
                          </a:rPr>
                          <m:t>−</m:t>
                        </m:r>
                        <m:r>
                          <m:rPr>
                            <m:sty m:val="p"/>
                          </m:rPr>
                          <a:rPr lang="en-US" b="0" i="0" smtClean="0">
                            <a:solidFill>
                              <a:schemeClr val="tx1">
                                <a:lumMod val="95000"/>
                                <a:lumOff val="5000"/>
                              </a:schemeClr>
                            </a:solidFill>
                            <a:latin typeface="Cambria Math" panose="02040503050406030204" pitchFamily="18" charset="0"/>
                          </a:rPr>
                          <m:t>k</m:t>
                        </m:r>
                      </m:e>
                    </m:d>
                    <m:r>
                      <m:rPr>
                        <m:sty m:val="p"/>
                      </m:rPr>
                      <a:rPr lang="en-US" b="0" i="0" smtClean="0">
                        <a:solidFill>
                          <a:schemeClr val="tx1">
                            <a:lumMod val="95000"/>
                            <a:lumOff val="5000"/>
                          </a:schemeClr>
                        </a:solidFill>
                        <a:latin typeface="Cambria Math" panose="02040503050406030204" pitchFamily="18" charset="0"/>
                      </a:rPr>
                      <m:t>t</m:t>
                    </m:r>
                    <m:r>
                      <a:rPr lang="en-US" b="0" i="0" smtClean="0">
                        <a:solidFill>
                          <a:schemeClr val="tx1">
                            <a:lumMod val="95000"/>
                            <a:lumOff val="5000"/>
                          </a:schemeClr>
                        </a:solidFill>
                        <a:latin typeface="Cambria Math" panose="02040503050406030204" pitchFamily="18" charset="0"/>
                      </a:rPr>
                      <m:t> ,  </m:t>
                    </m:r>
                    <m:r>
                      <m:rPr>
                        <m:sty m:val="p"/>
                      </m:rPr>
                      <a:rPr lang="en-US" b="0" i="0" smtClean="0">
                        <a:solidFill>
                          <a:schemeClr val="tx1">
                            <a:lumMod val="95000"/>
                            <a:lumOff val="5000"/>
                          </a:schemeClr>
                        </a:solidFill>
                        <a:latin typeface="Cambria Math" panose="02040503050406030204" pitchFamily="18" charset="0"/>
                      </a:rPr>
                      <m:t>such</m:t>
                    </m:r>
                    <m:r>
                      <a:rPr lang="en-US" b="0" i="0" smtClean="0">
                        <a:solidFill>
                          <a:schemeClr val="tx1">
                            <a:lumMod val="95000"/>
                            <a:lumOff val="5000"/>
                          </a:schemeClr>
                        </a:solidFill>
                        <a:latin typeface="Cambria Math" panose="02040503050406030204" pitchFamily="18" charset="0"/>
                      </a:rPr>
                      <m:t> </m:t>
                    </m:r>
                    <m:sSub>
                      <m:sSubPr>
                        <m:ctrlPr>
                          <a:rPr lang="en-US" b="0" i="1" smtClean="0">
                            <a:solidFill>
                              <a:schemeClr val="tx1">
                                <a:lumMod val="95000"/>
                                <a:lumOff val="5000"/>
                              </a:schemeClr>
                            </a:solidFill>
                            <a:latin typeface="Cambria Math"/>
                          </a:rPr>
                        </m:ctrlPr>
                      </m:sSubPr>
                      <m:e>
                        <m:r>
                          <m:rPr>
                            <m:sty m:val="p"/>
                          </m:rPr>
                          <a:rPr lang="en-US" b="0" i="0" smtClean="0">
                            <a:solidFill>
                              <a:schemeClr val="tx1">
                                <a:lumMod val="95000"/>
                                <a:lumOff val="5000"/>
                              </a:schemeClr>
                            </a:solidFill>
                            <a:latin typeface="Cambria Math" panose="02040503050406030204" pitchFamily="18" charset="0"/>
                          </a:rPr>
                          <m:t>t</m:t>
                        </m:r>
                      </m:e>
                      <m:sub>
                        <m:r>
                          <a:rPr lang="en-US" b="0" i="0" smtClean="0">
                            <a:solidFill>
                              <a:schemeClr val="tx1">
                                <a:lumMod val="95000"/>
                                <a:lumOff val="5000"/>
                              </a:schemeClr>
                            </a:solidFill>
                            <a:latin typeface="Cambria Math" panose="02040503050406030204" pitchFamily="18" charset="0"/>
                          </a:rPr>
                          <m:t>1</m:t>
                        </m:r>
                      </m:sub>
                    </m:sSub>
                    <m:r>
                      <a:rPr lang="en-US" b="0" i="0" smtClean="0">
                        <a:solidFill>
                          <a:schemeClr val="tx1">
                            <a:lumMod val="95000"/>
                            <a:lumOff val="5000"/>
                          </a:schemeClr>
                        </a:solidFill>
                        <a:latin typeface="Cambria Math" panose="02040503050406030204" pitchFamily="18" charset="0"/>
                      </a:rPr>
                      <m:t>:</m:t>
                    </m:r>
                    <m:r>
                      <m:rPr>
                        <m:sty m:val="p"/>
                      </m:rPr>
                      <a:rPr lang="en-US" b="0" i="0" smtClean="0">
                        <a:solidFill>
                          <a:schemeClr val="tx1">
                            <a:lumMod val="95000"/>
                            <a:lumOff val="5000"/>
                          </a:schemeClr>
                        </a:solidFill>
                        <a:latin typeface="Cambria Math" panose="02040503050406030204" pitchFamily="18" charset="0"/>
                      </a:rPr>
                      <m:t>accutance</m:t>
                    </m:r>
                    <m:r>
                      <a:rPr lang="en-US" b="0" i="0" smtClean="0">
                        <a:solidFill>
                          <a:schemeClr val="tx1">
                            <a:lumMod val="95000"/>
                            <a:lumOff val="5000"/>
                          </a:schemeClr>
                        </a:solidFill>
                        <a:latin typeface="Cambria Math" panose="02040503050406030204" pitchFamily="18" charset="0"/>
                      </a:rPr>
                      <m:t> </m:t>
                    </m:r>
                    <m:r>
                      <m:rPr>
                        <m:sty m:val="p"/>
                      </m:rPr>
                      <a:rPr lang="en-US" b="0" i="0" smtClean="0">
                        <a:solidFill>
                          <a:schemeClr val="tx1">
                            <a:lumMod val="95000"/>
                            <a:lumOff val="5000"/>
                          </a:schemeClr>
                        </a:solidFill>
                        <a:latin typeface="Cambria Math" panose="02040503050406030204" pitchFamily="18" charset="0"/>
                      </a:rPr>
                      <m:t>of</m:t>
                    </m:r>
                    <m:r>
                      <a:rPr lang="en-US" b="0" i="0" smtClean="0">
                        <a:solidFill>
                          <a:schemeClr val="tx1">
                            <a:lumMod val="95000"/>
                            <a:lumOff val="5000"/>
                          </a:schemeClr>
                        </a:solidFill>
                        <a:latin typeface="Cambria Math" panose="02040503050406030204" pitchFamily="18" charset="0"/>
                      </a:rPr>
                      <m:t> </m:t>
                    </m:r>
                    <m:r>
                      <m:rPr>
                        <m:sty m:val="p"/>
                      </m:rPr>
                      <a:rPr lang="en-US" b="0" i="0" smtClean="0">
                        <a:solidFill>
                          <a:schemeClr val="tx1">
                            <a:lumMod val="95000"/>
                            <a:lumOff val="5000"/>
                          </a:schemeClr>
                        </a:solidFill>
                        <a:latin typeface="Cambria Math" panose="02040503050406030204" pitchFamily="18" charset="0"/>
                      </a:rPr>
                      <m:t>the</m:t>
                    </m:r>
                    <m:r>
                      <a:rPr lang="en-US" b="0" i="0" smtClean="0">
                        <a:solidFill>
                          <a:schemeClr val="tx1">
                            <a:lumMod val="95000"/>
                            <a:lumOff val="5000"/>
                          </a:schemeClr>
                        </a:solidFill>
                        <a:latin typeface="Cambria Math" panose="02040503050406030204" pitchFamily="18" charset="0"/>
                      </a:rPr>
                      <m:t> </m:t>
                    </m:r>
                    <m:r>
                      <a:rPr lang="en-US" b="0" i="0" smtClean="0">
                        <a:solidFill>
                          <a:schemeClr val="tx1">
                            <a:lumMod val="95000"/>
                            <a:lumOff val="5000"/>
                          </a:schemeClr>
                        </a:solidFill>
                        <a:latin typeface="Cambria Math" panose="02040503050406030204" pitchFamily="18" charset="0"/>
                      </a:rPr>
                      <m:t>1</m:t>
                    </m:r>
                    <m:r>
                      <m:rPr>
                        <m:sty m:val="p"/>
                      </m:rPr>
                      <a:rPr lang="en-US" b="0" i="0" smtClean="0">
                        <a:solidFill>
                          <a:schemeClr val="tx1">
                            <a:lumMod val="95000"/>
                            <a:lumOff val="5000"/>
                          </a:schemeClr>
                        </a:solidFill>
                        <a:latin typeface="Cambria Math" panose="02040503050406030204" pitchFamily="18" charset="0"/>
                      </a:rPr>
                      <m:t>st</m:t>
                    </m:r>
                    <m:r>
                      <a:rPr lang="en-US" b="0" i="0" smtClean="0">
                        <a:solidFill>
                          <a:schemeClr val="tx1">
                            <a:lumMod val="95000"/>
                            <a:lumOff val="5000"/>
                          </a:schemeClr>
                        </a:solidFill>
                        <a:latin typeface="Cambria Math" panose="02040503050406030204" pitchFamily="18" charset="0"/>
                      </a:rPr>
                      <m:t> </m:t>
                    </m:r>
                    <m:r>
                      <m:rPr>
                        <m:sty m:val="p"/>
                      </m:rPr>
                      <a:rPr lang="en-US" b="0" i="0" smtClean="0">
                        <a:solidFill>
                          <a:schemeClr val="tx1">
                            <a:lumMod val="95000"/>
                            <a:lumOff val="5000"/>
                          </a:schemeClr>
                        </a:solidFill>
                        <a:latin typeface="Cambria Math" panose="02040503050406030204" pitchFamily="18" charset="0"/>
                      </a:rPr>
                      <m:t>failure</m:t>
                    </m:r>
                    <m:r>
                      <a:rPr lang="en-US" b="0" i="0" smtClean="0">
                        <a:solidFill>
                          <a:schemeClr val="tx1">
                            <a:lumMod val="95000"/>
                            <a:lumOff val="5000"/>
                          </a:schemeClr>
                        </a:solidFill>
                        <a:latin typeface="Cambria Math" panose="02040503050406030204" pitchFamily="18" charset="0"/>
                      </a:rPr>
                      <m:t> </m:t>
                    </m:r>
                  </m:oMath>
                </a14:m>
                <a:endParaRPr lang="en-US" b="0" dirty="0">
                  <a:solidFill>
                    <a:schemeClr val="tx1">
                      <a:lumMod val="95000"/>
                      <a:lumOff val="5000"/>
                    </a:schemeClr>
                  </a:solidFill>
                </a:endParaRPr>
              </a:p>
              <a:p>
                <a:pPr algn="l" rtl="0">
                  <a:buFont typeface="Wingdings" panose="05000000000000000000" pitchFamily="2" charset="2"/>
                  <a:buChar char="v"/>
                </a:pPr>
                <a:r>
                  <a:rPr lang="en-US" b="0" dirty="0">
                    <a:solidFill>
                      <a:schemeClr val="tx1">
                        <a:lumMod val="95000"/>
                        <a:lumOff val="5000"/>
                      </a:schemeClr>
                    </a:solidFill>
                  </a:rPr>
                  <a:t> For replacement of failure when it occurs: T=Nt</a:t>
                </a:r>
                <a:r>
                  <a:rPr lang="en-US" dirty="0">
                    <a:solidFill>
                      <a:schemeClr val="tx1">
                        <a:lumMod val="95000"/>
                        <a:lumOff val="5000"/>
                      </a:schemeClr>
                    </a:solidFill>
                  </a:rPr>
                  <a:t>.</a:t>
                </a:r>
                <a:endParaRPr lang="en-US" b="0" dirty="0">
                  <a:solidFill>
                    <a:schemeClr val="tx1">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667"/>
                </a:stretch>
              </a:blipFill>
            </p:spPr>
            <p:txBody>
              <a:bodyPr/>
              <a:lstStyle/>
              <a:p>
                <a:r>
                  <a:rPr lang="ar-JO">
                    <a:noFill/>
                  </a:rPr>
                  <a:t> </a:t>
                </a:r>
              </a:p>
            </p:txBody>
          </p:sp>
        </mc:Fallback>
      </mc:AlternateContent>
      <p:sp>
        <p:nvSpPr>
          <p:cNvPr id="4" name="Date Placeholder 3"/>
          <p:cNvSpPr>
            <a:spLocks noGrp="1"/>
          </p:cNvSpPr>
          <p:nvPr>
            <p:ph type="dt" sz="half" idx="10"/>
          </p:nvPr>
        </p:nvSpPr>
        <p:spPr/>
        <p:txBody>
          <a:bodyPr/>
          <a:lstStyle/>
          <a:p>
            <a:fld id="{9088D85E-DE37-40D1-BDF9-D3F3411CA93D}"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71</a:t>
            </a:fld>
            <a:endParaRPr lang="ar-JO"/>
          </a:p>
        </p:txBody>
      </p:sp>
    </p:spTree>
    <p:extLst>
      <p:ext uri="{BB962C8B-B14F-4D97-AF65-F5344CB8AC3E}">
        <p14:creationId xmlns:p14="http://schemas.microsoft.com/office/powerpoint/2010/main" val="1562300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2.2 Failure rate and mean time between failure</a:t>
            </a:r>
            <a:br>
              <a:rPr lang="en-US" sz="2400" b="1" dirty="0">
                <a:solidFill>
                  <a:schemeClr val="tx1"/>
                </a:solidFill>
              </a:rPr>
            </a:br>
            <a:r>
              <a:rPr lang="en-US" sz="2400" dirty="0">
                <a:solidFill>
                  <a:schemeClr val="tx1">
                    <a:lumMod val="65000"/>
                    <a:lumOff val="35000"/>
                  </a:schemeClr>
                </a:solidFill>
              </a:rPr>
              <a:t> </a:t>
            </a:r>
            <a:endParaRPr lang="ar-JO" sz="2400"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observed failure rate (</a:t>
                </a:r>
                <a:r>
                  <a:rPr lang="el-GR" dirty="0">
                    <a:solidFill>
                      <a:schemeClr val="tx1"/>
                    </a:solidFill>
                  </a:rPr>
                  <a:t>λ</a:t>
                </a:r>
                <a:r>
                  <a:rPr lang="en-US" dirty="0">
                    <a:solidFill>
                      <a:schemeClr val="tx1"/>
                    </a:solidFill>
                  </a:rPr>
                  <a:t>) =</a:t>
                </a:r>
                <a:r>
                  <a:rPr lang="en-US" sz="2800" dirty="0">
                    <a:solidFill>
                      <a:schemeClr val="tx1"/>
                    </a:solidFill>
                  </a:rPr>
                  <a:t> </a:t>
                </a:r>
                <a14:m>
                  <m:oMath xmlns:m="http://schemas.openxmlformats.org/officeDocument/2006/math">
                    <m:f>
                      <m:fPr>
                        <m:ctrlPr>
                          <a:rPr lang="en-US" sz="2800" i="1" smtClean="0">
                            <a:solidFill>
                              <a:schemeClr val="tx1"/>
                            </a:solidFill>
                            <a:latin typeface="Cambria Math"/>
                          </a:rPr>
                        </m:ctrlPr>
                      </m:fPr>
                      <m:num>
                        <m:r>
                          <a:rPr lang="en-US" sz="2800" b="0" i="1" smtClean="0">
                            <a:solidFill>
                              <a:schemeClr val="tx1"/>
                            </a:solidFill>
                            <a:latin typeface="Cambria Math" panose="02040503050406030204" pitchFamily="18" charset="0"/>
                          </a:rPr>
                          <m:t>𝑘</m:t>
                        </m:r>
                      </m:num>
                      <m:den>
                        <m:r>
                          <a:rPr lang="en-US" sz="2800" b="0" i="1" smtClean="0">
                            <a:solidFill>
                              <a:schemeClr val="tx1"/>
                            </a:solidFill>
                            <a:latin typeface="Cambria Math" panose="02040503050406030204" pitchFamily="18" charset="0"/>
                          </a:rPr>
                          <m:t>𝑇</m:t>
                        </m:r>
                      </m:den>
                    </m:f>
                    <m:r>
                      <a:rPr lang="en-US" sz="2800" b="0" i="1" smtClean="0">
                        <a:solidFill>
                          <a:schemeClr val="tx1"/>
                        </a:solidFill>
                        <a:latin typeface="Cambria Math" panose="02040503050406030204" pitchFamily="18" charset="0"/>
                      </a:rPr>
                      <m:t>  </m:t>
                    </m:r>
                  </m:oMath>
                </a14:m>
                <a:r>
                  <a:rPr lang="en-US" dirty="0">
                    <a:solidFill>
                      <a:schemeClr val="tx1"/>
                    </a:solidFill>
                  </a:rPr>
                  <a:t>= Estimated of </a:t>
                </a:r>
                <a:r>
                  <a:rPr lang="el-GR" dirty="0">
                    <a:solidFill>
                      <a:schemeClr val="tx1"/>
                    </a:solidFill>
                  </a:rPr>
                  <a:t>λ</a:t>
                </a:r>
                <a:endParaRPr lang="en-US" dirty="0">
                  <a:solidFill>
                    <a:schemeClr val="tx1"/>
                  </a:solidFill>
                </a:endParaRPr>
              </a:p>
              <a:p>
                <a:pPr algn="l" rtl="0">
                  <a:buFont typeface="Wingdings" panose="05000000000000000000" pitchFamily="2" charset="2"/>
                  <a:buChar char="v"/>
                </a:pPr>
                <a:r>
                  <a:rPr lang="en-US" dirty="0">
                    <a:solidFill>
                      <a:schemeClr val="tx1"/>
                    </a:solidFill>
                  </a:rPr>
                  <a:t>  [</a:t>
                </a:r>
                <a:r>
                  <a:rPr lang="el-GR" dirty="0">
                    <a:solidFill>
                      <a:schemeClr val="tx1"/>
                    </a:solidFill>
                  </a:rPr>
                  <a:t>λ</a:t>
                </a:r>
                <a:r>
                  <a:rPr lang="en-US" dirty="0">
                    <a:solidFill>
                      <a:schemeClr val="tx1"/>
                    </a:solidFill>
                  </a:rPr>
                  <a:t>] = </a:t>
                </a: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𝑠𝑒𝑐</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sup>
                    </m:sSup>
                  </m:oMath>
                </a14:m>
                <a:r>
                  <a:rPr lang="en-US" dirty="0">
                    <a:solidFill>
                      <a:schemeClr val="tx1"/>
                    </a:solidFill>
                  </a:rPr>
                  <a:t>.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The Observed Mean Time Between Failure (MTBF):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MTBF(</a:t>
                </a:r>
                <a14:m>
                  <m:oMath xmlns:m="http://schemas.openxmlformats.org/officeDocument/2006/math">
                    <m:r>
                      <a:rPr lang="en-US" i="1" smtClean="0">
                        <a:solidFill>
                          <a:schemeClr val="tx1"/>
                        </a:solidFill>
                        <a:latin typeface="Cambria Math" panose="02040503050406030204" pitchFamily="18" charset="0"/>
                      </a:rPr>
                      <m:t>Ɵ</m:t>
                    </m:r>
                  </m:oMath>
                </a14:m>
                <a:r>
                  <a:rPr lang="en-US" dirty="0">
                    <a:solidFill>
                      <a:schemeClr val="tx1"/>
                    </a:solidFill>
                  </a:rPr>
                  <a:t>)</a:t>
                </a:r>
              </a:p>
              <a:p>
                <a:pPr algn="l" rtl="0">
                  <a:buFont typeface="Wingdings" panose="05000000000000000000" pitchFamily="2" charset="2"/>
                  <a:buChar char="v"/>
                </a:pPr>
                <a:r>
                  <a:rPr lang="en-US" dirty="0">
                    <a:solidFill>
                      <a:schemeClr val="tx1"/>
                    </a:solidFill>
                  </a:rPr>
                  <a:t> </a:t>
                </a:r>
                <a14:m>
                  <m:oMath xmlns:m="http://schemas.openxmlformats.org/officeDocument/2006/math">
                    <m:acc>
                      <m:accPr>
                        <m:chr m:val="̂"/>
                        <m:ctrlPr>
                          <a:rPr lang="en-US" sz="2200" i="1" smtClean="0">
                            <a:solidFill>
                              <a:schemeClr val="tx1"/>
                            </a:solidFill>
                            <a:latin typeface="Cambria Math"/>
                          </a:rPr>
                        </m:ctrlPr>
                      </m:accPr>
                      <m:e>
                        <m:r>
                          <a:rPr lang="en-US" sz="2200" i="1">
                            <a:solidFill>
                              <a:schemeClr val="tx1"/>
                            </a:solidFill>
                            <a:latin typeface="Cambria Math" panose="02040503050406030204" pitchFamily="18" charset="0"/>
                          </a:rPr>
                          <m:t>Ɵ</m:t>
                        </m:r>
                        <m:r>
                          <a:rPr lang="en-US" sz="2200" b="0" i="1" smtClean="0">
                            <a:solidFill>
                              <a:schemeClr val="tx1"/>
                            </a:solidFill>
                            <a:latin typeface="Cambria Math" panose="02040503050406030204" pitchFamily="18" charset="0"/>
                          </a:rPr>
                          <m:t> </m:t>
                        </m:r>
                      </m:e>
                    </m:acc>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𝑜𝑏𝑠𝑒𝑟𝑣𝑒𝑑</m:t>
                    </m:r>
                    <m:r>
                      <a:rPr lang="en-US" sz="2200" b="0" i="1" smtClean="0">
                        <a:solidFill>
                          <a:schemeClr val="tx1"/>
                        </a:solidFill>
                        <a:latin typeface="Cambria Math" panose="02040503050406030204" pitchFamily="18" charset="0"/>
                      </a:rPr>
                      <m:t>)</m:t>
                    </m:r>
                  </m:oMath>
                </a14:m>
                <a:r>
                  <a:rPr lang="en-US" sz="2200" dirty="0">
                    <a:solidFill>
                      <a:schemeClr val="tx1"/>
                    </a:solidFill>
                  </a:rPr>
                  <a:t>= </a:t>
                </a:r>
                <a14:m>
                  <m:oMath xmlns:m="http://schemas.openxmlformats.org/officeDocument/2006/math">
                    <m:f>
                      <m:fPr>
                        <m:ctrlPr>
                          <a:rPr lang="en-US" sz="2200" i="1" smtClean="0">
                            <a:solidFill>
                              <a:schemeClr val="tx1"/>
                            </a:solidFill>
                            <a:latin typeface="Cambria Math"/>
                          </a:rPr>
                        </m:ctrlPr>
                      </m:fPr>
                      <m:num>
                        <m:r>
                          <a:rPr lang="en-US" sz="2200" b="0" i="1" smtClean="0">
                            <a:solidFill>
                              <a:schemeClr val="tx1"/>
                            </a:solidFill>
                            <a:latin typeface="Cambria Math" panose="02040503050406030204" pitchFamily="18" charset="0"/>
                          </a:rPr>
                          <m:t>𝑇</m:t>
                        </m:r>
                      </m:num>
                      <m:den>
                        <m:r>
                          <a:rPr lang="en-US" sz="2200" b="0" i="1" smtClean="0">
                            <a:solidFill>
                              <a:schemeClr val="tx1"/>
                            </a:solidFill>
                            <a:latin typeface="Cambria Math" panose="02040503050406030204" pitchFamily="18" charset="0"/>
                          </a:rPr>
                          <m:t>𝐾</m:t>
                        </m:r>
                      </m:den>
                    </m:f>
                    <m:r>
                      <a:rPr lang="en-US" sz="2200" b="0" i="1" smtClean="0">
                        <a:solidFill>
                          <a:schemeClr val="tx1"/>
                        </a:solidFill>
                        <a:latin typeface="Cambria Math" panose="02040503050406030204" pitchFamily="18" charset="0"/>
                      </a:rPr>
                      <m:t>=</m:t>
                    </m:r>
                    <m:f>
                      <m:fPr>
                        <m:ctrlPr>
                          <a:rPr lang="en-US" sz="2200" b="0" i="1" smtClean="0">
                            <a:solidFill>
                              <a:schemeClr val="tx1"/>
                            </a:solidFill>
                            <a:latin typeface="Cambria Math"/>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𝑘</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𝑇</m:t>
                        </m:r>
                      </m:den>
                    </m:f>
                    <m:r>
                      <a:rPr lang="en-US" sz="2200" b="0" i="1" smtClean="0">
                        <a:solidFill>
                          <a:schemeClr val="tx1"/>
                        </a:solidFill>
                        <a:latin typeface="Cambria Math" panose="02040503050406030204" pitchFamily="18" charset="0"/>
                      </a:rPr>
                      <m:t>=</m:t>
                    </m:r>
                    <m:f>
                      <m:fPr>
                        <m:ctrlPr>
                          <a:rPr lang="en-US" sz="2200" b="0" i="1" smtClean="0">
                            <a:solidFill>
                              <a:schemeClr val="tx1"/>
                            </a:solidFill>
                            <a:latin typeface="Cambria Math"/>
                          </a:rPr>
                        </m:ctrlPr>
                      </m:fPr>
                      <m:num>
                        <m:r>
                          <a:rPr lang="en-US" sz="2200" b="0" i="1" smtClean="0">
                            <a:solidFill>
                              <a:schemeClr val="tx1"/>
                            </a:solidFill>
                            <a:latin typeface="Cambria Math" panose="02040503050406030204" pitchFamily="18" charset="0"/>
                          </a:rPr>
                          <m:t>1</m:t>
                        </m:r>
                      </m:num>
                      <m:den>
                        <m:r>
                          <m:rPr>
                            <m:nor/>
                          </m:rPr>
                          <a:rPr lang="el-GR" sz="2200" dirty="0">
                            <a:solidFill>
                              <a:schemeClr val="tx1"/>
                            </a:solidFill>
                          </a:rPr>
                          <m:t>λ</m:t>
                        </m:r>
                      </m:den>
                    </m:f>
                  </m:oMath>
                </a14:m>
                <a:endParaRPr lang="en-US" sz="2200" dirty="0">
                  <a:solidFill>
                    <a:schemeClr val="tx1"/>
                  </a:solidFill>
                </a:endParaRPr>
              </a:p>
              <a:p>
                <a:pPr algn="l" rtl="0">
                  <a:buFont typeface="Wingdings" panose="05000000000000000000" pitchFamily="2" charset="2"/>
                  <a:buChar char="v"/>
                </a:pPr>
                <a:endParaRPr lang="ar-JO" sz="2200" dirty="0">
                  <a:solidFill>
                    <a:schemeClr val="tx1"/>
                  </a:solidFill>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A23D1E2-60EB-467D-93AA-8E47AD563CE9}"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72</a:t>
            </a:fld>
            <a:endParaRPr lang="ar-JO"/>
          </a:p>
        </p:txBody>
      </p:sp>
    </p:spTree>
    <p:extLst>
      <p:ext uri="{BB962C8B-B14F-4D97-AF65-F5344CB8AC3E}">
        <p14:creationId xmlns:p14="http://schemas.microsoft.com/office/powerpoint/2010/main" val="800419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2.2 Failure rate and mean time between failure</a:t>
            </a:r>
            <a:br>
              <a:rPr lang="en-US" sz="2400" b="1" dirty="0">
                <a:solidFill>
                  <a:schemeClr val="tx1"/>
                </a:solidFill>
              </a:rPr>
            </a:br>
            <a:endParaRPr lang="ar-JO" sz="2400"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The observed Mean Time To Fail (MTTF)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MTTF is used for items not repaired.</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MTBF is used for repaired items.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MTTF = </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𝑇</m:t>
                        </m:r>
                      </m:num>
                      <m:den>
                        <m:r>
                          <a:rPr lang="en-US" b="0" i="1" smtClean="0">
                            <a:solidFill>
                              <a:schemeClr val="tx1"/>
                            </a:solidFill>
                            <a:latin typeface="Cambria Math" panose="02040503050406030204" pitchFamily="18" charset="0"/>
                          </a:rPr>
                          <m:t>𝑘</m:t>
                        </m:r>
                      </m:den>
                    </m:f>
                    <m:r>
                      <a:rPr lang="en-US" b="0" i="1" smtClean="0">
                        <a:solidFill>
                          <a:schemeClr val="tx1"/>
                        </a:solidFill>
                        <a:latin typeface="Cambria Math" panose="02040503050406030204" pitchFamily="18" charset="0"/>
                      </a:rPr>
                      <m:t> </m:t>
                    </m:r>
                    <m:box>
                      <m:boxPr>
                        <m:ctrlPr>
                          <a:rPr lang="en-US" b="0" i="1" smtClean="0">
                            <a:solidFill>
                              <a:schemeClr val="tx1"/>
                            </a:solidFill>
                            <a:latin typeface="Cambria Math"/>
                          </a:rPr>
                        </m:ctrlPr>
                      </m:boxPr>
                      <m:e>
                        <m:r>
                          <a:rPr lang="en-US" b="0" i="1" smtClean="0">
                            <a:solidFill>
                              <a:schemeClr val="tx1"/>
                            </a:solidFill>
                            <a:latin typeface="Cambria Math" panose="02040503050406030204" pitchFamily="18" charset="0"/>
                          </a:rPr>
                          <m:t>==</m:t>
                        </m:r>
                      </m:e>
                    </m:box>
                    <m:r>
                      <a:rPr lang="en-US" b="0" i="1" smtClean="0">
                        <a:solidFill>
                          <a:schemeClr val="tx1"/>
                        </a:solidFill>
                        <a:latin typeface="Cambria Math" panose="02040503050406030204" pitchFamily="18" charset="0"/>
                      </a:rPr>
                      <m:t> </m:t>
                    </m:r>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Ɵ</m:t>
                    </m:r>
                  </m:oMath>
                </a14:m>
                <a:r>
                  <a:rPr lang="en-US" dirty="0">
                    <a:solidFill>
                      <a:schemeClr val="tx1"/>
                    </a:solidFill>
                  </a:rPr>
                  <a:t> (MTBF). </a:t>
                </a:r>
                <a:endParaRPr lang="ar-JO" dirty="0">
                  <a:solidFill>
                    <a:schemeClr val="tx1"/>
                  </a:solidFill>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B2DFD3E1-235F-40B3-A7E7-DF214C1CA90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73</a:t>
            </a:fld>
            <a:endParaRPr lang="ar-JO"/>
          </a:p>
        </p:txBody>
      </p:sp>
    </p:spTree>
    <p:extLst>
      <p:ext uri="{BB962C8B-B14F-4D97-AF65-F5344CB8AC3E}">
        <p14:creationId xmlns:p14="http://schemas.microsoft.com/office/powerpoint/2010/main" val="678510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2.3 Interrelationships Of Terms</a:t>
            </a:r>
            <a:br>
              <a:rPr lang="en-US" sz="2400" b="1" dirty="0">
                <a:solidFill>
                  <a:schemeClr val="tx1"/>
                </a:solidFill>
              </a:rPr>
            </a:br>
            <a:endParaRPr lang="ar-JO" sz="2400"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The probability of failure in the interval between t and t+ td is : </a:t>
                </a:r>
              </a:p>
              <a:p>
                <a:pPr marL="0" indent="0" algn="l" rtl="0">
                  <a:buNone/>
                </a:pPr>
                <a:r>
                  <a:rPr lang="en-US" dirty="0">
                    <a:solidFill>
                      <a:schemeClr val="tx1"/>
                    </a:solidFill>
                  </a:rPr>
                  <a:t>		</a:t>
                </a:r>
              </a:p>
              <a:p>
                <a:pPr algn="l" rtl="0">
                  <a:buFont typeface="Wingdings" panose="05000000000000000000" pitchFamily="2" charset="2"/>
                  <a:buChar char="v"/>
                </a:pPr>
                <a:r>
                  <a:rPr lang="en-US" dirty="0">
                    <a:solidFill>
                      <a:schemeClr val="tx1"/>
                    </a:solidFill>
                  </a:rPr>
                  <a:t> f(t)</a:t>
                </a:r>
                <a:r>
                  <a:rPr lang="en-US" dirty="0" err="1">
                    <a:solidFill>
                      <a:schemeClr val="tx1"/>
                    </a:solidFill>
                  </a:rPr>
                  <a:t>dt</a:t>
                </a:r>
                <a:r>
                  <a:rPr lang="en-US" dirty="0">
                    <a:solidFill>
                      <a:schemeClr val="tx1"/>
                    </a:solidFill>
                  </a:rPr>
                  <a:t> :  Failure probability density function (PDF)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If we assume </a:t>
                </a:r>
                <a14:m>
                  <m:oMath xmlns:m="http://schemas.openxmlformats.org/officeDocument/2006/math">
                    <m:r>
                      <m:rPr>
                        <m:nor/>
                      </m:rPr>
                      <a:rPr lang="el-GR" dirty="0">
                        <a:solidFill>
                          <a:schemeClr val="tx1"/>
                        </a:solidFill>
                      </a:rPr>
                      <m:t>λ</m:t>
                    </m:r>
                  </m:oMath>
                </a14:m>
                <a:r>
                  <a:rPr lang="en-US" dirty="0">
                    <a:solidFill>
                      <a:schemeClr val="tx1"/>
                    </a:solidFill>
                  </a:rPr>
                  <a:t> is constant, then reliability R(t) = </a:t>
                </a: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m:t>
                        </m:r>
                        <m:r>
                          <m:rPr>
                            <m:nor/>
                          </m:rPr>
                          <a:rPr lang="el-GR" dirty="0">
                            <a:solidFill>
                              <a:schemeClr val="tx1"/>
                            </a:solidFill>
                          </a:rPr>
                          <m:t>λ</m:t>
                        </m:r>
                        <m:r>
                          <a:rPr lang="en-US" b="0" i="1" dirty="0" smtClean="0">
                            <a:solidFill>
                              <a:schemeClr val="tx1"/>
                            </a:solidFill>
                            <a:latin typeface="Cambria Math" panose="02040503050406030204" pitchFamily="18" charset="0"/>
                          </a:rPr>
                          <m:t>𝑡</m:t>
                        </m:r>
                      </m:sup>
                    </m:sSup>
                    <m:r>
                      <a:rPr lang="en-US" b="0" i="1" smtClean="0">
                        <a:solidFill>
                          <a:schemeClr val="tx1"/>
                        </a:solidFill>
                        <a:latin typeface="Cambria Math" panose="02040503050406030204" pitchFamily="18" charset="0"/>
                      </a:rPr>
                      <m:t>.</m:t>
                    </m:r>
                  </m:oMath>
                </a14:m>
                <a:endParaRPr lang="en-US" b="0" dirty="0">
                  <a:solidFill>
                    <a:schemeClr val="tx1"/>
                  </a:solidFill>
                </a:endParaRPr>
              </a:p>
              <a:p>
                <a:pPr algn="l" rtl="0">
                  <a:buFont typeface="Wingdings" panose="05000000000000000000" pitchFamily="2" charset="2"/>
                  <a:buChar char="v"/>
                </a:pPr>
                <a:r>
                  <a:rPr lang="en-US" dirty="0">
                    <a:solidFill>
                      <a:schemeClr val="tx1"/>
                    </a:solidFill>
                  </a:rPr>
                  <a:t>  MTBF  </a:t>
                </a:r>
                <a14:m>
                  <m:oMath xmlns:m="http://schemas.openxmlformats.org/officeDocument/2006/math">
                    <m:r>
                      <a:rPr lang="en-US" i="1">
                        <a:solidFill>
                          <a:schemeClr val="tx1"/>
                        </a:solidFill>
                        <a:latin typeface="Cambria Math" panose="02040503050406030204" pitchFamily="18" charset="0"/>
                      </a:rPr>
                      <m:t>Ɵ</m:t>
                    </m:r>
                  </m:oMath>
                </a14:m>
                <a:r>
                  <a:rPr lang="en-US" dirty="0">
                    <a:solidFill>
                      <a:schemeClr val="tx1"/>
                    </a:solidFill>
                  </a:rPr>
                  <a:t> = </a:t>
                </a:r>
                <a14:m>
                  <m:oMath xmlns:m="http://schemas.openxmlformats.org/officeDocument/2006/math">
                    <m:nary>
                      <m:naryPr>
                        <m:ctrlPr>
                          <a:rPr lang="en-US" i="1" smtClean="0">
                            <a:solidFill>
                              <a:schemeClr val="tx1"/>
                            </a:solidFill>
                            <a:latin typeface="Cambria Math"/>
                          </a:rPr>
                        </m:ctrlPr>
                      </m:naryPr>
                      <m:sub>
                        <m:r>
                          <m:rPr>
                            <m:brk m:alnAt="23"/>
                          </m:rPr>
                          <a:rPr lang="en-US" b="0" i="1" smtClean="0">
                            <a:solidFill>
                              <a:schemeClr val="tx1"/>
                            </a:solidFill>
                            <a:latin typeface="Cambria Math" panose="02040503050406030204" pitchFamily="18" charset="0"/>
                          </a:rPr>
                          <m:t>0</m:t>
                        </m:r>
                      </m:sub>
                      <m:sup>
                        <m:r>
                          <a:rPr lang="en-US" i="1" smtClean="0">
                            <a:solidFill>
                              <a:schemeClr val="tx1"/>
                            </a:solidFill>
                            <a:latin typeface="Cambria Math" panose="02040503050406030204" pitchFamily="18" charset="0"/>
                          </a:rPr>
                          <m:t>∞</m:t>
                        </m:r>
                      </m:sup>
                      <m:e>
                        <m:r>
                          <a:rPr lang="en-US" b="0" i="1" smtClean="0">
                            <a:solidFill>
                              <a:schemeClr val="tx1"/>
                            </a:solidFill>
                            <a:latin typeface="Cambria Math" panose="02040503050406030204" pitchFamily="18" charset="0"/>
                          </a:rPr>
                          <m:t>𝑅</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𝑑𝑡</m:t>
                        </m:r>
                      </m:e>
                    </m:nary>
                  </m:oMath>
                </a14:m>
                <a:r>
                  <a:rPr lang="en-US" dirty="0">
                    <a:solidFill>
                      <a:schemeClr val="tx1"/>
                    </a:solidFill>
                  </a:rPr>
                  <a:t> , general case.</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Ɵ</m:t>
                    </m:r>
                  </m:oMath>
                </a14:m>
                <a:r>
                  <a:rPr lang="en-US" dirty="0">
                    <a:solidFill>
                      <a:schemeClr val="tx1"/>
                    </a:solidFill>
                  </a:rPr>
                  <a:t>= </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m:t>
                        </m:r>
                      </m:num>
                      <m:den>
                        <m:r>
                          <m:rPr>
                            <m:nor/>
                          </m:rPr>
                          <a:rPr lang="el-GR" dirty="0">
                            <a:solidFill>
                              <a:schemeClr val="tx1"/>
                            </a:solidFill>
                          </a:rPr>
                          <m:t>λ</m:t>
                        </m:r>
                      </m:den>
                    </m:f>
                  </m:oMath>
                </a14:m>
                <a:r>
                  <a:rPr lang="en-US" dirty="0">
                    <a:solidFill>
                      <a:schemeClr val="tx1"/>
                    </a:solidFill>
                  </a:rPr>
                  <a:t> , if </a:t>
                </a:r>
                <a14:m>
                  <m:oMath xmlns:m="http://schemas.openxmlformats.org/officeDocument/2006/math">
                    <m:r>
                      <m:rPr>
                        <m:nor/>
                      </m:rPr>
                      <a:rPr lang="el-GR" dirty="0">
                        <a:solidFill>
                          <a:schemeClr val="tx1"/>
                        </a:solidFill>
                      </a:rPr>
                      <m:t>λ</m:t>
                    </m:r>
                  </m:oMath>
                </a14:m>
                <a:r>
                  <a:rPr lang="en-US" dirty="0">
                    <a:solidFill>
                      <a:schemeClr val="tx1"/>
                    </a:solidFill>
                  </a:rPr>
                  <a:t> is constant</a:t>
                </a:r>
                <a:endParaRPr lang="ar-JO" dirty="0">
                  <a:solidFill>
                    <a:schemeClr val="tx1"/>
                  </a:solidFill>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B22A843-6D37-4E9C-BBC4-F4384A7A6BE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74</a:t>
            </a:fld>
            <a:endParaRPr lang="ar-JO"/>
          </a:p>
        </p:txBody>
      </p:sp>
    </p:spTree>
    <p:extLst>
      <p:ext uri="{BB962C8B-B14F-4D97-AF65-F5344CB8AC3E}">
        <p14:creationId xmlns:p14="http://schemas.microsoft.com/office/powerpoint/2010/main" val="5392792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2.4 The Bathtub Distribution</a:t>
            </a:r>
            <a:br>
              <a:rPr lang="en-US" sz="2400" b="1" dirty="0">
                <a:solidFill>
                  <a:schemeClr val="tx1"/>
                </a:solidFill>
              </a:rPr>
            </a:br>
            <a:endParaRPr lang="ar-JO" sz="2400" b="1" dirty="0">
              <a:solidFill>
                <a:schemeClr val="tx1"/>
              </a:solidFill>
            </a:endParaRPr>
          </a:p>
        </p:txBody>
      </p:sp>
      <p:sp>
        <p:nvSpPr>
          <p:cNvPr id="4" name="Date Placeholder 3"/>
          <p:cNvSpPr>
            <a:spLocks noGrp="1"/>
          </p:cNvSpPr>
          <p:nvPr>
            <p:ph type="dt" sz="half" idx="10"/>
          </p:nvPr>
        </p:nvSpPr>
        <p:spPr/>
        <p:txBody>
          <a:bodyPr/>
          <a:lstStyle/>
          <a:p>
            <a:fld id="{0D2A23B8-0B94-4100-9281-9F1F612573B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75</a:t>
            </a:fld>
            <a:endParaRPr lang="ar-JO"/>
          </a:p>
        </p:txBody>
      </p:sp>
      <p:pic>
        <p:nvPicPr>
          <p:cNvPr id="8" name="Content Placeholder 7"/>
          <p:cNvPicPr>
            <a:picLocks noChangeAspect="1"/>
          </p:cNvPicPr>
          <p:nvPr/>
        </p:nvPicPr>
        <p:blipFill rotWithShape="1">
          <a:blip r:embed="rId2">
            <a:extLst>
              <a:ext uri="{28A0092B-C50C-407E-A947-70E740481C1C}">
                <a14:useLocalDpi xmlns:a14="http://schemas.microsoft.com/office/drawing/2010/main" val="0"/>
              </a:ext>
            </a:extLst>
          </a:blip>
          <a:srcRect t="959"/>
          <a:stretch/>
        </p:blipFill>
        <p:spPr>
          <a:xfrm>
            <a:off x="2496457" y="1886857"/>
            <a:ext cx="7590971" cy="4189478"/>
          </a:xfrm>
          <a:prstGeom prst="rect">
            <a:avLst/>
          </a:prstGeom>
        </p:spPr>
      </p:pic>
    </p:spTree>
    <p:extLst>
      <p:ext uri="{BB962C8B-B14F-4D97-AF65-F5344CB8AC3E}">
        <p14:creationId xmlns:p14="http://schemas.microsoft.com/office/powerpoint/2010/main" val="19356895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2.5 Down Time &amp; Repair Time.</a:t>
            </a:r>
            <a:br>
              <a:rPr lang="en-US"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cs typeface="+mj-cs"/>
              </a:rPr>
              <a:t> Down Time (outage):  period when equipment is failed. </a:t>
            </a:r>
          </a:p>
          <a:p>
            <a:pPr algn="l" rtl="0">
              <a:buFont typeface="Wingdings" panose="05000000000000000000" pitchFamily="2" charset="2"/>
              <a:buChar char="v"/>
            </a:pPr>
            <a:endParaRPr lang="en-US" dirty="0">
              <a:solidFill>
                <a:schemeClr val="tx1"/>
              </a:solidFill>
              <a:cs typeface="+mj-cs"/>
            </a:endParaRPr>
          </a:p>
          <a:p>
            <a:pPr algn="l" rtl="0">
              <a:buFont typeface="Wingdings" panose="05000000000000000000" pitchFamily="2" charset="2"/>
              <a:buChar char="v"/>
            </a:pPr>
            <a:r>
              <a:rPr lang="en-US" dirty="0">
                <a:solidFill>
                  <a:schemeClr val="tx1"/>
                </a:solidFill>
                <a:cs typeface="+mj-cs"/>
              </a:rPr>
              <a:t> MDT: Mean Down Time.</a:t>
            </a:r>
          </a:p>
          <a:p>
            <a:pPr algn="l" rtl="0">
              <a:buFont typeface="Wingdings" panose="05000000000000000000" pitchFamily="2" charset="2"/>
              <a:buChar char="v"/>
            </a:pPr>
            <a:endParaRPr lang="en-US" dirty="0">
              <a:solidFill>
                <a:schemeClr val="tx1"/>
              </a:solidFill>
              <a:cs typeface="+mj-cs"/>
            </a:endParaRPr>
          </a:p>
          <a:p>
            <a:pPr algn="l" rtl="0">
              <a:buFont typeface="Wingdings" panose="05000000000000000000" pitchFamily="2" charset="2"/>
              <a:buChar char="v"/>
            </a:pPr>
            <a:r>
              <a:rPr lang="en-US" dirty="0">
                <a:solidFill>
                  <a:schemeClr val="tx1"/>
                </a:solidFill>
                <a:cs typeface="+mj-cs"/>
              </a:rPr>
              <a:t> MTTR: Mean Time To Repair. </a:t>
            </a:r>
          </a:p>
          <a:p>
            <a:pPr algn="l" rtl="0">
              <a:buFont typeface="Wingdings" panose="05000000000000000000" pitchFamily="2" charset="2"/>
              <a:buChar char="v"/>
            </a:pPr>
            <a:endParaRPr lang="en-US" dirty="0">
              <a:solidFill>
                <a:schemeClr val="tx1"/>
              </a:solidFill>
              <a:cs typeface="+mj-cs"/>
            </a:endParaRPr>
          </a:p>
          <a:p>
            <a:pPr algn="l" rtl="0">
              <a:buFont typeface="Wingdings" panose="05000000000000000000" pitchFamily="2" charset="2"/>
              <a:buChar char="v"/>
            </a:pPr>
            <a:r>
              <a:rPr lang="en-US" dirty="0">
                <a:solidFill>
                  <a:schemeClr val="tx1"/>
                </a:solidFill>
                <a:cs typeface="+mj-cs"/>
              </a:rPr>
              <a:t> MDT &amp; MTTR overlap but not identical.</a:t>
            </a:r>
          </a:p>
          <a:p>
            <a:pPr algn="l" rtl="0">
              <a:buFont typeface="Wingdings" panose="05000000000000000000" pitchFamily="2" charset="2"/>
              <a:buChar char="v"/>
            </a:pPr>
            <a:endParaRPr lang="en-US" dirty="0">
              <a:solidFill>
                <a:schemeClr val="tx1"/>
              </a:solidFill>
              <a:cs typeface="+mj-cs"/>
            </a:endParaRPr>
          </a:p>
          <a:p>
            <a:pPr algn="l" rtl="0">
              <a:buFont typeface="Wingdings" panose="05000000000000000000" pitchFamily="2" charset="2"/>
              <a:buChar char="v"/>
            </a:pPr>
            <a:r>
              <a:rPr lang="en-US" dirty="0">
                <a:solidFill>
                  <a:schemeClr val="tx1"/>
                </a:solidFill>
                <a:cs typeface="+mj-cs"/>
              </a:rPr>
              <a:t> Diagnosis: Fault finding. </a:t>
            </a:r>
            <a:endParaRPr lang="ar-JO" dirty="0">
              <a:solidFill>
                <a:schemeClr val="tx1"/>
              </a:solidFill>
              <a:cs typeface="+mj-cs"/>
            </a:endParaRPr>
          </a:p>
        </p:txBody>
      </p:sp>
      <p:sp>
        <p:nvSpPr>
          <p:cNvPr id="4" name="Date Placeholder 3"/>
          <p:cNvSpPr>
            <a:spLocks noGrp="1"/>
          </p:cNvSpPr>
          <p:nvPr>
            <p:ph type="dt" sz="half" idx="10"/>
          </p:nvPr>
        </p:nvSpPr>
        <p:spPr/>
        <p:txBody>
          <a:bodyPr/>
          <a:lstStyle/>
          <a:p>
            <a:fld id="{F38939EB-5AD7-4061-93E7-9ED76E6C88BF}"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76</a:t>
            </a:fld>
            <a:endParaRPr lang="ar-JO"/>
          </a:p>
        </p:txBody>
      </p:sp>
    </p:spTree>
    <p:extLst>
      <p:ext uri="{BB962C8B-B14F-4D97-AF65-F5344CB8AC3E}">
        <p14:creationId xmlns:p14="http://schemas.microsoft.com/office/powerpoint/2010/main" val="19096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lumMod val="95000"/>
                    <a:lumOff val="5000"/>
                  </a:schemeClr>
                </a:solidFill>
              </a:rPr>
              <a:t>2.5 Down Time &amp; Repair Time</a:t>
            </a:r>
            <a:r>
              <a:rPr lang="en-US" sz="2400" dirty="0">
                <a:solidFill>
                  <a:schemeClr val="tx1">
                    <a:lumMod val="95000"/>
                    <a:lumOff val="5000"/>
                  </a:schemeClr>
                </a:solidFill>
              </a:rPr>
              <a:t/>
            </a:r>
            <a:br>
              <a:rPr lang="en-US" sz="2400" dirty="0">
                <a:solidFill>
                  <a:schemeClr val="tx1">
                    <a:lumMod val="95000"/>
                    <a:lumOff val="5000"/>
                  </a:schemeClr>
                </a:solidFill>
              </a:rPr>
            </a:br>
            <a:endParaRPr lang="ar-JO"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LRA: Least Replaceable Assembly , is usually replaced when faulty.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MDT &amp; MTTR includes the stages of : Realization, Access, Diagnosis, Spares, Replace, Check, Align.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Repair Rate (M) = </a:t>
                </a:r>
                <a14:m>
                  <m:oMath xmlns:m="http://schemas.openxmlformats.org/officeDocument/2006/math">
                    <m:f>
                      <m:fPr>
                        <m:ctrlPr>
                          <a:rPr lang="en-US" sz="2400" i="1" smtClean="0">
                            <a:solidFill>
                              <a:schemeClr val="tx1"/>
                            </a:solidFill>
                            <a:latin typeface="Cambria Math"/>
                          </a:rPr>
                        </m:ctrlPr>
                      </m:fPr>
                      <m:num>
                        <m:r>
                          <a:rPr lang="en-US" sz="2400" b="0" i="1" smtClean="0">
                            <a:solidFill>
                              <a:schemeClr val="tx1"/>
                            </a:solidFill>
                            <a:latin typeface="Cambria Math" panose="02040503050406030204" pitchFamily="18" charset="0"/>
                          </a:rPr>
                          <m:t>1</m:t>
                        </m:r>
                      </m:num>
                      <m:den>
                        <m:r>
                          <a:rPr lang="en-US" sz="2400" b="0" i="1" smtClean="0">
                            <a:solidFill>
                              <a:schemeClr val="tx1"/>
                            </a:solidFill>
                            <a:latin typeface="Cambria Math" panose="02040503050406030204" pitchFamily="18" charset="0"/>
                          </a:rPr>
                          <m:t>𝑀𝑇𝑇𝑅</m:t>
                        </m:r>
                      </m:den>
                    </m:f>
                    <m:r>
                      <a:rPr lang="en-US" sz="2400" b="0" i="1" smtClean="0">
                        <a:solidFill>
                          <a:schemeClr val="tx1"/>
                        </a:solidFill>
                        <a:latin typeface="Cambria Math" panose="02040503050406030204" pitchFamily="18" charset="0"/>
                      </a:rPr>
                      <m:t>.</m:t>
                    </m:r>
                  </m:oMath>
                </a14:m>
                <a:endParaRPr lang="ar-JO" sz="2400" dirty="0">
                  <a:solidFill>
                    <a:schemeClr val="tx1"/>
                  </a:solidFill>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55" t="-1667" r="-187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D5B5A52F-E137-48C9-9C6A-C79BE0766810}"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77</a:t>
            </a:fld>
            <a:endParaRPr lang="ar-JO"/>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026" y="3233086"/>
            <a:ext cx="7162800" cy="2910862"/>
          </a:xfrm>
          <a:prstGeom prst="rect">
            <a:avLst/>
          </a:prstGeom>
        </p:spPr>
      </p:pic>
    </p:spTree>
    <p:extLst>
      <p:ext uri="{BB962C8B-B14F-4D97-AF65-F5344CB8AC3E}">
        <p14:creationId xmlns:p14="http://schemas.microsoft.com/office/powerpoint/2010/main" val="15530465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2.6 Availability, Unavailability, &amp; Probability Of Failure on Demand</a:t>
            </a:r>
            <a:br>
              <a:rPr lang="en-US" sz="2400" b="1" dirty="0">
                <a:solidFill>
                  <a:schemeClr val="tx1"/>
                </a:solidFill>
              </a:rPr>
            </a:br>
            <a:endParaRPr lang="ar-JO" sz="2400"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10406462" cy="4023360"/>
              </a:xfrm>
            </p:spPr>
            <p:txBody>
              <a:bodyPr/>
              <a:lstStyle/>
              <a:p>
                <a:pPr algn="l" rtl="0">
                  <a:buFont typeface="Wingdings" panose="05000000000000000000" pitchFamily="2" charset="2"/>
                  <a:buChar char="v"/>
                </a:pPr>
                <a:r>
                  <a:rPr lang="en-US" dirty="0">
                    <a:solidFill>
                      <a:schemeClr val="tx1"/>
                    </a:solidFill>
                  </a:rPr>
                  <a:t> Availability is the amount of available time.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Availability (A)= </a:t>
                </a:r>
                <a14:m>
                  <m:oMath xmlns:m="http://schemas.openxmlformats.org/officeDocument/2006/math">
                    <m:f>
                      <m:fPr>
                        <m:ctrlPr>
                          <a:rPr lang="en-US" sz="2400" i="1" smtClean="0">
                            <a:solidFill>
                              <a:schemeClr val="tx1"/>
                            </a:solidFill>
                            <a:latin typeface="Cambria Math"/>
                          </a:rPr>
                        </m:ctrlPr>
                      </m:fPr>
                      <m:num>
                        <m:r>
                          <a:rPr lang="en-US" sz="2400" b="0" i="1" smtClean="0">
                            <a:solidFill>
                              <a:schemeClr val="tx1"/>
                            </a:solidFill>
                            <a:latin typeface="Cambria Math" panose="02040503050406030204" pitchFamily="18" charset="0"/>
                          </a:rPr>
                          <m:t>𝑈𝑝</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𝑇𝑖𝑚𝑒</m:t>
                        </m:r>
                      </m:num>
                      <m:den>
                        <m:r>
                          <a:rPr lang="en-US" sz="2400" b="0" i="1" smtClean="0">
                            <a:solidFill>
                              <a:schemeClr val="tx1"/>
                            </a:solidFill>
                            <a:latin typeface="Cambria Math" panose="02040503050406030204" pitchFamily="18" charset="0"/>
                          </a:rPr>
                          <m:t>𝑇𝑜𝑡𝑎𝑙</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𝑇𝑖𝑚𝑒</m:t>
                        </m:r>
                      </m:den>
                    </m:f>
                  </m:oMath>
                </a14:m>
                <a:r>
                  <a:rPr lang="en-US" sz="2400" dirty="0">
                    <a:solidFill>
                      <a:schemeClr val="tx1"/>
                    </a:solidFill>
                  </a:rPr>
                  <a:t> =</a:t>
                </a:r>
                <a14:m>
                  <m:oMath xmlns:m="http://schemas.openxmlformats.org/officeDocument/2006/math">
                    <m:f>
                      <m:fPr>
                        <m:ctrlPr>
                          <a:rPr lang="en-US" sz="2400" i="1" dirty="0" smtClean="0">
                            <a:solidFill>
                              <a:schemeClr val="tx1"/>
                            </a:solidFill>
                            <a:latin typeface="Cambria Math"/>
                          </a:rPr>
                        </m:ctrlPr>
                      </m:fPr>
                      <m:num>
                        <m:r>
                          <a:rPr lang="en-US" sz="2400" i="1">
                            <a:solidFill>
                              <a:schemeClr val="tx1"/>
                            </a:solidFill>
                            <a:latin typeface="Cambria Math" panose="02040503050406030204" pitchFamily="18" charset="0"/>
                          </a:rPr>
                          <m:t>𝑈𝑝</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𝑇𝑖𝑚𝑒</m:t>
                        </m:r>
                      </m:num>
                      <m:den>
                        <m:r>
                          <a:rPr lang="en-US" sz="2400" i="1">
                            <a:solidFill>
                              <a:schemeClr val="tx1"/>
                            </a:solidFill>
                            <a:latin typeface="Cambria Math" panose="02040503050406030204" pitchFamily="18" charset="0"/>
                          </a:rPr>
                          <m:t>𝑈𝑝</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𝑇𝑖𝑚𝑒</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𝐷𝑜𝑤𝑛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𝑇𝑖𝑚𝑒</m:t>
                        </m:r>
                      </m:den>
                    </m:f>
                    <m:r>
                      <a:rPr lang="en-US" sz="2400" b="0" i="0" dirty="0" smtClean="0">
                        <a:solidFill>
                          <a:schemeClr val="tx1"/>
                        </a:solidFill>
                        <a:latin typeface="Cambria Math" panose="02040503050406030204" pitchFamily="18" charset="0"/>
                      </a:rPr>
                      <m:t>=</m:t>
                    </m:r>
                    <m:f>
                      <m:fPr>
                        <m:ctrlPr>
                          <a:rPr lang="en-US" sz="2400" b="0" i="1" dirty="0" smtClean="0">
                            <a:solidFill>
                              <a:schemeClr val="tx1"/>
                            </a:solidFill>
                            <a:latin typeface="Cambria Math"/>
                          </a:rPr>
                        </m:ctrlPr>
                      </m:fPr>
                      <m:num>
                        <m:r>
                          <m:rPr>
                            <m:sty m:val="p"/>
                          </m:rPr>
                          <a:rPr lang="en-US" sz="2400" b="0" i="0" dirty="0" smtClean="0">
                            <a:solidFill>
                              <a:schemeClr val="tx1"/>
                            </a:solidFill>
                            <a:latin typeface="Cambria Math" panose="02040503050406030204" pitchFamily="18" charset="0"/>
                          </a:rPr>
                          <m:t>MTBF</m:t>
                        </m:r>
                      </m:num>
                      <m:den>
                        <m:r>
                          <a:rPr lang="en-US" sz="2400" b="0" i="1" dirty="0" smtClean="0">
                            <a:solidFill>
                              <a:schemeClr val="tx1"/>
                            </a:solidFill>
                            <a:latin typeface="Cambria Math" panose="02040503050406030204" pitchFamily="18" charset="0"/>
                          </a:rPr>
                          <m:t>𝑀𝑇𝐵𝐹</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𝑀𝐷𝑇</m:t>
                        </m:r>
                      </m:den>
                    </m:f>
                  </m:oMath>
                </a14:m>
                <a:r>
                  <a:rPr lang="en-US" sz="2400" dirty="0">
                    <a:solidFill>
                      <a:schemeClr val="tx1"/>
                    </a:solidFill>
                  </a:rPr>
                  <a:t> &gt; </a:t>
                </a:r>
                <a:r>
                  <a:rPr lang="en-US" dirty="0">
                    <a:solidFill>
                      <a:schemeClr val="tx1"/>
                    </a:solidFill>
                  </a:rPr>
                  <a:t>Steady-state availability.</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Unavailability (</a:t>
                </a:r>
                <a14:m>
                  <m:oMath xmlns:m="http://schemas.openxmlformats.org/officeDocument/2006/math">
                    <m:bar>
                      <m:barPr>
                        <m:pos m:val="top"/>
                        <m:ctrlPr>
                          <a:rPr lang="en-US" i="1" smtClean="0">
                            <a:solidFill>
                              <a:schemeClr val="tx1"/>
                            </a:solidFill>
                            <a:latin typeface="Cambria Math"/>
                          </a:rPr>
                        </m:ctrlPr>
                      </m:barPr>
                      <m:e>
                        <m:r>
                          <a:rPr lang="en-US" b="0" i="1" smtClean="0">
                            <a:solidFill>
                              <a:schemeClr val="tx1"/>
                            </a:solidFill>
                            <a:latin typeface="Cambria Math" panose="02040503050406030204" pitchFamily="18" charset="0"/>
                          </a:rPr>
                          <m:t>𝐴</m:t>
                        </m:r>
                      </m:e>
                    </m:bar>
                  </m:oMath>
                </a14:m>
                <a:r>
                  <a:rPr lang="en-US" dirty="0">
                    <a:solidFill>
                      <a:schemeClr val="tx1"/>
                    </a:solidFill>
                  </a:rPr>
                  <a:t>) = Probability of failure on demand.</a:t>
                </a:r>
              </a:p>
              <a:p>
                <a:pPr algn="l" rtl="0">
                  <a:buFont typeface="Wingdings" panose="05000000000000000000" pitchFamily="2" charset="2"/>
                  <a:buChar char="v"/>
                </a:pP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406462" cy="4023360"/>
              </a:xfrm>
              <a:blipFill>
                <a:blip r:embed="rId2"/>
                <a:stretch>
                  <a:fillRect l="-1406" t="-1667" r="-58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07DFA44-8F56-4682-A175-15F0A1EEB85E}"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78</a:t>
            </a:fld>
            <a:endParaRPr lang="ar-JO"/>
          </a:p>
        </p:txBody>
      </p:sp>
    </p:spTree>
    <p:extLst>
      <p:ext uri="{BB962C8B-B14F-4D97-AF65-F5344CB8AC3E}">
        <p14:creationId xmlns:p14="http://schemas.microsoft.com/office/powerpoint/2010/main" val="23202954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2.6 Availability, Unavailability, &amp; Probability Of Failure on Demand</a:t>
            </a:r>
            <a:br>
              <a:rPr lang="en-US" sz="2400" b="1" dirty="0">
                <a:solidFill>
                  <a:schemeClr val="tx1"/>
                </a:solidFill>
              </a:rPr>
            </a:br>
            <a:r>
              <a:rPr lang="en-US" sz="2400" dirty="0"/>
              <a:t> </a:t>
            </a:r>
            <a:endParaRPr lang="ar-JO"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1692" y="1917838"/>
                <a:ext cx="10757474" cy="4023360"/>
              </a:xfrm>
            </p:spPr>
            <p:txBody>
              <a:bodyPr/>
              <a:lstStyle/>
              <a:p>
                <a:pPr algn="l" rtl="0">
                  <a:buFont typeface="Wingdings" panose="05000000000000000000" pitchFamily="2" charset="2"/>
                  <a:buChar char="v"/>
                </a:pPr>
                <a:r>
                  <a:rPr lang="en-US" dirty="0"/>
                  <a:t> </a:t>
                </a:r>
                <a14:m>
                  <m:oMath xmlns:m="http://schemas.openxmlformats.org/officeDocument/2006/math">
                    <m:bar>
                      <m:barPr>
                        <m:pos m:val="top"/>
                        <m:ctrlPr>
                          <a:rPr lang="en-US" i="1">
                            <a:latin typeface="Cambria Math"/>
                          </a:rPr>
                        </m:ctrlPr>
                      </m:barPr>
                      <m:e>
                        <m:r>
                          <a:rPr lang="en-US" i="1">
                            <a:latin typeface="Cambria Math" panose="02040503050406030204" pitchFamily="18" charset="0"/>
                          </a:rPr>
                          <m:t> </m:t>
                        </m:r>
                        <m:r>
                          <a:rPr lang="en-US" i="1">
                            <a:latin typeface="Cambria Math" panose="02040503050406030204" pitchFamily="18" charset="0"/>
                          </a:rPr>
                          <m:t>𝐴</m:t>
                        </m:r>
                      </m:e>
                    </m:bar>
                  </m:oMath>
                </a14:m>
                <a:r>
                  <a:rPr lang="en-US" dirty="0"/>
                  <a:t>=1-A=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m:t>
                    </m:r>
                    <m:f>
                      <m:fPr>
                        <m:ctrlPr>
                          <a:rPr lang="en-US" i="1" dirty="0">
                            <a:latin typeface="Cambria Math"/>
                          </a:rPr>
                        </m:ctrlPr>
                      </m:fPr>
                      <m:num>
                        <m:r>
                          <m:rPr>
                            <m:sty m:val="p"/>
                          </m:rPr>
                          <a:rPr lang="en-US" dirty="0">
                            <a:latin typeface="Cambria Math" panose="02040503050406030204" pitchFamily="18" charset="0"/>
                          </a:rPr>
                          <m:t>MTBF</m:t>
                        </m:r>
                      </m:num>
                      <m:den>
                        <m:r>
                          <a:rPr lang="en-US" i="1" dirty="0">
                            <a:latin typeface="Cambria Math" panose="02040503050406030204" pitchFamily="18" charset="0"/>
                          </a:rPr>
                          <m:t>𝑀𝑇𝐵𝐹</m:t>
                        </m:r>
                        <m:r>
                          <a:rPr lang="en-US" i="1" dirty="0">
                            <a:latin typeface="Cambria Math" panose="02040503050406030204" pitchFamily="18" charset="0"/>
                          </a:rPr>
                          <m:t>+</m:t>
                        </m:r>
                        <m:r>
                          <a:rPr lang="en-US" i="1" dirty="0">
                            <a:latin typeface="Cambria Math" panose="02040503050406030204" pitchFamily="18" charset="0"/>
                          </a:rPr>
                          <m:t>𝑀𝐷𝑇</m:t>
                        </m:r>
                      </m:den>
                    </m:f>
                  </m:oMath>
                </a14:m>
                <a:r>
                  <a:rPr lang="en-US" dirty="0"/>
                  <a:t>= </a:t>
                </a:r>
                <a14:m>
                  <m:oMath xmlns:m="http://schemas.openxmlformats.org/officeDocument/2006/math">
                    <m:f>
                      <m:fPr>
                        <m:ctrlPr>
                          <a:rPr lang="en-US" i="1" dirty="0">
                            <a:latin typeface="Cambria Math"/>
                          </a:rPr>
                        </m:ctrlPr>
                      </m:fPr>
                      <m:num>
                        <m:r>
                          <m:rPr>
                            <m:sty m:val="p"/>
                          </m:rPr>
                          <a:rPr lang="en-US" dirty="0">
                            <a:latin typeface="Cambria Math" panose="02040503050406030204" pitchFamily="18" charset="0"/>
                          </a:rPr>
                          <m:t>MTBF</m:t>
                        </m:r>
                        <m:r>
                          <a:rPr lang="en-US" dirty="0">
                            <a:latin typeface="Cambria Math" panose="02040503050406030204" pitchFamily="18" charset="0"/>
                          </a:rPr>
                          <m:t>−</m:t>
                        </m:r>
                        <m:r>
                          <m:rPr>
                            <m:sty m:val="p"/>
                          </m:rPr>
                          <a:rPr lang="en-US" dirty="0">
                            <a:latin typeface="Cambria Math" panose="02040503050406030204" pitchFamily="18" charset="0"/>
                          </a:rPr>
                          <m:t>MDT</m:t>
                        </m:r>
                        <m:r>
                          <a:rPr lang="en-US" dirty="0">
                            <a:latin typeface="Cambria Math" panose="02040503050406030204" pitchFamily="18" charset="0"/>
                          </a:rPr>
                          <m:t>−</m:t>
                        </m:r>
                        <m:r>
                          <m:rPr>
                            <m:sty m:val="p"/>
                          </m:rPr>
                          <a:rPr lang="en-US" dirty="0">
                            <a:latin typeface="Cambria Math" panose="02040503050406030204" pitchFamily="18" charset="0"/>
                          </a:rPr>
                          <m:t>MTBF</m:t>
                        </m:r>
                      </m:num>
                      <m:den>
                        <m:r>
                          <a:rPr lang="en-US" i="1" dirty="0">
                            <a:latin typeface="Cambria Math" panose="02040503050406030204" pitchFamily="18" charset="0"/>
                          </a:rPr>
                          <m:t>𝑀𝑇𝐵𝐹</m:t>
                        </m:r>
                        <m:r>
                          <a:rPr lang="en-US" i="1" dirty="0">
                            <a:latin typeface="Cambria Math" panose="02040503050406030204" pitchFamily="18" charset="0"/>
                          </a:rPr>
                          <m:t>+</m:t>
                        </m:r>
                        <m:r>
                          <a:rPr lang="en-US" i="1" dirty="0">
                            <a:latin typeface="Cambria Math" panose="02040503050406030204" pitchFamily="18" charset="0"/>
                          </a:rPr>
                          <m:t>𝑀𝐷𝑇</m:t>
                        </m:r>
                      </m:den>
                    </m:f>
                    <m:r>
                      <a:rPr lang="en-US" i="1" dirty="0">
                        <a:latin typeface="Cambria Math" panose="02040503050406030204" pitchFamily="18" charset="0"/>
                      </a:rPr>
                      <m:t>=</m:t>
                    </m:r>
                    <m:f>
                      <m:fPr>
                        <m:ctrlPr>
                          <a:rPr lang="en-US" i="1" dirty="0">
                            <a:latin typeface="Cambria Math"/>
                          </a:rPr>
                        </m:ctrlPr>
                      </m:fPr>
                      <m:num>
                        <m:r>
                          <m:rPr>
                            <m:sty m:val="p"/>
                          </m:rPr>
                          <a:rPr lang="en-US" dirty="0">
                            <a:latin typeface="Cambria Math" panose="02040503050406030204" pitchFamily="18" charset="0"/>
                          </a:rPr>
                          <m:t>MDT</m:t>
                        </m:r>
                      </m:num>
                      <m:den>
                        <m:r>
                          <a:rPr lang="en-US" i="1" dirty="0">
                            <a:latin typeface="Cambria Math" panose="02040503050406030204" pitchFamily="18" charset="0"/>
                          </a:rPr>
                          <m:t>𝑀𝑇𝐵𝐹</m:t>
                        </m:r>
                        <m:r>
                          <a:rPr lang="en-US" i="1" dirty="0">
                            <a:latin typeface="Cambria Math" panose="02040503050406030204" pitchFamily="18" charset="0"/>
                          </a:rPr>
                          <m:t>+</m:t>
                        </m:r>
                        <m:r>
                          <a:rPr lang="en-US" i="1" dirty="0">
                            <a:latin typeface="Cambria Math" panose="02040503050406030204" pitchFamily="18" charset="0"/>
                          </a:rPr>
                          <m:t>𝑀𝐷𝑇</m:t>
                        </m:r>
                      </m:den>
                    </m:f>
                  </m:oMath>
                </a14:m>
                <a:r>
                  <a:rPr lang="en-US" dirty="0"/>
                  <a:t> ,</a:t>
                </a:r>
              </a:p>
              <a:p>
                <a:pPr algn="l" rtl="0">
                  <a:buFont typeface="Wingdings" panose="05000000000000000000" pitchFamily="2" charset="2"/>
                  <a:buChar char="v"/>
                </a:pPr>
                <a:endParaRPr lang="en-US" dirty="0"/>
              </a:p>
              <a:p>
                <a:pPr algn="l" rtl="0">
                  <a:buFont typeface="Wingdings" panose="05000000000000000000" pitchFamily="2" charset="2"/>
                  <a:buChar char="v"/>
                </a:pPr>
                <a:r>
                  <a:rPr lang="en-US" dirty="0"/>
                  <a:t> Since MTBF(</a:t>
                </a:r>
                <a14:m>
                  <m:oMath xmlns:m="http://schemas.openxmlformats.org/officeDocument/2006/math">
                    <m:r>
                      <a:rPr lang="en-US" i="1">
                        <a:solidFill>
                          <a:schemeClr val="tx1">
                            <a:lumMod val="95000"/>
                            <a:lumOff val="5000"/>
                          </a:schemeClr>
                        </a:solidFill>
                        <a:latin typeface="Cambria Math" panose="02040503050406030204" pitchFamily="18" charset="0"/>
                      </a:rPr>
                      <m:t>Ɵ</m:t>
                    </m:r>
                  </m:oMath>
                </a14:m>
                <a:r>
                  <a:rPr lang="en-US" dirty="0"/>
                  <a:t>) = </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r>
                          <m:rPr>
                            <m:nor/>
                          </m:rPr>
                          <a:rPr lang="el-GR" dirty="0">
                            <a:solidFill>
                              <a:schemeClr val="tx1">
                                <a:lumMod val="95000"/>
                                <a:lumOff val="5000"/>
                              </a:schemeClr>
                            </a:solidFill>
                          </a:rPr>
                          <m:t>λ</m:t>
                        </m:r>
                      </m:den>
                    </m:f>
                  </m:oMath>
                </a14:m>
                <a:r>
                  <a:rPr lang="en-US" dirty="0"/>
                  <a:t>   </a:t>
                </a:r>
                <a14:m>
                  <m:oMath xmlns:m="http://schemas.openxmlformats.org/officeDocument/2006/math">
                    <m:r>
                      <a:rPr lang="en-US" dirty="0">
                        <a:solidFill>
                          <a:schemeClr val="tx1">
                            <a:lumMod val="95000"/>
                            <a:lumOff val="5000"/>
                          </a:schemeClr>
                        </a:solidFill>
                        <a:latin typeface="Cambria Math" panose="02040503050406030204" pitchFamily="18" charset="0"/>
                      </a:rPr>
                      <m:t>       </m:t>
                    </m:r>
                    <m:r>
                      <a:rPr lang="en-US" dirty="0" smtClean="0">
                        <a:solidFill>
                          <a:schemeClr val="tx1">
                            <a:lumMod val="95000"/>
                            <a:lumOff val="5000"/>
                          </a:schemeClr>
                        </a:solidFill>
                        <a:latin typeface="Cambria Math" panose="02040503050406030204" pitchFamily="18" charset="0"/>
                      </a:rPr>
                      <m:t> </m:t>
                    </m:r>
                    <m:r>
                      <m:rPr>
                        <m:nor/>
                      </m:rPr>
                      <a:rPr lang="el-GR" dirty="0" smtClean="0">
                        <a:solidFill>
                          <a:schemeClr val="tx1">
                            <a:lumMod val="95000"/>
                            <a:lumOff val="5000"/>
                          </a:schemeClr>
                        </a:solidFill>
                      </a:rPr>
                      <m:t>λ</m:t>
                    </m:r>
                  </m:oMath>
                </a14:m>
                <a:r>
                  <a:rPr lang="en-US" dirty="0"/>
                  <a:t>= </a:t>
                </a:r>
                <a14:m>
                  <m:oMath xmlns:m="http://schemas.openxmlformats.org/officeDocument/2006/math">
                    <m:f>
                      <m:fPr>
                        <m:ctrlPr>
                          <a:rPr lang="en-US" i="1" smtClean="0">
                            <a:latin typeface="Cambria Math"/>
                          </a:rPr>
                        </m:ctrlPr>
                      </m:fPr>
                      <m:num>
                        <m:r>
                          <a:rPr lang="en-US" i="1">
                            <a:latin typeface="Cambria Math" panose="02040503050406030204" pitchFamily="18" charset="0"/>
                          </a:rPr>
                          <m:t>1</m:t>
                        </m:r>
                      </m:num>
                      <m:den>
                        <m:r>
                          <a:rPr lang="en-US" i="1">
                            <a:solidFill>
                              <a:schemeClr val="tx1">
                                <a:lumMod val="95000"/>
                                <a:lumOff val="5000"/>
                              </a:schemeClr>
                            </a:solidFill>
                            <a:latin typeface="Cambria Math" panose="02040503050406030204" pitchFamily="18" charset="0"/>
                          </a:rPr>
                          <m:t>Ɵ</m:t>
                        </m:r>
                      </m:den>
                    </m:f>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i="1">
                            <a:latin typeface="Cambria Math" panose="02040503050406030204" pitchFamily="18" charset="0"/>
                          </a:rPr>
                          <m:t>𝑀𝑇𝐵𝐹</m:t>
                        </m:r>
                      </m:den>
                    </m:f>
                    <m:r>
                      <a:rPr lang="en-US" b="0" i="1" smtClean="0">
                        <a:latin typeface="Cambria Math" panose="02040503050406030204" pitchFamily="18" charset="0"/>
                      </a:rPr>
                      <m:t> ,</m:t>
                    </m:r>
                  </m:oMath>
                </a14:m>
                <a:r>
                  <a:rPr lang="en-US" dirty="0"/>
                  <a:t> then </a:t>
                </a:r>
                <a14:m>
                  <m:oMath xmlns:m="http://schemas.openxmlformats.org/officeDocument/2006/math">
                    <m:bar>
                      <m:barPr>
                        <m:pos m:val="top"/>
                        <m:ctrlPr>
                          <a:rPr lang="en-US" i="1">
                            <a:latin typeface="Cambria Math"/>
                          </a:rPr>
                        </m:ctrlPr>
                      </m:barPr>
                      <m:e>
                        <m:r>
                          <a:rPr lang="en-US" i="1">
                            <a:latin typeface="Cambria Math" panose="02040503050406030204" pitchFamily="18" charset="0"/>
                          </a:rPr>
                          <m:t> </m:t>
                        </m:r>
                        <m:r>
                          <a:rPr lang="en-US" i="1">
                            <a:latin typeface="Cambria Math" panose="02040503050406030204" pitchFamily="18" charset="0"/>
                          </a:rPr>
                          <m:t>𝐴</m:t>
                        </m:r>
                      </m:e>
                    </m:bar>
                  </m:oMath>
                </a14:m>
                <a:r>
                  <a:rPr lang="en-US" dirty="0"/>
                  <a:t> =</a:t>
                </a:r>
                <a14:m>
                  <m:oMath xmlns:m="http://schemas.openxmlformats.org/officeDocument/2006/math">
                    <m:f>
                      <m:fPr>
                        <m:ctrlPr>
                          <a:rPr lang="en-US" sz="2400" i="1" dirty="0" smtClean="0">
                            <a:solidFill>
                              <a:schemeClr val="tx1">
                                <a:lumMod val="65000"/>
                                <a:lumOff val="35000"/>
                              </a:schemeClr>
                            </a:solidFill>
                            <a:latin typeface="Cambria Math"/>
                          </a:rPr>
                        </m:ctrlPr>
                      </m:fPr>
                      <m:num>
                        <m:r>
                          <m:rPr>
                            <m:nor/>
                          </m:rPr>
                          <a:rPr lang="el-GR" sz="2400" dirty="0">
                            <a:solidFill>
                              <a:schemeClr val="tx1">
                                <a:lumMod val="65000"/>
                                <a:lumOff val="35000"/>
                              </a:schemeClr>
                            </a:solidFill>
                          </a:rPr>
                          <m:t>λ</m:t>
                        </m:r>
                        <m:r>
                          <a:rPr lang="en-US" sz="2400" b="0" i="1" dirty="0" smtClean="0">
                            <a:solidFill>
                              <a:schemeClr val="tx1">
                                <a:lumMod val="65000"/>
                                <a:lumOff val="35000"/>
                              </a:schemeClr>
                            </a:solidFill>
                            <a:latin typeface="Cambria Math" panose="02040503050406030204" pitchFamily="18" charset="0"/>
                          </a:rPr>
                          <m:t> </m:t>
                        </m:r>
                        <m:r>
                          <a:rPr lang="en-US" sz="2400" b="0" i="1" dirty="0" smtClean="0">
                            <a:solidFill>
                              <a:schemeClr val="tx1">
                                <a:lumMod val="65000"/>
                                <a:lumOff val="35000"/>
                              </a:schemeClr>
                            </a:solidFill>
                            <a:latin typeface="Cambria Math" panose="02040503050406030204" pitchFamily="18" charset="0"/>
                          </a:rPr>
                          <m:t>𝑀𝐷𝑇</m:t>
                        </m:r>
                      </m:num>
                      <m:den>
                        <m:r>
                          <a:rPr lang="en-US" sz="2400" b="0" i="1" dirty="0" smtClean="0">
                            <a:solidFill>
                              <a:schemeClr val="tx1">
                                <a:lumMod val="65000"/>
                                <a:lumOff val="35000"/>
                              </a:schemeClr>
                            </a:solidFill>
                            <a:latin typeface="Cambria Math" panose="02040503050406030204" pitchFamily="18" charset="0"/>
                          </a:rPr>
                          <m:t>1</m:t>
                        </m:r>
                        <m:r>
                          <a:rPr lang="en-US" sz="2400" b="0" i="1" dirty="0" smtClean="0">
                            <a:solidFill>
                              <a:schemeClr val="tx1">
                                <a:lumMod val="65000"/>
                                <a:lumOff val="35000"/>
                              </a:schemeClr>
                            </a:solidFill>
                            <a:latin typeface="Cambria Math" panose="02040503050406030204" pitchFamily="18" charset="0"/>
                          </a:rPr>
                          <m:t>+</m:t>
                        </m:r>
                        <m:r>
                          <m:rPr>
                            <m:nor/>
                          </m:rPr>
                          <a:rPr lang="el-GR" sz="2400" dirty="0">
                            <a:solidFill>
                              <a:schemeClr val="tx1">
                                <a:lumMod val="65000"/>
                                <a:lumOff val="35000"/>
                              </a:schemeClr>
                            </a:solidFill>
                          </a:rPr>
                          <m:t>λ</m:t>
                        </m:r>
                        <m:r>
                          <a:rPr lang="en-US" sz="2400" b="0" i="1" dirty="0" smtClean="0">
                            <a:solidFill>
                              <a:schemeClr val="tx1">
                                <a:lumMod val="65000"/>
                                <a:lumOff val="35000"/>
                              </a:schemeClr>
                            </a:solidFill>
                            <a:latin typeface="Cambria Math" panose="02040503050406030204" pitchFamily="18" charset="0"/>
                          </a:rPr>
                          <m:t> </m:t>
                        </m:r>
                        <m:r>
                          <a:rPr lang="en-US" sz="2400" b="0" i="1" dirty="0" smtClean="0">
                            <a:solidFill>
                              <a:schemeClr val="tx1">
                                <a:lumMod val="65000"/>
                                <a:lumOff val="35000"/>
                              </a:schemeClr>
                            </a:solidFill>
                            <a:latin typeface="Cambria Math" panose="02040503050406030204" pitchFamily="18" charset="0"/>
                          </a:rPr>
                          <m:t>𝑀𝐷𝑇</m:t>
                        </m:r>
                      </m:den>
                    </m:f>
                  </m:oMath>
                </a14:m>
                <a:r>
                  <a:rPr lang="en-US" dirty="0">
                    <a:solidFill>
                      <a:schemeClr val="tx1">
                        <a:lumMod val="65000"/>
                        <a:lumOff val="35000"/>
                      </a:schemeClr>
                    </a:solidFill>
                  </a:rPr>
                  <a:t>  ≈ </a:t>
                </a:r>
                <a14:m>
                  <m:oMath xmlns:m="http://schemas.openxmlformats.org/officeDocument/2006/math">
                    <m:r>
                      <a:rPr lang="en-US" dirty="0">
                        <a:solidFill>
                          <a:schemeClr val="tx1">
                            <a:lumMod val="65000"/>
                            <a:lumOff val="35000"/>
                          </a:schemeClr>
                        </a:solidFill>
                        <a:latin typeface="Cambria Math" panose="02040503050406030204" pitchFamily="18" charset="0"/>
                      </a:rPr>
                      <m:t> </m:t>
                    </m:r>
                    <m:r>
                      <m:rPr>
                        <m:nor/>
                      </m:rPr>
                      <a:rPr lang="el-GR" dirty="0">
                        <a:solidFill>
                          <a:schemeClr val="tx1">
                            <a:lumMod val="65000"/>
                            <a:lumOff val="35000"/>
                          </a:schemeClr>
                        </a:solidFill>
                      </a:rPr>
                      <m:t>λ</m:t>
                    </m:r>
                  </m:oMath>
                </a14:m>
                <a:r>
                  <a:rPr lang="en-US" dirty="0">
                    <a:solidFill>
                      <a:schemeClr val="tx1">
                        <a:lumMod val="65000"/>
                        <a:lumOff val="35000"/>
                      </a:schemeClr>
                    </a:solidFill>
                  </a:rPr>
                  <a:t> MDT</a:t>
                </a:r>
              </a:p>
              <a:p>
                <a:pPr algn="l" rtl="0">
                  <a:buFont typeface="Wingdings" panose="05000000000000000000" pitchFamily="2" charset="2"/>
                  <a:buChar char="v"/>
                </a:pPr>
                <a:endParaRPr lang="en-US" dirty="0">
                  <a:solidFill>
                    <a:schemeClr val="tx1">
                      <a:lumMod val="65000"/>
                      <a:lumOff val="35000"/>
                    </a:schemeClr>
                  </a:solidFill>
                </a:endParaRPr>
              </a:p>
              <a:p>
                <a:pPr algn="l" rtl="0">
                  <a:buFont typeface="Wingdings" panose="05000000000000000000" pitchFamily="2" charset="2"/>
                  <a:buChar char="v"/>
                </a:pPr>
                <a:r>
                  <a:rPr lang="en-US" dirty="0"/>
                  <a:t> If MDT = </a:t>
                </a:r>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𝑇</m:t>
                        </m:r>
                      </m:num>
                      <m:den>
                        <m:r>
                          <a:rPr lang="en-US" b="0" i="1" smtClean="0">
                            <a:latin typeface="Cambria Math" panose="02040503050406030204" pitchFamily="18" charset="0"/>
                          </a:rPr>
                          <m:t> </m:t>
                        </m:r>
                        <m:r>
                          <a:rPr lang="en-US" b="0" i="1" smtClean="0">
                            <a:latin typeface="Cambria Math" panose="02040503050406030204" pitchFamily="18" charset="0"/>
                          </a:rPr>
                          <m:t>2</m:t>
                        </m:r>
                      </m:den>
                    </m:f>
                    <m:r>
                      <a:rPr lang="en-US" b="0" i="1" smtClean="0">
                        <a:latin typeface="Cambria Math" panose="02040503050406030204" pitchFamily="18" charset="0"/>
                      </a:rPr>
                      <m:t> ,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𝑒𝑛</m:t>
                    </m:r>
                    <m:r>
                      <a:rPr lang="en-US" b="0" i="1" smtClean="0">
                        <a:latin typeface="Cambria Math" panose="02040503050406030204" pitchFamily="18" charset="0"/>
                      </a:rPr>
                      <m:t> </m:t>
                    </m:r>
                    <m:bar>
                      <m:barPr>
                        <m:pos m:val="top"/>
                        <m:ctrlPr>
                          <a:rPr lang="en-US" i="1">
                            <a:latin typeface="Cambria Math"/>
                          </a:rPr>
                        </m:ctrlPr>
                      </m:barPr>
                      <m:e>
                        <m:r>
                          <a:rPr lang="en-US" i="1">
                            <a:latin typeface="Cambria Math" panose="02040503050406030204" pitchFamily="18" charset="0"/>
                          </a:rPr>
                          <m:t> </m:t>
                        </m:r>
                        <m:r>
                          <a:rPr lang="en-US" i="1">
                            <a:latin typeface="Cambria Math" panose="02040503050406030204" pitchFamily="18" charset="0"/>
                          </a:rPr>
                          <m:t>𝐴</m:t>
                        </m:r>
                      </m:e>
                    </m:bar>
                  </m:oMath>
                </a14:m>
                <a:r>
                  <a:rPr lang="en-US" dirty="0"/>
                  <a:t> = </a:t>
                </a:r>
                <a14:m>
                  <m:oMath xmlns:m="http://schemas.openxmlformats.org/officeDocument/2006/math">
                    <m:r>
                      <m:rPr>
                        <m:nor/>
                      </m:rPr>
                      <a:rPr lang="el-GR" dirty="0">
                        <a:solidFill>
                          <a:schemeClr val="tx1">
                            <a:lumMod val="95000"/>
                            <a:lumOff val="5000"/>
                          </a:schemeClr>
                        </a:solidFill>
                      </a:rPr>
                      <m:t>λ</m:t>
                    </m:r>
                  </m:oMath>
                </a14:m>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𝑇</m:t>
                        </m:r>
                      </m:num>
                      <m:den>
                        <m:r>
                          <a:rPr lang="en-US" i="1">
                            <a:latin typeface="Cambria Math" panose="02040503050406030204" pitchFamily="18" charset="0"/>
                          </a:rPr>
                          <m:t> </m:t>
                        </m:r>
                        <m:r>
                          <a:rPr lang="en-US" i="1">
                            <a:latin typeface="Cambria Math" panose="02040503050406030204" pitchFamily="18" charset="0"/>
                          </a:rPr>
                          <m:t>2</m:t>
                        </m:r>
                      </m:den>
                    </m:f>
                  </m:oMath>
                </a14:m>
                <a:endParaRPr lang="en-US" dirty="0"/>
              </a:p>
              <a:p>
                <a:pPr algn="l" rtl="0">
                  <a:buFont typeface="Wingdings" panose="05000000000000000000" pitchFamily="2" charset="2"/>
                  <a:buChar char="v"/>
                </a:pPr>
                <a:endParaRPr lang="en-US" dirty="0"/>
              </a:p>
              <a:p>
                <a:pPr algn="l" rtl="0">
                  <a:buFont typeface="Wingdings" panose="05000000000000000000" pitchFamily="2" charset="2"/>
                  <a:buChar char="v"/>
                </a:pPr>
                <a:endParaRPr lang="ar-JO" dirty="0">
                  <a:cs typeface="Times New Roman" panose="02020603050405020304" pitchFamily="18" charset="0"/>
                </a:endParaRPr>
              </a:p>
              <a:p>
                <a:pPr algn="l" rtl="0">
                  <a:buFont typeface="Wingdings" panose="05000000000000000000" pitchFamily="2" charset="2"/>
                  <a:buChar char="v"/>
                </a:pPr>
                <a:endParaRPr lang="ar-JO" dirty="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1692" y="1917838"/>
                <a:ext cx="10757474" cy="4023360"/>
              </a:xfrm>
              <a:blipFill>
                <a:blip r:embed="rId2"/>
                <a:stretch>
                  <a:fillRect l="-1360" t="-1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DBF9F8E4-8C2B-4452-AA43-952F53932EF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79</a:t>
            </a:fld>
            <a:endParaRPr lang="ar-JO"/>
          </a:p>
        </p:txBody>
      </p:sp>
      <p:sp>
        <p:nvSpPr>
          <p:cNvPr id="7" name="Right Arrow 6"/>
          <p:cNvSpPr/>
          <p:nvPr/>
        </p:nvSpPr>
        <p:spPr>
          <a:xfrm>
            <a:off x="2683376" y="3056981"/>
            <a:ext cx="38345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23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4ECBFA-1F49-474C-BA65-0224DDE796DF}" type="datetime3">
              <a:rPr kumimoji="0" lang="en-US" sz="1600" b="0" i="0" u="none" strike="noStrike" kern="1200" cap="none" spc="0" normalizeH="0" baseline="0" noProof="0" smtClean="0">
                <a:ln>
                  <a:noFill/>
                </a:ln>
                <a:solidFill>
                  <a:srgbClr val="FFFFFF"/>
                </a:solidFill>
                <a:effectLst/>
                <a:uLnTx/>
                <a:uFillTx/>
                <a:ea typeface="+mn-ea"/>
                <a:cs typeface="Times New Roman" panose="02020603050405020304" pitchFamily="18" charset="0"/>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Times New Roman" panose="02020603050405020304" pitchFamily="18" charset="0"/>
              </a:rPr>
              <a:t>Dr. Osama </a:t>
            </a:r>
            <a:r>
              <a:rPr kumimoji="0" lang="en-US" sz="1600" b="0" i="0" u="none" strike="noStrike" kern="1200" cap="all" spc="0" normalizeH="0" baseline="0" noProof="0" dirty="0" err="1">
                <a:ln>
                  <a:noFill/>
                </a:ln>
                <a:solidFill>
                  <a:srgbClr val="FFFFFF"/>
                </a:solidFill>
                <a:effectLst/>
                <a:uLnTx/>
                <a:uFillTx/>
                <a:ea typeface="+mn-ea"/>
                <a:cs typeface="Times New Roman" panose="02020603050405020304" pitchFamily="18" charset="0"/>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Times New Roman" panose="02020603050405020304" pitchFamily="18" charset="0"/>
              </a:rPr>
              <a:t>8</a:t>
            </a:r>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11" name="Rectangle 10"/>
          <p:cNvSpPr/>
          <p:nvPr/>
        </p:nvSpPr>
        <p:spPr>
          <a:xfrm>
            <a:off x="2342052" y="120511"/>
            <a:ext cx="2125064" cy="582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2729011" y="226960"/>
            <a:ext cx="1387880"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Market need</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7112554" y="120511"/>
            <a:ext cx="2125064" cy="582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7245088" y="226961"/>
            <a:ext cx="1859996"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Goals of company</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3397273" y="1073426"/>
            <a:ext cx="4797287" cy="543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p:cNvSpPr/>
          <p:nvPr/>
        </p:nvSpPr>
        <p:spPr>
          <a:xfrm>
            <a:off x="3397272" y="1869758"/>
            <a:ext cx="4797287" cy="543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3397271" y="2666090"/>
            <a:ext cx="4797287" cy="543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p:cNvSpPr/>
          <p:nvPr/>
        </p:nvSpPr>
        <p:spPr>
          <a:xfrm>
            <a:off x="3397271" y="3441927"/>
            <a:ext cx="4797287" cy="543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3397270" y="4217764"/>
            <a:ext cx="4797287" cy="543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p:cNvSpPr txBox="1"/>
          <p:nvPr/>
        </p:nvSpPr>
        <p:spPr>
          <a:xfrm>
            <a:off x="4757531" y="1194682"/>
            <a:ext cx="1782347" cy="369332"/>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Product Planning</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p:cNvSpPr txBox="1"/>
          <p:nvPr/>
        </p:nvSpPr>
        <p:spPr>
          <a:xfrm>
            <a:off x="4719688" y="1946676"/>
            <a:ext cx="2152449" cy="369332"/>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Design/development</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p:cNvSpPr txBox="1"/>
          <p:nvPr/>
        </p:nvSpPr>
        <p:spPr>
          <a:xfrm>
            <a:off x="4479269" y="2758848"/>
            <a:ext cx="2633285" cy="369332"/>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Production/Assembly/Test</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 name="TextBox 25"/>
          <p:cNvSpPr txBox="1"/>
          <p:nvPr/>
        </p:nvSpPr>
        <p:spPr>
          <a:xfrm>
            <a:off x="4937567" y="3529093"/>
            <a:ext cx="1716688" cy="369332"/>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Marketing/Sales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p:cNvSpPr txBox="1"/>
          <p:nvPr/>
        </p:nvSpPr>
        <p:spPr>
          <a:xfrm>
            <a:off x="4241639" y="4258754"/>
            <a:ext cx="3108543" cy="369332"/>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Use/Consumption/Maintenance</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p:cNvSpPr/>
          <p:nvPr/>
        </p:nvSpPr>
        <p:spPr>
          <a:xfrm>
            <a:off x="3397270" y="5707132"/>
            <a:ext cx="4797287" cy="543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p:cNvSpPr txBox="1"/>
          <p:nvPr/>
        </p:nvSpPr>
        <p:spPr>
          <a:xfrm>
            <a:off x="4667763" y="5794298"/>
            <a:ext cx="2260491"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Disposal/Environment</a:t>
            </a:r>
          </a:p>
        </p:txBody>
      </p:sp>
      <p:sp>
        <p:nvSpPr>
          <p:cNvPr id="32" name="Rectangle 31"/>
          <p:cNvSpPr/>
          <p:nvPr/>
        </p:nvSpPr>
        <p:spPr>
          <a:xfrm>
            <a:off x="6959067" y="5050242"/>
            <a:ext cx="1235490" cy="410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p:cNvSpPr txBox="1"/>
          <p:nvPr/>
        </p:nvSpPr>
        <p:spPr>
          <a:xfrm>
            <a:off x="7049552" y="5065223"/>
            <a:ext cx="1120820"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Recycling</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33"/>
          <p:cNvSpPr/>
          <p:nvPr/>
        </p:nvSpPr>
        <p:spPr>
          <a:xfrm>
            <a:off x="330087" y="3150799"/>
            <a:ext cx="2266122" cy="1125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p:cNvSpPr txBox="1"/>
          <p:nvPr/>
        </p:nvSpPr>
        <p:spPr>
          <a:xfrm>
            <a:off x="546872" y="3390592"/>
            <a:ext cx="1832553" cy="646331"/>
          </a:xfrm>
          <a:prstGeom prst="rect">
            <a:avLst/>
          </a:prstGeom>
          <a:noFill/>
        </p:spPr>
        <p:txBody>
          <a:bodyPr wrap="non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Product Lifecycle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management</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35"/>
          <p:cNvSpPr/>
          <p:nvPr/>
        </p:nvSpPr>
        <p:spPr>
          <a:xfrm>
            <a:off x="8951597" y="3128180"/>
            <a:ext cx="1915186" cy="6221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p:cNvSpPr txBox="1"/>
          <p:nvPr/>
        </p:nvSpPr>
        <p:spPr>
          <a:xfrm>
            <a:off x="9161004" y="3254606"/>
            <a:ext cx="1496372"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Requirements</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42" name="Straight Arrow Connector 41"/>
          <p:cNvCxnSpPr>
            <a:stCxn id="13" idx="2"/>
          </p:cNvCxnSpPr>
          <p:nvPr/>
        </p:nvCxnSpPr>
        <p:spPr>
          <a:xfrm>
            <a:off x="8175086" y="702742"/>
            <a:ext cx="0" cy="351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p:cNvCxnSpPr>
          <p:nvPr/>
        </p:nvCxnSpPr>
        <p:spPr>
          <a:xfrm flipH="1">
            <a:off x="3397270" y="702742"/>
            <a:ext cx="7314" cy="370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9" idx="2"/>
            <a:endCxn id="20" idx="0"/>
          </p:cNvCxnSpPr>
          <p:nvPr/>
        </p:nvCxnSpPr>
        <p:spPr>
          <a:xfrm flipH="1">
            <a:off x="5795915" y="2413422"/>
            <a:ext cx="1" cy="25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795909" y="1611353"/>
            <a:ext cx="1" cy="25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813865" y="3216713"/>
            <a:ext cx="1" cy="25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795908" y="3971264"/>
            <a:ext cx="1" cy="25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2" idx="2"/>
            <a:endCxn id="29" idx="0"/>
          </p:cNvCxnSpPr>
          <p:nvPr/>
        </p:nvCxnSpPr>
        <p:spPr>
          <a:xfrm>
            <a:off x="5795914" y="4761428"/>
            <a:ext cx="0" cy="945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576810" y="5476040"/>
            <a:ext cx="1" cy="25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p:cNvCxnSpPr>
            <a:cxnSpLocks/>
            <a:stCxn id="36" idx="1"/>
            <a:endCxn id="15" idx="3"/>
          </p:cNvCxnSpPr>
          <p:nvPr/>
        </p:nvCxnSpPr>
        <p:spPr>
          <a:xfrm rot="10800000">
            <a:off x="8194561" y="1345259"/>
            <a:ext cx="757037" cy="20940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p:cNvCxnSpPr>
            <a:cxnSpLocks/>
            <a:stCxn id="36" idx="1"/>
            <a:endCxn id="19" idx="3"/>
          </p:cNvCxnSpPr>
          <p:nvPr/>
        </p:nvCxnSpPr>
        <p:spPr>
          <a:xfrm rot="10800000">
            <a:off x="8194559" y="2141591"/>
            <a:ext cx="757038" cy="129768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p:cNvCxnSpPr>
            <a:cxnSpLocks/>
            <a:stCxn id="36" idx="1"/>
            <a:endCxn id="32" idx="3"/>
          </p:cNvCxnSpPr>
          <p:nvPr/>
        </p:nvCxnSpPr>
        <p:spPr>
          <a:xfrm rot="10800000" flipV="1">
            <a:off x="8194557" y="3439273"/>
            <a:ext cx="757040" cy="181637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p:cNvCxnSpPr>
            <a:cxnSpLocks/>
            <a:stCxn id="32" idx="3"/>
            <a:endCxn id="22" idx="3"/>
          </p:cNvCxnSpPr>
          <p:nvPr/>
        </p:nvCxnSpPr>
        <p:spPr>
          <a:xfrm flipV="1">
            <a:off x="8194557" y="4489596"/>
            <a:ext cx="12700" cy="766055"/>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p:cNvCxnSpPr>
            <a:cxnSpLocks/>
            <a:stCxn id="32" idx="3"/>
            <a:endCxn id="21" idx="3"/>
          </p:cNvCxnSpPr>
          <p:nvPr/>
        </p:nvCxnSpPr>
        <p:spPr>
          <a:xfrm flipV="1">
            <a:off x="8194557" y="3713759"/>
            <a:ext cx="1" cy="1541892"/>
          </a:xfrm>
          <a:prstGeom prst="curvedConnector3">
            <a:avLst>
              <a:gd name="adj1" fmla="val 22860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Left Brace 84"/>
          <p:cNvSpPr/>
          <p:nvPr/>
        </p:nvSpPr>
        <p:spPr>
          <a:xfrm>
            <a:off x="2782122" y="1054143"/>
            <a:ext cx="389027" cy="5196653"/>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33819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2.7 Failure</a:t>
            </a:r>
            <a:br>
              <a:rPr lang="en-US"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Failure is the actual event.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Hazard: potential injury or fatality.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Risk : probability (rate) of event x scale of consequence. </a:t>
            </a:r>
          </a:p>
          <a:p>
            <a:pPr algn="l" rtl="0">
              <a:buFont typeface="Wingdings" panose="05000000000000000000" pitchFamily="2" charset="2"/>
              <a:buChar char="v"/>
            </a:pPr>
            <a:endParaRPr lang="en-US" dirty="0">
              <a:solidFill>
                <a:schemeClr val="tx1"/>
              </a:solidFill>
            </a:endParaRPr>
          </a:p>
          <a:p>
            <a:pPr algn="l" rtl="0">
              <a:buFont typeface="Wingdings" panose="05000000000000000000" pitchFamily="2" charset="2"/>
              <a:buChar char="v"/>
            </a:pPr>
            <a:r>
              <a:rPr lang="en-US" dirty="0">
                <a:solidFill>
                  <a:schemeClr val="tx1"/>
                </a:solidFill>
              </a:rPr>
              <a:t> These terms are important in contracts</a:t>
            </a:r>
            <a:endParaRPr lang="ar-JO" dirty="0">
              <a:solidFill>
                <a:schemeClr val="tx1"/>
              </a:solidFill>
              <a:cs typeface="Times New Roman" panose="02020603050405020304" pitchFamily="18" charset="0"/>
            </a:endParaRPr>
          </a:p>
        </p:txBody>
      </p:sp>
      <p:sp>
        <p:nvSpPr>
          <p:cNvPr id="4" name="Date Placeholder 3"/>
          <p:cNvSpPr>
            <a:spLocks noGrp="1"/>
          </p:cNvSpPr>
          <p:nvPr>
            <p:ph type="dt" sz="half" idx="10"/>
          </p:nvPr>
        </p:nvSpPr>
        <p:spPr/>
        <p:txBody>
          <a:bodyPr/>
          <a:lstStyle/>
          <a:p>
            <a:fld id="{0BF16EF2-2061-4DA9-B696-2A23D55AECE3}"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80</a:t>
            </a:fld>
            <a:endParaRPr lang="ar-JO"/>
          </a:p>
        </p:txBody>
      </p:sp>
    </p:spTree>
    <p:extLst>
      <p:ext uri="{BB962C8B-B14F-4D97-AF65-F5344CB8AC3E}">
        <p14:creationId xmlns:p14="http://schemas.microsoft.com/office/powerpoint/2010/main" val="22383909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Example.</a:t>
            </a:r>
            <a:br>
              <a:rPr lang="en-US" sz="2400" dirty="0">
                <a:solidFill>
                  <a:schemeClr val="tx1"/>
                </a:solidFill>
              </a:rPr>
            </a:br>
            <a:endParaRPr lang="ar-JO" sz="24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if </a:t>
                </a:r>
                <a14:m>
                  <m:oMath xmlns:m="http://schemas.openxmlformats.org/officeDocument/2006/math">
                    <m:r>
                      <m:rPr>
                        <m:nor/>
                      </m:rPr>
                      <a:rPr lang="el-GR" dirty="0">
                        <a:solidFill>
                          <a:schemeClr val="tx1"/>
                        </a:solidFill>
                      </a:rPr>
                      <m:t>λ</m:t>
                    </m:r>
                  </m:oMath>
                </a14:m>
                <a:r>
                  <a:rPr lang="en-US" dirty="0">
                    <a:solidFill>
                      <a:schemeClr val="tx1"/>
                    </a:solidFill>
                  </a:rPr>
                  <a:t>= </a:t>
                </a:r>
                <a14:m>
                  <m:oMath xmlns:m="http://schemas.openxmlformats.org/officeDocument/2006/math">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sup>
                    </m:sSup>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𝑟</m:t>
                    </m:r>
                  </m:oMath>
                </a14:m>
                <a:r>
                  <a:rPr lang="en-US" dirty="0">
                    <a:solidFill>
                      <a:schemeClr val="tx1"/>
                    </a:solidFill>
                  </a:rPr>
                  <a:t> , find: </a:t>
                </a:r>
              </a:p>
              <a:p>
                <a:pPr algn="l" rtl="0">
                  <a:buFont typeface="Wingdings" panose="05000000000000000000" pitchFamily="2" charset="2"/>
                  <a:buChar char="v"/>
                </a:pPr>
                <a:endParaRPr lang="en-US" dirty="0">
                  <a:solidFill>
                    <a:schemeClr val="tx1"/>
                  </a:solidFill>
                </a:endParaRPr>
              </a:p>
              <a:p>
                <a:pPr marL="514350" indent="-514350" algn="l" rtl="0">
                  <a:buFont typeface="+mj-lt"/>
                  <a:buAutoNum type="romanUcPeriod"/>
                </a:pPr>
                <a:r>
                  <a:rPr lang="en-US" dirty="0">
                    <a:solidFill>
                      <a:schemeClr val="tx1"/>
                    </a:solidFill>
                  </a:rPr>
                  <a:t>MTBF in years.</a:t>
                </a:r>
              </a:p>
              <a:p>
                <a:pPr marL="514350" indent="-514350" algn="l" rtl="0">
                  <a:buFont typeface="+mj-lt"/>
                  <a:buAutoNum type="romanUcPeriod"/>
                </a:pPr>
                <a:r>
                  <a:rPr lang="en-US" dirty="0">
                    <a:solidFill>
                      <a:schemeClr val="tx1"/>
                    </a:solidFill>
                  </a:rPr>
                  <a:t>Reliability for one year (R(1yr)).</a:t>
                </a:r>
              </a:p>
              <a:p>
                <a:pPr marL="514350" indent="-514350" algn="l" rtl="0">
                  <a:buFont typeface="+mj-lt"/>
                  <a:buAutoNum type="romanUcPeriod"/>
                </a:pPr>
                <a:r>
                  <a:rPr lang="en-US" dirty="0">
                    <a:solidFill>
                      <a:schemeClr val="tx1"/>
                    </a:solidFill>
                  </a:rPr>
                  <a:t>If MDT is 10 </a:t>
                </a:r>
                <a:r>
                  <a:rPr lang="en-US" dirty="0" err="1">
                    <a:solidFill>
                      <a:schemeClr val="tx1"/>
                    </a:solidFill>
                  </a:rPr>
                  <a:t>hrs</a:t>
                </a:r>
                <a:r>
                  <a:rPr lang="en-US" dirty="0">
                    <a:solidFill>
                      <a:schemeClr val="tx1"/>
                    </a:solidFill>
                  </a:rPr>
                  <a:t>, find  </a:t>
                </a:r>
                <a14:m>
                  <m:oMath xmlns:m="http://schemas.openxmlformats.org/officeDocument/2006/math">
                    <m:bar>
                      <m:barPr>
                        <m:pos m:val="top"/>
                        <m:ctrlPr>
                          <a:rPr lang="en-US" i="1">
                            <a:solidFill>
                              <a:schemeClr val="tx1"/>
                            </a:solidFill>
                            <a:latin typeface="Cambria Math"/>
                          </a:rPr>
                        </m:ctrlPr>
                      </m:bar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e>
                    </m:bar>
                  </m:oMath>
                </a14:m>
                <a:endParaRPr lang="en-US" dirty="0">
                  <a:solidFill>
                    <a:schemeClr val="tx1"/>
                  </a:solidFill>
                </a:endParaRPr>
              </a:p>
              <a:p>
                <a:pPr marL="514350" indent="-514350" algn="l" rtl="0">
                  <a:buFont typeface="+mj-lt"/>
                  <a:buAutoNum type="romanUcPeriod"/>
                </a:pPr>
                <a:r>
                  <a:rPr lang="en-US" dirty="0">
                    <a:solidFill>
                      <a:schemeClr val="tx1"/>
                    </a:solidFill>
                  </a:rPr>
                  <a:t>If MTTR is 1 </a:t>
                </a:r>
                <a:r>
                  <a:rPr lang="en-US" dirty="0" err="1">
                    <a:solidFill>
                      <a:schemeClr val="tx1"/>
                    </a:solidFill>
                  </a:rPr>
                  <a:t>hr</a:t>
                </a:r>
                <a:r>
                  <a:rPr lang="en-US" dirty="0">
                    <a:solidFill>
                      <a:schemeClr val="tx1"/>
                    </a:solidFill>
                  </a:rPr>
                  <a:t>, failures are dormant and inspection interval is 6 month, find </a:t>
                </a:r>
                <a14:m>
                  <m:oMath xmlns:m="http://schemas.openxmlformats.org/officeDocument/2006/math">
                    <m:bar>
                      <m:barPr>
                        <m:pos m:val="top"/>
                        <m:ctrlPr>
                          <a:rPr lang="en-US" i="1">
                            <a:solidFill>
                              <a:schemeClr val="tx1"/>
                            </a:solidFill>
                            <a:latin typeface="Cambria Math"/>
                          </a:rPr>
                        </m:ctrlPr>
                      </m:bar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e>
                    </m:ba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5FF6846-FB1B-4EB8-A9FC-1120448E8DDB}"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81</a:t>
            </a:fld>
            <a:endParaRPr lang="ar-JO"/>
          </a:p>
        </p:txBody>
      </p:sp>
    </p:spTree>
    <p:extLst>
      <p:ext uri="{BB962C8B-B14F-4D97-AF65-F5344CB8AC3E}">
        <p14:creationId xmlns:p14="http://schemas.microsoft.com/office/powerpoint/2010/main" val="38761535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Example.</a:t>
            </a:r>
            <a:br>
              <a:rPr lang="en-US" sz="2400" dirty="0">
                <a:solidFill>
                  <a:schemeClr val="tx1"/>
                </a:solidFill>
              </a:rPr>
            </a:br>
            <a:endParaRPr lang="ar-JO" sz="24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solution. </a:t>
                </a:r>
              </a:p>
              <a:p>
                <a:pPr algn="l" rtl="0">
                  <a:buFont typeface="Wingdings" panose="05000000000000000000" pitchFamily="2" charset="2"/>
                  <a:buChar char="v"/>
                </a:pPr>
                <a:endParaRPr lang="en-US" dirty="0">
                  <a:solidFill>
                    <a:schemeClr val="tx1"/>
                  </a:solidFill>
                </a:endParaRPr>
              </a:p>
              <a:p>
                <a:pPr marL="514350" indent="-514350" algn="l" rtl="0">
                  <a:buFont typeface="+mj-lt"/>
                  <a:buAutoNum type="romanUcPeriod"/>
                </a:pPr>
                <a:r>
                  <a:rPr lang="en-US" dirty="0">
                    <a:solidFill>
                      <a:schemeClr val="tx1"/>
                    </a:solidFill>
                  </a:rPr>
                  <a:t> MTBF (</a:t>
                </a:r>
                <a14:m>
                  <m:oMath xmlns:m="http://schemas.openxmlformats.org/officeDocument/2006/math">
                    <m:r>
                      <a:rPr lang="en-US" i="1">
                        <a:solidFill>
                          <a:schemeClr val="tx1"/>
                        </a:solidFill>
                        <a:latin typeface="Cambria Math" panose="02040503050406030204" pitchFamily="18" charset="0"/>
                      </a:rPr>
                      <m:t>Ɵ</m:t>
                    </m:r>
                  </m:oMath>
                </a14:m>
                <a:r>
                  <a:rPr lang="en-US" dirty="0">
                    <a:solidFill>
                      <a:schemeClr val="tx1"/>
                    </a:solidFill>
                  </a:rPr>
                  <a:t>) =</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m:t>
                        </m:r>
                      </m:num>
                      <m:den>
                        <m:r>
                          <m:rPr>
                            <m:nor/>
                          </m:rPr>
                          <a:rPr lang="el-GR" dirty="0">
                            <a:solidFill>
                              <a:schemeClr val="tx1"/>
                            </a:solidFill>
                          </a:rPr>
                          <m:t>λ</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rPr>
                        </m:ctrlPr>
                      </m:fPr>
                      <m:num>
                        <m:r>
                          <a:rPr lang="en-US" b="0" i="1" smtClean="0">
                            <a:solidFill>
                              <a:schemeClr val="tx1"/>
                            </a:solidFill>
                            <a:latin typeface="Cambria Math" panose="02040503050406030204" pitchFamily="18" charset="0"/>
                          </a:rPr>
                          <m:t>1</m:t>
                        </m:r>
                      </m:num>
                      <m:den>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sup>
                        </m:sSup>
                      </m:den>
                    </m:f>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6</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114</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𝑦𝑒𝑎𝑟𝑠</m:t>
                    </m:r>
                    <m:r>
                      <a:rPr lang="en-US" b="0" i="1" smtClean="0">
                        <a:solidFill>
                          <a:schemeClr val="tx1"/>
                        </a:solidFill>
                        <a:latin typeface="Cambria Math" panose="02040503050406030204" pitchFamily="18" charset="0"/>
                      </a:rPr>
                      <m:t>.</m:t>
                    </m:r>
                  </m:oMath>
                </a14:m>
                <a:endParaRPr lang="en-US" b="0" dirty="0">
                  <a:solidFill>
                    <a:schemeClr val="tx1"/>
                  </a:solidFill>
                </a:endParaRPr>
              </a:p>
              <a:p>
                <a:pPr marL="514350" indent="-514350" algn="l" rtl="0">
                  <a:buFont typeface="+mj-lt"/>
                  <a:buAutoNum type="romanUcPeriod"/>
                </a:pPr>
                <a:r>
                  <a:rPr lang="en-US" sz="2400" dirty="0">
                    <a:solidFill>
                      <a:schemeClr val="tx1"/>
                    </a:solidFill>
                  </a:rPr>
                  <a:t> R(t)= </a:t>
                </a:r>
                <a14:m>
                  <m:oMath xmlns:m="http://schemas.openxmlformats.org/officeDocument/2006/math">
                    <m:sSup>
                      <m:sSupPr>
                        <m:ctrlPr>
                          <a:rPr lang="en-US" sz="2400" i="1" smtClean="0">
                            <a:solidFill>
                              <a:schemeClr val="tx1"/>
                            </a:solidFill>
                            <a:latin typeface="Cambria Math"/>
                          </a:rPr>
                        </m:ctrlPr>
                      </m:sSupPr>
                      <m:e>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m:t>
                        </m:r>
                        <m:r>
                          <m:rPr>
                            <m:nor/>
                          </m:rPr>
                          <a:rPr lang="el-GR" sz="2400" dirty="0" smtClean="0">
                            <a:solidFill>
                              <a:schemeClr val="tx1"/>
                            </a:solidFill>
                          </a:rPr>
                          <m:t>λ</m:t>
                        </m:r>
                        <m:r>
                          <a:rPr lang="en-US" sz="2400" b="0" i="1" dirty="0" smtClean="0">
                            <a:solidFill>
                              <a:schemeClr val="tx1"/>
                            </a:solidFill>
                            <a:latin typeface="Cambria Math" panose="02040503050406030204" pitchFamily="18" charset="0"/>
                          </a:rPr>
                          <m:t>𝑡</m:t>
                        </m:r>
                      </m:sup>
                    </m:sSup>
                  </m:oMath>
                </a14:m>
                <a:r>
                  <a:rPr lang="en-US" sz="2400" dirty="0">
                    <a:solidFill>
                      <a:schemeClr val="tx1"/>
                    </a:solidFill>
                  </a:rPr>
                  <a:t>= </a:t>
                </a: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sup>
                        </m:sSup>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a:rPr>
                            </m:ctrlPr>
                          </m:fPr>
                          <m:num>
                            <m:r>
                              <a:rPr lang="en-US" b="0" i="1" smtClean="0">
                                <a:solidFill>
                                  <a:schemeClr val="tx1"/>
                                </a:solidFill>
                                <a:latin typeface="Cambria Math" panose="02040503050406030204" pitchFamily="18" charset="0"/>
                              </a:rPr>
                              <m:t>365</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24</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𝑟</m:t>
                            </m:r>
                          </m:num>
                          <m:den>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𝑟</m:t>
                            </m:r>
                          </m:den>
                        </m:f>
                      </m:sup>
                    </m:sSup>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0</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9913</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99</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13</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m:t>
                    </m:r>
                  </m:oMath>
                </a14:m>
                <a:endParaRPr lang="en-US" b="0" dirty="0">
                  <a:solidFill>
                    <a:schemeClr val="tx1"/>
                  </a:solidFill>
                </a:endParaRPr>
              </a:p>
              <a:p>
                <a:pPr marL="514350" indent="-514350" algn="l" rtl="0">
                  <a:buFont typeface="+mj-lt"/>
                  <a:buAutoNum type="romanUcPeriod"/>
                </a:pPr>
                <a:r>
                  <a:rPr lang="en-US" dirty="0">
                    <a:solidFill>
                      <a:schemeClr val="tx1"/>
                    </a:solidFill>
                  </a:rPr>
                  <a:t> </a:t>
                </a:r>
                <a14:m>
                  <m:oMath xmlns:m="http://schemas.openxmlformats.org/officeDocument/2006/math">
                    <m:bar>
                      <m:barPr>
                        <m:pos m:val="top"/>
                        <m:ctrlPr>
                          <a:rPr lang="en-US" i="1">
                            <a:solidFill>
                              <a:schemeClr val="tx1"/>
                            </a:solidFill>
                            <a:latin typeface="Cambria Math"/>
                          </a:rPr>
                        </m:ctrlPr>
                      </m:bar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e>
                    </m:bar>
                  </m:oMath>
                </a14:m>
                <a:r>
                  <a:rPr lang="en-US" dirty="0">
                    <a:solidFill>
                      <a:schemeClr val="tx1"/>
                    </a:solidFill>
                  </a:rPr>
                  <a:t>= </a:t>
                </a:r>
                <a14:m>
                  <m:oMath xmlns:m="http://schemas.openxmlformats.org/officeDocument/2006/math">
                    <m:r>
                      <m:rPr>
                        <m:nor/>
                      </m:rPr>
                      <a:rPr lang="el-GR" dirty="0">
                        <a:solidFill>
                          <a:schemeClr val="tx1"/>
                        </a:solidFill>
                      </a:rPr>
                      <m:t>λ</m:t>
                    </m:r>
                  </m:oMath>
                </a14:m>
                <a:r>
                  <a:rPr lang="en-US" dirty="0">
                    <a:solidFill>
                      <a:schemeClr val="tx1"/>
                    </a:solidFill>
                  </a:rPr>
                  <a:t> MDT=</a:t>
                </a:r>
                <a14:m>
                  <m:oMath xmlns:m="http://schemas.openxmlformats.org/officeDocument/2006/math">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10</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5</m:t>
                        </m:r>
                      </m:sup>
                    </m:sSup>
                    <m:r>
                      <a:rPr lang="en-US" b="0" i="1" smtClean="0">
                        <a:solidFill>
                          <a:schemeClr val="tx1"/>
                        </a:solidFill>
                        <a:latin typeface="Cambria Math" panose="02040503050406030204" pitchFamily="18" charset="0"/>
                      </a:rPr>
                      <m:t>.</m:t>
                    </m:r>
                  </m:oMath>
                </a14:m>
                <a:endParaRPr lang="en-US" b="0" dirty="0">
                  <a:solidFill>
                    <a:schemeClr val="tx1"/>
                  </a:solidFill>
                </a:endParaRPr>
              </a:p>
              <a:p>
                <a:pPr marL="514350" indent="-514350" algn="l" rtl="0">
                  <a:buFont typeface="+mj-lt"/>
                  <a:buAutoNum type="romanUcPeriod"/>
                </a:pPr>
                <a:r>
                  <a:rPr lang="en-US" dirty="0">
                    <a:solidFill>
                      <a:schemeClr val="tx1"/>
                    </a:solidFill>
                  </a:rPr>
                  <a:t> Assume MTTR=MDT </a:t>
                </a:r>
              </a:p>
              <a:p>
                <a:pPr marL="0" indent="0" algn="l" rtl="0">
                  <a:buNone/>
                </a:pPr>
                <a:r>
                  <a:rPr lang="en-US" dirty="0">
                    <a:solidFill>
                      <a:schemeClr val="tx1"/>
                    </a:solidFill>
                  </a:rPr>
                  <a:t>	</a:t>
                </a:r>
                <a14:m>
                  <m:oMath xmlns:m="http://schemas.openxmlformats.org/officeDocument/2006/math">
                    <m:bar>
                      <m:barPr>
                        <m:pos m:val="top"/>
                        <m:ctrlPr>
                          <a:rPr lang="en-US" i="1">
                            <a:solidFill>
                              <a:schemeClr val="tx1"/>
                            </a:solidFill>
                            <a:latin typeface="Cambria Math"/>
                          </a:rPr>
                        </m:ctrlPr>
                      </m:bar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e>
                    </m:bar>
                  </m:oMath>
                </a14:m>
                <a:r>
                  <a:rPr lang="en-US" dirty="0">
                    <a:solidFill>
                      <a:schemeClr val="tx1"/>
                    </a:solidFill>
                  </a:rPr>
                  <a:t>=Probability of failure on demand.</a:t>
                </a:r>
              </a:p>
              <a:p>
                <a:pPr marL="0" indent="0" algn="l" rtl="0">
                  <a:buNone/>
                </a:pPr>
                <a:r>
                  <a:rPr lang="en-US" dirty="0">
                    <a:solidFill>
                      <a:schemeClr val="tx1"/>
                    </a:solidFill>
                  </a:rPr>
                  <a:t>	</a:t>
                </a:r>
                <a14:m>
                  <m:oMath xmlns:m="http://schemas.openxmlformats.org/officeDocument/2006/math">
                    <m:bar>
                      <m:barPr>
                        <m:pos m:val="top"/>
                        <m:ctrlPr>
                          <a:rPr lang="en-US" i="1">
                            <a:solidFill>
                              <a:schemeClr val="tx1"/>
                            </a:solidFill>
                            <a:latin typeface="Cambria Math"/>
                          </a:rPr>
                        </m:ctrlPr>
                      </m:bar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e>
                    </m:bar>
                  </m:oMath>
                </a14:m>
                <a:r>
                  <a:rPr lang="en-US" dirty="0">
                    <a:solidFill>
                      <a:schemeClr val="tx1"/>
                    </a:solidFill>
                  </a:rPr>
                  <a:t>=</a:t>
                </a:r>
                <a14:m>
                  <m:oMath xmlns:m="http://schemas.openxmlformats.org/officeDocument/2006/math">
                    <m:r>
                      <a:rPr lang="en-US" b="0" i="1" dirty="0" smtClean="0">
                        <a:solidFill>
                          <a:schemeClr val="tx1"/>
                        </a:solidFill>
                        <a:latin typeface="Cambria Math" panose="02040503050406030204" pitchFamily="18" charset="0"/>
                      </a:rPr>
                      <m:t>1</m:t>
                    </m:r>
                    <m:f>
                      <m:fPr>
                        <m:ctrlPr>
                          <a:rPr lang="en-US" b="0" i="1" dirty="0" smtClean="0">
                            <a:solidFill>
                              <a:schemeClr val="tx1"/>
                            </a:solidFill>
                            <a:latin typeface="Cambria Math"/>
                          </a:rPr>
                        </m:ctrlPr>
                      </m:fPr>
                      <m:num>
                        <m:r>
                          <a:rPr lang="en-US" b="0" i="1" dirty="0" smtClean="0">
                            <a:solidFill>
                              <a:schemeClr val="tx1"/>
                            </a:solidFill>
                            <a:latin typeface="Cambria Math" panose="02040503050406030204" pitchFamily="18" charset="0"/>
                          </a:rPr>
                          <m:t>h</m:t>
                        </m:r>
                        <m:r>
                          <a:rPr lang="en-US" b="0" i="1" dirty="0" smtClean="0">
                            <a:solidFill>
                              <a:schemeClr val="tx1"/>
                            </a:solidFill>
                            <a:latin typeface="Cambria Math" panose="02040503050406030204" pitchFamily="18" charset="0"/>
                          </a:rPr>
                          <m:t>𝑟</m:t>
                        </m:r>
                      </m:num>
                      <m:den>
                        <m:r>
                          <a:rPr lang="en-US" b="0" i="1" dirty="0" smtClean="0">
                            <a:solidFill>
                              <a:schemeClr val="tx1"/>
                            </a:solidFill>
                            <a:latin typeface="Cambria Math" panose="02040503050406030204" pitchFamily="18" charset="0"/>
                          </a:rPr>
                          <m:t>6</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𝑚𝑜𝑛𝑡</m:t>
                        </m:r>
                        <m:r>
                          <a:rPr lang="en-US" b="0" i="1" dirty="0" smtClean="0">
                            <a:solidFill>
                              <a:schemeClr val="tx1"/>
                            </a:solidFill>
                            <a:latin typeface="Cambria Math" panose="02040503050406030204" pitchFamily="18" charset="0"/>
                          </a:rPr>
                          <m:t>h</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30</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𝑑𝑎𝑦𝑠</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24</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h</m:t>
                        </m:r>
                        <m:r>
                          <a:rPr lang="en-US" b="0" i="1" dirty="0" smtClean="0">
                            <a:solidFill>
                              <a:schemeClr val="tx1"/>
                            </a:solidFill>
                            <a:latin typeface="Cambria Math" panose="02040503050406030204" pitchFamily="18" charset="0"/>
                          </a:rPr>
                          <m:t>𝑟</m:t>
                        </m:r>
                      </m:den>
                    </m:f>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2</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3</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a:rPr>
                        </m:ctrlPr>
                      </m:sSupPr>
                      <m:e>
                        <m:r>
                          <a:rPr lang="en-US" b="0" i="1" dirty="0" smtClean="0">
                            <a:solidFill>
                              <a:schemeClr val="tx1"/>
                            </a:solidFill>
                            <a:latin typeface="Cambria Math" panose="02040503050406030204" pitchFamily="18" charset="0"/>
                          </a:rPr>
                          <m:t>10</m:t>
                        </m:r>
                      </m:e>
                      <m:sup>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4</m:t>
                        </m:r>
                      </m:sup>
                    </m:sSup>
                    <m:r>
                      <a:rPr lang="en-US" b="0" i="0" dirty="0" smtClean="0">
                        <a:solidFill>
                          <a:schemeClr val="tx1"/>
                        </a:solidFill>
                        <a:latin typeface="Cambria Math" panose="02040503050406030204" pitchFamily="18" charset="0"/>
                      </a:rPr>
                      <m:t>.</m:t>
                    </m:r>
                  </m:oMath>
                </a14:m>
                <a:endParaRPr lang="en-US" b="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97"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8BAA4B8-00A8-4815-AE66-AFCC9B7D46F6}"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82</a:t>
            </a:fld>
            <a:endParaRPr lang="ar-JO"/>
          </a:p>
        </p:txBody>
      </p:sp>
    </p:spTree>
    <p:extLst>
      <p:ext uri="{BB962C8B-B14F-4D97-AF65-F5344CB8AC3E}">
        <p14:creationId xmlns:p14="http://schemas.microsoft.com/office/powerpoint/2010/main" val="27571124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Chapter 3.</a:t>
            </a:r>
            <a:br>
              <a:rPr lang="en-US" sz="2400" b="1" dirty="0">
                <a:solidFill>
                  <a:schemeClr val="tx1"/>
                </a:solidFill>
              </a:rPr>
            </a:br>
            <a:endParaRPr lang="ar-JO" sz="2400" b="1" dirty="0">
              <a:solidFill>
                <a:schemeClr val="tx1"/>
              </a:solidFill>
            </a:endParaRPr>
          </a:p>
        </p:txBody>
      </p:sp>
      <p:sp>
        <p:nvSpPr>
          <p:cNvPr id="3" name="Content Placeholder 2"/>
          <p:cNvSpPr>
            <a:spLocks noGrp="1"/>
          </p:cNvSpPr>
          <p:nvPr>
            <p:ph idx="1"/>
          </p:nvPr>
        </p:nvSpPr>
        <p:spPr/>
        <p:txBody>
          <a:bodyPr/>
          <a:lstStyle/>
          <a:p>
            <a:pPr algn="l" rtl="0">
              <a:buFont typeface="Wingdings" panose="05000000000000000000" pitchFamily="2" charset="2"/>
              <a:buChar char="v"/>
            </a:pPr>
            <a:r>
              <a:rPr lang="en-US" dirty="0">
                <a:solidFill>
                  <a:schemeClr val="tx1"/>
                </a:solidFill>
              </a:rPr>
              <a:t> A cost-effective approach to quality, reliability, and safety. </a:t>
            </a:r>
          </a:p>
          <a:p>
            <a:pPr algn="l" rtl="0">
              <a:buFont typeface="Wingdings" panose="05000000000000000000" pitchFamily="2" charset="2"/>
              <a:buChar char="v"/>
            </a:pPr>
            <a:endParaRPr lang="en-US" dirty="0">
              <a:solidFill>
                <a:schemeClr val="tx1"/>
              </a:solidFill>
            </a:endParaRPr>
          </a:p>
          <a:p>
            <a:pPr marL="0" indent="0" algn="l" rtl="0">
              <a:buNone/>
            </a:pPr>
            <a:r>
              <a:rPr lang="en-US" dirty="0">
                <a:solidFill>
                  <a:schemeClr val="tx1"/>
                </a:solidFill>
              </a:rPr>
              <a:t>  </a:t>
            </a:r>
            <a:r>
              <a:rPr lang="en-US" b="1" dirty="0">
                <a:solidFill>
                  <a:schemeClr val="tx1"/>
                </a:solidFill>
              </a:rPr>
              <a:t>3.1 Reliability and cost. </a:t>
            </a:r>
          </a:p>
          <a:p>
            <a:pPr marL="0" indent="0" algn="l" rtl="0">
              <a:buNone/>
            </a:pPr>
            <a:endParaRPr lang="en-US" dirty="0">
              <a:solidFill>
                <a:schemeClr val="tx1"/>
              </a:solidFill>
            </a:endParaRPr>
          </a:p>
          <a:p>
            <a:pPr algn="l" rtl="0">
              <a:buFont typeface="Wingdings" panose="05000000000000000000" pitchFamily="2" charset="2"/>
              <a:buChar char="v"/>
            </a:pPr>
            <a:r>
              <a:rPr lang="en-US" dirty="0">
                <a:solidFill>
                  <a:schemeClr val="tx1"/>
                </a:solidFill>
              </a:rPr>
              <a:t> types of costs: acquisition, ownership, operation, administrative.</a:t>
            </a:r>
          </a:p>
          <a:p>
            <a:pPr algn="l" rtl="0">
              <a:buFont typeface="Wingdings" panose="05000000000000000000" pitchFamily="2" charset="2"/>
              <a:buChar char="v"/>
            </a:pPr>
            <a:r>
              <a:rPr lang="en-US" dirty="0">
                <a:solidFill>
                  <a:schemeClr val="tx1"/>
                </a:solidFill>
              </a:rPr>
              <a:t> as reliability increases, life-cycle and costs decrease , less maintenance and spares </a:t>
            </a:r>
          </a:p>
          <a:p>
            <a:pPr algn="l" rtl="0">
              <a:buFont typeface="Wingdings" panose="05000000000000000000" pitchFamily="2" charset="2"/>
              <a:buChar char="v"/>
            </a:pPr>
            <a:endParaRPr lang="en-US" dirty="0">
              <a:solidFill>
                <a:schemeClr val="tx1"/>
              </a:solidFill>
            </a:endParaRPr>
          </a:p>
        </p:txBody>
      </p:sp>
      <p:sp>
        <p:nvSpPr>
          <p:cNvPr id="4" name="Date Placeholder 3"/>
          <p:cNvSpPr>
            <a:spLocks noGrp="1"/>
          </p:cNvSpPr>
          <p:nvPr>
            <p:ph type="dt" sz="half" idx="10"/>
          </p:nvPr>
        </p:nvSpPr>
        <p:spPr/>
        <p:txBody>
          <a:bodyPr/>
          <a:lstStyle/>
          <a:p>
            <a:fld id="{F7F1EE25-6DB4-43D6-8CBB-4F658978079F}"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rPr>
              <a:t>Dr. Osama </a:t>
            </a:r>
            <a:r>
              <a:rPr lang="en-US" dirty="0" err="1">
                <a:latin typeface="Times New Roman" panose="02020603050405020304" pitchFamily="18" charset="0"/>
              </a:rPr>
              <a:t>Habahbeh</a:t>
            </a:r>
            <a:endParaRPr lang="ar-JO"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6A6E774-AC26-4B44-83AD-44DE919403BA}" type="slidenum">
              <a:rPr lang="ar-JO" smtClean="0"/>
              <a:pPr/>
              <a:t>83</a:t>
            </a:fld>
            <a:endParaRPr lang="ar-JO"/>
          </a:p>
        </p:txBody>
      </p:sp>
    </p:spTree>
    <p:extLst>
      <p:ext uri="{BB962C8B-B14F-4D97-AF65-F5344CB8AC3E}">
        <p14:creationId xmlns:p14="http://schemas.microsoft.com/office/powerpoint/2010/main" val="29885406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90811A-3030-48D5-AB08-27594F94D1C3}"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latin typeface="Times New Roman" panose="02020603050405020304" pitchFamily="18" charset="0"/>
                <a:cs typeface="+mj-cs"/>
              </a:rPr>
              <a:t>1</a:t>
            </a:r>
            <a:endParaRPr lang="ar-JO" sz="1600" dirty="0">
              <a:latin typeface="Times New Roman" panose="02020603050405020304" pitchFamily="18" charset="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75" y="520605"/>
            <a:ext cx="6178550" cy="5775692"/>
          </a:xfrm>
          <a:prstGeom prst="rect">
            <a:avLst/>
          </a:prstGeom>
        </p:spPr>
      </p:pic>
    </p:spTree>
    <p:extLst>
      <p:ext uri="{BB962C8B-B14F-4D97-AF65-F5344CB8AC3E}">
        <p14:creationId xmlns:p14="http://schemas.microsoft.com/office/powerpoint/2010/main" val="8821052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1050603"/>
            <a:ext cx="10058400" cy="4023360"/>
          </a:xfrm>
        </p:spPr>
        <p:txBody>
          <a:bodyPr>
            <a:normAutofit/>
          </a:bodyPr>
          <a:lstStyle/>
          <a:p>
            <a:pPr marL="0" indent="0" algn="l" rtl="0">
              <a:buNone/>
            </a:pPr>
            <a:r>
              <a:rPr lang="en-US" b="1" dirty="0">
                <a:solidFill>
                  <a:schemeClr val="tx1"/>
                </a:solidFill>
                <a:latin typeface="Times New Roman" panose="02020603050405020304" pitchFamily="18" charset="0"/>
                <a:cs typeface="Times New Roman" panose="02020603050405020304" pitchFamily="18" charset="0"/>
              </a:rPr>
              <a:t>3.2: Costs And Safety</a:t>
            </a:r>
          </a:p>
          <a:p>
            <a:pPr marL="0" indent="0" algn="l" rtl="0">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ALARP:As Law as reasonably practicable</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The higher the safety requirements, the higher the associated costs.</a:t>
            </a: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It is either required to eliminate hazard (which is most costly) or to take it as ALARP (less costs).</a:t>
            </a: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algn="l" rtl="0"/>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94350AF-7284-49F8-BEE2-659AFFBA3AF3}"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2</a:t>
            </a:r>
            <a:endParaRPr lang="ar-JO" sz="1600" dirty="0"/>
          </a:p>
        </p:txBody>
      </p:sp>
    </p:spTree>
    <p:extLst>
      <p:ext uri="{BB962C8B-B14F-4D97-AF65-F5344CB8AC3E}">
        <p14:creationId xmlns:p14="http://schemas.microsoft.com/office/powerpoint/2010/main" val="11564216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997595"/>
            <a:ext cx="10058400" cy="4023360"/>
          </a:xfrm>
        </p:spPr>
        <p:txBody>
          <a:bodyPr/>
          <a:lstStyle/>
          <a:p>
            <a:pPr algn="l" rtl="0"/>
            <a:r>
              <a:rPr lang="en-US" b="1" dirty="0">
                <a:solidFill>
                  <a:schemeClr val="tx1"/>
                </a:solidFill>
              </a:rPr>
              <a:t>3.3: The Cost Of Quality</a:t>
            </a:r>
          </a:p>
          <a:p>
            <a:pPr algn="l" rtl="0"/>
            <a:endParaRPr lang="en-US" b="1" dirty="0">
              <a:solidFill>
                <a:schemeClr val="tx1"/>
              </a:solidFill>
            </a:endParaRPr>
          </a:p>
          <a:p>
            <a:pPr algn="l" rtl="0"/>
            <a:r>
              <a:rPr lang="en-US" dirty="0">
                <a:solidFill>
                  <a:schemeClr val="tx1"/>
                </a:solidFill>
              </a:rPr>
              <a:t>1- Cost of preventing failures</a:t>
            </a:r>
          </a:p>
          <a:p>
            <a:pPr algn="l" rtl="0"/>
            <a:r>
              <a:rPr lang="en-US" dirty="0">
                <a:solidFill>
                  <a:schemeClr val="tx1"/>
                </a:solidFill>
                <a:cs typeface="Times New Roman" panose="02020603050405020304" pitchFamily="18" charset="0"/>
              </a:rPr>
              <a:t>2- Cost of Appraised (measurements)</a:t>
            </a:r>
          </a:p>
          <a:p>
            <a:pPr algn="l" rtl="0"/>
            <a:r>
              <a:rPr lang="en-US" dirty="0">
                <a:solidFill>
                  <a:schemeClr val="tx1"/>
                </a:solidFill>
                <a:cs typeface="Times New Roman" panose="02020603050405020304" pitchFamily="18" charset="0"/>
              </a:rPr>
              <a:t>3- Cost of failures, scrap, new work</a:t>
            </a:r>
          </a:p>
          <a:p>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86</a:t>
            </a:fld>
            <a:endParaRPr lang="ar-JO" dirty="0"/>
          </a:p>
        </p:txBody>
      </p:sp>
    </p:spTree>
    <p:extLst>
      <p:ext uri="{BB962C8B-B14F-4D97-AF65-F5344CB8AC3E}">
        <p14:creationId xmlns:p14="http://schemas.microsoft.com/office/powerpoint/2010/main" val="4705283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7700"/>
            <a:ext cx="10058400" cy="762000"/>
          </a:xfrm>
        </p:spPr>
        <p:txBody>
          <a:bodyPr>
            <a:normAutofit/>
          </a:bodyPr>
          <a:lstStyle/>
          <a:p>
            <a:r>
              <a:rPr lang="en-US" sz="2400" b="1" dirty="0">
                <a:solidFill>
                  <a:schemeClr val="tx1"/>
                </a:solidFill>
                <a:latin typeface="Times New Roman" panose="02020603050405020304" pitchFamily="18" charset="0"/>
                <a:ea typeface="+mn-ea"/>
                <a:cs typeface="Times New Roman" panose="02020603050405020304" pitchFamily="18" charset="0"/>
              </a:rPr>
              <a:t>Chapter 4</a:t>
            </a:r>
            <a:r>
              <a:rPr lang="en-US" sz="2400" b="1" dirty="0">
                <a:solidFill>
                  <a:schemeClr val="tx1"/>
                </a:solidFill>
                <a:ea typeface="+mn-ea"/>
                <a:cs typeface="Times New Roman" panose="02020603050405020304" pitchFamily="18" charset="0"/>
              </a:rPr>
              <a:t>.</a:t>
            </a:r>
            <a:r>
              <a:rPr lang="en-US" sz="2400" b="1" dirty="0">
                <a:solidFill>
                  <a:schemeClr val="tx1"/>
                </a:solidFill>
                <a:latin typeface="Times New Roman" panose="02020603050405020304" pitchFamily="18" charset="0"/>
                <a:ea typeface="+mn-ea"/>
                <a:cs typeface="Times New Roman" panose="02020603050405020304" pitchFamily="18" charset="0"/>
              </a:rPr>
              <a:t> Realistic failure rates and prediction confidence</a:t>
            </a:r>
            <a:endParaRPr lang="ar-JO"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1097280" y="1845734"/>
            <a:ext cx="10058400" cy="4453466"/>
          </a:xfrm>
        </p:spPr>
        <p:txBody>
          <a:bodyPr/>
          <a:lstStyle/>
          <a:p>
            <a:pPr algn="l" rtl="0"/>
            <a:r>
              <a:rPr lang="en-US" b="1" dirty="0">
                <a:solidFill>
                  <a:schemeClr val="tx1"/>
                </a:solidFill>
                <a:cs typeface="+mj-cs"/>
              </a:rPr>
              <a:t>4.1: Data Accuracy</a:t>
            </a:r>
          </a:p>
          <a:p>
            <a:pPr algn="l" rtl="0"/>
            <a:r>
              <a:rPr lang="en-US" dirty="0">
                <a:solidFill>
                  <a:schemeClr val="tx1"/>
                </a:solidFill>
                <a:latin typeface="Times New Roman" panose="02020603050405020304" pitchFamily="18" charset="0"/>
                <a:cs typeface="+mj-cs"/>
              </a:rPr>
              <a:t>Failure rate data are published by many industries, usually in Handbooks, such as:</a:t>
            </a:r>
          </a:p>
          <a:p>
            <a:pPr algn="l" rtl="0"/>
            <a:r>
              <a:rPr lang="en-US" dirty="0">
                <a:solidFill>
                  <a:schemeClr val="tx1"/>
                </a:solidFill>
                <a:latin typeface="Times New Roman" panose="02020603050405020304" pitchFamily="18" charset="0"/>
                <a:cs typeface="+mj-cs"/>
              </a:rPr>
              <a:t>US MIC Handbook (Electronics) and others, These data may include preventive maintenance data, or affected by reliability growth, and other sources of errors.</a:t>
            </a:r>
          </a:p>
          <a:p>
            <a:pPr algn="l" rtl="0"/>
            <a:endParaRPr lang="en-US" dirty="0">
              <a:solidFill>
                <a:schemeClr val="tx1"/>
              </a:solidFill>
              <a:latin typeface="Times New Roman" panose="02020603050405020304" pitchFamily="18" charset="0"/>
              <a:cs typeface="+mj-cs"/>
            </a:endParaRPr>
          </a:p>
          <a:p>
            <a:pPr algn="l" rtl="0"/>
            <a:endParaRPr lang="en-CA"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E4DC121-7063-461D-A6C9-CBCBC0DED0C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4</a:t>
            </a:r>
            <a:endParaRPr lang="ar-JO" sz="1600" dirty="0"/>
          </a:p>
        </p:txBody>
      </p:sp>
    </p:spTree>
    <p:extLst>
      <p:ext uri="{BB962C8B-B14F-4D97-AF65-F5344CB8AC3E}">
        <p14:creationId xmlns:p14="http://schemas.microsoft.com/office/powerpoint/2010/main" val="1569371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87" y="865072"/>
            <a:ext cx="10058400" cy="4023360"/>
          </a:xfrm>
        </p:spPr>
        <p:txBody>
          <a:bodyPr/>
          <a:lstStyle/>
          <a:p>
            <a:pPr algn="l" rtl="0"/>
            <a:r>
              <a:rPr lang="en-US" b="1" dirty="0">
                <a:solidFill>
                  <a:schemeClr val="tx1"/>
                </a:solidFill>
              </a:rPr>
              <a:t>4.2: Sources Of Data</a:t>
            </a:r>
          </a:p>
          <a:p>
            <a:pPr algn="l" rtl="0"/>
            <a:endParaRPr lang="en-US" b="1" dirty="0">
              <a:solidFill>
                <a:schemeClr val="tx1"/>
              </a:solidFill>
            </a:endParaRPr>
          </a:p>
          <a:p>
            <a:pPr algn="l" rtl="0"/>
            <a:r>
              <a:rPr lang="en-US" dirty="0">
                <a:solidFill>
                  <a:schemeClr val="tx1"/>
                </a:solidFill>
              </a:rPr>
              <a:t>Company Specific</a:t>
            </a:r>
          </a:p>
          <a:p>
            <a:pPr algn="l" rtl="0"/>
            <a:r>
              <a:rPr lang="en-US" dirty="0">
                <a:solidFill>
                  <a:schemeClr val="tx1"/>
                </a:solidFill>
              </a:rPr>
              <a:t>Industry Specific</a:t>
            </a:r>
          </a:p>
          <a:p>
            <a:pPr algn="l" rtl="0"/>
            <a:r>
              <a:rPr lang="en-US" dirty="0">
                <a:solidFill>
                  <a:schemeClr val="tx1"/>
                </a:solidFill>
              </a:rPr>
              <a:t>Generic specific</a:t>
            </a:r>
          </a:p>
          <a:p>
            <a:pPr algn="l" rtl="0"/>
            <a:r>
              <a:rPr lang="en-CA" dirty="0">
                <a:solidFill>
                  <a:schemeClr val="tx1"/>
                </a:solidFill>
                <a:cs typeface="Times New Roman" panose="02020603050405020304" pitchFamily="18" charset="0"/>
              </a:rPr>
              <a:t>Some of data provided in the book appendix</a:t>
            </a:r>
            <a:endParaRPr lang="en-US" dirty="0"/>
          </a:p>
        </p:txBody>
      </p:sp>
      <p:sp>
        <p:nvSpPr>
          <p:cNvPr id="4" name="Date Placeholder 3"/>
          <p:cNvSpPr>
            <a:spLocks noGrp="1"/>
          </p:cNvSpPr>
          <p:nvPr>
            <p:ph type="dt" sz="half" idx="10"/>
          </p:nvPr>
        </p:nvSpPr>
        <p:spPr/>
        <p:txBody>
          <a:bodyPr/>
          <a:lstStyle/>
          <a:p>
            <a:pPr defTabSz="457200">
              <a:defRPr/>
            </a:pPr>
            <a:fld id="{6C83AFFF-085D-495E-B636-5393FE3311C5}"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a:t>Dr. Osama 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88</a:t>
            </a:fld>
            <a:endParaRPr lang="ar-JO" dirty="0"/>
          </a:p>
        </p:txBody>
      </p:sp>
    </p:spTree>
    <p:extLst>
      <p:ext uri="{BB962C8B-B14F-4D97-AF65-F5344CB8AC3E}">
        <p14:creationId xmlns:p14="http://schemas.microsoft.com/office/powerpoint/2010/main" val="12715890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971091"/>
            <a:ext cx="10058400" cy="4326466"/>
          </a:xfrm>
        </p:spPr>
        <p:txBody>
          <a:bodyPr>
            <a:normAutofit/>
          </a:bodyPr>
          <a:lstStyle/>
          <a:p>
            <a:pPr algn="l" rtl="0"/>
            <a:r>
              <a:rPr lang="en-US" b="1" dirty="0">
                <a:solidFill>
                  <a:schemeClr val="tx1"/>
                </a:solidFill>
                <a:latin typeface="Times New Roman" panose="02020603050405020304" pitchFamily="18" charset="0"/>
                <a:cs typeface="Times New Roman" panose="02020603050405020304" pitchFamily="18" charset="0"/>
              </a:rPr>
              <a:t>4.3: Data Ranges</a:t>
            </a:r>
          </a:p>
          <a:p>
            <a:pPr algn="l" rtl="0"/>
            <a:endParaRPr lang="en-US" b="1"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Presented in three ways:</a:t>
            </a:r>
          </a:p>
          <a:p>
            <a:pPr algn="l" rtl="0"/>
            <a:r>
              <a:rPr lang="en-US" dirty="0">
                <a:solidFill>
                  <a:schemeClr val="tx1"/>
                </a:solidFill>
                <a:latin typeface="Times New Roman" panose="02020603050405020304" pitchFamily="18" charset="0"/>
                <a:cs typeface="Times New Roman" panose="02020603050405020304" pitchFamily="18" charset="0"/>
              </a:rPr>
              <a:t>1- Single Value</a:t>
            </a:r>
          </a:p>
          <a:p>
            <a:pPr algn="l" rtl="0"/>
            <a:r>
              <a:rPr lang="en-US" dirty="0">
                <a:solidFill>
                  <a:schemeClr val="tx1"/>
                </a:solidFill>
                <a:latin typeface="Times New Roman" panose="02020603050405020304" pitchFamily="18" charset="0"/>
                <a:cs typeface="Times New Roman" panose="02020603050405020304" pitchFamily="18" charset="0"/>
              </a:rPr>
              <a:t>2- Two Values (range)</a:t>
            </a:r>
          </a:p>
          <a:p>
            <a:pPr algn="l" rtl="0"/>
            <a:r>
              <a:rPr lang="en-US" dirty="0">
                <a:solidFill>
                  <a:schemeClr val="tx1"/>
                </a:solidFill>
                <a:latin typeface="Times New Roman" panose="02020603050405020304" pitchFamily="18" charset="0"/>
                <a:cs typeface="Times New Roman" panose="02020603050405020304" pitchFamily="18" charset="0"/>
              </a:rPr>
              <a:t>3- Three Values (data dominated in middle column)</a:t>
            </a:r>
          </a:p>
          <a:p>
            <a:pPr algn="l" rtl="0"/>
            <a:endParaRPr lang="en-US" sz="2400" dirty="0">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ar-JO" dirty="0">
              <a:solidFill>
                <a:srgbClr val="FFFF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7181327-E1FF-4ACC-8853-1D285063DFB5}"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5</a:t>
            </a:r>
            <a:endParaRPr lang="ar-JO" sz="1600" dirty="0"/>
          </a:p>
        </p:txBody>
      </p:sp>
    </p:spTree>
    <p:extLst>
      <p:ext uri="{BB962C8B-B14F-4D97-AF65-F5344CB8AC3E}">
        <p14:creationId xmlns:p14="http://schemas.microsoft.com/office/powerpoint/2010/main" val="4184543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36F3D14-405A-4E09-9761-4DA1BF7DB485}" type="datetime3">
              <a:rPr kumimoji="0" lang="en-US" sz="1600" b="0" i="0" u="none" strike="noStrike" kern="1200" cap="none" spc="0" normalizeH="0" baseline="0" noProof="0" smtClean="0">
                <a:ln>
                  <a:noFill/>
                </a:ln>
                <a:solidFill>
                  <a:srgbClr val="FFFFFF"/>
                </a:solidFill>
                <a:effectLst/>
                <a:uLnTx/>
                <a:uFillTx/>
                <a:ea typeface="+mn-ea"/>
                <a:cs typeface="Times New Roman" panose="02020603050405020304" pitchFamily="18" charset="0"/>
              </a:rPr>
              <a:t>14 October 2017</a:t>
            </a:fld>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ea typeface="+mn-ea"/>
                <a:cs typeface="Times New Roman" panose="02020603050405020304" pitchFamily="18" charset="0"/>
              </a:rPr>
              <a:t>Dr. Osama </a:t>
            </a:r>
            <a:r>
              <a:rPr kumimoji="0" lang="en-US" sz="1600" b="0" i="0" u="none" strike="noStrike" kern="1200" cap="all" spc="0" normalizeH="0" baseline="0" noProof="0" dirty="0" err="1">
                <a:ln>
                  <a:noFill/>
                </a:ln>
                <a:solidFill>
                  <a:srgbClr val="FFFFFF"/>
                </a:solidFill>
                <a:effectLst/>
                <a:uLnTx/>
                <a:uFillTx/>
                <a:ea typeface="+mn-ea"/>
                <a:cs typeface="Times New Roman" panose="02020603050405020304" pitchFamily="18" charset="0"/>
              </a:rPr>
              <a:t>Habahbeh</a:t>
            </a:r>
            <a:endParaRPr kumimoji="0" lang="ar-JO" sz="1600" b="0" i="0" u="none" strike="noStrike" kern="1200" cap="all" spc="0" normalizeH="0" baseline="0" noProof="0" dirty="0">
              <a:ln>
                <a:noFill/>
              </a:ln>
              <a:solidFill>
                <a:srgbClr val="FFFFFF"/>
              </a:solidFill>
              <a:effectLst/>
              <a:uLnTx/>
              <a:uFillTx/>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Times New Roman" panose="02020603050405020304" pitchFamily="18" charset="0"/>
              </a:rPr>
              <a:t>9</a:t>
            </a:r>
            <a:endParaRPr kumimoji="0" lang="ar-JO" sz="1600" b="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p:txBody>
      </p:sp>
      <p:sp>
        <p:nvSpPr>
          <p:cNvPr id="12" name="Title 11"/>
          <p:cNvSpPr>
            <a:spLocks noGrp="1"/>
          </p:cNvSpPr>
          <p:nvPr>
            <p:ph type="ctrTitle" idx="4294967295"/>
          </p:nvPr>
        </p:nvSpPr>
        <p:spPr>
          <a:xfrm>
            <a:off x="9518650" y="361950"/>
            <a:ext cx="2673350" cy="631825"/>
          </a:xfrm>
        </p:spPr>
        <p:txBody>
          <a:bodyPr>
            <a:normAutofit fontScale="90000"/>
          </a:bodyPr>
          <a:lstStyle/>
          <a:p>
            <a:r>
              <a:rPr lang="en-CA" sz="2400" dirty="0">
                <a:solidFill>
                  <a:schemeClr val="tx1">
                    <a:lumMod val="75000"/>
                    <a:lumOff val="25000"/>
                  </a:schemeClr>
                </a:solidFill>
                <a:latin typeface="Times New Roman" panose="02020603050405020304" pitchFamily="18" charset="0"/>
                <a:ea typeface="+mn-ea"/>
                <a:cs typeface="Times New Roman" panose="02020603050405020304" pitchFamily="18" charset="0"/>
              </a:rPr>
              <a:t>Structure of system:</a:t>
            </a:r>
            <a:br>
              <a:rPr lang="en-CA" sz="24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endParaRPr lang="ar-JO" sz="2400" dirty="0">
              <a:solidFill>
                <a:schemeClr val="tx1">
                  <a:lumMod val="75000"/>
                  <a:lumOff val="25000"/>
                </a:schemeClr>
              </a:solidFill>
              <a:latin typeface="Times New Roman" panose="02020603050405020304" pitchFamily="18" charset="0"/>
              <a:ea typeface="+mn-ea"/>
              <a:cs typeface="Times New Roman" panose="02020603050405020304" pitchFamily="18" charset="0"/>
            </a:endParaRPr>
          </a:p>
        </p:txBody>
      </p:sp>
      <p:sp>
        <p:nvSpPr>
          <p:cNvPr id="14" name="Oval 13"/>
          <p:cNvSpPr/>
          <p:nvPr/>
        </p:nvSpPr>
        <p:spPr>
          <a:xfrm>
            <a:off x="5804451" y="2113169"/>
            <a:ext cx="795131" cy="764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5954598" y="2310503"/>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32</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954598" y="2310503"/>
                <a:ext cx="494836" cy="369332"/>
              </a:xfrm>
              <a:prstGeom prst="rect">
                <a:avLst/>
              </a:prstGeom>
              <a:blipFill>
                <a:blip r:embed="rId2"/>
                <a:stretch>
                  <a:fillRect/>
                </a:stretch>
              </a:blipFill>
            </p:spPr>
            <p:txBody>
              <a:bodyPr/>
              <a:lstStyle/>
              <a:p>
                <a:r>
                  <a:rPr lang="en-US">
                    <a:noFill/>
                  </a:rPr>
                  <a:t> </a:t>
                </a:r>
              </a:p>
            </p:txBody>
          </p:sp>
        </mc:Fallback>
      </mc:AlternateContent>
      <p:sp>
        <p:nvSpPr>
          <p:cNvPr id="16" name="Oval 15"/>
          <p:cNvSpPr/>
          <p:nvPr/>
        </p:nvSpPr>
        <p:spPr>
          <a:xfrm>
            <a:off x="6599581" y="2877170"/>
            <a:ext cx="795131" cy="764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6749728" y="3074504"/>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34</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749728" y="3074504"/>
                <a:ext cx="494836" cy="369332"/>
              </a:xfrm>
              <a:prstGeom prst="rect">
                <a:avLst/>
              </a:prstGeom>
              <a:blipFill>
                <a:blip r:embed="rId3"/>
                <a:stretch>
                  <a:fillRect/>
                </a:stretch>
              </a:blipFill>
            </p:spPr>
            <p:txBody>
              <a:bodyPr/>
              <a:lstStyle/>
              <a:p>
                <a:r>
                  <a:rPr lang="en-US">
                    <a:noFill/>
                  </a:rPr>
                  <a:t> </a:t>
                </a:r>
              </a:p>
            </p:txBody>
          </p:sp>
        </mc:Fallback>
      </mc:AlternateContent>
      <p:sp>
        <p:nvSpPr>
          <p:cNvPr id="18" name="Oval 17"/>
          <p:cNvSpPr/>
          <p:nvPr/>
        </p:nvSpPr>
        <p:spPr>
          <a:xfrm>
            <a:off x="5009321" y="2877170"/>
            <a:ext cx="795131" cy="764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5159466" y="3074504"/>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31</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159466" y="3074504"/>
                <a:ext cx="494836" cy="369332"/>
              </a:xfrm>
              <a:prstGeom prst="rect">
                <a:avLst/>
              </a:prstGeom>
              <a:blipFill>
                <a:blip r:embed="rId4"/>
                <a:stretch>
                  <a:fillRect/>
                </a:stretch>
              </a:blipFill>
            </p:spPr>
            <p:txBody>
              <a:bodyPr/>
              <a:lstStyle/>
              <a:p>
                <a:r>
                  <a:rPr lang="en-US">
                    <a:noFill/>
                  </a:rPr>
                  <a:t> </a:t>
                </a:r>
              </a:p>
            </p:txBody>
          </p:sp>
        </mc:Fallback>
      </mc:AlternateContent>
      <p:sp>
        <p:nvSpPr>
          <p:cNvPr id="20" name="Oval 19"/>
          <p:cNvSpPr/>
          <p:nvPr/>
        </p:nvSpPr>
        <p:spPr>
          <a:xfrm>
            <a:off x="5804451" y="3641171"/>
            <a:ext cx="795131" cy="764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5954598" y="3838505"/>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33</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54598" y="3838505"/>
                <a:ext cx="494836" cy="369332"/>
              </a:xfrm>
              <a:prstGeom prst="rect">
                <a:avLst/>
              </a:prstGeom>
              <a:blipFill>
                <a:blip r:embed="rId5"/>
                <a:stretch>
                  <a:fillRect b="-1667"/>
                </a:stretch>
              </a:blipFill>
            </p:spPr>
            <p:txBody>
              <a:bodyPr/>
              <a:lstStyle/>
              <a:p>
                <a:r>
                  <a:rPr lang="en-US">
                    <a:noFill/>
                  </a:rPr>
                  <a:t> </a:t>
                </a:r>
              </a:p>
            </p:txBody>
          </p:sp>
        </mc:Fallback>
      </mc:AlternateContent>
      <p:cxnSp>
        <p:nvCxnSpPr>
          <p:cNvPr id="27" name="Straight Connector 26"/>
          <p:cNvCxnSpPr>
            <a:stCxn id="14" idx="6"/>
            <a:endCxn id="16" idx="0"/>
          </p:cNvCxnSpPr>
          <p:nvPr/>
        </p:nvCxnSpPr>
        <p:spPr>
          <a:xfrm>
            <a:off x="6599582" y="2495170"/>
            <a:ext cx="397565" cy="38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6"/>
            <a:endCxn id="16" idx="4"/>
          </p:cNvCxnSpPr>
          <p:nvPr/>
        </p:nvCxnSpPr>
        <p:spPr>
          <a:xfrm flipV="1">
            <a:off x="6599582" y="3641171"/>
            <a:ext cx="397565" cy="382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14" idx="2"/>
          </p:cNvCxnSpPr>
          <p:nvPr/>
        </p:nvCxnSpPr>
        <p:spPr>
          <a:xfrm flipV="1">
            <a:off x="5406887" y="2495170"/>
            <a:ext cx="397564" cy="38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8" idx="4"/>
            <a:endCxn id="20" idx="2"/>
          </p:cNvCxnSpPr>
          <p:nvPr/>
        </p:nvCxnSpPr>
        <p:spPr>
          <a:xfrm>
            <a:off x="5406887" y="3641171"/>
            <a:ext cx="397564" cy="382001"/>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770782" y="1987826"/>
            <a:ext cx="2822714" cy="2637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5" name="Rectangle 34"/>
          <p:cNvSpPr/>
          <p:nvPr/>
        </p:nvSpPr>
        <p:spPr>
          <a:xfrm>
            <a:off x="2948434" y="2924416"/>
            <a:ext cx="795130" cy="764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35"/>
          <p:cNvSpPr/>
          <p:nvPr/>
        </p:nvSpPr>
        <p:spPr>
          <a:xfrm>
            <a:off x="2948434" y="5276676"/>
            <a:ext cx="795130" cy="764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7" name="Rectangle 36"/>
          <p:cNvSpPr/>
          <p:nvPr/>
        </p:nvSpPr>
        <p:spPr>
          <a:xfrm>
            <a:off x="8627165" y="2924416"/>
            <a:ext cx="795130" cy="764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p:cNvSpPr txBox="1"/>
              <p:nvPr/>
            </p:nvSpPr>
            <p:spPr>
              <a:xfrm>
                <a:off x="3094076" y="3121750"/>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094076" y="3121750"/>
                <a:ext cx="49483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113954" y="5474010"/>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113954" y="5474010"/>
                <a:ext cx="49483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8777312" y="3121750"/>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8777312" y="3121750"/>
                <a:ext cx="494836" cy="369332"/>
              </a:xfrm>
              <a:prstGeom prst="rect">
                <a:avLst/>
              </a:prstGeom>
              <a:blipFill>
                <a:blip r:embed="rId8"/>
                <a:stretch>
                  <a:fillRect/>
                </a:stretch>
              </a:blipFill>
            </p:spPr>
            <p:txBody>
              <a:bodyPr/>
              <a:lstStyle/>
              <a:p>
                <a:r>
                  <a:rPr lang="en-US">
                    <a:noFill/>
                  </a:rPr>
                  <a:t> </a:t>
                </a:r>
              </a:p>
            </p:txBody>
          </p:sp>
        </mc:Fallback>
      </mc:AlternateContent>
      <p:sp>
        <p:nvSpPr>
          <p:cNvPr id="44" name="Rectangle 43"/>
          <p:cNvSpPr/>
          <p:nvPr/>
        </p:nvSpPr>
        <p:spPr>
          <a:xfrm>
            <a:off x="8627165" y="1223825"/>
            <a:ext cx="795130" cy="764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TextBox 44"/>
              <p:cNvSpPr txBox="1"/>
              <p:nvPr/>
            </p:nvSpPr>
            <p:spPr>
              <a:xfrm>
                <a:off x="8777312" y="1421159"/>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777312" y="1421159"/>
                <a:ext cx="494836" cy="369332"/>
              </a:xfrm>
              <a:prstGeom prst="rect">
                <a:avLst/>
              </a:prstGeom>
              <a:blipFill>
                <a:blip r:embed="rId9"/>
                <a:stretch>
                  <a:fillRect/>
                </a:stretch>
              </a:blipFill>
            </p:spPr>
            <p:txBody>
              <a:bodyPr/>
              <a:lstStyle/>
              <a:p>
                <a:r>
                  <a:rPr lang="en-US">
                    <a:noFill/>
                  </a:rPr>
                  <a:t> </a:t>
                </a:r>
              </a:p>
            </p:txBody>
          </p:sp>
        </mc:Fallback>
      </mc:AlternateContent>
      <p:cxnSp>
        <p:nvCxnSpPr>
          <p:cNvPr id="47" name="Connector: Elbow 46"/>
          <p:cNvCxnSpPr>
            <a:stCxn id="36" idx="3"/>
            <a:endCxn id="34" idx="2"/>
          </p:cNvCxnSpPr>
          <p:nvPr/>
        </p:nvCxnSpPr>
        <p:spPr>
          <a:xfrm flipV="1">
            <a:off x="3743564" y="4625009"/>
            <a:ext cx="2438575" cy="10336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a:endCxn id="34" idx="1"/>
          </p:cNvCxnSpPr>
          <p:nvPr/>
        </p:nvCxnSpPr>
        <p:spPr>
          <a:xfrm>
            <a:off x="3743564" y="3306417"/>
            <a:ext cx="10272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4" idx="3"/>
            <a:endCxn id="37" idx="1"/>
          </p:cNvCxnSpPr>
          <p:nvPr/>
        </p:nvCxnSpPr>
        <p:spPr>
          <a:xfrm flipV="1">
            <a:off x="7593496" y="3306417"/>
            <a:ext cx="10336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423379" y="3306416"/>
            <a:ext cx="10336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9422295" y="1563240"/>
            <a:ext cx="10336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663687" y="1123503"/>
            <a:ext cx="7236771" cy="5038758"/>
          </a:xfrm>
          <a:prstGeom prst="rect">
            <a:avLst/>
          </a:prstGeom>
          <a:no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58" name="Straight Arrow Connector 57"/>
          <p:cNvCxnSpPr>
            <a:cxnSpLocks/>
          </p:cNvCxnSpPr>
          <p:nvPr/>
        </p:nvCxnSpPr>
        <p:spPr>
          <a:xfrm flipV="1">
            <a:off x="1205948" y="1593447"/>
            <a:ext cx="7421217" cy="1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5" idx="1"/>
          </p:cNvCxnSpPr>
          <p:nvPr/>
        </p:nvCxnSpPr>
        <p:spPr>
          <a:xfrm>
            <a:off x="1205948" y="3306416"/>
            <a:ext cx="17424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1205948" y="5658677"/>
            <a:ext cx="1733476" cy="12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6254892" y="4647574"/>
                <a:ext cx="494836"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JO" sz="1800" b="0" i="1" u="none" strike="noStrike" kern="1200" cap="none" spc="0" normalizeH="0" baseline="0" noProof="0" smtClean="0">
                              <a:ln>
                                <a:noFill/>
                              </a:ln>
                              <a:solidFill>
                                <a:srgbClr val="000000"/>
                              </a:solidFill>
                              <a:effectLst/>
                              <a:uLnTx/>
                              <a:uFillTx/>
                              <a:latin typeface="Cambria Math"/>
                              <a:ea typeface="+mn-ea"/>
                            </a:rPr>
                          </m:ctrlPr>
                        </m:sSubPr>
                        <m:e>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CA"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254892" y="4647574"/>
                <a:ext cx="494836" cy="369332"/>
              </a:xfrm>
              <a:prstGeom prst="rect">
                <a:avLst/>
              </a:prstGeom>
              <a:blipFill>
                <a:blip r:embed="rId10"/>
                <a:stretch>
                  <a:fillRect/>
                </a:stretch>
              </a:blipFill>
            </p:spPr>
            <p:txBody>
              <a:bodyPr/>
              <a:lstStyle/>
              <a:p>
                <a:r>
                  <a:rPr lang="en-US">
                    <a:noFill/>
                  </a:rPr>
                  <a:t> </a:t>
                </a:r>
              </a:p>
            </p:txBody>
          </p:sp>
        </mc:Fallback>
      </mc:AlternateContent>
      <p:sp>
        <p:nvSpPr>
          <p:cNvPr id="70" name="TextBox 69"/>
          <p:cNvSpPr txBox="1"/>
          <p:nvPr/>
        </p:nvSpPr>
        <p:spPr>
          <a:xfrm>
            <a:off x="9900458" y="1223825"/>
            <a:ext cx="715260"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O/P 1</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1" name="TextBox 70"/>
          <p:cNvSpPr txBox="1"/>
          <p:nvPr/>
        </p:nvSpPr>
        <p:spPr>
          <a:xfrm>
            <a:off x="9913709" y="2937084"/>
            <a:ext cx="715260"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O/P 2</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4" name="TextBox 73"/>
          <p:cNvSpPr txBox="1"/>
          <p:nvPr/>
        </p:nvSpPr>
        <p:spPr>
          <a:xfrm>
            <a:off x="1361931" y="1221535"/>
            <a:ext cx="620683"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I/P 1</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5" name="TextBox 74"/>
          <p:cNvSpPr txBox="1"/>
          <p:nvPr/>
        </p:nvSpPr>
        <p:spPr>
          <a:xfrm>
            <a:off x="1361930" y="2937084"/>
            <a:ext cx="620683"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I/P 2</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6" name="TextBox 75"/>
          <p:cNvSpPr txBox="1"/>
          <p:nvPr/>
        </p:nvSpPr>
        <p:spPr>
          <a:xfrm>
            <a:off x="1361494" y="5301730"/>
            <a:ext cx="620683"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I/P 3</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7" name="TextBox 76"/>
          <p:cNvSpPr txBox="1"/>
          <p:nvPr/>
        </p:nvSpPr>
        <p:spPr>
          <a:xfrm>
            <a:off x="7972558" y="725826"/>
            <a:ext cx="1967205" cy="369332"/>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S:SystemBoundary</a:t>
            </a:r>
            <a:endParaRPr kumimoji="0" lang="ar-J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2721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63856"/>
                <a:ext cx="10058400" cy="4023360"/>
              </a:xfrm>
            </p:spPr>
            <p:txBody>
              <a:bodyPr/>
              <a:lstStyle/>
              <a:p>
                <a:pPr algn="l" rtl="0"/>
                <a:r>
                  <a:rPr lang="en-US" b="1" dirty="0">
                    <a:solidFill>
                      <a:schemeClr val="tx1"/>
                    </a:solidFill>
                    <a:cs typeface="Times New Roman" panose="02020603050405020304" pitchFamily="18" charset="0"/>
                  </a:rPr>
                  <a:t>4.3: Data Ranges</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Arithmetic Mean of “n” values of “</a:t>
                </a:r>
                <a14:m>
                  <m:oMath xmlns:m="http://schemas.openxmlformats.org/officeDocument/2006/math">
                    <m:sSub>
                      <m:sSubPr>
                        <m:ctrlPr>
                          <a:rPr lang="en-US" i="1">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i="1">
                            <a:solidFill>
                              <a:schemeClr val="tx1"/>
                            </a:solidFill>
                            <a:latin typeface="Cambria Math" panose="02040503050406030204" pitchFamily="18" charset="0"/>
                            <a:cs typeface="Times New Roman" panose="02020603050405020304" pitchFamily="18" charset="0"/>
                          </a:rPr>
                          <m:t>𝑖</m:t>
                        </m:r>
                      </m:sub>
                    </m:sSub>
                  </m:oMath>
                </a14:m>
                <a:r>
                  <a:rPr lang="en-US" dirty="0">
                    <a:solidFill>
                      <a:schemeClr val="tx1"/>
                    </a:solidFill>
                    <a:latin typeface="Times New Roman" panose="02020603050405020304" pitchFamily="18" charset="0"/>
                    <a:cs typeface="Times New Roman" panose="02020603050405020304" pitchFamily="18" charset="0"/>
                  </a:rPr>
                  <a:t>” is:</a:t>
                </a:r>
              </a:p>
              <a:p>
                <a:pPr marL="0" indent="0" algn="l" rtl="0">
                  <a:buNone/>
                </a:pPr>
                <a14:m>
                  <m:oMathPara xmlns:m="http://schemas.openxmlformats.org/officeDocument/2006/math">
                    <m:oMathParaPr>
                      <m:jc m:val="center"/>
                    </m:oMathParaPr>
                    <m:oMath xmlns:m="http://schemas.openxmlformats.org/officeDocument/2006/math">
                      <m:nary>
                        <m:naryPr>
                          <m:chr m:val="∑"/>
                          <m:ctrlPr>
                            <a:rPr lang="en-US" sz="2400" i="1">
                              <a:solidFill>
                                <a:schemeClr val="tx1"/>
                              </a:solidFill>
                              <a:latin typeface="Cambria Math"/>
                              <a:cs typeface="Times New Roman" panose="02020603050405020304" pitchFamily="18" charset="0"/>
                            </a:rPr>
                          </m:ctrlPr>
                        </m:naryPr>
                        <m:sub>
                          <m:r>
                            <m:rPr>
                              <m:brk m:alnAt="23"/>
                            </m:rPr>
                            <a:rPr lang="en-US" sz="2400" i="1">
                              <a:solidFill>
                                <a:schemeClr val="tx1"/>
                              </a:solidFill>
                              <a:latin typeface="Cambria Math" panose="02040503050406030204" pitchFamily="18" charset="0"/>
                              <a:cs typeface="Times New Roman" panose="02020603050405020304" pitchFamily="18" charset="0"/>
                            </a:rPr>
                            <m:t>𝑖</m:t>
                          </m:r>
                        </m:sub>
                        <m:sup>
                          <m:r>
                            <a:rPr lang="en-US" sz="2400" i="1">
                              <a:solidFill>
                                <a:schemeClr val="tx1"/>
                              </a:solidFill>
                              <a:latin typeface="Cambria Math" panose="02040503050406030204" pitchFamily="18" charset="0"/>
                              <a:cs typeface="Times New Roman" panose="02020603050405020304" pitchFamily="18" charset="0"/>
                            </a:rPr>
                            <m:t>𝑛</m:t>
                          </m:r>
                        </m:sup>
                        <m:e>
                          <m:f>
                            <m:fPr>
                              <m:ctrlPr>
                                <a:rPr lang="en-US" sz="2400" i="1">
                                  <a:solidFill>
                                    <a:schemeClr val="tx1"/>
                                  </a:solidFill>
                                  <a:latin typeface="Cambria Math"/>
                                  <a:cs typeface="Times New Roman" panose="02020603050405020304" pitchFamily="18" charset="0"/>
                                </a:rPr>
                              </m:ctrlPr>
                            </m:fPr>
                            <m:num>
                              <m:sSub>
                                <m:sSubPr>
                                  <m:ctrlPr>
                                    <a:rPr lang="en-US" sz="2400" i="1">
                                      <a:solidFill>
                                        <a:schemeClr val="tx1"/>
                                      </a:solidFill>
                                      <a:latin typeface="Cambria Math"/>
                                      <a:cs typeface="Times New Roman" panose="02020603050405020304" pitchFamily="18" charset="0"/>
                                    </a:rPr>
                                  </m:ctrlPr>
                                </m:sSubPr>
                                <m:e>
                                  <m:r>
                                    <a:rPr 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sz="2400" i="1">
                                      <a:solidFill>
                                        <a:schemeClr val="tx1"/>
                                      </a:solidFill>
                                      <a:latin typeface="Cambria Math" panose="02040503050406030204" pitchFamily="18" charset="0"/>
                                      <a:cs typeface="Times New Roman" panose="02020603050405020304" pitchFamily="18" charset="0"/>
                                    </a:rPr>
                                    <m:t>𝑖</m:t>
                                  </m:r>
                                </m:sub>
                              </m:sSub>
                            </m:num>
                            <m:den>
                              <m:r>
                                <a:rPr lang="en-US" sz="2400" i="1">
                                  <a:solidFill>
                                    <a:schemeClr val="tx1"/>
                                  </a:solidFill>
                                  <a:latin typeface="Cambria Math" panose="02040503050406030204" pitchFamily="18" charset="0"/>
                                  <a:cs typeface="Times New Roman" panose="02020603050405020304" pitchFamily="18" charset="0"/>
                                </a:rPr>
                                <m:t>𝑛</m:t>
                              </m:r>
                            </m:den>
                          </m:f>
                        </m:e>
                      </m:nary>
                    </m:oMath>
                  </m:oMathPara>
                </a14:m>
                <a:endParaRPr lang="en-US" dirty="0">
                  <a:solidFill>
                    <a:schemeClr val="tx1"/>
                  </a:solidFill>
                  <a:latin typeface="Times New Roman" panose="02020603050405020304" pitchFamily="18" charset="0"/>
                  <a:cs typeface="Times New Roman" panose="02020603050405020304" pitchFamily="18" charset="0"/>
                </a:endParaRPr>
              </a:p>
              <a:p>
                <a:pPr marL="0" indent="0" algn="l" rtl="0">
                  <a:buNone/>
                </a:pPr>
                <a:r>
                  <a:rPr lang="en-US" dirty="0">
                    <a:solidFill>
                      <a:schemeClr val="tx1"/>
                    </a:solidFill>
                    <a:latin typeface="Times New Roman" panose="02020603050405020304" pitchFamily="18" charset="0"/>
                    <a:cs typeface="Times New Roman" panose="02020603050405020304" pitchFamily="18" charset="0"/>
                  </a:rPr>
                  <a:t>Geometric Mean of “n” values “</a:t>
                </a:r>
                <a14:m>
                  <m:oMath xmlns:m="http://schemas.openxmlformats.org/officeDocument/2006/math">
                    <m:sSub>
                      <m:sSubPr>
                        <m:ctrlPr>
                          <a:rPr lang="en-US" i="1">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i="1">
                            <a:solidFill>
                              <a:schemeClr val="tx1"/>
                            </a:solidFill>
                            <a:latin typeface="Cambria Math" panose="02040503050406030204" pitchFamily="18" charset="0"/>
                            <a:cs typeface="Times New Roman" panose="02020603050405020304" pitchFamily="18" charset="0"/>
                          </a:rPr>
                          <m:t>𝑖</m:t>
                        </m:r>
                      </m:sub>
                    </m:sSub>
                  </m:oMath>
                </a14:m>
                <a:r>
                  <a:rPr lang="en-US" dirty="0">
                    <a:solidFill>
                      <a:schemeClr val="tx1"/>
                    </a:solidFill>
                    <a:latin typeface="Times New Roman" panose="02020603050405020304" pitchFamily="18" charset="0"/>
                    <a:cs typeface="Times New Roman" panose="02020603050405020304" pitchFamily="18" charset="0"/>
                  </a:rPr>
                  <a:t>” is:</a:t>
                </a:r>
              </a:p>
              <a:p>
                <a:pPr marL="0" indent="0" algn="ctr" rtl="0">
                  <a:buNone/>
                </a:pPr>
                <a14:m>
                  <m:oMathPara xmlns:m="http://schemas.openxmlformats.org/officeDocument/2006/math">
                    <m:oMathParaPr>
                      <m:jc m:val="center"/>
                    </m:oMathParaPr>
                    <m:oMath xmlns:m="http://schemas.openxmlformats.org/officeDocument/2006/math">
                      <m:sSup>
                        <m:sSupPr>
                          <m:ctrlPr>
                            <a:rPr lang="en-US" sz="2400" i="1" smtClean="0">
                              <a:solidFill>
                                <a:schemeClr val="tx1"/>
                              </a:solidFill>
                              <a:latin typeface="Cambria Math"/>
                              <a:cs typeface="Times New Roman" panose="02020603050405020304" pitchFamily="18" charset="0"/>
                            </a:rPr>
                          </m:ctrlPr>
                        </m:sSupPr>
                        <m:e>
                          <m:r>
                            <m:rPr>
                              <m:nor/>
                            </m:rPr>
                            <a:rPr lang="en-US" sz="2800" dirty="0">
                              <a:solidFill>
                                <a:schemeClr val="tx1"/>
                              </a:solidFill>
                              <a:cs typeface="Times New Roman" panose="02020603050405020304" pitchFamily="18" charset="0"/>
                            </a:rPr>
                            <m:t>(</m:t>
                          </m:r>
                          <m:nary>
                            <m:naryPr>
                              <m:chr m:val="∏"/>
                              <m:ctrlPr>
                                <a:rPr lang="en-US" sz="2800" i="1">
                                  <a:solidFill>
                                    <a:schemeClr val="tx1"/>
                                  </a:solidFill>
                                  <a:latin typeface="Cambria Math"/>
                                  <a:cs typeface="Times New Roman" panose="02020603050405020304" pitchFamily="18" charset="0"/>
                                </a:rPr>
                              </m:ctrlPr>
                            </m:naryPr>
                            <m:sub>
                              <m:r>
                                <m:rPr>
                                  <m:brk m:alnAt="23"/>
                                </m:rPr>
                                <a:rPr lang="en-US" sz="2800" i="1">
                                  <a:solidFill>
                                    <a:schemeClr val="tx1"/>
                                  </a:solidFill>
                                  <a:latin typeface="Cambria Math" panose="02040503050406030204" pitchFamily="18" charset="0"/>
                                  <a:cs typeface="Times New Roman" panose="02020603050405020304" pitchFamily="18" charset="0"/>
                                </a:rPr>
                                <m:t>𝑖</m:t>
                              </m:r>
                            </m:sub>
                            <m:sup>
                              <m:r>
                                <a:rPr lang="en-US" sz="2800" i="1">
                                  <a:solidFill>
                                    <a:schemeClr val="tx1"/>
                                  </a:solidFill>
                                  <a:latin typeface="Cambria Math" panose="02040503050406030204" pitchFamily="18" charset="0"/>
                                  <a:cs typeface="Times New Roman" panose="02020603050405020304" pitchFamily="18" charset="0"/>
                                </a:rPr>
                                <m:t>𝑛</m:t>
                              </m:r>
                            </m:sup>
                            <m:e>
                              <m:sSub>
                                <m:sSubPr>
                                  <m:ctrlPr>
                                    <a:rPr lang="en-US" sz="2400" i="1">
                                      <a:solidFill>
                                        <a:schemeClr val="tx1"/>
                                      </a:solidFill>
                                      <a:latin typeface="Cambria Math"/>
                                      <a:cs typeface="Times New Roman" panose="02020603050405020304" pitchFamily="18" charset="0"/>
                                    </a:rPr>
                                  </m:ctrlPr>
                                </m:sSubPr>
                                <m:e>
                                  <m:r>
                                    <a:rPr 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sz="2400" i="1">
                                      <a:solidFill>
                                        <a:schemeClr val="tx1"/>
                                      </a:solidFill>
                                      <a:latin typeface="Cambria Math" panose="02040503050406030204" pitchFamily="18" charset="0"/>
                                      <a:cs typeface="Times New Roman" panose="02020603050405020304" pitchFamily="18" charset="0"/>
                                    </a:rPr>
                                    <m:t>𝑖</m:t>
                                  </m:r>
                                </m:sub>
                              </m:sSub>
                            </m:e>
                          </m:nary>
                          <m:r>
                            <m:rPr>
                              <m:nor/>
                            </m:rPr>
                            <a:rPr lang="en-US" sz="2400" dirty="0">
                              <a:solidFill>
                                <a:schemeClr val="tx1"/>
                              </a:solidFill>
                              <a:latin typeface="Times New Roman" panose="02020603050405020304" pitchFamily="18" charset="0"/>
                              <a:cs typeface="Times New Roman" panose="02020603050405020304" pitchFamily="18" charset="0"/>
                            </a:rPr>
                            <m:t>) </m:t>
                          </m:r>
                        </m:e>
                        <m:sup>
                          <m:f>
                            <m:fPr>
                              <m:type m:val="skw"/>
                              <m:ctrlPr>
                                <a:rPr lang="en-US" sz="2400" i="1" smtClean="0">
                                  <a:solidFill>
                                    <a:schemeClr val="tx1"/>
                                  </a:solidFill>
                                  <a:latin typeface="Cambria Math"/>
                                  <a:cs typeface="Times New Roman" panose="02020603050405020304" pitchFamily="18" charset="0"/>
                                </a:rPr>
                              </m:ctrlPr>
                            </m:fPr>
                            <m:num>
                              <m:r>
                                <a:rPr lang="en-US" sz="2400" b="0" i="1" smtClean="0">
                                  <a:solidFill>
                                    <a:schemeClr val="tx1"/>
                                  </a:solidFill>
                                  <a:latin typeface="Cambria Math" panose="02040503050406030204" pitchFamily="18" charset="0"/>
                                  <a:cs typeface="Times New Roman" panose="02020603050405020304" pitchFamily="18" charset="0"/>
                                </a:rPr>
                                <m:t>𝑖</m:t>
                              </m:r>
                            </m:num>
                            <m:den>
                              <m:r>
                                <a:rPr lang="en-US" sz="2400" b="0" i="1" smtClean="0">
                                  <a:solidFill>
                                    <a:schemeClr val="tx1"/>
                                  </a:solidFill>
                                  <a:latin typeface="Cambria Math" panose="02040503050406030204" pitchFamily="18" charset="0"/>
                                  <a:cs typeface="Times New Roman" panose="02020603050405020304" pitchFamily="18" charset="0"/>
                                </a:rPr>
                                <m:t>𝑛</m:t>
                              </m:r>
                            </m:den>
                          </m:f>
                        </m:sup>
                      </m:sSup>
                    </m:oMath>
                  </m:oMathPara>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63856"/>
                <a:ext cx="10058400" cy="4023360"/>
              </a:xfrm>
              <a:blipFill>
                <a:blip r:embed="rId2"/>
                <a:stretch>
                  <a:fillRect l="-1515"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D8FB97B7-6797-4EF1-AC89-4F6042A6B01B}"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6</a:t>
            </a:r>
            <a:endParaRPr lang="ar-JO" sz="1600" dirty="0"/>
          </a:p>
        </p:txBody>
      </p:sp>
    </p:spTree>
    <p:extLst>
      <p:ext uri="{BB962C8B-B14F-4D97-AF65-F5344CB8AC3E}">
        <p14:creationId xmlns:p14="http://schemas.microsoft.com/office/powerpoint/2010/main" val="17823075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387" y="1090361"/>
                <a:ext cx="10058400" cy="4023360"/>
              </a:xfrm>
            </p:spPr>
            <p:txBody>
              <a:bodyPr/>
              <a:lstStyle/>
              <a:p>
                <a:pPr algn="l" rtl="0"/>
                <a:r>
                  <a:rPr lang="en-CA" dirty="0">
                    <a:solidFill>
                      <a:schemeClr val="tx1"/>
                    </a:solidFill>
                    <a:latin typeface="Times New Roman" panose="02020603050405020304" pitchFamily="18" charset="0"/>
                    <a:cs typeface="Times New Roman" panose="02020603050405020304" pitchFamily="18" charset="0"/>
                  </a:rPr>
                  <a:t>Example:</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i="1" smtClean="0">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cs typeface="Times New Roman" panose="02020603050405020304" pitchFamily="18" charset="0"/>
                          </a:rPr>
                          <m:t>1</m:t>
                        </m:r>
                      </m:sub>
                    </m:sSub>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r>
                      <a:rPr lang="en-US" b="0" i="1" smtClean="0">
                        <a:solidFill>
                          <a:schemeClr val="tx1"/>
                        </a:solidFill>
                        <a:latin typeface="Cambria Math" panose="02040503050406030204" pitchFamily="18" charset="0"/>
                        <a:cs typeface="Times New Roman" panose="02020603050405020304" pitchFamily="18" charset="0"/>
                      </a:rPr>
                      <m:t>∗</m:t>
                    </m:r>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panose="02040503050406030204" pitchFamily="18" charset="0"/>
                            <a:cs typeface="Times New Roman" panose="02020603050405020304" pitchFamily="18" charset="0"/>
                          </a:rPr>
                          <m:t>10</m:t>
                        </m:r>
                      </m:e>
                      <m:sup>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6</m:t>
                        </m:r>
                      </m:sup>
                    </m:sSup>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panose="02040503050406030204" pitchFamily="18" charset="0"/>
                            <a:cs typeface="Times New Roman" panose="02020603050405020304" pitchFamily="18" charset="0"/>
                          </a:rPr>
                          <m:t>h</m:t>
                        </m:r>
                        <m:r>
                          <a:rPr lang="en-US" b="0" i="1" smtClean="0">
                            <a:solidFill>
                              <a:schemeClr val="tx1"/>
                            </a:solidFill>
                            <a:latin typeface="Cambria Math" panose="02040503050406030204" pitchFamily="18" charset="0"/>
                            <a:cs typeface="Times New Roman" panose="02020603050405020304" pitchFamily="18" charset="0"/>
                          </a:rPr>
                          <m:t>𝑟</m:t>
                        </m:r>
                      </m:e>
                      <m:sup>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sup>
                    </m:sSup>
                    <m:r>
                      <a:rPr lang="en-US" b="0" i="0" smtClean="0">
                        <a:solidFill>
                          <a:schemeClr val="tx1"/>
                        </a:solidFill>
                        <a:latin typeface="Cambria Math" panose="02040503050406030204" pitchFamily="18" charset="0"/>
                        <a:cs typeface="Times New Roman" panose="02020603050405020304" pitchFamily="18" charset="0"/>
                      </a:rPr>
                      <m:t> </m:t>
                    </m:r>
                  </m:oMath>
                </a14:m>
                <a:r>
                  <a:rPr lang="en-US" dirty="0">
                    <a:solidFill>
                      <a:schemeClr val="tx1"/>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i="1">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i="1">
                        <a:solidFill>
                          <a:schemeClr val="tx1"/>
                        </a:solidFill>
                        <a:latin typeface="Cambria Math" panose="02040503050406030204" pitchFamily="18" charset="0"/>
                        <a:cs typeface="Times New Roman" panose="02020603050405020304" pitchFamily="18" charset="0"/>
                      </a:rPr>
                      <m:t>=</m:t>
                    </m:r>
                    <m:r>
                      <a:rPr lang="en-US" i="1">
                        <a:solidFill>
                          <a:schemeClr val="tx1"/>
                        </a:solidFill>
                        <a:latin typeface="Cambria Math" panose="02040503050406030204" pitchFamily="18" charset="0"/>
                        <a:cs typeface="Times New Roman" panose="02020603050405020304" pitchFamily="18" charset="0"/>
                      </a:rPr>
                      <m:t>1</m:t>
                    </m:r>
                    <m:r>
                      <a:rPr lang="en-US" i="1">
                        <a:solidFill>
                          <a:schemeClr val="tx1"/>
                        </a:solidFill>
                        <a:latin typeface="Cambria Math" panose="02040503050406030204" pitchFamily="18" charset="0"/>
                        <a:cs typeface="Times New Roman" panose="02020603050405020304" pitchFamily="18" charset="0"/>
                      </a:rPr>
                      <m:t>∗</m:t>
                    </m:r>
                    <m:sSup>
                      <m:sSupPr>
                        <m:ctrlPr>
                          <a:rPr lang="en-US" i="1">
                            <a:solidFill>
                              <a:schemeClr val="tx1"/>
                            </a:solidFill>
                            <a:latin typeface="Cambria Math"/>
                            <a:cs typeface="Times New Roman" panose="02020603050405020304" pitchFamily="18" charset="0"/>
                          </a:rPr>
                        </m:ctrlPr>
                      </m:sSupPr>
                      <m:e>
                        <m:r>
                          <a:rPr lang="en-US" i="1">
                            <a:solidFill>
                              <a:schemeClr val="tx1"/>
                            </a:solidFill>
                            <a:latin typeface="Cambria Math" panose="02040503050406030204" pitchFamily="18" charset="0"/>
                            <a:cs typeface="Times New Roman" panose="02020603050405020304" pitchFamily="18" charset="0"/>
                          </a:rPr>
                          <m:t>10</m:t>
                        </m:r>
                      </m:e>
                      <m:sup>
                        <m:r>
                          <a:rPr lang="en-US" i="1">
                            <a:solidFill>
                              <a:schemeClr val="tx1"/>
                            </a:solidFill>
                            <a:latin typeface="Cambria Math" panose="02040503050406030204" pitchFamily="18" charset="0"/>
                            <a:cs typeface="Times New Roman" panose="02020603050405020304" pitchFamily="18" charset="0"/>
                          </a:rPr>
                          <m:t>−</m:t>
                        </m:r>
                        <m:r>
                          <a:rPr lang="en-US" i="1">
                            <a:solidFill>
                              <a:schemeClr val="tx1"/>
                            </a:solidFill>
                            <a:latin typeface="Cambria Math" panose="02040503050406030204" pitchFamily="18" charset="0"/>
                            <a:cs typeface="Times New Roman" panose="02020603050405020304" pitchFamily="18" charset="0"/>
                          </a:rPr>
                          <m:t>6</m:t>
                        </m:r>
                      </m:sup>
                    </m:sSup>
                    <m:sSup>
                      <m:sSupPr>
                        <m:ctrlPr>
                          <a:rPr lang="en-US" i="1">
                            <a:solidFill>
                              <a:schemeClr val="tx1"/>
                            </a:solidFill>
                            <a:latin typeface="Cambria Math"/>
                            <a:cs typeface="Times New Roman" panose="02020603050405020304" pitchFamily="18" charset="0"/>
                          </a:rPr>
                        </m:ctrlPr>
                      </m:sSupPr>
                      <m:e>
                        <m:r>
                          <a:rPr lang="en-US" i="1">
                            <a:solidFill>
                              <a:schemeClr val="tx1"/>
                            </a:solidFill>
                            <a:latin typeface="Cambria Math" panose="02040503050406030204" pitchFamily="18" charset="0"/>
                            <a:cs typeface="Times New Roman" panose="02020603050405020304" pitchFamily="18" charset="0"/>
                          </a:rPr>
                          <m:t>h</m:t>
                        </m:r>
                        <m:r>
                          <a:rPr lang="en-US" i="1">
                            <a:solidFill>
                              <a:schemeClr val="tx1"/>
                            </a:solidFill>
                            <a:latin typeface="Cambria Math" panose="02040503050406030204" pitchFamily="18" charset="0"/>
                            <a:cs typeface="Times New Roman" panose="02020603050405020304" pitchFamily="18" charset="0"/>
                          </a:rPr>
                          <m:t>𝑟</m:t>
                        </m:r>
                      </m:e>
                      <m:sup>
                        <m:r>
                          <a:rPr lang="en-US" i="1">
                            <a:solidFill>
                              <a:schemeClr val="tx1"/>
                            </a:solidFill>
                            <a:latin typeface="Cambria Math" panose="02040503050406030204" pitchFamily="18" charset="0"/>
                            <a:cs typeface="Times New Roman" panose="02020603050405020304" pitchFamily="18" charset="0"/>
                          </a:rPr>
                          <m:t>−</m:t>
                        </m:r>
                        <m:r>
                          <a:rPr lang="en-US" i="1">
                            <a:solidFill>
                              <a:schemeClr val="tx1"/>
                            </a:solidFill>
                            <a:latin typeface="Cambria Math" panose="02040503050406030204" pitchFamily="18" charset="0"/>
                            <a:cs typeface="Times New Roman" panose="02020603050405020304" pitchFamily="18" charset="0"/>
                          </a:rPr>
                          <m:t>1</m:t>
                        </m:r>
                      </m:sup>
                    </m:sSup>
                  </m:oMath>
                </a14:m>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Arith. Mean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m:t>
                    </m:r>
                    <m:nary>
                      <m:naryPr>
                        <m:chr m:val="∑"/>
                        <m:ctrlPr>
                          <a:rPr lang="en-US" b="0" i="1" smtClean="0">
                            <a:solidFill>
                              <a:schemeClr val="tx1"/>
                            </a:solidFill>
                            <a:latin typeface="Cambria Math"/>
                            <a:cs typeface="Times New Roman" panose="02020603050405020304" pitchFamily="18" charset="0"/>
                          </a:rPr>
                        </m:ctrlPr>
                      </m:naryPr>
                      <m:sub>
                        <m:r>
                          <m:rPr>
                            <m:brk m:alnAt="23"/>
                          </m:rPr>
                          <a:rPr lang="en-US" b="0" i="1" smtClean="0">
                            <a:solidFill>
                              <a:schemeClr val="tx1"/>
                            </a:solidFill>
                            <a:latin typeface="Cambria Math" panose="02040503050406030204" pitchFamily="18" charset="0"/>
                            <a:cs typeface="Times New Roman" panose="02020603050405020304" pitchFamily="18" charset="0"/>
                          </a:rPr>
                          <m:t>1</m:t>
                        </m:r>
                      </m:sub>
                      <m:sup>
                        <m:r>
                          <a:rPr lang="en-US" b="0" i="1" smtClean="0">
                            <a:solidFill>
                              <a:schemeClr val="tx1"/>
                            </a:solidFill>
                            <a:latin typeface="Cambria Math" panose="02040503050406030204" pitchFamily="18" charset="0"/>
                            <a:cs typeface="Times New Roman" panose="02020603050405020304" pitchFamily="18" charset="0"/>
                          </a:rPr>
                          <m:t>2</m:t>
                        </m:r>
                      </m:sup>
                      <m:e>
                        <m:f>
                          <m:fPr>
                            <m:ctrlPr>
                              <a:rPr lang="en-US" b="0" i="1" smtClean="0">
                                <a:solidFill>
                                  <a:schemeClr val="tx1"/>
                                </a:solidFill>
                                <a:latin typeface="Cambria Math"/>
                                <a:cs typeface="Times New Roman" panose="02020603050405020304" pitchFamily="18" charset="0"/>
                              </a:rPr>
                            </m:ctrlPr>
                          </m:fPr>
                          <m:num>
                            <m:sSub>
                              <m:sSubPr>
                                <m:ctrlPr>
                                  <a:rPr lang="en-US" b="0" i="1" smtClean="0">
                                    <a:solidFill>
                                      <a:schemeClr val="tx1"/>
                                    </a:solidFill>
                                    <a:latin typeface="Cambria Math"/>
                                    <a:ea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n-US" b="0" i="1" smtClean="0">
                                <a:solidFill>
                                  <a:schemeClr val="tx1"/>
                                </a:solidFill>
                                <a:latin typeface="Cambria Math" panose="02040503050406030204" pitchFamily="18" charset="0"/>
                                <a:cs typeface="Times New Roman" panose="02020603050405020304" pitchFamily="18" charset="0"/>
                              </a:rPr>
                              <m:t>𝑛</m:t>
                            </m:r>
                          </m:den>
                        </m:f>
                      </m:e>
                    </m:nary>
                    <m:r>
                      <a:rPr lang="en-US" b="0" i="1" smtClean="0">
                        <a:solidFill>
                          <a:schemeClr val="tx1"/>
                        </a:solidFill>
                        <a:latin typeface="Cambria Math" panose="02040503050406030204" pitchFamily="18" charset="0"/>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sSub>
                          <m:sSubPr>
                            <m:ctrlPr>
                              <a:rPr lang="en-US" b="0" i="1" smtClean="0">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cs typeface="Times New Roman" panose="02020603050405020304" pitchFamily="18" charset="0"/>
                              </a:rPr>
                              <m:t>1</m:t>
                            </m:r>
                          </m:sub>
                        </m:sSub>
                      </m:num>
                      <m:den>
                        <m:r>
                          <a:rPr lang="en-US" b="0" i="1" smtClean="0">
                            <a:solidFill>
                              <a:schemeClr val="tx1"/>
                            </a:solidFill>
                            <a:latin typeface="Cambria Math" panose="02040503050406030204" pitchFamily="18" charset="0"/>
                            <a:cs typeface="Times New Roman" panose="02020603050405020304" pitchFamily="18" charset="0"/>
                          </a:rPr>
                          <m:t>2</m:t>
                        </m:r>
                      </m:den>
                    </m:f>
                    <m:r>
                      <a:rPr lang="en-US" b="0" i="1" smtClean="0">
                        <a:solidFill>
                          <a:schemeClr val="tx1"/>
                        </a:solidFill>
                        <a:latin typeface="Cambria Math" panose="02040503050406030204" pitchFamily="18" charset="0"/>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sSub>
                          <m:sSubPr>
                            <m:ctrlPr>
                              <a:rPr lang="en-US" b="0" i="1" smtClean="0">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cs typeface="Times New Roman" panose="02020603050405020304" pitchFamily="18" charset="0"/>
                              </a:rPr>
                              <m:t>2</m:t>
                            </m:r>
                          </m:sub>
                        </m:sSub>
                      </m:num>
                      <m:den>
                        <m:r>
                          <a:rPr lang="en-US" b="0" i="1" smtClean="0">
                            <a:solidFill>
                              <a:schemeClr val="tx1"/>
                            </a:solidFill>
                            <a:latin typeface="Cambria Math" panose="02040503050406030204" pitchFamily="18" charset="0"/>
                            <a:cs typeface="Times New Roman" panose="02020603050405020304" pitchFamily="18" charset="0"/>
                          </a:rPr>
                          <m:t>2</m:t>
                        </m:r>
                      </m:den>
                    </m:f>
                    <m:r>
                      <a:rPr lang="en-US" b="0" i="1" smtClean="0">
                        <a:solidFill>
                          <a:schemeClr val="tx1"/>
                        </a:solidFill>
                        <a:latin typeface="Cambria Math" panose="02040503050406030204" pitchFamily="18" charset="0"/>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num>
                      <m:den>
                        <m:r>
                          <a:rPr lang="en-US" b="0" i="1" smtClean="0">
                            <a:solidFill>
                              <a:schemeClr val="tx1"/>
                            </a:solidFill>
                            <a:latin typeface="Cambria Math" panose="02040503050406030204" pitchFamily="18" charset="0"/>
                            <a:cs typeface="Times New Roman" panose="02020603050405020304" pitchFamily="18" charset="0"/>
                          </a:rPr>
                          <m:t>2</m:t>
                        </m:r>
                      </m:den>
                    </m:f>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55</m:t>
                    </m:r>
                  </m:oMath>
                </a14:m>
                <a:endParaRPr lang="en-US" b="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Geo. Mean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m:t>
                    </m:r>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panose="02040503050406030204" pitchFamily="18" charset="0"/>
                            <a:cs typeface="Times New Roman" panose="02020603050405020304" pitchFamily="18" charset="0"/>
                          </a:rPr>
                          <m:t>(</m:t>
                        </m:r>
                        <m:sSub>
                          <m:sSubPr>
                            <m:ctrlPr>
                              <a:rPr lang="en-US" b="0" i="1" smtClean="0">
                                <a:solidFill>
                                  <a:schemeClr val="tx1"/>
                                </a:solidFill>
                                <a:latin typeface="Cambria Math"/>
                                <a:cs typeface="Times New Roman" panose="02020603050405020304" pitchFamily="18" charset="0"/>
                              </a:rPr>
                            </m:ctrlPr>
                          </m:sSub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cs typeface="Times New Roman" panose="02020603050405020304" pitchFamily="18" charset="0"/>
                              </a:rPr>
                              <m:t>1</m:t>
                            </m:r>
                          </m:sub>
                        </m:sSub>
                        <m:r>
                          <a:rPr lang="en-US" b="0" i="1" smtClean="0">
                            <a:solidFill>
                              <a:schemeClr val="tx1"/>
                            </a:solidFill>
                            <a:latin typeface="Cambria Math" panose="02040503050406030204" pitchFamily="18" charset="0"/>
                            <a:cs typeface="Times New Roman" panose="02020603050405020304" pitchFamily="18" charset="0"/>
                          </a:rPr>
                          <m:t>∗</m:t>
                        </m:r>
                        <m:sSub>
                          <m:sSubPr>
                            <m:ctrlPr>
                              <a:rPr lang="en-US" b="0" i="1" smtClean="0">
                                <a:solidFill>
                                  <a:schemeClr val="tx1"/>
                                </a:solidFill>
                                <a:latin typeface="Cambria Math"/>
                                <a:cs typeface="Times New Roman" panose="02020603050405020304" pitchFamily="18" charset="0"/>
                              </a:rPr>
                            </m:ctrlPr>
                          </m:sSub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cs typeface="Times New Roman" panose="02020603050405020304" pitchFamily="18" charset="0"/>
                              </a:rPr>
                              <m:t>2</m:t>
                            </m:r>
                          </m:sub>
                        </m:sSub>
                        <m:r>
                          <a:rPr lang="en-US" b="0" i="1" smtClean="0">
                            <a:solidFill>
                              <a:schemeClr val="tx1"/>
                            </a:solidFill>
                            <a:latin typeface="Cambria Math" panose="02040503050406030204" pitchFamily="18" charset="0"/>
                            <a:cs typeface="Times New Roman" panose="02020603050405020304" pitchFamily="18" charset="0"/>
                          </a:rPr>
                          <m:t>)</m:t>
                        </m:r>
                      </m:e>
                      <m:sup>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m:t>
                        </m:r>
                      </m:sup>
                    </m:sSup>
                    <m:r>
                      <a:rPr lang="en-US" b="0" i="1" smtClean="0">
                        <a:solidFill>
                          <a:schemeClr val="tx1"/>
                        </a:solidFill>
                        <a:latin typeface="Cambria Math" panose="02040503050406030204" pitchFamily="18" charset="0"/>
                        <a:cs typeface="Times New Roman" panose="02020603050405020304" pitchFamily="18" charset="0"/>
                      </a:rPr>
                      <m:t>=</m:t>
                    </m:r>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r>
                          <a:rPr lang="en-US" b="0" i="1" smtClean="0">
                            <a:solidFill>
                              <a:schemeClr val="tx1"/>
                            </a:solidFill>
                            <a:latin typeface="Cambria Math" panose="02040503050406030204" pitchFamily="18" charset="0"/>
                            <a:cs typeface="Times New Roman" panose="02020603050405020304" pitchFamily="18" charset="0"/>
                          </a:rPr>
                          <m:t>)</m:t>
                        </m:r>
                      </m:e>
                      <m:sup>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m:t>
                        </m:r>
                      </m:sup>
                    </m:sSup>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32</m:t>
                    </m:r>
                  </m:oMath>
                </a14:m>
                <a:endParaRPr lang="en-US" b="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Note that: </a:t>
                </a:r>
                <a14:m>
                  <m:oMath xmlns:m="http://schemas.openxmlformats.org/officeDocument/2006/math">
                    <m:f>
                      <m:fPr>
                        <m:ctrlPr>
                          <a:rPr lang="en-US"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55</m:t>
                        </m:r>
                      </m:num>
                      <m:den>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den>
                    </m:f>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m:t>
                    </m:r>
                    <m:r>
                      <a:rPr lang="en-US" b="0" i="1" smtClean="0">
                        <a:solidFill>
                          <a:schemeClr val="tx1"/>
                        </a:solidFill>
                        <a:latin typeface="Cambria Math" panose="02040503050406030204" pitchFamily="18" charset="0"/>
                        <a:cs typeface="Times New Roman" panose="02020603050405020304" pitchFamily="18" charset="0"/>
                      </a:rPr>
                      <m:t> </m:t>
                    </m:r>
                  </m:oMath>
                </a14:m>
                <a:r>
                  <a:rPr lang="en-US" dirty="0">
                    <a:solidFill>
                      <a:schemeClr val="tx1"/>
                    </a:solidFill>
                    <a:latin typeface="Times New Roman" panose="02020603050405020304" pitchFamily="18" charset="0"/>
                    <a:cs typeface="Times New Roman" panose="02020603050405020304" pitchFamily="18" charset="0"/>
                  </a:rPr>
                  <a:t>and </a:t>
                </a:r>
                <a14:m>
                  <m:oMath xmlns:m="http://schemas.openxmlformats.org/officeDocument/2006/math">
                    <m:f>
                      <m:fPr>
                        <m:ctrlPr>
                          <a:rPr lang="en-US"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1</m:t>
                        </m:r>
                      </m:num>
                      <m:den>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55</m:t>
                        </m:r>
                      </m:den>
                    </m:f>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8</m:t>
                    </m:r>
                  </m:oMath>
                </a14:m>
                <a:r>
                  <a:rPr lang="en-US" dirty="0">
                    <a:solidFill>
                      <a:schemeClr val="tx1"/>
                    </a:solidFill>
                    <a:latin typeface="Times New Roman" panose="02020603050405020304" pitchFamily="18" charset="0"/>
                    <a:cs typeface="Times New Roman" panose="02020603050405020304" pitchFamily="18" charset="0"/>
                  </a:rPr>
                  <a:t>, for Arith. Mean</a:t>
                </a:r>
              </a:p>
              <a:p>
                <a:pPr algn="l" rtl="0"/>
                <a:r>
                  <a:rPr lang="en-US" dirty="0">
                    <a:solidFill>
                      <a:schemeClr val="tx1"/>
                    </a:solidFill>
                    <a:latin typeface="Times New Roman" panose="02020603050405020304" pitchFamily="18" charset="0"/>
                    <a:cs typeface="Times New Roman" panose="02020603050405020304" pitchFamily="18" charset="0"/>
                  </a:rPr>
                  <a:t>And </a:t>
                </a:r>
                <a14:m>
                  <m:oMath xmlns:m="http://schemas.openxmlformats.org/officeDocument/2006/math">
                    <m:f>
                      <m:fPr>
                        <m:ctrlPr>
                          <a:rPr lang="en-US"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32</m:t>
                        </m:r>
                      </m:num>
                      <m:den>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den>
                    </m:f>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2</m:t>
                    </m:r>
                  </m:oMath>
                </a14:m>
                <a:r>
                  <a:rPr lang="en-US"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f>
                      <m:fPr>
                        <m:ctrlPr>
                          <a:rPr lang="en-US"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1</m:t>
                        </m:r>
                      </m:num>
                      <m:den>
                        <m:r>
                          <a:rPr lang="en-US" b="0" i="1" smtClean="0">
                            <a:solidFill>
                              <a:schemeClr val="tx1"/>
                            </a:solidFill>
                            <a:latin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32</m:t>
                        </m:r>
                      </m:den>
                    </m:f>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m:t>
                    </m:r>
                  </m:oMath>
                </a14:m>
                <a:r>
                  <a:rPr lang="en-US" dirty="0">
                    <a:solidFill>
                      <a:schemeClr val="tx1"/>
                    </a:solidFill>
                    <a:latin typeface="Times New Roman" panose="02020603050405020304" pitchFamily="18" charset="0"/>
                    <a:cs typeface="Times New Roman" panose="02020603050405020304" pitchFamily="18" charset="0"/>
                  </a:rPr>
                  <a:t>, for Geo. Mean</a:t>
                </a:r>
              </a:p>
              <a:p>
                <a:pPr algn="l" rtl="0"/>
                <a:r>
                  <a:rPr lang="en-US" dirty="0">
                    <a:solidFill>
                      <a:schemeClr val="tx1"/>
                    </a:solidFill>
                    <a:latin typeface="Times New Roman" panose="02020603050405020304" pitchFamily="18" charset="0"/>
                    <a:cs typeface="Times New Roman" panose="02020603050405020304" pitchFamily="18" charset="0"/>
                  </a:rPr>
                  <a:t>Because Geo. Mean describes the range better. It is preferable in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oMath>
                </a14:m>
                <a:r>
                  <a:rPr lang="en-US" dirty="0">
                    <a:solidFill>
                      <a:schemeClr val="tx1"/>
                    </a:solidFill>
                    <a:latin typeface="Times New Roman" panose="02020603050405020304" pitchFamily="18" charset="0"/>
                    <a:cs typeface="Times New Roman" panose="02020603050405020304" pitchFamily="18" charset="0"/>
                  </a:rPr>
                  <a:t> computations (from a range).</a:t>
                </a:r>
                <a:endParaRPr lang="ar-JO"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387" y="1090361"/>
                <a:ext cx="10058400" cy="4023360"/>
              </a:xfrm>
              <a:blipFill>
                <a:blip r:embed="rId2"/>
                <a:stretch>
                  <a:fillRect l="-606"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FD97EAC5-DC02-4A66-A8CC-F78276F51BD6}"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a:t>
            </a:r>
            <a:r>
              <a:rPr lang="en-US" sz="1600" dirty="0" err="1"/>
              <a:t>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7</a:t>
            </a:r>
            <a:endParaRPr lang="ar-JO" sz="1600" dirty="0"/>
          </a:p>
        </p:txBody>
      </p:sp>
    </p:spTree>
    <p:extLst>
      <p:ext uri="{BB962C8B-B14F-4D97-AF65-F5344CB8AC3E}">
        <p14:creationId xmlns:p14="http://schemas.microsoft.com/office/powerpoint/2010/main" val="1748127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097280" y="1315647"/>
                <a:ext cx="10058400" cy="4023360"/>
              </a:xfrm>
            </p:spPr>
            <p:txBody>
              <a:bodyPr>
                <a:normAutofit/>
              </a:bodyPr>
              <a:lstStyle/>
              <a:p>
                <a:pPr algn="l" rtl="0"/>
                <a:r>
                  <a:rPr lang="en-US" b="1" dirty="0">
                    <a:solidFill>
                      <a:schemeClr val="tx1"/>
                    </a:solidFill>
                    <a:latin typeface="Times New Roman" panose="02020603050405020304" pitchFamily="18" charset="0"/>
                    <a:cs typeface="Times New Roman" panose="02020603050405020304" pitchFamily="18" charset="0"/>
                  </a:rPr>
                  <a:t>4.4: Confidence Limits Of Prediction</a:t>
                </a:r>
              </a:p>
              <a:p>
                <a:pPr algn="l" rtl="0"/>
                <a:r>
                  <a:rPr lang="en-US" dirty="0">
                    <a:solidFill>
                      <a:schemeClr val="tx1"/>
                    </a:solidFill>
                    <a:latin typeface="Times New Roman" panose="02020603050405020304" pitchFamily="18" charset="0"/>
                    <a:cs typeface="Times New Roman" panose="02020603050405020304" pitchFamily="18" charset="0"/>
                  </a:rPr>
                  <a:t>Prediction Confidence </a:t>
                </a:r>
                <a14:m>
                  <m:oMath xmlns:m="http://schemas.openxmlformats.org/officeDocument/2006/math">
                    <m:r>
                      <a:rPr lang="en-US" sz="2200" b="0" i="1" smtClean="0">
                        <a:solidFill>
                          <a:schemeClr val="tx1"/>
                        </a:solidFill>
                        <a:latin typeface="Cambria Math" panose="02040503050406030204" pitchFamily="18" charset="0"/>
                        <a:cs typeface="Times New Roman" panose="02020603050405020304" pitchFamily="18" charset="0"/>
                      </a:rPr>
                      <m:t>= </m:t>
                    </m:r>
                    <m:f>
                      <m:fPr>
                        <m:ctrlPr>
                          <a:rPr lang="en-US" sz="2200" b="0" i="1" smtClean="0">
                            <a:solidFill>
                              <a:schemeClr val="tx1"/>
                            </a:solidFill>
                            <a:latin typeface="Cambria Math"/>
                            <a:cs typeface="Times New Roman" panose="02020603050405020304" pitchFamily="18" charset="0"/>
                          </a:rPr>
                        </m:ctrlPr>
                      </m:fPr>
                      <m:num>
                        <m:r>
                          <a:rPr lang="en-US" sz="2200" b="0" i="1" smtClean="0">
                            <a:solidFill>
                              <a:schemeClr val="tx1"/>
                            </a:solidFill>
                            <a:latin typeface="Cambria Math" panose="02040503050406030204" pitchFamily="18" charset="0"/>
                            <a:cs typeface="Times New Roman" panose="02020603050405020304" pitchFamily="18" charset="0"/>
                          </a:rPr>
                          <m:t>𝑃𝑟𝑒𝑑𝑖𝑐𝑡𝑒𝑑</m:t>
                        </m:r>
                        <m:r>
                          <a:rPr lang="en-US" sz="2200" b="0" i="1" smtClean="0">
                            <a:solidFill>
                              <a:schemeClr val="tx1"/>
                            </a:solidFill>
                            <a:latin typeface="Cambria Math" panose="02040503050406030204" pitchFamily="18" charset="0"/>
                            <a:cs typeface="Times New Roman" panose="02020603050405020304" pitchFamily="18" charset="0"/>
                          </a:rPr>
                          <m:t> </m:t>
                        </m:r>
                        <m:r>
                          <a:rPr lang="en-US" sz="2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num>
                      <m:den>
                        <m:r>
                          <a:rPr lang="en-US" sz="2200" b="0" i="1" smtClean="0">
                            <a:solidFill>
                              <a:schemeClr val="tx1"/>
                            </a:solidFill>
                            <a:latin typeface="Cambria Math" panose="02040503050406030204" pitchFamily="18" charset="0"/>
                            <a:cs typeface="Times New Roman" panose="02020603050405020304" pitchFamily="18" charset="0"/>
                          </a:rPr>
                          <m:t>𝐹𝑖𝑒𝑙𝑑</m:t>
                        </m:r>
                        <m:r>
                          <a:rPr lang="en-US" sz="2200" b="0" i="1" smtClean="0">
                            <a:solidFill>
                              <a:schemeClr val="tx1"/>
                            </a:solidFill>
                            <a:latin typeface="Cambria Math" panose="02040503050406030204" pitchFamily="18" charset="0"/>
                            <a:cs typeface="Times New Roman" panose="02020603050405020304" pitchFamily="18" charset="0"/>
                          </a:rPr>
                          <m:t> </m:t>
                        </m:r>
                        <m:r>
                          <a:rPr lang="en-US" sz="2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den>
                    </m:f>
                  </m:oMath>
                </a14:m>
                <a:endParaRPr lang="en-CA" sz="2200" dirty="0">
                  <a:solidFill>
                    <a:schemeClr val="tx1"/>
                  </a:solidFill>
                  <a:latin typeface="Times New Roman" panose="02020603050405020304" pitchFamily="18" charset="0"/>
                  <a:cs typeface="Times New Roman" panose="02020603050405020304" pitchFamily="18" charset="0"/>
                </a:endParaRPr>
              </a:p>
              <a:p>
                <a:pPr algn="l" rtl="0"/>
                <a:endParaRPr lang="en-CA" dirty="0">
                  <a:solidFill>
                    <a:schemeClr val="tx1"/>
                  </a:solidFill>
                  <a:latin typeface="Times New Roman" panose="02020603050405020304" pitchFamily="18" charset="0"/>
                  <a:cs typeface="Times New Roman" panose="02020603050405020304" pitchFamily="18" charset="0"/>
                </a:endParaRPr>
              </a:p>
              <a:p>
                <a:pPr algn="l" rtl="0"/>
                <a:r>
                  <a:rPr lang="en-CA" dirty="0">
                    <a:solidFill>
                      <a:schemeClr val="tx1"/>
                    </a:solidFill>
                    <a:latin typeface="Times New Roman" panose="02020603050405020304" pitchFamily="18" charset="0"/>
                    <a:cs typeface="Times New Roman" panose="02020603050405020304" pitchFamily="18" charset="0"/>
                  </a:rPr>
                  <a:t>Categories Of Prediction:</a:t>
                </a:r>
              </a:p>
              <a:p>
                <a:pPr algn="l" rtl="0"/>
                <a:r>
                  <a:rPr lang="en-CA" dirty="0">
                    <a:solidFill>
                      <a:schemeClr val="tx1"/>
                    </a:solidFill>
                    <a:latin typeface="Times New Roman" panose="02020603050405020304" pitchFamily="18" charset="0"/>
                    <a:cs typeface="Times New Roman" panose="02020603050405020304" pitchFamily="18" charset="0"/>
                  </a:rPr>
                  <a:t>1- Company data for similar systems.</a:t>
                </a:r>
              </a:p>
              <a:p>
                <a:pPr algn="l" rtl="0"/>
                <a:r>
                  <a:rPr lang="en-CA" dirty="0">
                    <a:solidFill>
                      <a:schemeClr val="tx1"/>
                    </a:solidFill>
                    <a:latin typeface="Times New Roman" panose="02020603050405020304" pitchFamily="18" charset="0"/>
                    <a:cs typeface="Times New Roman" panose="02020603050405020304" pitchFamily="18" charset="0"/>
                  </a:rPr>
                  <a:t>2- Industry data such as offshore gas compression.</a:t>
                </a:r>
              </a:p>
              <a:p>
                <a:pPr algn="l" rtl="0"/>
                <a:r>
                  <a:rPr lang="en-CA" dirty="0">
                    <a:solidFill>
                      <a:schemeClr val="tx1"/>
                    </a:solidFill>
                    <a:latin typeface="Times New Roman" panose="02020603050405020304" pitchFamily="18" charset="0"/>
                    <a:cs typeface="Times New Roman" panose="02020603050405020304" pitchFamily="18" charset="0"/>
                  </a:rPr>
                  <a:t>3- Generic data (combination of sources).</a:t>
                </a:r>
              </a:p>
              <a:p>
                <a:pPr algn="l" rtl="0"/>
                <a:r>
                  <a:rPr lang="en-CA" dirty="0">
                    <a:solidFill>
                      <a:schemeClr val="tx1"/>
                    </a:solidFill>
                    <a:latin typeface="Times New Roman" panose="02020603050405020304" pitchFamily="18" charset="0"/>
                    <a:cs typeface="Times New Roman" panose="02020603050405020304" pitchFamily="18" charset="0"/>
                  </a:rPr>
                  <a:t>4- Physics-based modelling.</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097280" y="1315647"/>
                <a:ext cx="10058400" cy="4023360"/>
              </a:xfrm>
              <a:blipFill>
                <a:blip r:embed="rId2"/>
                <a:stretch>
                  <a:fillRect l="-606" t="-1667"/>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42928031-F81D-451E-8EED-10984BCD3A45}" type="datetime3">
              <a:rPr lang="en-US" sz="1600" smtClean="0">
                <a:cs typeface="Times New Roman" panose="02020603050405020304" pitchFamily="18" charset="0"/>
              </a:rPr>
              <a:t>14 October 2017</a:t>
            </a:fld>
            <a:endParaRPr lang="ar-JO" sz="160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z="1600">
                <a:cs typeface="Times New Roman" panose="02020603050405020304" pitchFamily="18" charset="0"/>
              </a:rPr>
              <a:t>Dr. Osama Habahbeh</a:t>
            </a:r>
            <a:endParaRPr lang="ar-JO" sz="160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r>
              <a:rPr lang="en-US" sz="1600" dirty="0">
                <a:cs typeface="Times New Roman" panose="02020603050405020304" pitchFamily="18" charset="0"/>
              </a:rPr>
              <a:t>10</a:t>
            </a:r>
            <a:endParaRPr lang="ar-JO" sz="1600" dirty="0">
              <a:cs typeface="Times New Roman" panose="02020603050405020304" pitchFamily="18" charset="0"/>
            </a:endParaRPr>
          </a:p>
        </p:txBody>
      </p:sp>
    </p:spTree>
    <p:extLst>
      <p:ext uri="{BB962C8B-B14F-4D97-AF65-F5344CB8AC3E}">
        <p14:creationId xmlns:p14="http://schemas.microsoft.com/office/powerpoint/2010/main" val="13073491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387" y="1143369"/>
                <a:ext cx="10058400" cy="4023360"/>
              </a:xfrm>
            </p:spPr>
            <p:txBody>
              <a:bodyPr/>
              <a:lstStyle/>
              <a:p>
                <a:pPr algn="l" rtl="0"/>
                <a:r>
                  <a:rPr lang="en-US" dirty="0">
                    <a:solidFill>
                      <a:schemeClr val="tx1"/>
                    </a:solidFill>
                    <a:latin typeface="Times New Roman" panose="02020603050405020304" pitchFamily="18" charset="0"/>
                    <a:cs typeface="Times New Roman" panose="02020603050405020304" pitchFamily="18" charset="0"/>
                  </a:rPr>
                  <a:t>For company specific data:</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Example:</a:t>
                </a:r>
              </a:p>
              <a:p>
                <a:pPr algn="l" rtl="0"/>
                <a:r>
                  <a:rPr lang="en-CA" dirty="0">
                    <a:solidFill>
                      <a:schemeClr val="tx1"/>
                    </a:solidFill>
                    <a:latin typeface="Times New Roman" panose="02020603050405020304" pitchFamily="18" charset="0"/>
                    <a:cs typeface="Times New Roman" panose="02020603050405020304" pitchFamily="18" charset="0"/>
                  </a:rPr>
                  <a:t>One can be 90% confident that the actual </a:t>
                </a:r>
                <a14:m>
                  <m:oMath xmlns:m="http://schemas.openxmlformats.org/officeDocument/2006/math">
                    <m:r>
                      <a:rPr lang="en-CA"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CA"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sSub>
                      <m:sSubPr>
                        <m:ctrlPr>
                          <a:rPr lang="en-US" i="1" smtClean="0">
                            <a:solidFill>
                              <a:schemeClr val="tx1"/>
                            </a:solidFill>
                            <a:latin typeface="Cambria Math"/>
                            <a:ea typeface="Cambria Math" panose="02040503050406030204" pitchFamily="18" charset="0"/>
                            <a:cs typeface="Times New Roman" panose="02020603050405020304" pitchFamily="18" charset="0"/>
                          </a:rPr>
                        </m:ctrlPr>
                      </m:sSubPr>
                      <m:e>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𝑝𝑟𝑒𝑑𝑖𝑐𝑡𝑒𝑑</m:t>
                        </m:r>
                      </m:sub>
                    </m:sSub>
                  </m:oMath>
                </a14:m>
                <a:endParaRPr lang="en-CA" dirty="0">
                  <a:solidFill>
                    <a:schemeClr val="tx1"/>
                  </a:solidFill>
                  <a:latin typeface="Times New Roman" panose="02020603050405020304" pitchFamily="18" charset="0"/>
                  <a:cs typeface="Times New Roman" panose="02020603050405020304" pitchFamily="18" charset="0"/>
                </a:endParaRPr>
              </a:p>
              <a:p>
                <a:pPr algn="l" rtl="0"/>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387" y="1143369"/>
                <a:ext cx="10058400" cy="4023360"/>
              </a:xfrm>
              <a:blipFill>
                <a:blip r:embed="rId2"/>
                <a:stretch>
                  <a:fillRect l="-606"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D3550AD2-E40C-44D4-9F6F-54E1BE4198BD}"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pic>
        <p:nvPicPr>
          <p:cNvPr id="8" name="Picture 7"/>
          <p:cNvPicPr>
            <a:picLocks noChangeAspect="1"/>
          </p:cNvPicPr>
          <p:nvPr/>
        </p:nvPicPr>
        <p:blipFill>
          <a:blip r:embed="rId3"/>
          <a:stretch>
            <a:fillRect/>
          </a:stretch>
        </p:blipFill>
        <p:spPr>
          <a:xfrm>
            <a:off x="7384868" y="2119045"/>
            <a:ext cx="4807132" cy="2827797"/>
          </a:xfrm>
          <a:prstGeom prst="rect">
            <a:avLst/>
          </a:prstGeom>
        </p:spPr>
      </p:pic>
    </p:spTree>
    <p:extLst>
      <p:ext uri="{BB962C8B-B14F-4D97-AF65-F5344CB8AC3E}">
        <p14:creationId xmlns:p14="http://schemas.microsoft.com/office/powerpoint/2010/main" val="26033507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85245" y="1130872"/>
                <a:ext cx="10058400" cy="4978380"/>
              </a:xfrm>
            </p:spPr>
            <p:txBody>
              <a:bodyPr>
                <a:normAutofit fontScale="92500" lnSpcReduction="10000"/>
              </a:bodyPr>
              <a:lstStyle/>
              <a:p>
                <a:pPr algn="l" rtl="0"/>
                <a:r>
                  <a:rPr lang="en-US" dirty="0">
                    <a:solidFill>
                      <a:schemeClr val="tx1"/>
                    </a:solidFill>
                    <a:latin typeface="Times New Roman" panose="02020603050405020304" pitchFamily="18" charset="0"/>
                    <a:cs typeface="Times New Roman" panose="02020603050405020304" pitchFamily="18" charset="0"/>
                  </a:rPr>
                  <a:t>For industry specific data:</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Example:</a:t>
                </a:r>
              </a:p>
              <a:p>
                <a:pPr algn="l" rtl="0"/>
                <a:r>
                  <a:rPr lang="en-CA" dirty="0">
                    <a:solidFill>
                      <a:schemeClr val="tx1"/>
                    </a:solidFill>
                    <a:latin typeface="Times New Roman" panose="02020603050405020304" pitchFamily="18" charset="0"/>
                    <a:cs typeface="Times New Roman" panose="02020603050405020304" pitchFamily="18" charset="0"/>
                  </a:rPr>
                  <a:t>One can be 90% confident that the actual </a:t>
                </a:r>
                <a14:m>
                  <m:oMath xmlns:m="http://schemas.openxmlformats.org/officeDocument/2006/math">
                    <m:r>
                      <a:rPr lang="en-CA"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CA"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m:t>
                    </m:r>
                    <m:sSub>
                      <m:sSubPr>
                        <m:ctrlPr>
                          <a:rPr lang="en-US" b="0" i="1" smtClean="0">
                            <a:solidFill>
                              <a:schemeClr val="tx1"/>
                            </a:solidFill>
                            <a:latin typeface="Cambria Math"/>
                            <a:ea typeface="Cambria Math" panose="02040503050406030204" pitchFamily="18" charset="0"/>
                            <a:cs typeface="Times New Roman" panose="02020603050405020304" pitchFamily="18" charset="0"/>
                          </a:rPr>
                        </m:ctrlPr>
                      </m:sSub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𝑝𝑟𝑒𝑑𝑖𝑐𝑡𝑒𝑑</m:t>
                        </m:r>
                      </m:sub>
                    </m:sSub>
                  </m:oMath>
                </a14:m>
                <a:endParaRPr lang="en-CA" dirty="0">
                  <a:solidFill>
                    <a:schemeClr val="tx1"/>
                  </a:solidFill>
                  <a:latin typeface="Times New Roman" panose="02020603050405020304" pitchFamily="18" charset="0"/>
                  <a:cs typeface="Times New Roman" panose="02020603050405020304" pitchFamily="18" charset="0"/>
                </a:endParaRP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endParaRPr lang="en-US" dirty="0">
                  <a:solidFill>
                    <a:schemeClr val="tx1"/>
                  </a:solidFill>
                  <a:cs typeface="Times New Roman" panose="02020603050405020304" pitchFamily="18" charset="0"/>
                </a:endParaRP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endParaRPr lang="en-US" dirty="0">
                  <a:solidFill>
                    <a:schemeClr val="tx1"/>
                  </a:solidFill>
                  <a:cs typeface="Times New Roman" panose="02020603050405020304" pitchFamily="18" charset="0"/>
                </a:endParaRPr>
              </a:p>
              <a:p>
                <a:pPr algn="l" rtl="0"/>
                <a:endParaRPr lang="en-US" dirty="0">
                  <a:solidFill>
                    <a:schemeClr val="tx1"/>
                  </a:solidFill>
                  <a:cs typeface="Times New Roman" panose="02020603050405020304" pitchFamily="18" charset="0"/>
                </a:endParaRPr>
              </a:p>
              <a:p>
                <a:pPr algn="l" rtl="0"/>
                <a:r>
                  <a:rPr lang="en-US" dirty="0">
                    <a:solidFill>
                      <a:schemeClr val="tx1"/>
                    </a:solidFill>
                    <a:cs typeface="Times New Roman" panose="02020603050405020304" pitchFamily="18" charset="0"/>
                  </a:rPr>
                  <a:t>In order of preference, company data is best, while industry data is better than generic data.</a:t>
                </a:r>
              </a:p>
              <a:p>
                <a:pPr algn="l" rtl="0"/>
                <a:r>
                  <a:rPr lang="en-US" dirty="0">
                    <a:solidFill>
                      <a:schemeClr val="tx1"/>
                    </a:solidFill>
                    <a:cs typeface="Times New Roman" panose="02020603050405020304" pitchFamily="18" charset="0"/>
                  </a:rPr>
                  <a:t>We don’t know </a:t>
                </a:r>
                <a14:m>
                  <m:oMath xmlns:m="http://schemas.openxmlformats.org/officeDocument/2006/math">
                    <m:sSub>
                      <m:sSubPr>
                        <m:ctrlPr>
                          <a:rPr lang="en-US" i="1">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i="1">
                            <a:solidFill>
                              <a:schemeClr val="tx1"/>
                            </a:solidFill>
                            <a:latin typeface="Cambria Math" panose="02040503050406030204" pitchFamily="18" charset="0"/>
                            <a:cs typeface="Times New Roman" panose="02020603050405020304" pitchFamily="18" charset="0"/>
                          </a:rPr>
                          <m:t>𝑎𝑐𝑡𝑢𝑎𝑙</m:t>
                        </m:r>
                      </m:sub>
                    </m:sSub>
                    <m:r>
                      <a:rPr lang="en-US" i="1">
                        <a:solidFill>
                          <a:schemeClr val="tx1"/>
                        </a:solidFill>
                        <a:latin typeface="Cambria Math" panose="02040503050406030204" pitchFamily="18" charset="0"/>
                        <a:cs typeface="Times New Roman" panose="02020603050405020304" pitchFamily="18" charset="0"/>
                      </a:rPr>
                      <m:t> </m:t>
                    </m:r>
                  </m:oMath>
                </a14:m>
                <a:r>
                  <a:rPr lang="en-US" dirty="0">
                    <a:solidFill>
                      <a:schemeClr val="tx1"/>
                    </a:solidFill>
                    <a:cs typeface="Times New Roman" panose="02020603050405020304" pitchFamily="18" charset="0"/>
                  </a:rPr>
                  <a:t>beforehand, but we know </a:t>
                </a:r>
                <a14:m>
                  <m:oMath xmlns:m="http://schemas.openxmlformats.org/officeDocument/2006/math">
                    <m:sSub>
                      <m:sSubPr>
                        <m:ctrlPr>
                          <a:rPr lang="en-US" i="1">
                            <a:solidFill>
                              <a:schemeClr val="tx1"/>
                            </a:solidFill>
                            <a:latin typeface="Cambria Math"/>
                            <a:cs typeface="Times New Roman" panose="02020603050405020304" pitchFamily="18" charset="0"/>
                          </a:rPr>
                        </m:ctrlPr>
                      </m:sSubPr>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i="1">
                            <a:solidFill>
                              <a:schemeClr val="tx1"/>
                            </a:solidFill>
                            <a:latin typeface="Cambria Math" panose="02040503050406030204" pitchFamily="18" charset="0"/>
                            <a:cs typeface="Times New Roman" panose="02020603050405020304" pitchFamily="18" charset="0"/>
                          </a:rPr>
                          <m:t>𝑝𝑟𝑒𝑑𝑖𝑐𝑡𝑒𝑑</m:t>
                        </m:r>
                      </m:sub>
                    </m:sSub>
                  </m:oMath>
                </a14:m>
                <a:r>
                  <a:rPr lang="en-US" dirty="0">
                    <a:solidFill>
                      <a:schemeClr val="tx1"/>
                    </a:solidFill>
                    <a:cs typeface="Times New Roman" panose="02020603050405020304" pitchFamily="18" charset="0"/>
                  </a:rPr>
                  <a:t>or estimated.</a:t>
                </a:r>
              </a:p>
              <a:p>
                <a:pPr algn="l" rtl="0"/>
                <a:r>
                  <a:rPr lang="en-US" dirty="0">
                    <a:solidFill>
                      <a:schemeClr val="tx1"/>
                    </a:solidFill>
                    <a:cs typeface="Times New Roman" panose="02020603050405020304" pitchFamily="18" charset="0"/>
                  </a:rPr>
                  <a:t>The actual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oMath>
                </a14:m>
                <a:r>
                  <a:rPr lang="en-US" dirty="0">
                    <a:solidFill>
                      <a:schemeClr val="tx1"/>
                    </a:solidFill>
                    <a:cs typeface="Times New Roman" panose="02020603050405020304" pitchFamily="18" charset="0"/>
                  </a:rPr>
                  <a:t> would be known after actual failure occur.</a:t>
                </a:r>
              </a:p>
              <a:p>
                <a:pPr algn="l" rtl="0"/>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85245" y="1130872"/>
                <a:ext cx="10058400" cy="4978380"/>
              </a:xfrm>
              <a:blipFill>
                <a:blip r:embed="rId2"/>
                <a:stretch>
                  <a:fillRect l="-545" t="-171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B1FA983-EC5C-4B5C-ABBC-540F33C6C44B}"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pic>
        <p:nvPicPr>
          <p:cNvPr id="7" name="Picture 6"/>
          <p:cNvPicPr>
            <a:picLocks noChangeAspect="1"/>
          </p:cNvPicPr>
          <p:nvPr/>
        </p:nvPicPr>
        <p:blipFill>
          <a:blip r:embed="rId3"/>
          <a:stretch>
            <a:fillRect/>
          </a:stretch>
        </p:blipFill>
        <p:spPr>
          <a:xfrm>
            <a:off x="7252579" y="1789043"/>
            <a:ext cx="4753892" cy="2895275"/>
          </a:xfrm>
          <a:prstGeom prst="rect">
            <a:avLst/>
          </a:prstGeom>
        </p:spPr>
      </p:pic>
    </p:spTree>
    <p:extLst>
      <p:ext uri="{BB962C8B-B14F-4D97-AF65-F5344CB8AC3E}">
        <p14:creationId xmlns:p14="http://schemas.microsoft.com/office/powerpoint/2010/main" val="40368924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23900"/>
            <a:ext cx="10058400" cy="673100"/>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Chapter 5. Interpreting data and demonstrating reliability.</a:t>
            </a:r>
            <a:endParaRPr lang="ar-JO" sz="2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a:solidFill>
                  <a:schemeClr val="tx1"/>
                </a:solidFill>
                <a:latin typeface="Times New Roman" panose="02020603050405020304" pitchFamily="18" charset="0"/>
                <a:cs typeface="Times New Roman" panose="02020603050405020304" pitchFamily="18" charset="0"/>
              </a:rPr>
              <a:t>5.1: There are four potential situations when it comes to the study of failure cases:</a:t>
            </a:r>
          </a:p>
          <a:p>
            <a:pPr algn="l" rtl="0"/>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4A64841-A524-4241-903C-F1E6FFB25A0E}"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270000" y="2561166"/>
              <a:ext cx="9055101" cy="1920240"/>
            </p:xfrm>
            <a:graphic>
              <a:graphicData uri="http://schemas.openxmlformats.org/drawingml/2006/table">
                <a:tbl>
                  <a:tblPr firstRow="1" bandRow="1">
                    <a:tableStyleId>{5C22544A-7EE6-4342-B048-85BDC9FD1C3A}</a:tableStyleId>
                  </a:tblPr>
                  <a:tblGrid>
                    <a:gridCol w="3018367">
                      <a:extLst>
                        <a:ext uri="{9D8B030D-6E8A-4147-A177-3AD203B41FA5}">
                          <a16:colId xmlns:a16="http://schemas.microsoft.com/office/drawing/2014/main" xmlns="" val="20000"/>
                        </a:ext>
                      </a:extLst>
                    </a:gridCol>
                    <a:gridCol w="3018367">
                      <a:extLst>
                        <a:ext uri="{9D8B030D-6E8A-4147-A177-3AD203B41FA5}">
                          <a16:colId xmlns:a16="http://schemas.microsoft.com/office/drawing/2014/main" xmlns="" val="20001"/>
                        </a:ext>
                      </a:extLst>
                    </a:gridCol>
                    <a:gridCol w="3018367">
                      <a:extLst>
                        <a:ext uri="{9D8B030D-6E8A-4147-A177-3AD203B41FA5}">
                          <a16:colId xmlns:a16="http://schemas.microsoft.com/office/drawing/2014/main" xmlns="" val="20002"/>
                        </a:ext>
                      </a:extLst>
                    </a:gridCol>
                  </a:tblGrid>
                  <a:tr h="636411">
                    <a:tc>
                      <a:txBody>
                        <a:bodyPr/>
                        <a:lstStyle/>
                        <a:p>
                          <a:endParaRPr lang="en-US" dirty="0">
                            <a:latin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𝝀</m:t>
                                </m:r>
                                <m:r>
                                  <a:rPr lang="en-US" b="1" i="1" smtClean="0">
                                    <a:solidFill>
                                      <a:schemeClr val="tx1"/>
                                    </a:solidFill>
                                    <a:latin typeface="Cambria Math" panose="02040503050406030204" pitchFamily="18" charset="0"/>
                                    <a:ea typeface="Cambria Math" panose="02040503050406030204" pitchFamily="18" charset="0"/>
                                  </a:rPr>
                                  <m:t> </m:t>
                                </m:r>
                                <m:r>
                                  <a:rPr lang="en-US" b="1" i="1" smtClean="0">
                                    <a:solidFill>
                                      <a:schemeClr val="tx1"/>
                                    </a:solidFill>
                                    <a:latin typeface="Cambria Math" panose="02040503050406030204" pitchFamily="18" charset="0"/>
                                    <a:ea typeface="Cambria Math" panose="02040503050406030204" pitchFamily="18" charset="0"/>
                                  </a:rPr>
                                  <m:t>𝒄𝒐𝒏𝒔𝒕𝒂𝒏𝒕</m:t>
                                </m:r>
                              </m:oMath>
                            </m:oMathPara>
                          </a14:m>
                          <a:endParaRPr lang="en-US" b="1" dirty="0">
                            <a:solidFill>
                              <a:schemeClr val="tx1"/>
                            </a:solidFill>
                            <a:latin typeface="Times New Roman" panose="02020603050405020304" pitchFamily="18" charset="0"/>
                            <a:ea typeface="Cambria Math" panose="02040503050406030204" pitchFamily="18" charset="0"/>
                          </a:endParaRPr>
                        </a:p>
                        <a:p>
                          <a:pPr algn="ctr"/>
                          <a:endParaRPr lang="en-US" dirty="0">
                            <a:latin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𝝀</m:t>
                                </m:r>
                                <m:r>
                                  <a:rPr lang="en-US" b="1" i="1" smtClean="0">
                                    <a:solidFill>
                                      <a:schemeClr val="tx1"/>
                                    </a:solidFill>
                                    <a:latin typeface="Cambria Math" panose="02040503050406030204" pitchFamily="18" charset="0"/>
                                    <a:ea typeface="Cambria Math" panose="02040503050406030204" pitchFamily="18" charset="0"/>
                                  </a:rPr>
                                  <m:t> </m:t>
                                </m:r>
                                <m:r>
                                  <a:rPr lang="en-US" b="1" i="1" smtClean="0">
                                    <a:solidFill>
                                      <a:schemeClr val="tx1"/>
                                    </a:solidFill>
                                    <a:latin typeface="Cambria Math" panose="02040503050406030204" pitchFamily="18" charset="0"/>
                                    <a:ea typeface="Cambria Math" panose="02040503050406030204" pitchFamily="18" charset="0"/>
                                  </a:rPr>
                                  <m:t>𝒗𝒂𝒓𝒊𝒂𝒃𝒍𝒆</m:t>
                                </m:r>
                              </m:oMath>
                            </m:oMathPara>
                          </a14:m>
                          <a:endParaRPr lang="en-US" b="1" dirty="0">
                            <a:solidFill>
                              <a:schemeClr val="tx1"/>
                            </a:solidFill>
                            <a:latin typeface="Times New Roman" panose="02020603050405020304" pitchFamily="18" charset="0"/>
                            <a:ea typeface="Cambria Math" panose="02040503050406030204" pitchFamily="18" charset="0"/>
                          </a:endParaRPr>
                        </a:p>
                        <a:p>
                          <a:pPr algn="ctr"/>
                          <a:endParaRPr lang="en-US" dirty="0">
                            <a:latin typeface="Times New Roman" panose="02020603050405020304" pitchFamily="18" charset="0"/>
                          </a:endParaRPr>
                        </a:p>
                      </a:txBody>
                      <a:tcPr/>
                    </a:tc>
                    <a:extLst>
                      <a:ext uri="{0D108BD9-81ED-4DB2-BD59-A6C34878D82A}">
                        <a16:rowId xmlns:a16="http://schemas.microsoft.com/office/drawing/2014/main" xmlns="" val="10000"/>
                      </a:ext>
                    </a:extLst>
                  </a:tr>
                  <a:tr h="636411">
                    <a:tc>
                      <a:txBody>
                        <a:bodyPr/>
                        <a:lstStyle/>
                        <a:p>
                          <a:pPr algn="ctr"/>
                          <a:r>
                            <a:rPr lang="en-US" dirty="0">
                              <a:latin typeface="Times New Roman" panose="02020603050405020304" pitchFamily="18" charset="0"/>
                            </a:rPr>
                            <a:t>Few</a:t>
                          </a:r>
                          <a:r>
                            <a:rPr lang="en-US" baseline="0" dirty="0">
                              <a:latin typeface="Times New Roman" panose="02020603050405020304" pitchFamily="18" charset="0"/>
                            </a:rPr>
                            <a:t> failures</a:t>
                          </a:r>
                        </a:p>
                        <a:p>
                          <a:pPr algn="ctr"/>
                          <a:r>
                            <a:rPr lang="en-US" baseline="0" dirty="0">
                              <a:latin typeface="Times New Roman" panose="02020603050405020304" pitchFamily="18" charset="0"/>
                            </a:rPr>
                            <a:t>(Small “K”)</a:t>
                          </a:r>
                          <a:endParaRPr lang="en-US" dirty="0">
                            <a:latin typeface="Times New Roman" panose="02020603050405020304" pitchFamily="18" charset="0"/>
                          </a:endParaRPr>
                        </a:p>
                      </a:txBody>
                      <a:tcPr/>
                    </a:tc>
                    <a:tc>
                      <a:txBody>
                        <a:bodyPr/>
                        <a:lstStyle/>
                        <a:p>
                          <a:pPr algn="ctr"/>
                          <a:r>
                            <a:rPr lang="en-US" dirty="0">
                              <a:latin typeface="Times New Roman" panose="02020603050405020304" pitchFamily="18" charset="0"/>
                            </a:rPr>
                            <a:t>CH-5</a:t>
                          </a:r>
                        </a:p>
                      </a:txBody>
                      <a:tcPr/>
                    </a:tc>
                    <a:tc>
                      <a:txBody>
                        <a:bodyPr/>
                        <a:lstStyle/>
                        <a:p>
                          <a:pPr algn="ctr"/>
                          <a:r>
                            <a:rPr lang="en-US" dirty="0">
                              <a:latin typeface="Times New Roman" panose="02020603050405020304" pitchFamily="18" charset="0"/>
                            </a:rPr>
                            <a:t>CH-6</a:t>
                          </a:r>
                        </a:p>
                      </a:txBody>
                      <a:tcPr/>
                    </a:tc>
                    <a:extLst>
                      <a:ext uri="{0D108BD9-81ED-4DB2-BD59-A6C34878D82A}">
                        <a16:rowId xmlns:a16="http://schemas.microsoft.com/office/drawing/2014/main" xmlns="" val="10001"/>
                      </a:ext>
                    </a:extLst>
                  </a:tr>
                  <a:tr h="636411">
                    <a:tc>
                      <a:txBody>
                        <a:bodyPr/>
                        <a:lstStyle/>
                        <a:p>
                          <a:pPr algn="ctr"/>
                          <a:r>
                            <a:rPr lang="en-US" dirty="0">
                              <a:latin typeface="Times New Roman" panose="02020603050405020304" pitchFamily="18" charset="0"/>
                            </a:rPr>
                            <a:t>Many failures</a:t>
                          </a:r>
                        </a:p>
                        <a:p>
                          <a:pPr algn="ctr"/>
                          <a:r>
                            <a:rPr lang="en-US" dirty="0">
                              <a:latin typeface="Times New Roman" panose="02020603050405020304" pitchFamily="18" charset="0"/>
                            </a:rPr>
                            <a:t>(High “K”)</a:t>
                          </a:r>
                        </a:p>
                      </a:txBody>
                      <a:tcPr/>
                    </a:tc>
                    <a:tc>
                      <a:txBody>
                        <a:bodyPr/>
                        <a:lstStyle/>
                        <a:p>
                          <a:pPr algn="ctr"/>
                          <a:r>
                            <a:rPr lang="en-US" b="0" dirty="0">
                              <a:latin typeface="Times New Roman" panose="02020603050405020304" pitchFamily="18" charset="0"/>
                              <a:ea typeface="Cambria Math" panose="02040503050406030204" pitchFamily="18" charset="0"/>
                            </a:rPr>
                            <a:t>CH-4:</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𝑇</m:t>
                                  </m:r>
                                </m:den>
                              </m:f>
                            </m:oMath>
                          </a14:m>
                          <a:endParaRPr lang="en-US" dirty="0">
                            <a:latin typeface="Times New Roman" panose="02020603050405020304" pitchFamily="18" charset="0"/>
                          </a:endParaRPr>
                        </a:p>
                      </a:txBody>
                      <a:tcPr/>
                    </a:tc>
                    <a:tc>
                      <a:txBody>
                        <a:bodyPr/>
                        <a:lstStyle/>
                        <a:p>
                          <a:pPr algn="ctr"/>
                          <a:r>
                            <a:rPr lang="en-US" dirty="0">
                              <a:latin typeface="Times New Roman" panose="02020603050405020304" pitchFamily="18" charset="0"/>
                            </a:rPr>
                            <a:t>CH-6</a:t>
                          </a:r>
                        </a:p>
                      </a:txBody>
                      <a:tcPr/>
                    </a:tc>
                    <a:extLst>
                      <a:ext uri="{0D108BD9-81ED-4DB2-BD59-A6C34878D82A}">
                        <a16:rowId xmlns:a16="http://schemas.microsoft.com/office/drawing/2014/main" xmlns="" val="10002"/>
                      </a:ext>
                    </a:extLst>
                  </a:tr>
                </a:tbl>
              </a:graphicData>
            </a:graphic>
          </p:graphicFrame>
        </mc:Choice>
        <mc:Fallback xmlns="">
          <p:graphicFrame>
            <p:nvGraphicFramePr>
              <p:cNvPr id="8" name="Table 7"/>
              <p:cNvGraphicFramePr>
                <a:graphicFrameLocks noGrp="1"/>
              </p:cNvGraphicFramePr>
              <p:nvPr>
                <p:extLst/>
              </p:nvPr>
            </p:nvGraphicFramePr>
            <p:xfrm>
              <a:off x="1270000" y="2561166"/>
              <a:ext cx="9055101" cy="1920240"/>
            </p:xfrm>
            <a:graphic>
              <a:graphicData uri="http://schemas.openxmlformats.org/drawingml/2006/table">
                <a:tbl>
                  <a:tblPr firstRow="1" bandRow="1">
                    <a:tableStyleId>{5C22544A-7EE6-4342-B048-85BDC9FD1C3A}</a:tableStyleId>
                  </a:tblPr>
                  <a:tblGrid>
                    <a:gridCol w="3018367">
                      <a:extLst>
                        <a:ext uri="{9D8B030D-6E8A-4147-A177-3AD203B41FA5}">
                          <a16:colId xmlns:a16="http://schemas.microsoft.com/office/drawing/2014/main" val="20000"/>
                        </a:ext>
                      </a:extLst>
                    </a:gridCol>
                    <a:gridCol w="3018367">
                      <a:extLst>
                        <a:ext uri="{9D8B030D-6E8A-4147-A177-3AD203B41FA5}">
                          <a16:colId xmlns:a16="http://schemas.microsoft.com/office/drawing/2014/main" val="20001"/>
                        </a:ext>
                      </a:extLst>
                    </a:gridCol>
                    <a:gridCol w="3018367">
                      <a:extLst>
                        <a:ext uri="{9D8B030D-6E8A-4147-A177-3AD203B41FA5}">
                          <a16:colId xmlns:a16="http://schemas.microsoft.com/office/drawing/2014/main" val="20002"/>
                        </a:ext>
                      </a:extLst>
                    </a:gridCol>
                  </a:tblGrid>
                  <a:tr h="640080">
                    <a:tc>
                      <a:txBody>
                        <a:bodyPr/>
                        <a:lstStyle/>
                        <a:p>
                          <a:endParaRPr lang="en-US" dirty="0">
                            <a:latin typeface="Times New Roman" panose="02020603050405020304" pitchFamily="18" charset="0"/>
                          </a:endParaRPr>
                        </a:p>
                      </a:txBody>
                      <a:tcPr/>
                    </a:tc>
                    <a:tc>
                      <a:txBody>
                        <a:bodyPr/>
                        <a:lstStyle/>
                        <a:p>
                          <a:endParaRPr lang="en-US"/>
                        </a:p>
                      </a:txBody>
                      <a:tcPr>
                        <a:blipFill>
                          <a:blip r:embed="rId2"/>
                          <a:stretch>
                            <a:fillRect l="-100000" t="-952" r="-100605" b="-215238"/>
                          </a:stretch>
                        </a:blipFill>
                      </a:tcPr>
                    </a:tc>
                    <a:tc>
                      <a:txBody>
                        <a:bodyPr/>
                        <a:lstStyle/>
                        <a:p>
                          <a:endParaRPr lang="en-US"/>
                        </a:p>
                      </a:txBody>
                      <a:tcPr>
                        <a:blipFill>
                          <a:blip r:embed="rId2"/>
                          <a:stretch>
                            <a:fillRect l="-200404" t="-952" r="-808" b="-215238"/>
                          </a:stretch>
                        </a:blipFill>
                      </a:tcPr>
                    </a:tc>
                    <a:extLst>
                      <a:ext uri="{0D108BD9-81ED-4DB2-BD59-A6C34878D82A}">
                        <a16:rowId xmlns:a16="http://schemas.microsoft.com/office/drawing/2014/main" val="10000"/>
                      </a:ext>
                    </a:extLst>
                  </a:tr>
                  <a:tr h="640080">
                    <a:tc>
                      <a:txBody>
                        <a:bodyPr/>
                        <a:lstStyle/>
                        <a:p>
                          <a:pPr algn="ctr"/>
                          <a:r>
                            <a:rPr lang="en-US" dirty="0" smtClean="0">
                              <a:latin typeface="Times New Roman" panose="02020603050405020304" pitchFamily="18" charset="0"/>
                            </a:rPr>
                            <a:t>Few</a:t>
                          </a:r>
                          <a:r>
                            <a:rPr lang="en-US" baseline="0" dirty="0" smtClean="0">
                              <a:latin typeface="Times New Roman" panose="02020603050405020304" pitchFamily="18" charset="0"/>
                            </a:rPr>
                            <a:t> failures</a:t>
                          </a:r>
                        </a:p>
                        <a:p>
                          <a:pPr algn="ctr"/>
                          <a:r>
                            <a:rPr lang="en-US" baseline="0" dirty="0" smtClean="0">
                              <a:latin typeface="Times New Roman" panose="02020603050405020304" pitchFamily="18" charset="0"/>
                            </a:rPr>
                            <a:t>(Small “K”)</a:t>
                          </a:r>
                          <a:endParaRPr lang="en-US" dirty="0">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CH-5</a:t>
                          </a:r>
                          <a:endParaRPr lang="en-US" dirty="0">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CH-6</a:t>
                          </a:r>
                          <a:endParaRPr lang="en-US" dirty="0">
                            <a:latin typeface="Times New Roman" panose="02020603050405020304" pitchFamily="18" charset="0"/>
                          </a:endParaRPr>
                        </a:p>
                      </a:txBody>
                      <a:tcPr/>
                    </a:tc>
                    <a:extLst>
                      <a:ext uri="{0D108BD9-81ED-4DB2-BD59-A6C34878D82A}">
                        <a16:rowId xmlns:a16="http://schemas.microsoft.com/office/drawing/2014/main" val="10001"/>
                      </a:ext>
                    </a:extLst>
                  </a:tr>
                  <a:tr h="640080">
                    <a:tc>
                      <a:txBody>
                        <a:bodyPr/>
                        <a:lstStyle/>
                        <a:p>
                          <a:pPr algn="ctr"/>
                          <a:r>
                            <a:rPr lang="en-US" dirty="0" smtClean="0">
                              <a:latin typeface="Times New Roman" panose="02020603050405020304" pitchFamily="18" charset="0"/>
                            </a:rPr>
                            <a:t>Many failures</a:t>
                          </a:r>
                        </a:p>
                        <a:p>
                          <a:pPr algn="ctr"/>
                          <a:r>
                            <a:rPr lang="en-US" dirty="0" smtClean="0">
                              <a:latin typeface="Times New Roman" panose="02020603050405020304" pitchFamily="18" charset="0"/>
                            </a:rPr>
                            <a:t>(High “K”)</a:t>
                          </a:r>
                          <a:endParaRPr lang="en-US" dirty="0">
                            <a:latin typeface="Times New Roman" panose="02020603050405020304" pitchFamily="18" charset="0"/>
                          </a:endParaRPr>
                        </a:p>
                      </a:txBody>
                      <a:tcPr/>
                    </a:tc>
                    <a:tc>
                      <a:txBody>
                        <a:bodyPr/>
                        <a:lstStyle/>
                        <a:p>
                          <a:endParaRPr lang="en-US"/>
                        </a:p>
                      </a:txBody>
                      <a:tcPr>
                        <a:blipFill>
                          <a:blip r:embed="rId2"/>
                          <a:stretch>
                            <a:fillRect l="-100000" t="-201905" r="-100605" b="-14286"/>
                          </a:stretch>
                        </a:blipFill>
                      </a:tcPr>
                    </a:tc>
                    <a:tc>
                      <a:txBody>
                        <a:bodyPr/>
                        <a:lstStyle/>
                        <a:p>
                          <a:pPr algn="ctr"/>
                          <a:r>
                            <a:rPr lang="en-US" dirty="0" smtClean="0">
                              <a:latin typeface="Times New Roman" panose="02020603050405020304" pitchFamily="18" charset="0"/>
                            </a:rPr>
                            <a:t>CH-6</a:t>
                          </a:r>
                          <a:endParaRPr lang="en-US" dirty="0">
                            <a:latin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5495290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90360"/>
                <a:ext cx="10058400" cy="4023360"/>
              </a:xfrm>
            </p:spPr>
            <p:txBody>
              <a:bodyPr>
                <a:normAutofit lnSpcReduction="10000"/>
              </a:bodyPr>
              <a:lstStyle/>
              <a:p>
                <a:pPr algn="l" rtl="0"/>
                <a:r>
                  <a:rPr lang="en-US" dirty="0">
                    <a:solidFill>
                      <a:schemeClr val="tx1"/>
                    </a:solidFill>
                    <a:latin typeface="Times New Roman" panose="02020603050405020304" pitchFamily="18" charset="0"/>
                    <a:cs typeface="Times New Roman" panose="02020603050405020304" pitchFamily="18" charset="0"/>
                  </a:rPr>
                  <a:t>5.2: Inference and confidence levels</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To find </a:t>
                </a:r>
                <a14:m>
                  <m:oMath xmlns:m="http://schemas.openxmlformats.org/officeDocument/2006/math">
                    <m:sSup>
                      <m:sSupPr>
                        <m:ctrlPr>
                          <a:rPr lang="en-US" i="1" smtClean="0">
                            <a:solidFill>
                              <a:schemeClr val="tx1"/>
                            </a:solidFill>
                            <a:latin typeface="Cambria Math"/>
                            <a:cs typeface="Times New Roman" panose="02020603050405020304" pitchFamily="18" charset="0"/>
                          </a:rPr>
                        </m:ctrlPr>
                      </m:sSupPr>
                      <m:e>
                        <m:r>
                          <m:rPr>
                            <m:sty m:val="p"/>
                          </m:rPr>
                          <a:rPr lang="el-G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e>
                      <m:sup>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dirty="0">
                    <a:solidFill>
                      <a:schemeClr val="tx1"/>
                    </a:solidFill>
                    <a:latin typeface="Times New Roman" panose="02020603050405020304" pitchFamily="18" charset="0"/>
                    <a:cs typeface="Times New Roman" panose="02020603050405020304" pitchFamily="18" charset="0"/>
                  </a:rPr>
                  <a:t> (estimated MTBF), one point of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𝑎𝑛𝑑</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𝑘</m:t>
                    </m:r>
                  </m:oMath>
                </a14:m>
                <a:r>
                  <a:rPr lang="en-US" dirty="0">
                    <a:solidFill>
                      <a:schemeClr val="tx1"/>
                    </a:solidFill>
                    <a:latin typeface="Times New Roman" panose="02020603050405020304" pitchFamily="18" charset="0"/>
                    <a:cs typeface="Times New Roman" panose="02020603050405020304" pitchFamily="18" charset="0"/>
                  </a:rPr>
                  <a:t> is enough.</a:t>
                </a:r>
              </a:p>
              <a:p>
                <a:pPr algn="l" rtl="0"/>
                <a:r>
                  <a:rPr lang="en-US" dirty="0">
                    <a:solidFill>
                      <a:schemeClr val="tx1"/>
                    </a:solidFill>
                    <a:latin typeface="Times New Roman" panose="02020603050405020304" pitchFamily="18" charset="0"/>
                    <a:cs typeface="Times New Roman" panose="02020603050405020304" pitchFamily="18" charset="0"/>
                  </a:rPr>
                  <a:t>To find true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a:rPr lang="en-US"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chemeClr val="tx1"/>
                    </a:solidFill>
                    <a:latin typeface="Times New Roman" panose="02020603050405020304" pitchFamily="18" charset="0"/>
                    <a:cs typeface="Times New Roman" panose="02020603050405020304" pitchFamily="18" charset="0"/>
                  </a:rPr>
                  <a:t>use:</a:t>
                </a:r>
              </a:p>
              <a:p>
                <a:pPr algn="l" rtl="0"/>
                <a:r>
                  <a:rPr lang="en-US" dirty="0">
                    <a:solidFill>
                      <a:schemeClr val="tx1"/>
                    </a:solidFill>
                    <a:latin typeface="Times New Roman" panose="02020603050405020304" pitchFamily="18" charset="0"/>
                    <a:cs typeface="Times New Roman" panose="02020603050405020304" pitchFamily="18" charset="0"/>
                  </a:rPr>
                  <a:t>MTBF =</a:t>
                </a:r>
                <a14:m>
                  <m:oMath xmlns:m="http://schemas.openxmlformats.org/officeDocument/2006/math">
                    <m:nary>
                      <m:naryPr>
                        <m:ctrlPr>
                          <a:rPr lang="en-US" sz="2400" i="1" smtClean="0">
                            <a:solidFill>
                              <a:schemeClr val="tx1"/>
                            </a:solidFill>
                            <a:latin typeface="Cambria Math"/>
                            <a:cs typeface="Times New Roman" panose="02020603050405020304" pitchFamily="18" charset="0"/>
                          </a:rPr>
                        </m:ctrlPr>
                      </m:naryPr>
                      <m:sub>
                        <m:r>
                          <m:rPr>
                            <m:brk m:alnAt="23"/>
                          </m:rPr>
                          <a:rPr lang="en-US" sz="2400" b="0" i="1" smtClean="0">
                            <a:solidFill>
                              <a:schemeClr val="tx1"/>
                            </a:solidFill>
                            <a:latin typeface="Cambria Math" panose="02040503050406030204" pitchFamily="18" charset="0"/>
                            <a:cs typeface="Times New Roman" panose="02020603050405020304" pitchFamily="18" charset="0"/>
                          </a:rPr>
                          <m:t>0</m:t>
                        </m:r>
                      </m:sub>
                      <m:sup>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sz="2400" i="1" smtClean="0">
                                <a:solidFill>
                                  <a:schemeClr val="tx1"/>
                                </a:solidFill>
                                <a:latin typeface="Cambria Math"/>
                                <a:cs typeface="Times New Roman" panose="02020603050405020304" pitchFamily="18" charset="0"/>
                              </a:rPr>
                            </m:ctrlPr>
                          </m:fPr>
                          <m:num>
                            <m:sSub>
                              <m:sSubPr>
                                <m:ctrlPr>
                                  <a:rPr lang="en-US" sz="2400" i="1" smtClean="0">
                                    <a:solidFill>
                                      <a:schemeClr val="tx1"/>
                                    </a:solidFill>
                                    <a:latin typeface="Cambria Math"/>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𝑁</m:t>
                                </m:r>
                              </m:e>
                              <m:sub>
                                <m:r>
                                  <a:rPr lang="en-US" sz="2400" b="0" i="1" smtClean="0">
                                    <a:solidFill>
                                      <a:schemeClr val="tx1"/>
                                    </a:solidFill>
                                    <a:latin typeface="Cambria Math" panose="02040503050406030204" pitchFamily="18" charset="0"/>
                                    <a:cs typeface="Times New Roman" panose="02020603050405020304" pitchFamily="18" charset="0"/>
                                  </a:rPr>
                                  <m:t>𝑠</m:t>
                                </m:r>
                              </m:sub>
                            </m:sSub>
                            <m:r>
                              <a:rPr lang="en-US" sz="2400" b="0" i="1" smtClean="0">
                                <a:solidFill>
                                  <a:schemeClr val="tx1"/>
                                </a:solidFill>
                                <a:latin typeface="Cambria Math" panose="02040503050406030204" pitchFamily="18" charset="0"/>
                                <a:cs typeface="Times New Roman" panose="02020603050405020304" pitchFamily="18" charset="0"/>
                              </a:rPr>
                              <m:t>(</m:t>
                            </m:r>
                            <m:r>
                              <a:rPr lang="en-US" sz="2400" b="0" i="1" smtClean="0">
                                <a:solidFill>
                                  <a:schemeClr val="tx1"/>
                                </a:solidFill>
                                <a:latin typeface="Cambria Math" panose="02040503050406030204" pitchFamily="18" charset="0"/>
                                <a:cs typeface="Times New Roman" panose="02020603050405020304" pitchFamily="18" charset="0"/>
                              </a:rPr>
                              <m:t>𝑡</m:t>
                            </m:r>
                            <m:r>
                              <a:rPr lang="en-US" sz="2400" b="0" i="1" smtClean="0">
                                <a:solidFill>
                                  <a:schemeClr val="tx1"/>
                                </a:solidFill>
                                <a:latin typeface="Cambria Math" panose="02040503050406030204" pitchFamily="18" charset="0"/>
                                <a:cs typeface="Times New Roman" panose="02020603050405020304" pitchFamily="18" charset="0"/>
                              </a:rPr>
                              <m:t>)</m:t>
                            </m:r>
                          </m:num>
                          <m:den>
                            <m:r>
                              <a:rPr lang="en-US" sz="2400" b="0" i="1" smtClean="0">
                                <a:solidFill>
                                  <a:schemeClr val="tx1"/>
                                </a:solidFill>
                                <a:latin typeface="Cambria Math" panose="02040503050406030204" pitchFamily="18" charset="0"/>
                                <a:cs typeface="Times New Roman" panose="02020603050405020304" pitchFamily="18" charset="0"/>
                              </a:rPr>
                              <m:t>𝑁</m:t>
                            </m:r>
                          </m:den>
                        </m:f>
                      </m:e>
                    </m:nary>
                    <m:r>
                      <a:rPr lang="en-US" sz="2400" b="0" i="1" smtClean="0">
                        <a:solidFill>
                          <a:schemeClr val="tx1"/>
                        </a:solidFill>
                        <a:latin typeface="Cambria Math" panose="02040503050406030204" pitchFamily="18" charset="0"/>
                        <a:cs typeface="Times New Roman" panose="02020603050405020304" pitchFamily="18" charset="0"/>
                      </a:rPr>
                      <m:t>𝑑𝑡</m:t>
                    </m:r>
                    <m:r>
                      <a:rPr lang="en-US" sz="2400" b="0" i="1" smtClean="0">
                        <a:solidFill>
                          <a:schemeClr val="tx1"/>
                        </a:solidFill>
                        <a:latin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2400" i="1">
                            <a:solidFill>
                              <a:schemeClr val="tx1"/>
                            </a:solidFill>
                            <a:latin typeface="Cambria Math"/>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𝑁</m:t>
                        </m:r>
                      </m:e>
                      <m:sub>
                        <m:r>
                          <a:rPr lang="en-US" sz="2400" i="1">
                            <a:solidFill>
                              <a:schemeClr val="tx1"/>
                            </a:solidFill>
                            <a:latin typeface="Cambria Math" panose="02040503050406030204" pitchFamily="18" charset="0"/>
                            <a:cs typeface="Times New Roman" panose="02020603050405020304" pitchFamily="18" charset="0"/>
                          </a:rPr>
                          <m:t>𝑠</m:t>
                        </m:r>
                      </m:sub>
                    </m:sSub>
                  </m:oMath>
                </a14:m>
                <a:r>
                  <a:rPr lang="en-US" sz="240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is Number surviving =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𝑁</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𝑘</m:t>
                    </m:r>
                  </m:oMath>
                </a14:m>
                <a:r>
                  <a:rPr lang="en-US" sz="2400" dirty="0">
                    <a:solidFill>
                      <a:schemeClr val="tx1"/>
                    </a:solidFill>
                    <a:latin typeface="Times New Roman" panose="02020603050405020304" pitchFamily="18" charset="0"/>
                    <a:cs typeface="Times New Roman" panose="02020603050405020304" pitchFamily="18" charset="0"/>
                  </a:rPr>
                  <a:t>,</a:t>
                </a:r>
              </a:p>
              <a:p>
                <a:pPr algn="l" rtl="0"/>
                <a:r>
                  <a:rPr lang="en-US" dirty="0">
                    <a:solidFill>
                      <a:schemeClr val="tx1"/>
                    </a:solidFill>
                    <a:latin typeface="Times New Roman" panose="02020603050405020304" pitchFamily="18" charset="0"/>
                    <a:cs typeface="Times New Roman" panose="02020603050405020304" pitchFamily="18" charset="0"/>
                  </a:rPr>
                  <a:t>So; as to cover the whole batch: </a:t>
                </a:r>
                <a14:m>
                  <m:oMath xmlns:m="http://schemas.openxmlformats.org/officeDocument/2006/math">
                    <m:r>
                      <m:rPr>
                        <m:sty m:val="p"/>
                      </m:rPr>
                      <a:rPr lang="el-GR"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nary>
                      <m:naryPr>
                        <m:limLoc m:val="undOvr"/>
                        <m:ctrlPr>
                          <a:rPr lang="en-US" sz="2400" b="0" i="1" smtClean="0">
                            <a:solidFill>
                              <a:schemeClr val="tx1"/>
                            </a:solidFill>
                            <a:latin typeface="Cambria Math"/>
                            <a:ea typeface="Cambria Math" panose="02040503050406030204" pitchFamily="18" charset="0"/>
                            <a:cs typeface="Times New Roman" panose="02020603050405020304" pitchFamily="18" charset="0"/>
                          </a:rPr>
                        </m:ctrlPr>
                      </m:naryPr>
                      <m:sub>
                        <m:r>
                          <m:rPr>
                            <m:brk m:alnAt="24"/>
                          </m:rP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sub>
                      <m:sup>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e>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𝑅</m:t>
                        </m:r>
                        <m:d>
                          <m:dPr>
                            <m:ctrlPr>
                              <a:rPr lang="en-US" sz="2400" b="0" i="1" smtClean="0">
                                <a:solidFill>
                                  <a:schemeClr val="tx1"/>
                                </a:solidFill>
                                <a:latin typeface="Cambria Math"/>
                                <a:ea typeface="Cambria Math" panose="02040503050406030204" pitchFamily="18" charset="0"/>
                                <a:cs typeface="Times New Roman" panose="020206030504050203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𝑑𝑡</m:t>
                        </m:r>
                      </m:e>
                    </m:nary>
                  </m:oMath>
                </a14:m>
                <a:endParaRPr lang="en-US" sz="240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That means all devices must fail in order to find the true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a:rPr lang="en-US"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chemeClr val="tx1"/>
                    </a:solidFill>
                    <a:latin typeface="Times New Roman" panose="02020603050405020304" pitchFamily="18" charset="0"/>
                    <a:cs typeface="Times New Roman" panose="02020603050405020304" pitchFamily="18" charset="0"/>
                  </a:rPr>
                  <a:t>that’s why we need to estimate it.</a:t>
                </a:r>
              </a:p>
              <a:p>
                <a:pPr algn="l" rtl="0"/>
                <a:r>
                  <a:rPr lang="en-US" dirty="0">
                    <a:solidFill>
                      <a:schemeClr val="tx1"/>
                    </a:solidFill>
                    <a:latin typeface="Times New Roman" panose="02020603050405020304" pitchFamily="18" charset="0"/>
                    <a:cs typeface="Times New Roman" panose="02020603050405020304" pitchFamily="18" charset="0"/>
                  </a:rPr>
                  <a:t>This process is called statistical inference. It is the use of PDF to describe the data with associated confidence limits.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90360"/>
                <a:ext cx="10058400" cy="4023360"/>
              </a:xfrm>
              <a:blipFill>
                <a:blip r:embed="rId2"/>
                <a:stretch>
                  <a:fillRect l="-606" t="-2424" r="-187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586B4AC-0164-4868-A437-AE19E08BEE92}"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spTree>
    <p:extLst>
      <p:ext uri="{BB962C8B-B14F-4D97-AF65-F5344CB8AC3E}">
        <p14:creationId xmlns:p14="http://schemas.microsoft.com/office/powerpoint/2010/main" val="819338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126719"/>
                <a:ext cx="11518900" cy="4023360"/>
              </a:xfrm>
            </p:spPr>
            <p:txBody>
              <a:bodyPr>
                <a:normAutofit/>
              </a:bodyPr>
              <a:lstStyle/>
              <a:p>
                <a:pPr algn="l" rtl="0"/>
                <a:r>
                  <a:rPr lang="en-US" b="1" dirty="0">
                    <a:solidFill>
                      <a:schemeClr val="tx1"/>
                    </a:solidFill>
                    <a:cs typeface="Times New Roman" panose="02020603050405020304" pitchFamily="18" charset="0"/>
                  </a:rPr>
                  <a:t>5.2: The Chi-Square Test (</a:t>
                </a:r>
                <a14:m>
                  <m:oMath xmlns:m="http://schemas.openxmlformats.org/officeDocument/2006/math">
                    <m:sSup>
                      <m:sSupPr>
                        <m:ctrlPr>
                          <a:rPr lang="en-US" b="1" i="1" smtClean="0">
                            <a:solidFill>
                              <a:schemeClr val="tx1"/>
                            </a:solidFill>
                            <a:latin typeface="Cambria Math"/>
                            <a:cs typeface="Times New Roman" panose="02020603050405020304" pitchFamily="18" charset="0"/>
                          </a:rPr>
                        </m:ctrlPr>
                      </m:sSupPr>
                      <m:e>
                        <m:r>
                          <a:rPr lang="en-US" b="1" i="1" smtClean="0">
                            <a:solidFill>
                              <a:schemeClr val="tx1"/>
                            </a:solidFill>
                            <a:latin typeface="Cambria Math" panose="02040503050406030204" pitchFamily="18" charset="0"/>
                            <a:cs typeface="Times New Roman" panose="02020603050405020304" pitchFamily="18" charset="0"/>
                          </a:rPr>
                          <m:t>𝑿</m:t>
                        </m:r>
                      </m:e>
                      <m:sup>
                        <m:r>
                          <a:rPr lang="en-US" b="1" i="1" smtClean="0">
                            <a:solidFill>
                              <a:schemeClr val="tx1"/>
                            </a:solidFill>
                            <a:latin typeface="Cambria Math" panose="02040503050406030204" pitchFamily="18" charset="0"/>
                            <a:cs typeface="Times New Roman" panose="02020603050405020304" pitchFamily="18" charset="0"/>
                          </a:rPr>
                          <m:t>𝟐</m:t>
                        </m:r>
                      </m:sup>
                    </m:sSup>
                    <m:r>
                      <a:rPr lang="en-US" b="1" i="1" smtClean="0">
                        <a:solidFill>
                          <a:schemeClr val="tx1"/>
                        </a:solidFill>
                        <a:latin typeface="Cambria Math" panose="02040503050406030204" pitchFamily="18" charset="0"/>
                        <a:cs typeface="Times New Roman" panose="02020603050405020304" pitchFamily="18" charset="0"/>
                      </a:rPr>
                      <m:t>)</m:t>
                    </m:r>
                  </m:oMath>
                </a14:m>
                <a:endParaRPr lang="en-US" b="1" dirty="0">
                  <a:solidFill>
                    <a:schemeClr val="tx1"/>
                  </a:solidFill>
                  <a:cs typeface="Times New Roman" panose="02020603050405020304" pitchFamily="18" charset="0"/>
                </a:endParaRPr>
              </a:p>
              <a:p>
                <a:pPr algn="l" rtl="0"/>
                <a:endParaRPr lang="en-US" b="1" dirty="0">
                  <a:solidFill>
                    <a:schemeClr val="tx1"/>
                  </a:solidFill>
                  <a:cs typeface="Times New Roman" panose="02020603050405020304" pitchFamily="18" charset="0"/>
                </a:endParaRPr>
              </a:p>
              <a:p>
                <a:pPr algn="l" rtl="0"/>
                <a14:m>
                  <m:oMath xmlns:m="http://schemas.openxmlformats.org/officeDocument/2006/math">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cs typeface="Times New Roman" panose="02020603050405020304" pitchFamily="18" charset="0"/>
                          </a:rPr>
                          <m:t>𝑇</m:t>
                        </m:r>
                      </m:num>
                      <m:den>
                        <m:r>
                          <m:rPr>
                            <m:sty m:val="p"/>
                          </m:rPr>
                          <a:rPr lang="el-GR"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den>
                    </m:f>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solidFill>
                              <a:schemeClr val="tx1"/>
                            </a:solidFill>
                            <a:latin typeface="Cambria Math"/>
                            <a:ea typeface="Cambria Math" panose="02040503050406030204" pitchFamily="18" charset="0"/>
                            <a:cs typeface="Times New Roman" panose="02020603050405020304" pitchFamily="18" charset="0"/>
                          </a:rPr>
                        </m:ctrlPr>
                      </m:sSup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𝑋</m:t>
                        </m:r>
                      </m:e>
                      <m:sup>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b="0" dirty="0">
                    <a:solidFill>
                      <a:schemeClr val="tx1"/>
                    </a:solidFill>
                    <a:latin typeface="Times New Roman" panose="02020603050405020304" pitchFamily="18" charset="0"/>
                    <a:cs typeface="Times New Roman" panose="02020603050405020304" pitchFamily="18" charset="0"/>
                  </a:rPr>
                  <a:t> , obtained from tables</a:t>
                </a:r>
              </a:p>
              <a:p>
                <a:pPr algn="l" rtl="0"/>
                <a14:m>
                  <m:oMath xmlns:m="http://schemas.openxmlformats.org/officeDocument/2006/math">
                    <m:r>
                      <m:rPr>
                        <m:sty m:val="p"/>
                      </m:rPr>
                      <a:rPr lang="el-GR"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solidFill>
                              <a:schemeClr val="tx1"/>
                            </a:solidFill>
                            <a:latin typeface="Cambria Math"/>
                            <a:ea typeface="Cambria Math" panose="02040503050406030204" pitchFamily="18" charset="0"/>
                            <a:cs typeface="Times New Roman" panose="02020603050405020304" pitchFamily="18" charset="0"/>
                          </a:rPr>
                        </m:ctrlPr>
                      </m:fPr>
                      <m:num>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num>
                      <m:den>
                        <m:sSup>
                          <m:sSupPr>
                            <m:ctrlPr>
                              <a:rPr lang="en-US" b="0" i="1" smtClean="0">
                                <a:solidFill>
                                  <a:schemeClr val="tx1"/>
                                </a:solidFill>
                                <a:latin typeface="Cambria Math"/>
                                <a:ea typeface="Cambria Math" panose="02040503050406030204" pitchFamily="18" charset="0"/>
                                <a:cs typeface="Times New Roman" panose="02020603050405020304" pitchFamily="18" charset="0"/>
                              </a:rPr>
                            </m:ctrlPr>
                          </m:sSup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𝑥</m:t>
                            </m:r>
                          </m:e>
                          <m:sup>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 </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b="0" i="1" smtClean="0">
                            <a:solidFill>
                              <a:schemeClr val="tx1"/>
                            </a:solidFill>
                            <a:latin typeface="Cambria Math"/>
                            <a:ea typeface="Cambria Math" panose="02040503050406030204" pitchFamily="18" charset="0"/>
                            <a:cs typeface="Times New Roman" panose="02020603050405020304" pitchFamily="18" charset="0"/>
                          </a:rPr>
                        </m:ctrlPr>
                      </m:fPr>
                      <m:num>
                        <m:sSup>
                          <m:sSupPr>
                            <m:ctrlPr>
                              <a:rPr lang="en-US" b="0" i="1" smtClean="0">
                                <a:solidFill>
                                  <a:schemeClr val="tx1"/>
                                </a:solidFill>
                                <a:latin typeface="Cambria Math"/>
                                <a:ea typeface="Cambria Math" panose="02040503050406030204" pitchFamily="18" charset="0"/>
                                <a:cs typeface="Times New Roman" panose="02020603050405020304" pitchFamily="18" charset="0"/>
                              </a:rPr>
                            </m:ctrlPr>
                          </m:sSup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𝑋</m:t>
                            </m:r>
                          </m:e>
                          <m:sup>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den>
                    </m:f>
                  </m:oMath>
                </a14:m>
                <a:endParaRPr lang="en-US" b="0" dirty="0">
                  <a:solidFill>
                    <a:schemeClr val="tx1"/>
                  </a:solidFill>
                  <a:latin typeface="Times New Roman" panose="02020603050405020304" pitchFamily="18" charset="0"/>
                  <a:cs typeface="Times New Roman" panose="02020603050405020304" pitchFamily="18" charset="0"/>
                </a:endParaRPr>
              </a:p>
              <a:p>
                <a:pPr algn="l" rtl="0"/>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𝑛</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cs typeface="Times New Roman" panose="02020603050405020304" pitchFamily="18" charset="0"/>
                      </a:rPr>
                      <m:t>𝑘</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𝑑𝑒𝑔𝑟𝑒𝑒𝑠</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𝑜𝑓</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𝑓𝑟𝑒𝑒𝑑𝑜𝑚</m:t>
                    </m:r>
                    <m:r>
                      <a:rPr lang="en-US" b="0" i="1" smtClean="0">
                        <a:solidFill>
                          <a:schemeClr val="tx1"/>
                        </a:solidFill>
                        <a:latin typeface="Cambria Math" panose="02040503050406030204" pitchFamily="18" charset="0"/>
                        <a:cs typeface="Times New Roman" panose="02020603050405020304" pitchFamily="18" charset="0"/>
                      </a:rPr>
                      <m:t>.</m:t>
                    </m:r>
                  </m:oMath>
                </a14:m>
                <a:endParaRPr lang="en-US" b="0" dirty="0">
                  <a:solidFill>
                    <a:schemeClr val="tx1"/>
                  </a:solidFill>
                  <a:latin typeface="Times New Roman" panose="02020603050405020304" pitchFamily="18" charset="0"/>
                  <a:cs typeface="Times New Roman" panose="02020603050405020304" pitchFamily="18" charset="0"/>
                </a:endParaRPr>
              </a:p>
              <a:p>
                <a:pPr algn="l" rtl="0"/>
                <a:endParaRPr lang="en-US"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126719"/>
                <a:ext cx="11518900" cy="4023360"/>
              </a:xfrm>
              <a:blipFill>
                <a:blip r:embed="rId2"/>
                <a:stretch>
                  <a:fillRect l="-1323" t="-151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F1E1B56-E921-4BEC-9C42-BEC4FDA01AC2}"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95" y="2050869"/>
            <a:ext cx="5890986" cy="2625634"/>
          </a:xfrm>
          <a:prstGeom prst="rect">
            <a:avLst/>
          </a:prstGeom>
        </p:spPr>
      </p:pic>
    </p:spTree>
    <p:extLst>
      <p:ext uri="{BB962C8B-B14F-4D97-AF65-F5344CB8AC3E}">
        <p14:creationId xmlns:p14="http://schemas.microsoft.com/office/powerpoint/2010/main" val="19643119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232453"/>
                <a:ext cx="11518900" cy="5227332"/>
              </a:xfrm>
            </p:spPr>
            <p:txBody>
              <a:bodyPr>
                <a:normAutofit/>
              </a:bodyPr>
              <a:lstStyle/>
              <a:p>
                <a:pPr algn="l" rtl="0"/>
                <a:r>
                  <a:rPr lang="en-US" dirty="0">
                    <a:solidFill>
                      <a:schemeClr val="tx1"/>
                    </a:solidFill>
                    <a:latin typeface="Times New Roman" panose="02020603050405020304" pitchFamily="18" charset="0"/>
                    <a:cs typeface="Times New Roman" panose="02020603050405020304" pitchFamily="18" charset="0"/>
                  </a:rPr>
                  <a:t>Example:</a:t>
                </a:r>
              </a:p>
              <a:p>
                <a:pPr algn="l" rtl="0"/>
                <a:endParaRPr lang="en-US" dirty="0">
                  <a:solidFill>
                    <a:schemeClr val="tx1"/>
                  </a:solidFill>
                  <a:latin typeface="Times New Roman" panose="02020603050405020304" pitchFamily="18" charset="0"/>
                  <a:cs typeface="Times New Roman" panose="02020603050405020304" pitchFamily="18" charset="0"/>
                </a:endParaRPr>
              </a:p>
              <a:p>
                <a:pPr algn="l" rtl="0"/>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𝑁</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100</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𝑑𝑒𝑣𝑖𝑐𝑒𝑠</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𝑇𝑒𝑠𝑡</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1000</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h</m:t>
                    </m:r>
                    <m:r>
                      <a:rPr lang="en-US" b="0" i="1" smtClean="0">
                        <a:solidFill>
                          <a:schemeClr val="tx1"/>
                        </a:solidFill>
                        <a:latin typeface="Cambria Math" panose="02040503050406030204" pitchFamily="18" charset="0"/>
                        <a:cs typeface="Times New Roman" panose="02020603050405020304" pitchFamily="18" charset="0"/>
                      </a:rPr>
                      <m:t>𝑟</m:t>
                    </m:r>
                    <m:r>
                      <a:rPr lang="en-US" b="0" i="1" smtClean="0">
                        <a:solidFill>
                          <a:schemeClr val="tx1"/>
                        </a:solidFill>
                        <a:latin typeface="Cambria Math" panose="02040503050406030204" pitchFamily="18" charset="0"/>
                        <a:cs typeface="Times New Roman" panose="02020603050405020304" pitchFamily="18" charset="0"/>
                      </a:rPr>
                      <m:t> </m:t>
                    </m:r>
                    <m:d>
                      <m:dPr>
                        <m:ctrlPr>
                          <a:rPr lang="en-US" b="0" i="1" smtClean="0">
                            <a:solidFill>
                              <a:schemeClr val="tx1"/>
                            </a:solidFill>
                            <a:latin typeface="Cambria Math"/>
                            <a:cs typeface="Times New Roman" panose="02020603050405020304" pitchFamily="18" charset="0"/>
                          </a:rPr>
                        </m:ctrlPr>
                      </m:dPr>
                      <m:e>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𝑡</m:t>
                        </m:r>
                      </m:e>
                    </m:d>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𝑘</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𝑓𝑎𝑖𝑙𝑢𝑟𝑒𝑠</m:t>
                    </m:r>
                  </m:oMath>
                </a14:m>
                <a:endParaRPr lang="en-US" b="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Find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oMath>
                </a14:m>
                <a:r>
                  <a:rPr lang="en-US" dirty="0">
                    <a:solidFill>
                      <a:schemeClr val="tx1"/>
                    </a:solidFill>
                    <a:latin typeface="Times New Roman" panose="02020603050405020304" pitchFamily="18" charset="0"/>
                    <a:cs typeface="Times New Roman" panose="02020603050405020304" pitchFamily="18" charset="0"/>
                  </a:rPr>
                  <a:t> of the batch at 90% (confidence)</a:t>
                </a:r>
              </a:p>
              <a:p>
                <a:pPr algn="l" rtl="0"/>
                <a:r>
                  <a:rPr lang="en-US" dirty="0">
                    <a:solidFill>
                      <a:schemeClr val="tx1"/>
                    </a:solidFill>
                    <a:latin typeface="Times New Roman" panose="02020603050405020304" pitchFamily="18" charset="0"/>
                    <a:cs typeface="Times New Roman" panose="02020603050405020304" pitchFamily="18" charset="0"/>
                  </a:rPr>
                  <a:t>Solution:</a:t>
                </a:r>
              </a:p>
              <a:p>
                <a:pPr algn="l" rtl="0"/>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𝑇</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𝑁</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𝑡</m:t>
                    </m:r>
                    <m:r>
                      <a:rPr lang="en-US" b="0" i="1" smtClean="0">
                        <a:solidFill>
                          <a:schemeClr val="tx1"/>
                        </a:solidFill>
                        <a:latin typeface="Cambria Math" panose="02040503050406030204" pitchFamily="18" charset="0"/>
                        <a:cs typeface="Times New Roman" panose="02020603050405020304" pitchFamily="18" charset="0"/>
                      </a:rPr>
                      <m:t> </m:t>
                    </m:r>
                    <m:d>
                      <m:dPr>
                        <m:ctrlPr>
                          <a:rPr lang="en-US" b="0" i="1" smtClean="0">
                            <a:solidFill>
                              <a:schemeClr val="tx1"/>
                            </a:solidFill>
                            <a:latin typeface="Cambria Math"/>
                            <a:cs typeface="Times New Roman" panose="02020603050405020304" pitchFamily="18" charset="0"/>
                          </a:rPr>
                        </m:ctrlPr>
                      </m:dPr>
                      <m:e>
                        <m:r>
                          <a:rPr lang="en-US" b="0" i="1" smtClean="0">
                            <a:solidFill>
                              <a:schemeClr val="tx1"/>
                            </a:solidFill>
                            <a:latin typeface="Cambria Math" panose="02040503050406030204" pitchFamily="18" charset="0"/>
                            <a:cs typeface="Times New Roman" panose="02020603050405020304" pitchFamily="18" charset="0"/>
                          </a:rPr>
                          <m:t>𝑓𝑎𝑖𝑙𝑒𝑑</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𝑑𝑒𝑣𝑖𝑐𝑒𝑠</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𝑎𝑟𝑒</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𝑟𝑒𝑝𝑙𝑎𝑐𝑒𝑑</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𝑖𝑚𝑚𝑒𝑑𝑖𝑎𝑡𝑒𝑙𝑦</m:t>
                        </m:r>
                      </m:e>
                    </m:d>
                  </m:oMath>
                </a14:m>
                <a:endParaRPr lang="en-US" b="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100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1000</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h</m:t>
                    </m:r>
                    <m:r>
                      <a:rPr lang="en-US" b="0" i="1" smtClean="0">
                        <a:solidFill>
                          <a:schemeClr val="tx1"/>
                        </a:solidFill>
                        <a:latin typeface="Cambria Math" panose="02040503050406030204" pitchFamily="18" charset="0"/>
                        <a:cs typeface="Times New Roman" panose="02020603050405020304" pitchFamily="18" charset="0"/>
                      </a:rPr>
                      <m:t>𝑟</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100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000</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h</m:t>
                    </m:r>
                    <m:r>
                      <a:rPr lang="en-US" b="0" i="1" smtClean="0">
                        <a:solidFill>
                          <a:schemeClr val="tx1"/>
                        </a:solidFill>
                        <a:latin typeface="Cambria Math" panose="02040503050406030204" pitchFamily="18" charset="0"/>
                        <a:cs typeface="Times New Roman" panose="02020603050405020304" pitchFamily="18" charset="0"/>
                      </a:rPr>
                      <m:t>𝑟</m:t>
                    </m:r>
                  </m:oMath>
                </a14:m>
                <a:endParaRPr lang="en-US" dirty="0">
                  <a:solidFill>
                    <a:schemeClr val="tx1"/>
                  </a:solidFill>
                  <a:latin typeface="Times New Roman" panose="02020603050405020304" pitchFamily="18" charset="0"/>
                  <a:cs typeface="Times New Roman" panose="02020603050405020304" pitchFamily="18" charset="0"/>
                </a:endParaRPr>
              </a:p>
              <a:p>
                <a:pPr algn="l" rtl="0"/>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𝑛</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cs typeface="Times New Roman" panose="02020603050405020304" pitchFamily="18" charset="0"/>
                      </a:rPr>
                      <m:t>𝑘</m:t>
                    </m:r>
                    <m:r>
                      <a:rPr lang="ar-JO"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3</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6</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𝐷𝑂𝐹</m:t>
                    </m:r>
                  </m:oMath>
                </a14:m>
                <a:endParaRPr lang="en-US" b="0" dirty="0">
                  <a:solidFill>
                    <a:schemeClr val="tx1"/>
                  </a:solidFill>
                  <a:latin typeface="Times New Roman" panose="020206030504050203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At 90% conf.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b="0" i="1" smtClean="0">
                            <a:solidFill>
                              <a:schemeClr val="tx1"/>
                            </a:solidFill>
                            <a:latin typeface="Cambria Math"/>
                            <a:ea typeface="Cambria Math" panose="02040503050406030204" pitchFamily="18" charset="0"/>
                            <a:cs typeface="Times New Roman" panose="02020603050405020304" pitchFamily="18" charset="0"/>
                          </a:rPr>
                        </m:ctrlPr>
                      </m:d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9</m:t>
                        </m:r>
                      </m:e>
                    </m:d>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oMath>
                </a14:m>
                <a:endParaRPr lang="en-US" b="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gn="l" rtl="0"/>
                <a:r>
                  <a:rPr lang="en-US" dirty="0">
                    <a:solidFill>
                      <a:schemeClr val="tx1"/>
                    </a:solidFill>
                    <a:latin typeface="Times New Roman" panose="02020603050405020304" pitchFamily="18" charset="0"/>
                    <a:cs typeface="Times New Roman" panose="02020603050405020304" pitchFamily="18" charset="0"/>
                  </a:rPr>
                  <a:t>From Appendix 2, for </a:t>
                </a:r>
                <a14:m>
                  <m:oMath xmlns:m="http://schemas.openxmlformats.org/officeDocument/2006/math">
                    <m:r>
                      <a:rPr lang="en-US" i="1">
                        <a:solidFill>
                          <a:schemeClr val="tx1"/>
                        </a:solidFill>
                        <a:latin typeface="Cambria Math" panose="02040503050406030204" pitchFamily="18" charset="0"/>
                        <a:cs typeface="Times New Roman" panose="02020603050405020304" pitchFamily="18" charset="0"/>
                      </a:rPr>
                      <m:t>𝑛</m:t>
                    </m:r>
                    <m:r>
                      <a:rPr lang="en-US" i="1">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6</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𝑎𝑛𝑑</m:t>
                    </m:r>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𝑠𝑜</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b="0" i="1" smtClean="0">
                            <a:solidFill>
                              <a:schemeClr val="tx1"/>
                            </a:solidFill>
                            <a:latin typeface="Cambria Math"/>
                            <a:ea typeface="Cambria Math" panose="02040503050406030204" pitchFamily="18" charset="0"/>
                            <a:cs typeface="Times New Roman" panose="02020603050405020304" pitchFamily="18" charset="0"/>
                          </a:rPr>
                        </m:ctrlPr>
                      </m:sSupPr>
                      <m:e>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𝑋</m:t>
                        </m:r>
                      </m:e>
                      <m:sup>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oMath>
                </a14:m>
                <a:endParaRPr lang="en-US" dirty="0">
                  <a:solidFill>
                    <a:schemeClr val="tx1"/>
                  </a:solidFill>
                  <a:latin typeface="Times New Roman" panose="02020603050405020304" pitchFamily="18" charset="0"/>
                  <a:cs typeface="Times New Roman" panose="02020603050405020304" pitchFamily="18" charset="0"/>
                </a:endParaRPr>
              </a:p>
              <a:p>
                <a:pPr algn="l" rtl="0"/>
                <a14:m>
                  <m:oMath xmlns:m="http://schemas.openxmlformats.org/officeDocument/2006/math">
                    <m:sSub>
                      <m:sSubPr>
                        <m:ctrlPr>
                          <a:rPr lang="en-US" i="1" smtClean="0">
                            <a:solidFill>
                              <a:schemeClr val="tx1"/>
                            </a:solidFill>
                            <a:latin typeface="Cambria Math"/>
                            <a:cs typeface="Times New Roman" panose="02020603050405020304" pitchFamily="18" charset="0"/>
                          </a:rPr>
                        </m:ctrlPr>
                      </m:sSubPr>
                      <m:e>
                        <m:r>
                          <m:rPr>
                            <m:sty m:val="p"/>
                          </m:rPr>
                          <a:rPr lang="el-GR"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Θ</m:t>
                        </m:r>
                      </m:e>
                      <m:sub>
                        <m:r>
                          <a:rPr lang="en-US" b="0" i="1" smtClean="0">
                            <a:solidFill>
                              <a:schemeClr val="tx1"/>
                            </a:solidFill>
                            <a:latin typeface="Cambria Math" panose="02040503050406030204" pitchFamily="18" charset="0"/>
                            <a:cs typeface="Times New Roman" panose="02020603050405020304" pitchFamily="18" charset="0"/>
                          </a:rPr>
                          <m:t>90</m:t>
                        </m:r>
                        <m:r>
                          <a:rPr lang="en-US" b="0" i="1" smtClean="0">
                            <a:solidFill>
                              <a:schemeClr val="tx1"/>
                            </a:solidFill>
                            <a:latin typeface="Cambria Math" panose="02040503050406030204" pitchFamily="18" charset="0"/>
                            <a:cs typeface="Times New Roman" panose="02020603050405020304" pitchFamily="18" charset="0"/>
                          </a:rPr>
                          <m:t>%</m:t>
                        </m:r>
                      </m:sub>
                    </m:sSub>
                    <m:r>
                      <a:rPr lang="en-US" b="0" i="1" smtClean="0">
                        <a:solidFill>
                          <a:schemeClr val="tx1"/>
                        </a:solidFill>
                        <a:latin typeface="Cambria Math" panose="02040503050406030204" pitchFamily="18" charset="0"/>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cs typeface="Times New Roman" panose="02020603050405020304" pitchFamily="18" charset="0"/>
                          </a:rPr>
                          <m:t>𝑇</m:t>
                        </m:r>
                      </m:num>
                      <m:den>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panose="02040503050406030204" pitchFamily="18" charset="0"/>
                                <a:cs typeface="Times New Roman" panose="02020603050405020304" pitchFamily="18" charset="0"/>
                              </a:rPr>
                              <m:t>𝑋</m:t>
                            </m:r>
                          </m:e>
                          <m:sup>
                            <m:r>
                              <a:rPr lang="en-US" b="0" i="1" smtClean="0">
                                <a:solidFill>
                                  <a:schemeClr val="tx1"/>
                                </a:solidFill>
                                <a:latin typeface="Cambria Math" panose="02040503050406030204" pitchFamily="18" charset="0"/>
                                <a:cs typeface="Times New Roman" panose="02020603050405020304" pitchFamily="18" charset="0"/>
                              </a:rPr>
                              <m:t>2</m:t>
                            </m:r>
                          </m:sup>
                        </m:sSup>
                      </m:den>
                    </m:f>
                    <m:r>
                      <a:rPr lang="en-US" b="0" i="1" smtClean="0">
                        <a:solidFill>
                          <a:schemeClr val="tx1"/>
                        </a:solidFill>
                        <a:latin typeface="Cambria Math" panose="02040503050406030204" pitchFamily="18" charset="0"/>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panose="02040503050406030204" pitchFamily="18" charset="0"/>
                            <a:cs typeface="Times New Roman" panose="02020603050405020304" pitchFamily="18" charset="0"/>
                          </a:rPr>
                          <m:t>2</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100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000</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h</m:t>
                        </m:r>
                        <m:r>
                          <a:rPr lang="en-US" b="0" i="1" smtClean="0">
                            <a:solidFill>
                              <a:schemeClr val="tx1"/>
                            </a:solidFill>
                            <a:latin typeface="Cambria Math" panose="02040503050406030204" pitchFamily="18" charset="0"/>
                            <a:cs typeface="Times New Roman" panose="02020603050405020304" pitchFamily="18" charset="0"/>
                          </a:rPr>
                          <m:t>𝑟</m:t>
                        </m:r>
                      </m:num>
                      <m:den>
                        <m:r>
                          <a:rPr lang="en-US" b="0" i="1" smtClean="0">
                            <a:solidFill>
                              <a:schemeClr val="tx1"/>
                            </a:solidFill>
                            <a:latin typeface="Cambria Math" panose="02040503050406030204" pitchFamily="18" charset="0"/>
                            <a:cs typeface="Times New Roman" panose="02020603050405020304" pitchFamily="18" charset="0"/>
                          </a:rPr>
                          <m:t>10</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6</m:t>
                        </m:r>
                      </m:den>
                    </m:f>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18</m:t>
                    </m:r>
                    <m:r>
                      <a:rPr lang="en-US" b="0" i="1" smtClean="0">
                        <a:solidFill>
                          <a:schemeClr val="tx1"/>
                        </a:solidFill>
                        <a:latin typeface="Cambria Math" panose="02040503050406030204" pitchFamily="18" charset="0"/>
                        <a:cs typeface="Times New Roman" panose="02020603050405020304" pitchFamily="18" charset="0"/>
                      </a:rPr>
                      <m:t>,</m:t>
                    </m:r>
                    <m:r>
                      <a:rPr lang="en-US" b="0" i="1" smtClean="0">
                        <a:solidFill>
                          <a:schemeClr val="tx1"/>
                        </a:solidFill>
                        <a:latin typeface="Cambria Math" panose="02040503050406030204" pitchFamily="18" charset="0"/>
                        <a:cs typeface="Times New Roman" panose="02020603050405020304" pitchFamily="18" charset="0"/>
                      </a:rPr>
                      <m:t>868</m:t>
                    </m:r>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h</m:t>
                    </m:r>
                    <m:r>
                      <a:rPr lang="en-US" b="0" i="1" smtClean="0">
                        <a:solidFill>
                          <a:schemeClr val="tx1"/>
                        </a:solidFill>
                        <a:latin typeface="Cambria Math" panose="02040503050406030204" pitchFamily="18" charset="0"/>
                        <a:cs typeface="Times New Roman" panose="02020603050405020304" pitchFamily="18" charset="0"/>
                      </a:rPr>
                      <m:t>𝑟</m:t>
                    </m:r>
                  </m:oMath>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232453"/>
                <a:ext cx="11518900" cy="5227332"/>
              </a:xfrm>
              <a:blipFill>
                <a:blip r:embed="rId2"/>
                <a:stretch>
                  <a:fillRect l="-1323" t="-116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542FD766-E020-454C-9BD5-392130701979}" type="datetime3">
              <a:rPr lang="en-US" sz="1600" smtClean="0"/>
              <a:t>14 October 2017</a:t>
            </a:fld>
            <a:endParaRPr lang="ar-JO" sz="16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z="1600" dirty="0"/>
              <a:t>Dr. Osama Habahbeh</a:t>
            </a:r>
            <a:endParaRPr lang="ar-JO" sz="16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r>
              <a:rPr lang="en-US" sz="1600" dirty="0"/>
              <a:t>16</a:t>
            </a:r>
            <a:endParaRPr lang="ar-JO" sz="1600" dirty="0"/>
          </a:p>
        </p:txBody>
      </p:sp>
    </p:spTree>
    <p:extLst>
      <p:ext uri="{BB962C8B-B14F-4D97-AF65-F5344CB8AC3E}">
        <p14:creationId xmlns:p14="http://schemas.microsoft.com/office/powerpoint/2010/main" val="2647561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1081" y="272089"/>
            <a:ext cx="10058400" cy="1450757"/>
          </a:xfrm>
        </p:spPr>
        <p:txBody>
          <a:bodyPr>
            <a:normAutofit/>
          </a:bodyPr>
          <a:lstStyle/>
          <a:p>
            <a:r>
              <a:rPr lang="en-US" sz="2400" b="1" dirty="0">
                <a:solidFill>
                  <a:schemeClr val="tx1"/>
                </a:solidFill>
                <a:cs typeface="Times New Roman" pitchFamily="18" charset="0"/>
              </a:rPr>
              <a:t>5.7 Sequential testing ( for verification </a:t>
            </a:r>
            <a:r>
              <a:rPr lang="en-US" sz="3200" b="1" dirty="0">
                <a:solidFill>
                  <a:schemeClr val="tx1"/>
                </a:solidFill>
                <a:cs typeface="Times New Roman" pitchFamily="18" charset="0"/>
              </a:rPr>
              <a:t>)</a:t>
            </a:r>
            <a:br>
              <a:rPr lang="en-US" sz="3200" b="1" dirty="0">
                <a:solidFill>
                  <a:schemeClr val="tx1"/>
                </a:solidFill>
                <a:cs typeface="Times New Roman" pitchFamily="18" charset="0"/>
              </a:rPr>
            </a:br>
            <a:endParaRPr lang="en-US" sz="3200" b="1" dirty="0">
              <a:solidFill>
                <a:schemeClr val="tx1"/>
              </a:solidFill>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429" y="1847531"/>
            <a:ext cx="8640960" cy="4167225"/>
          </a:xfrm>
          <a:prstGeom prst="rect">
            <a:avLst/>
          </a:prstGeom>
        </p:spPr>
      </p:pic>
      <p:sp>
        <p:nvSpPr>
          <p:cNvPr id="3" name="Date Placeholder 2"/>
          <p:cNvSpPr>
            <a:spLocks noGrp="1"/>
          </p:cNvSpPr>
          <p:nvPr>
            <p:ph type="dt" sz="half" idx="10"/>
          </p:nvPr>
        </p:nvSpPr>
        <p:spPr/>
        <p:txBody>
          <a:bodyPr/>
          <a:lstStyle/>
          <a:p>
            <a:pPr defTabSz="457200">
              <a:defRPr/>
            </a:pPr>
            <a:fld id="{16738AC3-9063-49A2-B5D4-F9136B414B1C}" type="datetime3">
              <a:rPr lang="en-US" smtClean="0"/>
              <a:t>14 October 2017</a:t>
            </a:fld>
            <a:endParaRPr lang="ar-JO" dirty="0">
              <a:cs typeface="Times New Roman" panose="02020603050405020304" pitchFamily="18" charset="0"/>
            </a:endParaRPr>
          </a:p>
        </p:txBody>
      </p:sp>
      <p:sp>
        <p:nvSpPr>
          <p:cNvPr id="5" name="Footer Placeholder 4"/>
          <p:cNvSpPr>
            <a:spLocks noGrp="1"/>
          </p:cNvSpPr>
          <p:nvPr>
            <p:ph type="ftr" sz="quarter" idx="11"/>
          </p:nvPr>
        </p:nvSpPr>
        <p:spPr/>
        <p:txBody>
          <a:bodyPr/>
          <a:lstStyle/>
          <a:p>
            <a:pPr defTabSz="457200">
              <a:defRPr/>
            </a:pPr>
            <a:r>
              <a:rPr lang="en-US" dirty="0"/>
              <a:t>Dr. Osama </a:t>
            </a:r>
            <a:r>
              <a:rPr lang="en-US" dirty="0" err="1"/>
              <a:t>Habahbeh</a:t>
            </a:r>
            <a:endParaRPr lang="ar-JO"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457200">
              <a:defRPr/>
            </a:pPr>
            <a:fld id="{86A6E774-AC26-4B44-83AD-44DE919403BA}" type="slidenum">
              <a:rPr lang="ar-JO" smtClean="0"/>
              <a:pPr defTabSz="457200">
                <a:defRPr/>
              </a:pPr>
              <a:t>99</a:t>
            </a:fld>
            <a:endParaRPr lang="ar-JO" dirty="0"/>
          </a:p>
        </p:txBody>
      </p:sp>
    </p:spTree>
    <p:extLst>
      <p:ext uri="{BB962C8B-B14F-4D97-AF65-F5344CB8AC3E}">
        <p14:creationId xmlns:p14="http://schemas.microsoft.com/office/powerpoint/2010/main" val="3122560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C71341EC79C4BA194F5FFCD11DD6C" ma:contentTypeVersion="1" ma:contentTypeDescription="Create a new document." ma:contentTypeScope="" ma:versionID="a3a97b6d66851839bbfd57d7fe15ee70">
  <xsd:schema xmlns:xsd="http://www.w3.org/2001/XMLSchema" xmlns:xs="http://www.w3.org/2001/XMLSchema" xmlns:p="http://schemas.microsoft.com/office/2006/metadata/properties" xmlns:ns2="45b215e9-b649-4d20-af60-5c01fbe17eda" targetNamespace="http://schemas.microsoft.com/office/2006/metadata/properties" ma:root="true" ma:fieldsID="5beddbab33c7c32d0332ae474e4be935" ns2:_="">
    <xsd:import namespace="45b215e9-b649-4d20-af60-5c01fbe17eda"/>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215e9-b649-4d20-af60-5c01fbe17eda" elementFormDefault="qualified">
    <xsd:import namespace="http://schemas.microsoft.com/office/2006/documentManagement/types"/>
    <xsd:import namespace="http://schemas.microsoft.com/office/infopath/2007/PartnerControls"/>
    <xsd:element name="Category" ma:index="8" ma:displayName="Category" ma:format="Dropdown" ma:internalName="Category">
      <xsd:simpleType>
        <xsd:restriction base="dms:Choice">
          <xsd:enumeration value="High School Degree"/>
          <xsd:enumeration value="Bachelor Degree"/>
          <xsd:enumeration value="Master Degree"/>
          <xsd:enumeration value="Doctorate Degree"/>
          <xsd:enumeration value="Ministry of Higher Education Equivalence Degree"/>
          <xsd:enumeration value="Decision of Appointment/Promotion to Instructor"/>
          <xsd:enumeration value="Decision of Appointment/Promotion to Assistant Professor"/>
          <xsd:enumeration value="Decision of Appointment/Promotion to Associate Professor"/>
          <xsd:enumeration value="Decision of Appointment/Promotion to a Professor"/>
          <xsd:enumeration value="Decision of Appointment"/>
          <xsd:enumeration value="Curriculum Vita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45b215e9-b649-4d20-af60-5c01fbe17eda">Bachelor Degree</Category>
  </documentManagement>
</p:properties>
</file>

<file path=customXml/itemProps1.xml><?xml version="1.0" encoding="utf-8"?>
<ds:datastoreItem xmlns:ds="http://schemas.openxmlformats.org/officeDocument/2006/customXml" ds:itemID="{01B3E791-A0E3-4ABE-9534-DAC93BD126A2}"/>
</file>

<file path=customXml/itemProps2.xml><?xml version="1.0" encoding="utf-8"?>
<ds:datastoreItem xmlns:ds="http://schemas.openxmlformats.org/officeDocument/2006/customXml" ds:itemID="{59AF380C-836A-46AD-BBCB-0081E66FF176}"/>
</file>

<file path=customXml/itemProps3.xml><?xml version="1.0" encoding="utf-8"?>
<ds:datastoreItem xmlns:ds="http://schemas.openxmlformats.org/officeDocument/2006/customXml" ds:itemID="{C012E8E6-0EFC-400C-A814-C9E2F1D650B1}"/>
</file>

<file path=docProps/app.xml><?xml version="1.0" encoding="utf-8"?>
<Properties xmlns="http://schemas.openxmlformats.org/officeDocument/2006/extended-properties" xmlns:vt="http://schemas.openxmlformats.org/officeDocument/2006/docPropsVTypes">
  <Template/>
  <TotalTime>1503</TotalTime>
  <Words>15963</Words>
  <Application>Microsoft Office PowerPoint</Application>
  <PresentationFormat>Custom</PresentationFormat>
  <Paragraphs>2996</Paragraphs>
  <Slides>273</Slides>
  <Notes>0</Notes>
  <HiddenSlides>0</HiddenSlides>
  <MMClips>0</MMClips>
  <ScaleCrop>false</ScaleCrop>
  <HeadingPairs>
    <vt:vector size="4" baseType="variant">
      <vt:variant>
        <vt:lpstr>Theme</vt:lpstr>
      </vt:variant>
      <vt:variant>
        <vt:i4>1</vt:i4>
      </vt:variant>
      <vt:variant>
        <vt:lpstr>Slide Titles</vt:lpstr>
      </vt:variant>
      <vt:variant>
        <vt:i4>273</vt:i4>
      </vt:variant>
    </vt:vector>
  </HeadingPairs>
  <TitlesOfParts>
    <vt:vector size="274" baseType="lpstr">
      <vt:lpstr>Retrospect</vt:lpstr>
      <vt:lpstr>University of Jordan  School of Engineering Mechatronics Engineering Department          Design of Integrated Systems  Dr. Osama M. Al-Habahbeh  Spring Semester 2016/2017</vt:lpstr>
      <vt:lpstr>System Integration </vt:lpstr>
      <vt:lpstr>System Integration </vt:lpstr>
      <vt:lpstr>System Integration </vt:lpstr>
      <vt:lpstr>System Integration </vt:lpstr>
      <vt:lpstr>System Integration </vt:lpstr>
      <vt:lpstr>System Integration </vt:lpstr>
      <vt:lpstr>PowerPoint Presentation</vt:lpstr>
      <vt:lpstr>Structure of system: </vt:lpstr>
      <vt:lpstr>Structure of system </vt:lpstr>
      <vt:lpstr>PowerPoint Presentation</vt:lpstr>
      <vt:lpstr>System Design Steps </vt:lpstr>
      <vt:lpstr>Top-Down System Design: </vt:lpstr>
      <vt:lpstr>Interface Identification </vt:lpstr>
      <vt:lpstr>System Integrity </vt:lpstr>
      <vt:lpstr>Commonality </vt:lpstr>
      <vt:lpstr>Design Requirements/Specifications Could Include: </vt:lpstr>
      <vt:lpstr>CAD – Computer Aided Design </vt:lpstr>
      <vt:lpstr>Methods of Design Analysis </vt:lpstr>
      <vt:lpstr>Component selection</vt:lpstr>
      <vt:lpstr>Component selection these element include :  </vt:lpstr>
      <vt:lpstr>Other consideration of component design/selection are : </vt:lpstr>
      <vt:lpstr> Some Types of Components  </vt:lpstr>
      <vt:lpstr>Repetitive and modular element  </vt:lpstr>
      <vt:lpstr>Repetitive and modular element  </vt:lpstr>
      <vt:lpstr>Repetitive and modular element  </vt:lpstr>
      <vt:lpstr>Engineering system Definition  </vt:lpstr>
      <vt:lpstr>Engineering system Definition  </vt:lpstr>
      <vt:lpstr>Design Hierarchy of a transportation system </vt:lpstr>
      <vt:lpstr>Design Hierarchy of a transportation system </vt:lpstr>
      <vt:lpstr>PowerPoint Presentation</vt:lpstr>
      <vt:lpstr>System validation: </vt:lpstr>
      <vt:lpstr>System commissioning: </vt:lpstr>
      <vt:lpstr>Axiomatic Design (AD): </vt:lpstr>
      <vt:lpstr>Complexity Theory </vt:lpstr>
      <vt:lpstr>Taxonomy </vt:lpstr>
      <vt:lpstr>Adaptive Design vs. Static Design </vt:lpstr>
      <vt:lpstr>Sensitivity Analysis </vt:lpstr>
      <vt:lpstr>Operational Reliability Analysis Program (ORAP) </vt:lpstr>
      <vt:lpstr>Simulation models </vt:lpstr>
      <vt:lpstr>Critical Path Method (CPM) </vt:lpstr>
      <vt:lpstr>Gantt chart </vt:lpstr>
      <vt:lpstr>Alternative classification of hazard </vt:lpstr>
      <vt:lpstr>Hazard classification </vt:lpstr>
      <vt:lpstr>Evolution of Hazard control</vt:lpstr>
      <vt:lpstr>Program Evaluation and Review Technique (PERT) </vt:lpstr>
      <vt:lpstr>Hazard priority levels (Assigned to hazard elimination) </vt:lpstr>
      <vt:lpstr>Methods for Representing systems </vt:lpstr>
      <vt:lpstr>Methods for Representing systems </vt:lpstr>
      <vt:lpstr>Methods for Representing systems </vt:lpstr>
      <vt:lpstr>Methods for Representing systems </vt:lpstr>
      <vt:lpstr>5- Time Sequence Structure </vt:lpstr>
      <vt:lpstr>Time Sequence Structure </vt:lpstr>
      <vt:lpstr>6- Logic Structure </vt:lpstr>
      <vt:lpstr>7- Information Flow Structure </vt:lpstr>
      <vt:lpstr>8- Open - Loop - Closed - Loop Structure </vt:lpstr>
      <vt:lpstr>9- Signal Flow Structure </vt:lpstr>
      <vt:lpstr>Physical Characterises  </vt:lpstr>
      <vt:lpstr>Types of Mathematical Models </vt:lpstr>
      <vt:lpstr>Flow-Chart Symbiology </vt:lpstr>
      <vt:lpstr>Flow-Chart Symbiology </vt:lpstr>
      <vt:lpstr>References </vt:lpstr>
      <vt:lpstr>Chapter 1. Reliability and Availability  </vt:lpstr>
      <vt:lpstr>Reliability and Availability  </vt:lpstr>
      <vt:lpstr>Reliability and Availability  </vt:lpstr>
      <vt:lpstr>Reliability and Availability  Technology  </vt:lpstr>
      <vt:lpstr>Achieving Reliability and Safety-Integrity </vt:lpstr>
      <vt:lpstr>PowerPoint Presentation</vt:lpstr>
      <vt:lpstr>     Chapter 2. Terms and Jargon.   </vt:lpstr>
      <vt:lpstr>2.1 failure mode </vt:lpstr>
      <vt:lpstr>2.2 Failure rate and mean time between failure  </vt:lpstr>
      <vt:lpstr>2.2 Failure rate and mean time between failure  </vt:lpstr>
      <vt:lpstr>2.2 Failure rate and mean time between failure </vt:lpstr>
      <vt:lpstr>2.3 Interrelationships Of Terms </vt:lpstr>
      <vt:lpstr>2.4 The Bathtub Distribution </vt:lpstr>
      <vt:lpstr>2.5 Down Time &amp; Repair Time. </vt:lpstr>
      <vt:lpstr>2.5 Down Time &amp; Repair Time </vt:lpstr>
      <vt:lpstr>2.6 Availability, Unavailability, &amp; Probability Of Failure on Demand </vt:lpstr>
      <vt:lpstr>2.6 Availability, Unavailability, &amp; Probability Of Failure on Demand  </vt:lpstr>
      <vt:lpstr>2.7 Failure </vt:lpstr>
      <vt:lpstr>Example. </vt:lpstr>
      <vt:lpstr>Example. </vt:lpstr>
      <vt:lpstr>Chapter 3. </vt:lpstr>
      <vt:lpstr>PowerPoint Presentation</vt:lpstr>
      <vt:lpstr>PowerPoint Presentation</vt:lpstr>
      <vt:lpstr>PowerPoint Presentation</vt:lpstr>
      <vt:lpstr>Chapter 4. Realistic failure rates and prediction confidence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5. Interpreting data and demonstrating reliability.</vt:lpstr>
      <vt:lpstr>PowerPoint Presentation</vt:lpstr>
      <vt:lpstr>PowerPoint Presentation</vt:lpstr>
      <vt:lpstr>PowerPoint Presentation</vt:lpstr>
      <vt:lpstr>5.7 Sequential testing ( for verification ) </vt:lpstr>
      <vt:lpstr>PowerPoint Presentation</vt:lpstr>
      <vt:lpstr>Definition :</vt:lpstr>
      <vt:lpstr>Chapter 6. Variable failure rates and probability plotting  </vt:lpstr>
      <vt:lpstr>PowerPoint Presentation</vt:lpstr>
      <vt:lpstr>6.2 Using the Wei bull Method :  6.2.1 Curve fitting to interpret failure data ( Probability Modeling )</vt:lpstr>
      <vt:lpstr>PowerPoint Presentation</vt:lpstr>
      <vt:lpstr>Chapter 7. Basic Reliability prediction theory </vt:lpstr>
      <vt:lpstr>7.2.2  The Addition Rule : </vt:lpstr>
      <vt:lpstr>7.2.3 The Binomial Theorem </vt:lpstr>
      <vt:lpstr>7.2.4  The Bayes Theorem </vt:lpstr>
      <vt:lpstr>7.3  Reliability of Series system  </vt:lpstr>
      <vt:lpstr>7.4  Redundancy Rules ( Parallel systems )  7.4.2  Full active Redundancy ( without repair ) </vt:lpstr>
      <vt:lpstr>PowerPoint Presentation</vt:lpstr>
      <vt:lpstr>PowerPoint Presentation</vt:lpstr>
      <vt:lpstr>7.4.3  Partial Active redundancy ( without repair ) </vt:lpstr>
      <vt:lpstr>PowerPoint Presentation</vt:lpstr>
      <vt:lpstr>General law :</vt:lpstr>
      <vt:lpstr>7.4.5  Standby Redundancy </vt:lpstr>
      <vt:lpstr>Assumptions:</vt:lpstr>
      <vt:lpstr>Redundancy Improvement </vt:lpstr>
      <vt:lpstr>7.5.2  further comparisons of redundancy  </vt:lpstr>
      <vt:lpstr>PowerPoint Presentation</vt:lpstr>
      <vt:lpstr>Comparison between standby &amp; active  </vt:lpstr>
      <vt:lpstr>Example :</vt:lpstr>
      <vt:lpstr>Solution:</vt:lpstr>
      <vt:lpstr> Chapter 8. Method of Modeling  </vt:lpstr>
      <vt:lpstr>PowerPoint Presentation</vt:lpstr>
      <vt:lpstr>PowerPoint Presentation</vt:lpstr>
      <vt:lpstr>8 .1.2 repairable system (revealed failures) </vt:lpstr>
      <vt:lpstr>8 .1 .3 repairable system (unrevealed failures ): </vt:lpstr>
      <vt:lpstr>8 .1 .4 system with cold standby units and repair  </vt:lpstr>
      <vt:lpstr>8 .3 fault tree analysis ( FTA ) </vt:lpstr>
      <vt:lpstr>PowerPoint Presentation</vt:lpstr>
      <vt:lpstr>Chapter 9. Quantifying The Reliability Modes  9.3 Failure Mode And Effect Analysis (FMEA)</vt:lpstr>
      <vt:lpstr>Example 1-9 :</vt:lpstr>
      <vt:lpstr>Solution:</vt:lpstr>
      <vt:lpstr>9.4 Human Factors </vt:lpstr>
      <vt:lpstr>9.4 Human Factors </vt:lpstr>
      <vt:lpstr>9.4 Human Factors </vt:lpstr>
      <vt:lpstr>    9.5 Simulation  The Techniques: </vt:lpstr>
      <vt:lpstr>PowerPoint Presentation</vt:lpstr>
      <vt:lpstr>             Chapter 10. Quantified Risk Assessment (QRA)  10.1 Frequency and consequence:</vt:lpstr>
      <vt:lpstr>10.2 Perception of Risk and ALARP </vt:lpstr>
      <vt:lpstr>ALARP Triangle: </vt:lpstr>
      <vt:lpstr>PowerPoint Presentation</vt:lpstr>
      <vt:lpstr>10.3  Hazard Identification (HAZID) </vt:lpstr>
      <vt:lpstr>PowerPoint Presentation</vt:lpstr>
      <vt:lpstr>10.3.1 HAZOP </vt:lpstr>
      <vt:lpstr>10.3.1 HAZOP </vt:lpstr>
      <vt:lpstr>Severity of hazard can be ranged as follow: </vt:lpstr>
      <vt:lpstr>10.3.1 HAZOP </vt:lpstr>
      <vt:lpstr>10.3.1 HAZOP </vt:lpstr>
      <vt:lpstr>10.4  Factors to Quantify : </vt:lpstr>
      <vt:lpstr>PowerPoint Presentation</vt:lpstr>
      <vt:lpstr>PowerPoint Presentation</vt:lpstr>
      <vt:lpstr>PowerPoint Presentation</vt:lpstr>
      <vt:lpstr>10.4.5 : Meteorological Factors :  </vt:lpstr>
      <vt:lpstr>10.4.6: Other Consequences :  </vt:lpstr>
      <vt:lpstr>Chapter 11: Design And Assurance Techniques : </vt:lpstr>
      <vt:lpstr>PowerPoint Presentation</vt:lpstr>
      <vt:lpstr>PowerPoint Presentation</vt:lpstr>
      <vt:lpstr>11.2 : Stress Analysis :  </vt:lpstr>
      <vt:lpstr>PowerPoint Presentation</vt:lpstr>
      <vt:lpstr>11.2 : Stress Analysis :  </vt:lpstr>
      <vt:lpstr>11.3  Environmental Stress Protection : </vt:lpstr>
      <vt:lpstr>11.4  Failure Mechanisms   11.4.1  Types of failure mechanisms :</vt:lpstr>
      <vt:lpstr> 11.4.1  Types of failure mechanisms : </vt:lpstr>
      <vt:lpstr>11.5 Complexity and parts </vt:lpstr>
      <vt:lpstr>11.5.2 Part selection </vt:lpstr>
      <vt:lpstr>PowerPoint Presentation</vt:lpstr>
      <vt:lpstr>11.6  Burn-in and screening </vt:lpstr>
      <vt:lpstr>Chapter 12. Design Review and Test </vt:lpstr>
      <vt:lpstr>12.2 Categories of Testing</vt:lpstr>
      <vt:lpstr>Type of tests </vt:lpstr>
      <vt:lpstr>Type of tests </vt:lpstr>
      <vt:lpstr>PowerPoint Presentation</vt:lpstr>
      <vt:lpstr>12.2.6 Step-stress testing </vt:lpstr>
      <vt:lpstr>PowerPoint Presentation</vt:lpstr>
      <vt:lpstr>12.3 Reliability Growth Modelling </vt:lpstr>
      <vt:lpstr>CUSUM (Cumulative sum chart)(for past event) </vt:lpstr>
      <vt:lpstr>Duane model: </vt:lpstr>
      <vt:lpstr>Example</vt:lpstr>
      <vt:lpstr>Solution :</vt:lpstr>
      <vt:lpstr>Solution : </vt:lpstr>
      <vt:lpstr>Chapter 13. Field Data Collection and Feedback 13.1 : Reasons for data collection </vt:lpstr>
      <vt:lpstr>13.2 Information and difficulties </vt:lpstr>
      <vt:lpstr>Problems associated with failure recording: </vt:lpstr>
      <vt:lpstr>13.3 Times to failure: </vt:lpstr>
      <vt:lpstr>13.4 Spreadsheets and databases  </vt:lpstr>
      <vt:lpstr>13.6 Analysis and presentation of results   </vt:lpstr>
      <vt:lpstr>Chapter 14. Factors Influencing Down Time </vt:lpstr>
      <vt:lpstr>14.1 Key design areas :  </vt:lpstr>
      <vt:lpstr>14.1 Key design areas :  </vt:lpstr>
      <vt:lpstr>14.1 Key design areas :  </vt:lpstr>
      <vt:lpstr>14.1 Key design areas :  </vt:lpstr>
      <vt:lpstr>14.1.10  Least Replaceable Assembly (LRA) </vt:lpstr>
      <vt:lpstr>14.1.11 Mounting  </vt:lpstr>
      <vt:lpstr>14.1.12 Component part selection  </vt:lpstr>
      <vt:lpstr>14.1.12 Component part selection  </vt:lpstr>
      <vt:lpstr>14.1.12 Component part selection  </vt:lpstr>
      <vt:lpstr>14.1.12 Component part selection  </vt:lpstr>
      <vt:lpstr>Factors Influencing Downtime </vt:lpstr>
      <vt:lpstr>Factors Influencing Downtime </vt:lpstr>
      <vt:lpstr>14.2  Maintenance strategies and handbooks: </vt:lpstr>
      <vt:lpstr>14.2.2  Maintenance Procedures </vt:lpstr>
      <vt:lpstr>Diagnosis procedures </vt:lpstr>
      <vt:lpstr>After isolating the fault, one of the following repair methods is used: </vt:lpstr>
      <vt:lpstr>Tools and test equipment: </vt:lpstr>
      <vt:lpstr>14.2.4 Personnel Considerations:  </vt:lpstr>
      <vt:lpstr>14.2.5 Maintenance Manuals: </vt:lpstr>
      <vt:lpstr>14.2.6  Spares Provisioning:  </vt:lpstr>
      <vt:lpstr>14.2.7 Logistics: </vt:lpstr>
      <vt:lpstr>14.2.8 The user and the designer: </vt:lpstr>
      <vt:lpstr>14.2.9  Computer aids to maintenance: </vt:lpstr>
      <vt:lpstr>Chapter 15. Predicting and demonstrating repair times </vt:lpstr>
      <vt:lpstr>Requirements to maintain prediction procedures  </vt:lpstr>
      <vt:lpstr>Requirements to maintain prediction procedures  </vt:lpstr>
      <vt:lpstr>PowerPoint Presentation</vt:lpstr>
      <vt:lpstr>15.1.2 checklist -Mil 472 procedure 3 :</vt:lpstr>
      <vt:lpstr>15.2 Demonstration plans of MTTR  </vt:lpstr>
      <vt:lpstr>PowerPoint Presentation</vt:lpstr>
      <vt:lpstr>15.2.2 vs mil standard 471A (1973) </vt:lpstr>
      <vt:lpstr>Chapter 16. quantified reliability-centered maintenance (QRCM) </vt:lpstr>
      <vt:lpstr>PowerPoint Presentation</vt:lpstr>
      <vt:lpstr>16.2 The QRCM decision process: </vt:lpstr>
      <vt:lpstr>16.3 optimum replacement (discard) </vt:lpstr>
      <vt:lpstr>16.3 optimum replacement (discard) </vt:lpstr>
      <vt:lpstr>16.4 optimum spares: </vt:lpstr>
      <vt:lpstr>16.5 optimum proof test : </vt:lpstr>
      <vt:lpstr>16.6 condition monitoring  </vt:lpstr>
      <vt:lpstr>Chapter 17. Systematic failures  </vt:lpstr>
      <vt:lpstr>PowerPoint Presentation</vt:lpstr>
      <vt:lpstr>PowerPoint Presentation</vt:lpstr>
      <vt:lpstr>PowerPoint Presentation</vt:lpstr>
      <vt:lpstr>PowerPoint Presentation</vt:lpstr>
      <vt:lpstr>PowerPoint Presentation</vt:lpstr>
      <vt:lpstr>PowerPoint Presentation</vt:lpstr>
      <vt:lpstr>17.4 Software Quality Assurance (SQA): </vt:lpstr>
      <vt:lpstr>17.4 Software Quality Assurance (SQA): </vt:lpstr>
      <vt:lpstr>17.4 Software Quality Assurance (SQA): </vt:lpstr>
      <vt:lpstr>PowerPoint Presentation</vt:lpstr>
      <vt:lpstr>PowerPoint Presentation</vt:lpstr>
      <vt:lpstr>17.4.6 Integration and Test: </vt:lpstr>
      <vt:lpstr>17.5 Modern / Formal Methods: </vt:lpstr>
      <vt:lpstr>17.5 Modern / Formal Methods: </vt:lpstr>
      <vt:lpstr>17.6 Software Checklists: </vt:lpstr>
      <vt:lpstr>Chapter 18. Project Management </vt:lpstr>
      <vt:lpstr>18.2 Planning, Feasibility, and Allocation: </vt:lpstr>
      <vt:lpstr>PowerPoint Presentation</vt:lpstr>
      <vt:lpstr>18.4 Responsibilities </vt:lpstr>
      <vt:lpstr>18.5 Functional Safety Capability </vt:lpstr>
      <vt:lpstr>18.6 Standard and Guidance Documents </vt:lpstr>
      <vt:lpstr>Chapter 19. Contract Clauses and their Pitfalls. </vt:lpstr>
      <vt:lpstr>Chapter 19. Contract Clauses and their Pitfalls. </vt:lpstr>
      <vt:lpstr>Chapter 19. Contract Clauses and their Pitfalls. </vt:lpstr>
      <vt:lpstr>19.3 Pitfalls  </vt:lpstr>
      <vt:lpstr>19.3 Pitfalls  </vt:lpstr>
      <vt:lpstr>19.3 Pitfalls  </vt:lpstr>
      <vt:lpstr>19.4 Penalties </vt:lpstr>
      <vt:lpstr>Chapter 20. Product Liability and Safety Legislation </vt:lpstr>
      <vt:lpstr>Chapter 20. Product Liability and Safety Legislation </vt:lpstr>
      <vt:lpstr>PowerPoint Presentation</vt:lpstr>
      <vt:lpstr>20.5  Insurance and Product Recall </vt:lpstr>
      <vt:lpstr>PowerPoint Presentation</vt:lpstr>
      <vt:lpstr>Chapter 22. Integrity Of Safety-Related Systems </vt:lpstr>
      <vt:lpstr>PowerPoint Presentation</vt:lpstr>
      <vt:lpstr>22.2  Safety-Integrity Levels (SILs)</vt:lpstr>
      <vt:lpstr>Safety-Integrity Leads Targets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Systems Design By Dr Osama M Al Habahbeh</dc:title>
  <dc:creator>ARY2120696</dc:creator>
  <cp:lastModifiedBy>USER</cp:lastModifiedBy>
  <cp:revision>79</cp:revision>
  <dcterms:created xsi:type="dcterms:W3CDTF">2017-02-28T16:27:08Z</dcterms:created>
  <dcterms:modified xsi:type="dcterms:W3CDTF">2017-10-14T13:34:16Z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0x01010043DC71341EC79C4BA194F5FFCD11DD6C</vt:lpwstr>
  </property>
</Properties>
</file>