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12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1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103.xml" ContentType="application/vnd.openxmlformats-officedocument.presentationml.slide+xml"/>
  <Override PartName="/ppt/slides/slide102.xml" ContentType="application/vnd.openxmlformats-officedocument.presentationml.slide+xml"/>
  <Override PartName="/ppt/slides/slide101.xml" ContentType="application/vnd.openxmlformats-officedocument.presentationml.slide+xml"/>
  <Override PartName="/ppt/slides/slide100.xml" ContentType="application/vnd.openxmlformats-officedocument.presentationml.slide+xml"/>
  <Override PartName="/ppt/slides/slide99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0.xml" ContentType="application/vnd.openxmlformats-officedocument.presentationml.slide+xml"/>
  <Override PartName="/ppt/slides/slide109.xml" ContentType="application/vnd.openxmlformats-officedocument.presentationml.slide+xml"/>
  <Override PartName="/ppt/slides/slide108.xml" ContentType="application/vnd.openxmlformats-officedocument.presentationml.slide+xml"/>
  <Override PartName="/ppt/slides/slide107.xml" ContentType="application/vnd.openxmlformats-officedocument.presentationml.slide+xml"/>
  <Override PartName="/ppt/slides/slide95.xml" ContentType="application/vnd.openxmlformats-officedocument.presentationml.slide+xml"/>
  <Override PartName="/ppt/slides/slide94.xml" ContentType="application/vnd.openxmlformats-officedocument.presentationml.slide+xml"/>
  <Override PartName="/ppt/slides/slide9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17"/>
  </p:notesMasterIdLst>
  <p:sldIdLst>
    <p:sldId id="256" r:id="rId2"/>
    <p:sldId id="3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67" r:id="rId25"/>
    <p:sldId id="278" r:id="rId26"/>
    <p:sldId id="368" r:id="rId27"/>
    <p:sldId id="279" r:id="rId28"/>
    <p:sldId id="36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366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3190" autoAdjust="0"/>
  </p:normalViewPr>
  <p:slideViewPr>
    <p:cSldViewPr>
      <p:cViewPr>
        <p:scale>
          <a:sx n="64" d="100"/>
          <a:sy n="64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customXml" Target="../customXml/item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customXml" Target="../customXml/item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0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8FAE19-9D32-4182-A2A3-823C66B60A9D}" type="datetimeFigureOut">
              <a:rPr lang="ar-JO" smtClean="0"/>
              <a:pPr/>
              <a:t>21/07/1435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8B032C-031D-4EB7-B340-F0A8F4115DC4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5746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B032C-031D-4EB7-B340-F0A8F4115DC4}" type="slidenum">
              <a:rPr lang="ar-JO" smtClean="0"/>
              <a:pPr/>
              <a:t>30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D887-FDFD-491D-A075-CA70527308C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7D887-FDFD-491D-A075-CA70527308C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454C15-E3C7-4287-938E-BF42F2417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39F225-92C3-486B-9491-63A705D6C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21/07/1435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7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17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8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9.bin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1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3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5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6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/>
              <a:t>Numerical Control (NC)</a:t>
            </a:r>
          </a:p>
          <a:p>
            <a:pPr rtl="0"/>
            <a:endParaRPr lang="en-US" dirty="0" smtClean="0"/>
          </a:p>
          <a:p>
            <a:pPr rtl="0"/>
            <a:r>
              <a:rPr lang="en-US" dirty="0" smtClean="0"/>
              <a:t>Dr. Osama Al-</a:t>
            </a:r>
            <a:r>
              <a:rPr lang="en-US" dirty="0" err="1" smtClean="0"/>
              <a:t>Habahbeh</a:t>
            </a:r>
            <a:endParaRPr lang="ar-JO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Chapter 7</a:t>
            </a:r>
            <a:endParaRPr lang="ar-JO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228600"/>
            <a:ext cx="61722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University of Jordan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sz="2500" b="1" dirty="0" err="1" smtClean="0">
                <a:solidFill>
                  <a:srgbClr val="002060"/>
                </a:solidFill>
              </a:rPr>
              <a:t>Mechatronics</a:t>
            </a:r>
            <a:r>
              <a:rPr lang="en-US" sz="2500" b="1" dirty="0" smtClean="0">
                <a:solidFill>
                  <a:srgbClr val="002060"/>
                </a:solidFill>
              </a:rPr>
              <a:t> Engineering Department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7.1.2   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NC C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oordinate Systems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A part programmer must define a standard axis system to specify the position  of the </a:t>
            </a:r>
            <a:r>
              <a:rPr lang="en-US" sz="2400" dirty="0" smtClean="0"/>
              <a:t>work head .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algn="l" rtl="0"/>
            <a:r>
              <a:rPr lang="en-US" sz="2400" dirty="0"/>
              <a:t>There are two axis systems used in NC </a:t>
            </a:r>
            <a:r>
              <a:rPr lang="en-US" sz="2400" dirty="0" smtClean="0"/>
              <a:t>:</a:t>
            </a:r>
            <a:endParaRPr lang="en-US" sz="2400" b="1" dirty="0" smtClean="0"/>
          </a:p>
          <a:p>
            <a:pPr marL="274320" lvl="1" indent="0" algn="l" rtl="0">
              <a:buNone/>
            </a:pPr>
            <a:r>
              <a:rPr lang="en-US" sz="2200" b="1" dirty="0" smtClean="0"/>
              <a:t>1.  </a:t>
            </a:r>
            <a:r>
              <a:rPr lang="en-US" sz="2200" dirty="0" smtClean="0"/>
              <a:t>Flat </a:t>
            </a:r>
            <a:r>
              <a:rPr lang="en-US" sz="2200" dirty="0"/>
              <a:t>&amp; prismatic </a:t>
            </a:r>
            <a:r>
              <a:rPr lang="en-US" sz="2200" dirty="0" smtClean="0"/>
              <a:t>workparts system.</a:t>
            </a:r>
          </a:p>
          <a:p>
            <a:pPr marL="274320" lvl="1" indent="0" algn="l" rtl="0">
              <a:buNone/>
            </a:pPr>
            <a:r>
              <a:rPr lang="en-US" sz="2200" dirty="0" smtClean="0"/>
              <a:t>2.  Rotational </a:t>
            </a:r>
            <a:r>
              <a:rPr lang="en-US" sz="2200" dirty="0"/>
              <a:t>parts system .</a:t>
            </a:r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Both are </a:t>
            </a:r>
            <a:r>
              <a:rPr lang="en-US" sz="2400" dirty="0"/>
              <a:t>based on Cartesian coordinate system.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500042"/>
            <a:ext cx="86439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Example :</a:t>
            </a: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Geometry Elements :</a:t>
            </a:r>
            <a:endParaRPr lang="en-US" sz="2400" dirty="0">
              <a:latin typeface="+mn-lt"/>
              <a:cs typeface="+mn-cs"/>
            </a:endParaRP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Points</a:t>
            </a: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Lines</a:t>
            </a:r>
          </a:p>
          <a:p>
            <a:pPr marL="914400" lvl="1" indent="-457200" algn="l" rtl="0">
              <a:lnSpc>
                <a:spcPct val="150000"/>
              </a:lnSpc>
              <a:buFontTx/>
              <a:buAutoNum type="arabicPeriod"/>
              <a:defRPr/>
            </a:pPr>
            <a:r>
              <a:rPr lang="en-US" sz="2400" dirty="0">
                <a:latin typeface="+mn-lt"/>
                <a:cs typeface="+mn-cs"/>
              </a:rPr>
              <a:t>Circles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+mn-lt"/>
              <a:cs typeface="+mn-cs"/>
            </a:endParaRPr>
          </a:p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7212" y="714356"/>
            <a:ext cx="6087832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6099" y="109815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6858048" cy="41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28596" y="614258"/>
            <a:ext cx="1500154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Ex. Cont. :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57422" y="5286388"/>
            <a:ext cx="4572000" cy="888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(High level language /general purpose)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APT : Automatically programmed tooling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469677" y="142852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71472" y="214290"/>
            <a:ext cx="778674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Ex. Cont. :</a:t>
            </a:r>
          </a:p>
          <a:p>
            <a:pPr algn="l" rtl="0">
              <a:lnSpc>
                <a:spcPct val="150000"/>
              </a:lnSpc>
            </a:pPr>
            <a:r>
              <a:rPr lang="en-US" sz="2400" u="sng" dirty="0" smtClean="0"/>
              <a:t>1- Define the geometry 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P4=point/35,90,0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points x , y , z coordinates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L1=Line/P1 , P2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C</a:t>
            </a:r>
            <a:r>
              <a:rPr lang="en-US" sz="1500" dirty="0" smtClean="0">
                <a:latin typeface="Calibri" pitchFamily="34" charset="0"/>
              </a:rPr>
              <a:t>1 </a:t>
            </a:r>
            <a:r>
              <a:rPr lang="en-US" sz="2400" dirty="0" smtClean="0">
                <a:latin typeface="Calibri" pitchFamily="34" charset="0"/>
              </a:rPr>
              <a:t>= Circle/Center , P8 , Radius , 30 .</a:t>
            </a:r>
          </a:p>
          <a:p>
            <a:pPr algn="l" rtl="0"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Circle      center of circle location       circle radius</a:t>
            </a:r>
          </a:p>
        </p:txBody>
      </p:sp>
      <p:cxnSp>
        <p:nvCxnSpPr>
          <p:cNvPr id="3" name="Elbow Connector 6"/>
          <p:cNvCxnSpPr/>
          <p:nvPr/>
        </p:nvCxnSpPr>
        <p:spPr>
          <a:xfrm rot="5400000" flipH="1" flipV="1">
            <a:off x="1928792" y="2500308"/>
            <a:ext cx="1071570" cy="35718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10"/>
          <p:cNvCxnSpPr/>
          <p:nvPr/>
        </p:nvCxnSpPr>
        <p:spPr>
          <a:xfrm rot="16200000" flipV="1">
            <a:off x="1571607" y="2500303"/>
            <a:ext cx="1071562" cy="357188"/>
          </a:xfrm>
          <a:prstGeom prst="bentConnector3">
            <a:avLst>
              <a:gd name="adj1" fmla="val 4894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5"/>
          <p:cNvCxnSpPr/>
          <p:nvPr/>
        </p:nvCxnSpPr>
        <p:spPr>
          <a:xfrm rot="16200000" flipV="1">
            <a:off x="2035956" y="2393151"/>
            <a:ext cx="500059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17"/>
          <p:cNvCxnSpPr/>
          <p:nvPr/>
        </p:nvCxnSpPr>
        <p:spPr>
          <a:xfrm rot="5400000" flipH="1" flipV="1">
            <a:off x="179362" y="2606673"/>
            <a:ext cx="121443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4"/>
          <p:cNvCxnSpPr/>
          <p:nvPr/>
        </p:nvCxnSpPr>
        <p:spPr>
          <a:xfrm rot="5400000" flipH="1" flipV="1">
            <a:off x="536549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5"/>
          <p:cNvCxnSpPr/>
          <p:nvPr/>
        </p:nvCxnSpPr>
        <p:spPr>
          <a:xfrm rot="5400000" flipH="1" flipV="1">
            <a:off x="2752699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6"/>
          <p:cNvCxnSpPr/>
          <p:nvPr/>
        </p:nvCxnSpPr>
        <p:spPr>
          <a:xfrm rot="5400000" flipH="1" flipV="1">
            <a:off x="2038324" y="5535629"/>
            <a:ext cx="6429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7"/>
          <p:cNvCxnSpPr/>
          <p:nvPr/>
        </p:nvCxnSpPr>
        <p:spPr>
          <a:xfrm rot="16200000" flipV="1">
            <a:off x="4572779" y="5428485"/>
            <a:ext cx="714380" cy="287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007537" y="38377"/>
            <a:ext cx="4993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043890" cy="494825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400" u="sng" dirty="0" smtClean="0"/>
              <a:t>2- Total path &amp; sequence 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Outline contouring : if cutting tool at P2 (along L1), to cut along L2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dirty="0" smtClean="0"/>
              <a:t>                             GOLFT/L2  ,  TANTO , C1   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dirty="0" smtClean="0"/>
              <a:t>Continuous path motion command</a:t>
            </a:r>
          </a:p>
          <a:p>
            <a:pPr algn="l" rtl="0"/>
            <a:endParaRPr lang="en-US" sz="2400" dirty="0" smtClean="0"/>
          </a:p>
          <a:p>
            <a:pPr algn="l" rtl="0">
              <a:lnSpc>
                <a:spcPct val="150000"/>
              </a:lnSpc>
            </a:pPr>
            <a:r>
              <a:rPr lang="en-US" sz="2400" u="sng" dirty="0" smtClean="0">
                <a:solidFill>
                  <a:schemeClr val="accent2">
                    <a:lumMod val="50000"/>
                  </a:schemeClr>
                </a:solidFill>
                <a:latin typeface="Perpetua" pitchFamily="18" charset="0"/>
              </a:rPr>
              <a:t>EX</a:t>
            </a:r>
            <a:r>
              <a:rPr lang="en-US" sz="2400" dirty="0" smtClean="0">
                <a:latin typeface="Calibri" pitchFamily="34" charset="0"/>
              </a:rPr>
              <a:t>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dirty="0" smtClean="0"/>
              <a:t>GOTO/PS      (move the tool to point 5 )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Cutting Speed &amp; feed rates must be also specified .</a:t>
            </a:r>
          </a:p>
          <a:p>
            <a:pPr algn="l" rtl="0"/>
            <a:endParaRPr lang="ar-JO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142976" y="3071811"/>
            <a:ext cx="1714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Turn left onto L2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786182" y="3071811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Tangent to</a:t>
            </a:r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357818" y="3071811"/>
            <a:ext cx="7858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Circle</a:t>
            </a:r>
            <a:endParaRPr lang="ar-JO" dirty="0"/>
          </a:p>
        </p:txBody>
      </p:sp>
      <p:cxnSp>
        <p:nvCxnSpPr>
          <p:cNvPr id="8" name="رابط كسهم مستقيم 7"/>
          <p:cNvCxnSpPr>
            <a:endCxn id="4" idx="0"/>
          </p:cNvCxnSpPr>
          <p:nvPr/>
        </p:nvCxnSpPr>
        <p:spPr>
          <a:xfrm rot="10800000" flipV="1">
            <a:off x="2000232" y="2643183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>
            <a:endCxn id="5" idx="0"/>
          </p:cNvCxnSpPr>
          <p:nvPr/>
        </p:nvCxnSpPr>
        <p:spPr>
          <a:xfrm rot="5400000">
            <a:off x="4196951" y="2768200"/>
            <a:ext cx="428628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6" idx="0"/>
          </p:cNvCxnSpPr>
          <p:nvPr/>
        </p:nvCxnSpPr>
        <p:spPr>
          <a:xfrm rot="16200000" flipH="1">
            <a:off x="5339958" y="2661042"/>
            <a:ext cx="428628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46991" y="71414"/>
            <a:ext cx="5796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Computer-Assisted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>(2) Computer Tasks (Done next) :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(after programmer’s job)</a:t>
            </a:r>
            <a: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86766" cy="5286412"/>
          </a:xfrm>
        </p:spPr>
        <p:txBody>
          <a:bodyPr>
            <a:normAutofit fontScale="77500" lnSpcReduction="20000"/>
          </a:bodyPr>
          <a:lstStyle/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Input translation : result in an output file called PROFIL.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Arithmetic &amp; Cutter offset computations : result in an output file called CLFILE (Cutter location file)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Editing : output file called CLDATA (Machine Commands), it depends on the type of the machine tool (low-level code) for the controller of the machine tool.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800" dirty="0" smtClean="0"/>
              <a:t>Post-processing : a separate computer program . (specific to the concerned tool)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O/P of post processing is a G-codes program in addition to x , y , z coordinates , S , F , M word address format 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Post processing is an interface between APT &amp; the machine tool . </a:t>
            </a:r>
          </a:p>
          <a:p>
            <a:pPr algn="just"/>
            <a:endParaRPr lang="ar-JO" dirty="0"/>
          </a:p>
        </p:txBody>
      </p:sp>
      <p:grpSp>
        <p:nvGrpSpPr>
          <p:cNvPr id="17" name="مجموعة 16"/>
          <p:cNvGrpSpPr/>
          <p:nvPr/>
        </p:nvGrpSpPr>
        <p:grpSpPr>
          <a:xfrm>
            <a:off x="6214280" y="2357430"/>
            <a:ext cx="1072364" cy="215108"/>
            <a:chOff x="6214280" y="2357430"/>
            <a:chExt cx="1072364" cy="215108"/>
          </a:xfrm>
        </p:grpSpPr>
        <p:cxnSp>
          <p:nvCxnSpPr>
            <p:cNvPr id="10" name="رابط مستقيم 9"/>
            <p:cNvCxnSpPr/>
            <p:nvPr/>
          </p:nvCxnSpPr>
          <p:spPr>
            <a:xfrm rot="5400000" flipH="1" flipV="1">
              <a:off x="6107123" y="2464587"/>
              <a:ext cx="215108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>
              <a:off x="6215074" y="2357430"/>
              <a:ext cx="10715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كسهم مستقيم 13"/>
            <p:cNvCxnSpPr/>
            <p:nvPr/>
          </p:nvCxnSpPr>
          <p:spPr>
            <a:xfrm rot="5400000">
              <a:off x="7178693" y="2464587"/>
              <a:ext cx="215108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94388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7.6.3  NC Part Programming Using CAD/CAM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571644"/>
            <a:ext cx="7772400" cy="4572000"/>
          </a:xfrm>
        </p:spPr>
        <p:txBody>
          <a:bodyPr>
            <a:normAutofit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A CAD/CAM System is a computer graphics system that integrates design and manufacturing functions . It can perform NC part programming 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In this method , the computer does most of the part programmer’s Job.</a:t>
            </a:r>
          </a:p>
          <a:p>
            <a:pPr algn="just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Advantages:</a:t>
            </a: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 algn="just" rtl="0">
              <a:buFont typeface="+mj-lt"/>
              <a:buAutoNum type="arabicPeriod"/>
            </a:pPr>
            <a:r>
              <a:rPr lang="en-US" sz="2400" dirty="0" smtClean="0"/>
              <a:t>Part program can be simulated off-line on the CAD/CAM system to verify its accuracy.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 Time &amp; </a:t>
            </a:r>
            <a:r>
              <a:rPr lang="en-US" sz="2400" dirty="0" smtClean="0"/>
              <a:t>cost </a:t>
            </a:r>
            <a:r>
              <a:rPr lang="en-US" sz="2400" dirty="0" smtClean="0"/>
              <a:t>of the operation can be determined by the CAD/CAM   system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Automatic tool selection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Automatic optimization of speeds &amp; feeds for work material &amp; operations .</a:t>
            </a:r>
          </a:p>
          <a:p>
            <a:pPr marL="457200" indent="-457200" algn="just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Immediate visual verification of geometric elements .</a:t>
            </a:r>
          </a:p>
          <a:p>
            <a:pPr algn="just" rtl="0">
              <a:buNone/>
            </a:pPr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Geometry definition using CAD/CAM 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14348" y="1357298"/>
            <a:ext cx="8001056" cy="4786370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 smtClean="0"/>
              <a:t>A computer graphics model of each part is developed by the designer . The model contains geometric , dimensional and material specifications for the part .  </a:t>
            </a:r>
          </a:p>
          <a:p>
            <a:pPr algn="just" rtl="0"/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The model is stored in a database, in order to perform NC operations, the programmer retrieves the part geometry model from storage , and uses that model to construct the cutter (Tool) path . Where the geometry is already defined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857232"/>
            <a:ext cx="7829576" cy="516256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Geometric elements are then labeled (with symbols) ,                 e.g.:  lines(L1,L2) , circles(CI,C2) , etc ….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Sometimes , they are already labeled .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Tx/>
              <a:buChar char="•"/>
            </a:pPr>
            <a:r>
              <a:rPr lang="en-US" sz="2400" dirty="0" smtClean="0"/>
              <a:t>Points are defined in a coordinate system using the computer graphics system .</a:t>
            </a:r>
          </a:p>
          <a:p>
            <a:pPr algn="l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Lines &amp; circles are defined from the points . </a:t>
            </a:r>
          </a:p>
          <a:p>
            <a:pPr algn="just" rtl="0">
              <a:lnSpc>
                <a:spcPct val="150000"/>
              </a:lnSpc>
              <a:buFontTx/>
              <a:buChar char="•"/>
            </a:pPr>
            <a:endParaRPr lang="en-US" sz="2400" dirty="0" smtClean="0"/>
          </a:p>
          <a:p>
            <a:pPr algn="just" rtl="0"/>
            <a:endParaRPr lang="ar-JO" sz="2400" dirty="0" smtClean="0"/>
          </a:p>
          <a:p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857356" y="214290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Geometry definition using CAD/CAM 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7.6.3  Tool path generation using CAD/CAM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Most CAD/CAM systems have tool libraries that can be called by the programmer.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programmer decides which tool is appropriate for the operation at hand. Then he/she specifies it for the tool path , this permits the tool diameter to be entered automatically for tool offset calculations.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New tools can be added to the library as needed.</a:t>
            </a:r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1-	System for flat &amp; prismatic workparts 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/>
              <a:t>It consists of (x,y,z) plus three rotational axes (a,b,c) as shown below :</a:t>
            </a:r>
          </a:p>
          <a:p>
            <a:pPr algn="l" rtl="0"/>
            <a:endParaRPr lang="en-US" dirty="0"/>
          </a:p>
        </p:txBody>
      </p:sp>
      <p:pic>
        <p:nvPicPr>
          <p:cNvPr id="2050" name="Picture 2" descr="C:\Users\Inas\Pictures\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599"/>
            <a:ext cx="6528450" cy="39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3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8058152" cy="578647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Tool path can be defined using the interactive graphics system by entering the motion commands one-by-one. 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Individual statements in APT are entered , and the CAD/CAM system provides immediate graphics display of the action resulting from the command.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A more advanced approach for generating tool path commands is to use an automatic software module, which is a subroutine that executes the machines cycle provided that it is given the required parameters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An animated simulation can be provided for validation purposes 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500166" y="71414"/>
            <a:ext cx="6147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Tool path generation using CAD/CAM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Computer – Automated part programming :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It is a futuristic fully automated NC part programming procedure.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Given the geometric model of the part, the system could accomplish NC part programming without human assistance 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Example of machining cycles available in automatic programming modules include facing , shoulder facing , lettering , and threading.  </a:t>
            </a:r>
            <a:r>
              <a:rPr lang="en-US" sz="2400" b="1" dirty="0" smtClean="0"/>
              <a:t> </a:t>
            </a:r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5720" y="428604"/>
            <a:ext cx="815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Facing and shoulder facing : 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</a:rPr>
              <a:t>Mastercam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: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1447800"/>
            <a:ext cx="7829576" cy="4695844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sz="2400" dirty="0" smtClean="0"/>
              <a:t>It is the leading commercial </a:t>
            </a:r>
            <a:r>
              <a:rPr lang="en-US" sz="2400" dirty="0" smtClean="0"/>
              <a:t>CAD/CAM </a:t>
            </a:r>
            <a:r>
              <a:rPr lang="en-US" sz="2400" dirty="0" smtClean="0"/>
              <a:t>software package for CNC part Programming.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Files from other CAD packages can be translated for use within Master cam as well.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input includes the part geometry , work piece orientation  &amp; material , type of operation (e.g. milling ) , cutting tool, cutting parameters (e.g. hole depth ) , &amp; matching post process for the machine tool. 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The output would be a word address format program.</a:t>
            </a:r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7.6.4   Manual Data Input (MDI)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142984"/>
            <a:ext cx="8043890" cy="5357850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The machine operator performs the part programming task at the machine tool . The programmer manually enters the part geometry data and motion commands directly into the MCU.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MDI is AKA conversational programming. It requires minimal initial investment , but it is more prone to errors . It typically includes a monitor &amp; keyboard.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Entering commands can be done using a menu – driven procedure</a:t>
            </a:r>
            <a:r>
              <a:rPr lang="en-US" sz="2800" dirty="0" smtClean="0">
                <a:latin typeface="Century Schoolbook"/>
              </a:rPr>
              <a:t>→ </a:t>
            </a:r>
            <a:r>
              <a:rPr lang="en-US" sz="2800" dirty="0" smtClean="0"/>
              <a:t>that is responding to a series of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28690" y="1357298"/>
            <a:ext cx="7772400" cy="4572000"/>
          </a:xfrm>
        </p:spPr>
        <p:txBody>
          <a:bodyPr>
            <a:normAutofit/>
          </a:bodyPr>
          <a:lstStyle/>
          <a:p>
            <a:pPr algn="just" rtl="0"/>
            <a:r>
              <a:rPr lang="en-US" sz="2400" dirty="0" smtClean="0"/>
              <a:t>Simultaneous machining while the next program is being written is a desired feature of MDI systems.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See Appendix A7 &amp; B7 for more details &amp; examples on coding for manual part programming &amp; part programming with APT .</a:t>
            </a:r>
            <a:br>
              <a:rPr lang="en-US" sz="2400" dirty="0" smtClean="0"/>
            </a:br>
            <a:endParaRPr lang="en-US" sz="2400" dirty="0" smtClean="0"/>
          </a:p>
          <a:p>
            <a:pPr algn="just" rtl="0"/>
            <a:endParaRPr lang="ar-JO" sz="2400" dirty="0" smtClean="0"/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377074" y="428604"/>
            <a:ext cx="4133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Manual Data Input (MDI)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0034" y="1857365"/>
            <a:ext cx="8229600" cy="2857520"/>
          </a:xfrm>
        </p:spPr>
        <p:txBody>
          <a:bodyPr/>
          <a:lstStyle/>
          <a:p>
            <a:pPr algn="just" rtl="0"/>
            <a:r>
              <a:rPr lang="en-US" sz="2400" dirty="0"/>
              <a:t>Generally , if the machine has four or five axes , three of them </a:t>
            </a:r>
            <a:r>
              <a:rPr lang="en-US" sz="2400" dirty="0" smtClean="0"/>
              <a:t>will </a:t>
            </a:r>
            <a:r>
              <a:rPr lang="en-US" sz="2400" dirty="0"/>
              <a:t>be linear (x,y,z) and one or two will be rotational axes </a:t>
            </a:r>
            <a:r>
              <a:rPr lang="en-US" sz="2400" dirty="0" smtClean="0"/>
              <a:t>.</a:t>
            </a:r>
          </a:p>
          <a:p>
            <a:pPr marL="0" indent="0" algn="just" rtl="0">
              <a:buNone/>
            </a:pPr>
            <a:endParaRPr lang="en-US" sz="2400" dirty="0"/>
          </a:p>
          <a:p>
            <a:pPr algn="just" rtl="0"/>
            <a:r>
              <a:rPr lang="en-US" sz="2400" dirty="0"/>
              <a:t>Most NC machine systems have less than six axes .</a:t>
            </a:r>
          </a:p>
          <a:p>
            <a:pPr algn="just" rt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System for flat &amp; prismatic workparts :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2. Rotational NC System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24" y="1981200"/>
            <a:ext cx="3414712" cy="356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267200" y="29718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895600" y="5181600"/>
            <a:ext cx="1600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86400" y="260014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Radial location of the tool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087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Longitudinal axis ( parallel to the rotation axis 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1714488"/>
            <a:ext cx="25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Y-axis is not used!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1357298"/>
            <a:ext cx="8015318" cy="4767282"/>
          </a:xfrm>
        </p:spPr>
        <p:txBody>
          <a:bodyPr/>
          <a:lstStyle/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The origin of </a:t>
            </a:r>
            <a:r>
              <a:rPr lang="en-US" sz="2400" dirty="0" smtClean="0">
                <a:ea typeface="Calibri"/>
                <a:cs typeface="Arial"/>
              </a:rPr>
              <a:t>the </a:t>
            </a:r>
            <a:r>
              <a:rPr lang="en-US" sz="2400" dirty="0">
                <a:ea typeface="Calibri"/>
                <a:cs typeface="Arial"/>
              </a:rPr>
              <a:t>coordinate axis system is located based on convenience , e.g., the corner of the part </a:t>
            </a:r>
            <a:r>
              <a:rPr lang="en-US" sz="2400" dirty="0" smtClean="0">
                <a:ea typeface="Calibri"/>
                <a:cs typeface="Arial"/>
              </a:rPr>
              <a:t>.</a:t>
            </a: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ea typeface="Calibri"/>
              <a:cs typeface="Arial"/>
            </a:endParaRPr>
          </a:p>
          <a:p>
            <a:pPr marL="0" marR="0" indent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>
              <a:ea typeface="Calibri"/>
              <a:cs typeface="Arial"/>
            </a:endParaRPr>
          </a:p>
          <a:p>
            <a:pPr marL="0" marR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a typeface="Calibri"/>
                <a:cs typeface="Arial"/>
              </a:rPr>
              <a:t>The tool must be positioned at the target point ( Location on the worktable ) , where the axis system origin ( location in the workpart ) is known relative to the target point .</a:t>
            </a:r>
          </a:p>
          <a:p>
            <a:pPr algn="just" rtl="0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Rotational NC System :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7.1.3 Motion Control Systems : 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algn="l" rtl="0"/>
            <a:r>
              <a:rPr lang="en-US" sz="2400" dirty="0" smtClean="0"/>
              <a:t>Some NC processes are performed at discrete locations on the workpart (e.g., drilling , spot wedding )</a:t>
            </a:r>
          </a:p>
          <a:p>
            <a:pPr algn="l" rtl="0"/>
            <a:r>
              <a:rPr lang="en-US" sz="2400" dirty="0" smtClean="0"/>
              <a:t>Other NC process are performed while the workhead is moving ( e.g. turning , milling , …)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2400" b="1" dirty="0" smtClean="0"/>
              <a:t>Types of movement :</a:t>
            </a:r>
          </a:p>
          <a:p>
            <a:pPr marL="0" indent="0" algn="l" rtl="0">
              <a:buNone/>
            </a:pPr>
            <a:r>
              <a:rPr lang="en-US" sz="2400" dirty="0" smtClean="0"/>
              <a:t>    Straight line , circular , curvilinear path ,…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Features  of motion Control systems 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4422"/>
            <a:ext cx="7772400" cy="45720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Point-to-Point Versus Continuous Path Control :</a:t>
            </a:r>
          </a:p>
          <a:p>
            <a:pPr marL="0" indent="0" algn="l" rtl="0">
              <a:buNone/>
            </a:pPr>
            <a:endParaRPr lang="en-US" sz="2400" b="1" dirty="0" smtClean="0"/>
          </a:p>
          <a:p>
            <a:pPr marL="0" indent="0" algn="l" rtl="0">
              <a:buNone/>
            </a:pPr>
            <a:r>
              <a:rPr lang="en-US" sz="2400" b="1" dirty="0" smtClean="0"/>
              <a:t>1-Point-to-Point Systems ( positioning Systems ) :</a:t>
            </a:r>
          </a:p>
          <a:p>
            <a:pPr algn="l" rtl="0"/>
            <a:r>
              <a:rPr lang="en-US" sz="2400" dirty="0" smtClean="0"/>
              <a:t>No regard to the path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Just a series of point locations at which operations are performed .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7562"/>
            <a:ext cx="5204962" cy="3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0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4572000"/>
          </a:xfrm>
        </p:spPr>
        <p:txBody>
          <a:bodyPr>
            <a:normAutofit/>
          </a:bodyPr>
          <a:lstStyle/>
          <a:p>
            <a:pPr marL="457200" indent="-457200" algn="l" rtl="0">
              <a:buAutoNum type="arabicPeriod" startAt="2"/>
            </a:pPr>
            <a:r>
              <a:rPr lang="en-US" sz="2400" b="1" dirty="0" smtClean="0"/>
              <a:t>Continuous Path Systems :</a:t>
            </a:r>
          </a:p>
          <a:p>
            <a:pPr marL="457200" indent="-457200" algn="l" rtl="0">
              <a:buAutoNum type="arabicPeriod" startAt="2"/>
            </a:pPr>
            <a:endParaRPr lang="en-US" sz="2400" dirty="0" smtClean="0"/>
          </a:p>
          <a:p>
            <a:pPr algn="l" rtl="0"/>
            <a:r>
              <a:rPr lang="en-US" sz="2400" dirty="0" smtClean="0"/>
              <a:t>The tool trajectory relative to the workpart  is controlled    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Perform the process while moving .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8"/>
          <a:stretch/>
        </p:blipFill>
        <p:spPr bwMode="auto">
          <a:xfrm>
            <a:off x="1379096" y="2577849"/>
            <a:ext cx="6058232" cy="4065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Fundamentals of NC technology </a:t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Motion Control Systems </a:t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Continuous path systems :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43082"/>
            <a:ext cx="77724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(continuous path systems )</a:t>
            </a: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438400" y="2068815"/>
            <a:ext cx="1990724" cy="9315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14876" y="2115766"/>
            <a:ext cx="1743981" cy="1027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3038773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(Straight – cut NC )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3110211"/>
            <a:ext cx="194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(Contouring)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28800" y="3605218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4600" y="3662363"/>
            <a:ext cx="0" cy="552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6943" y="4267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dirty="0" smtClean="0"/>
              <a:t>Tool moves parallel to one axis “only“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286071"/>
            <a:ext cx="4067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US" sz="2400" dirty="0" smtClean="0"/>
              <a:t>Tool moves relative to two or more axes (simultaneous control)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2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Interpolation Methods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pPr algn="l" rtl="0"/>
            <a:r>
              <a:rPr lang="en-US" sz="2400" dirty="0"/>
              <a:t>T</a:t>
            </a:r>
            <a:r>
              <a:rPr lang="en-US" sz="2400" dirty="0" smtClean="0"/>
              <a:t>he smaller the line segments the better the accuracy  </a:t>
            </a:r>
          </a:p>
          <a:p>
            <a:pPr marL="0" indent="0" algn="l" rtl="0">
              <a:buNone/>
            </a:pPr>
            <a:r>
              <a:rPr lang="en-US" sz="2400" dirty="0" smtClean="0"/>
              <a:t>       </a:t>
            </a:r>
            <a:r>
              <a:rPr lang="en-US" sz="2400" dirty="0" smtClean="0">
                <a:latin typeface="Century Schoolbook"/>
              </a:rPr>
              <a:t>→</a:t>
            </a:r>
            <a:r>
              <a:rPr lang="en-US" sz="2400" dirty="0" smtClean="0"/>
              <a:t> small tolerance  .</a:t>
            </a:r>
          </a:p>
          <a:p>
            <a:pPr algn="l" rtl="0"/>
            <a:r>
              <a:rPr lang="en-US" sz="2400" dirty="0" smtClean="0"/>
              <a:t>It is an important aspect of contouring 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>
              <a:buFont typeface="Arial" charset="0"/>
              <a:buChar char="•"/>
            </a:pPr>
            <a:r>
              <a:rPr lang="en-US" sz="2400" b="1" dirty="0" smtClean="0"/>
              <a:t>Tolerance :</a:t>
            </a:r>
          </a:p>
          <a:p>
            <a:pPr marL="0" indent="0" algn="l" rtl="0">
              <a:buNone/>
            </a:pPr>
            <a:r>
              <a:rPr lang="en-US" sz="2400" dirty="0" smtClean="0"/>
              <a:t>Inside , Outside , Inside &amp; Outside 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CNC Products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914400" y="1593304"/>
            <a:ext cx="7772400" cy="4572000"/>
          </a:xfrm>
        </p:spPr>
        <p:txBody>
          <a:bodyPr/>
          <a:lstStyle/>
          <a:p>
            <a:pPr algn="l" rtl="0"/>
            <a:r>
              <a:rPr lang="en-US" dirty="0" smtClean="0"/>
              <a:t>Car engine</a:t>
            </a:r>
          </a:p>
          <a:p>
            <a:pPr algn="l" rtl="0"/>
            <a:r>
              <a:rPr lang="en-US" dirty="0" smtClean="0"/>
              <a:t>Gears</a:t>
            </a:r>
          </a:p>
          <a:p>
            <a:pPr algn="l" rtl="0"/>
            <a:r>
              <a:rPr lang="en-US" dirty="0" smtClean="0"/>
              <a:t>Woodworking, furniture</a:t>
            </a:r>
          </a:p>
          <a:p>
            <a:pPr algn="l" rtl="0"/>
            <a:r>
              <a:rPr lang="en-US" dirty="0" smtClean="0"/>
              <a:t>Metal parts such as fittings, brackets, screws, flanges</a:t>
            </a:r>
          </a:p>
          <a:p>
            <a:pPr algn="l" rtl="0"/>
            <a:r>
              <a:rPr lang="en-US" dirty="0" smtClean="0"/>
              <a:t>Artifacts</a:t>
            </a:r>
          </a:p>
          <a:p>
            <a:pPr algn="l" rtl="0"/>
            <a:r>
              <a:rPr lang="en-US" dirty="0" smtClean="0"/>
              <a:t>Plastic parts </a:t>
            </a:r>
          </a:p>
          <a:p>
            <a:pPr algn="l" rtl="0"/>
            <a:r>
              <a:rPr lang="en-US" dirty="0" smtClean="0"/>
              <a:t>And many more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8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Inside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olerance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20" y="2438401"/>
            <a:ext cx="7113559" cy="235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Outside Tolerance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1"/>
            <a:ext cx="7508495" cy="2733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Inside &amp; Outside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23" y="2133600"/>
            <a:ext cx="7703877" cy="280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8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NC Interpolation methods for continuous path Control :</a:t>
            </a:r>
            <a:b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400" b="1" dirty="0" smtClean="0"/>
              <a:t>1. </a:t>
            </a:r>
            <a:r>
              <a:rPr lang="en-US" sz="2400" b="1" u="sng" dirty="0" smtClean="0"/>
              <a:t>Linear Interpolation </a:t>
            </a:r>
            <a:r>
              <a:rPr lang="en-US" sz="2400" b="1" dirty="0" smtClean="0"/>
              <a:t>: </a:t>
            </a:r>
            <a:endParaRPr lang="en-US" sz="2400" dirty="0" smtClean="0"/>
          </a:p>
          <a:p>
            <a:pPr algn="just" rtl="0">
              <a:buFont typeface="Arial" pitchFamily="34" charset="0"/>
              <a:buChar char="•"/>
            </a:pPr>
            <a:r>
              <a:rPr lang="en-US" sz="2400" dirty="0" smtClean="0"/>
              <a:t>Used when a straight line path is to be generated 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marL="0" indent="0" algn="just" rtl="0">
              <a:buFont typeface="Arial" pitchFamily="34" charset="0"/>
              <a:buChar char="•"/>
            </a:pPr>
            <a:r>
              <a:rPr lang="en-US" sz="2400" dirty="0" smtClean="0"/>
              <a:t>  2- axis &amp; 3-axis linear interpolations are used .</a:t>
            </a:r>
          </a:p>
          <a:p>
            <a:pPr marL="0" indent="0" algn="just" rtl="0">
              <a:buFont typeface="Arial" pitchFamily="34" charset="0"/>
              <a:buChar char="•"/>
            </a:pPr>
            <a:r>
              <a:rPr lang="en-US" sz="2400" dirty="0" smtClean="0"/>
              <a:t>  The programmer specifies the beginning and end points of the         straight line , and feed rate along the straight line .</a:t>
            </a:r>
            <a:endParaRPr lang="en-US" sz="2400" dirty="0"/>
          </a:p>
          <a:p>
            <a:pPr marL="0" indent="0" algn="just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3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74" y="2011530"/>
            <a:ext cx="6584251" cy="3444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341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4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071546"/>
            <a:ext cx="7901014" cy="49482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2</a:t>
            </a:r>
            <a:r>
              <a:rPr lang="en-US" sz="2400" b="1" u="sng" dirty="0" smtClean="0"/>
              <a:t>. Circular Interpolation: </a:t>
            </a:r>
            <a:endParaRPr lang="en-US" sz="2400" u="sng" dirty="0" smtClean="0"/>
          </a:p>
          <a:p>
            <a:pPr marL="0" indent="0" algn="l" rtl="0">
              <a:buNone/>
            </a:pPr>
            <a:r>
              <a:rPr lang="en-US" sz="2400" dirty="0" smtClean="0"/>
              <a:t>It permits programming of a circular arc . 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 rtl="0">
              <a:buNone/>
            </a:pPr>
            <a:r>
              <a:rPr lang="en-US" sz="2400" b="1" dirty="0" smtClean="0"/>
              <a:t>The following parameters are needed :</a:t>
            </a:r>
          </a:p>
          <a:p>
            <a:pPr marL="731520" lvl="1" indent="-457200" algn="l" rtl="0">
              <a:buFont typeface="+mj-lt"/>
              <a:buAutoNum type="arabicPeriod"/>
            </a:pPr>
            <a:endParaRPr lang="en-US" sz="2200" b="1" dirty="0" smtClean="0"/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Starting &amp; End points .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Center or radius of the arc .</a:t>
            </a:r>
          </a:p>
          <a:p>
            <a:pPr marL="731520" lvl="1" indent="-457200" algn="l" rtl="0">
              <a:buFont typeface="+mj-lt"/>
              <a:buAutoNum type="arabicPeriod"/>
            </a:pPr>
            <a:r>
              <a:rPr lang="en-US" sz="2200" dirty="0" smtClean="0"/>
              <a:t> Cutter direction ( along the arc )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19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u="sng" dirty="0"/>
              <a:t>. Circular Interpolation: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706" y="1916832"/>
            <a:ext cx="4690566" cy="410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 flipV="1">
            <a:off x="3493590" y="3356992"/>
            <a:ext cx="43033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94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574" y="476672"/>
            <a:ext cx="777240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400" b="1" dirty="0" smtClean="0"/>
              <a:t>3. </a:t>
            </a:r>
            <a:r>
              <a:rPr lang="en-US" sz="2400" b="1" u="sng" dirty="0" smtClean="0"/>
              <a:t>Helical Interpolation :</a:t>
            </a:r>
            <a:endParaRPr lang="en-US" sz="2400" u="sng" dirty="0" smtClean="0"/>
          </a:p>
          <a:p>
            <a:pPr algn="l" rtl="0"/>
            <a:r>
              <a:rPr lang="en-US" sz="2400" dirty="0" smtClean="0"/>
              <a:t>It combines circular  &amp; linear interpolation .</a:t>
            </a:r>
            <a:endParaRPr lang="en-US" sz="2400" dirty="0"/>
          </a:p>
        </p:txBody>
      </p:sp>
      <p:pic>
        <p:nvPicPr>
          <p:cNvPr id="4" name="صورة 3" descr="IMG81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-98" t="45312" r="50049" b="16016"/>
          <a:stretch/>
        </p:blipFill>
        <p:spPr>
          <a:xfrm>
            <a:off x="318833" y="1556792"/>
            <a:ext cx="8573647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rtl="0">
              <a:spcBef>
                <a:spcPts val="580"/>
              </a:spcBef>
            </a:pPr>
            <a:r>
              <a:rPr lang="en-US" sz="2400" b="1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3. </a:t>
            </a:r>
            <a:r>
              <a:rPr lang="en-US" sz="2400" b="1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Helical Interpolation :</a:t>
            </a:r>
            <a:r>
              <a:rPr lang="en-US" sz="2400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en-US" sz="2400" u="sng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4" name="عنصر نائب للمحتوى 3" descr="IMG812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50289" t="45312" b="16016"/>
          <a:stretch/>
        </p:blipFill>
        <p:spPr>
          <a:xfrm>
            <a:off x="467544" y="1778776"/>
            <a:ext cx="8239680" cy="48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75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>
              <a:buNone/>
            </a:pPr>
            <a:r>
              <a:rPr lang="en-US" sz="2400" b="1" dirty="0" smtClean="0"/>
              <a:t>4. </a:t>
            </a:r>
            <a:r>
              <a:rPr lang="en-US" sz="2400" b="1" u="sng" dirty="0" smtClean="0"/>
              <a:t>Parabolic &amp; Cubic Interpolation :</a:t>
            </a:r>
          </a:p>
          <a:p>
            <a:pPr algn="just" rtl="0">
              <a:buNone/>
            </a:pPr>
            <a:endParaRPr lang="en-US" sz="2400" u="sng" dirty="0" smtClean="0"/>
          </a:p>
          <a:p>
            <a:pPr algn="just" rtl="0"/>
            <a:r>
              <a:rPr lang="en-US" sz="2400" dirty="0" smtClean="0"/>
              <a:t>Most applications in aerospace &amp; automotive industries .</a:t>
            </a:r>
          </a:p>
          <a:p>
            <a:pPr marL="0" indent="0" algn="just" rtl="0">
              <a:buNone/>
            </a:pPr>
            <a:endParaRPr lang="en-US" sz="2400" dirty="0" smtClean="0"/>
          </a:p>
          <a:p>
            <a:pPr algn="just" rtl="0"/>
            <a:r>
              <a:rPr lang="en-US" sz="2400" dirty="0" smtClean="0"/>
              <a:t>They use higher–order eqns. &amp; require higher computational power .</a:t>
            </a:r>
          </a:p>
          <a:p>
            <a:pPr algn="just" rtl="0"/>
            <a:endParaRPr lang="en-US" sz="2400" dirty="0"/>
          </a:p>
          <a:p>
            <a:pPr algn="just" rtl="0"/>
            <a:r>
              <a:rPr lang="en-US" sz="2400" dirty="0" smtClean="0"/>
              <a:t>They are less common</a:t>
            </a:r>
            <a:r>
              <a:rPr lang="en-US" sz="2400" dirty="0" smtClean="0">
                <a:latin typeface="Century Schoolbook"/>
              </a:rPr>
              <a:t>→ </a:t>
            </a:r>
            <a:r>
              <a:rPr lang="en-US" sz="2400" dirty="0" smtClean="0"/>
              <a:t>complex.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90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7901014" cy="4981596"/>
          </a:xfrm>
        </p:spPr>
        <p:txBody>
          <a:bodyPr>
            <a:normAutofit fontScale="85000" lnSpcReduction="20000"/>
          </a:bodyPr>
          <a:lstStyle/>
          <a:p>
            <a:pPr algn="just" rtl="0">
              <a:lnSpc>
                <a:spcPct val="150000"/>
              </a:lnSpc>
            </a:pPr>
            <a:r>
              <a:rPr lang="en-US" sz="2800" dirty="0" smtClean="0"/>
              <a:t>It is a form of programmable automation in which the machine tool is controlled by a program ( program of instructions).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The program represents relative positions between a work head (e.g., cutting tool) and a work part (the object being processed).</a:t>
            </a:r>
          </a:p>
          <a:p>
            <a:pPr algn="just" rtl="0">
              <a:lnSpc>
                <a:spcPct val="150000"/>
              </a:lnSpc>
            </a:pPr>
            <a:endParaRPr lang="en-US" sz="2800" dirty="0" smtClean="0"/>
          </a:p>
          <a:p>
            <a:pPr algn="just" rtl="0">
              <a:lnSpc>
                <a:spcPct val="150000"/>
              </a:lnSpc>
            </a:pPr>
            <a:r>
              <a:rPr lang="en-US" sz="2800" dirty="0" smtClean="0"/>
              <a:t>NC is good for low and medium production because of the capability to change the program (between batches), usually no change in equipment is needed.</a:t>
            </a:r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932110"/>
              </p:ext>
            </p:extLst>
          </p:nvPr>
        </p:nvGraphicFramePr>
        <p:xfrm>
          <a:off x="1285852" y="2285992"/>
          <a:ext cx="6643734" cy="278608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21867"/>
                <a:gridCol w="3321867"/>
              </a:tblGrid>
              <a:tr h="454142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Absolute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Incremental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31940"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Positions are defined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Relative to the origin of the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coordinate System (axis system)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[x=40, y=50]</a:t>
                      </a:r>
                      <a:endParaRPr lang="en-US" sz="240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Positions are defined relative to the previous location of the tool (or next position relative to the present)</a:t>
                      </a:r>
                    </a:p>
                    <a:p>
                      <a:pPr marL="0" marR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[X=20, y=30]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عنوان 3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15436" cy="642942"/>
          </a:xfrm>
        </p:spPr>
        <p:txBody>
          <a:bodyPr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Absolute versus incremental positioning (of work head):</a:t>
            </a:r>
            <a:endParaRPr lang="ar-J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ouatassem\Desktop\Untit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>
            <a:fillRect/>
          </a:stretch>
        </p:blipFill>
        <p:spPr bwMode="auto">
          <a:xfrm>
            <a:off x="251520" y="969374"/>
            <a:ext cx="8658292" cy="54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6" y="428604"/>
            <a:ext cx="7215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Absolute versus incremental positioning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3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accent2">
                    <a:lumMod val="50000"/>
                  </a:schemeClr>
                </a:solidFill>
              </a:rPr>
              <a:t>7.2 Computer Numerical Control (CNC):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an NC system whose MCU is based on a PC rather than on a hard – wired controller.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7.2.1 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</a:rPr>
              <a:t>Features of CNC</a:t>
            </a:r>
            <a:r>
              <a:rPr lang="en-US" sz="2800" b="1" u="sng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Storage </a:t>
            </a:r>
            <a:r>
              <a:rPr lang="en-US" dirty="0"/>
              <a:t>of more than one part program.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Various </a:t>
            </a:r>
            <a:r>
              <a:rPr lang="en-US" dirty="0"/>
              <a:t>forms of program inputs; such as floppy disks and manual data entry.</a:t>
            </a:r>
          </a:p>
          <a:p>
            <a:pPr marL="274320" lvl="1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Program </a:t>
            </a:r>
            <a:r>
              <a:rPr lang="en-US" dirty="0"/>
              <a:t>editing at the machine tool; the program can be connected </a:t>
            </a:r>
            <a:r>
              <a:rPr lang="en-US" dirty="0" smtClean="0"/>
              <a:t>        and </a:t>
            </a:r>
            <a:r>
              <a:rPr lang="en-US" dirty="0"/>
              <a:t>optimized Locally.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7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lvl="1" algn="just" rtl="0">
              <a:lnSpc>
                <a:spcPct val="150000"/>
              </a:lnSpc>
            </a:pPr>
            <a:r>
              <a:rPr lang="en-US" dirty="0" smtClean="0"/>
              <a:t>Fixed cycles and programming subroutines : such as macros that can be called within the program.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Interpolation: usually executed by a stored program algorithm.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Positioning features for setup : such as “ position set” (software option) that helps in setting up the machine tool for a given work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pPr lvl="1" algn="just" rtl="0">
              <a:lnSpc>
                <a:spcPct val="150000"/>
              </a:lnSpc>
            </a:pPr>
            <a:r>
              <a:rPr lang="en-US" dirty="0" smtClean="0"/>
              <a:t>Cutter length and size compensation: such as using a tool length sensor built into the machine. The tool path is then corrected  accordingly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(tool profile) (tool path page 48 )</a:t>
            </a:r>
          </a:p>
          <a:p>
            <a:pPr lvl="1" algn="just" rtl="0">
              <a:lnSpc>
                <a:spcPct val="150000"/>
              </a:lnSpc>
            </a:pPr>
            <a:endParaRPr lang="en-US" dirty="0" smtClean="0"/>
          </a:p>
          <a:p>
            <a:pPr lvl="1" algn="just" rtl="0">
              <a:lnSpc>
                <a:spcPct val="150000"/>
              </a:lnSpc>
            </a:pPr>
            <a:r>
              <a:rPr lang="en-US" dirty="0" smtClean="0"/>
              <a:t>Acceleration and deceleration calculations: to prevent tool marks on the work surface during fast turns (slow down at turns).</a:t>
            </a:r>
          </a:p>
          <a:p>
            <a:pPr lvl="2" algn="just" rtl="0">
              <a:lnSpc>
                <a:spcPct val="150000"/>
              </a:lnSpc>
            </a:pPr>
            <a:endParaRPr lang="en-US" sz="2400" dirty="0" smtClean="0"/>
          </a:p>
          <a:p>
            <a:pPr lvl="1" algn="just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774720"/>
          </a:xfrm>
        </p:spPr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7.2.1   Features of CNC 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43312"/>
          </a:xfrm>
        </p:spPr>
        <p:txBody>
          <a:bodyPr>
            <a:noAutofit/>
          </a:bodyPr>
          <a:lstStyle/>
          <a:p>
            <a:pPr marL="274320" lvl="1" indent="0" algn="just" rtl="0">
              <a:lnSpc>
                <a:spcPct val="150000"/>
              </a:lnSpc>
            </a:pPr>
            <a:r>
              <a:rPr lang="en-US" dirty="0" smtClean="0"/>
              <a:t> Communications interface: linking with other devices is useful for downloading programs, collecting operational data, and interfacing with robots to load and unload parts.</a:t>
            </a:r>
          </a:p>
          <a:p>
            <a:pPr marL="274320" lvl="1" indent="0" algn="just" rtl="0">
              <a:lnSpc>
                <a:spcPct val="150000"/>
              </a:lnSpc>
              <a:buNone/>
            </a:pPr>
            <a:endParaRPr lang="en-US" u="sng" dirty="0" smtClean="0"/>
          </a:p>
          <a:p>
            <a:pPr marL="274320" lvl="1" indent="0" algn="just" rtl="0">
              <a:lnSpc>
                <a:spcPct val="150000"/>
              </a:lnSpc>
            </a:pPr>
            <a:r>
              <a:rPr lang="en-US" dirty="0" smtClean="0"/>
              <a:t> Diagnostics: of malfunctions and breakdowns .</a:t>
            </a:r>
          </a:p>
          <a:p>
            <a:pPr lvl="2" algn="just" rtl="0">
              <a:lnSpc>
                <a:spcPct val="150000"/>
              </a:lnSpc>
            </a:pPr>
            <a:endParaRPr lang="en-US" sz="2400" dirty="0" smtClean="0"/>
          </a:p>
          <a:p>
            <a:pPr lvl="1" algn="just" rtl="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7.2.2 The Machine Control Unit for CNC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</a:pPr>
            <a:r>
              <a:rPr lang="en-US" sz="2400" dirty="0" smtClean="0"/>
              <a:t> The MCU consists of :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Central processing unit (CPU)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Memory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I/O interface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Controls for machine tool axes and spindle speed </a:t>
            </a:r>
          </a:p>
          <a:p>
            <a:pPr marL="731520" lvl="1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200" dirty="0" smtClean="0"/>
              <a:t> Sequence controls for other functions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/>
              <a:t>These subsystems are interconnected by a system bus.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rtl="0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7.2.2 The machine control unit for CNC (CONT.)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57800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  <a:buNone/>
            </a:pPr>
            <a:r>
              <a:rPr lang="en-US" sz="2400" b="1" u="sng" dirty="0"/>
              <a:t>1- Central Processing Unit (CPU</a:t>
            </a:r>
            <a:r>
              <a:rPr lang="en-US" sz="2400" b="1" u="sng" dirty="0" smtClean="0"/>
              <a:t>):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It </a:t>
            </a:r>
            <a:r>
              <a:rPr lang="en-US" sz="2400" dirty="0"/>
              <a:t>is the brain of the MCU it is divided into three sections</a:t>
            </a:r>
            <a:r>
              <a:rPr lang="en-US" sz="2400" dirty="0" smtClean="0"/>
              <a:t>: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Control section</a:t>
            </a:r>
            <a:r>
              <a:rPr lang="en-US" sz="2400" dirty="0" smtClean="0"/>
              <a:t>: It </a:t>
            </a:r>
            <a:r>
              <a:rPr lang="en-US" sz="2400" dirty="0"/>
              <a:t>retrieves commands from memory and generates signals to activate other components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Arithmetic </a:t>
            </a:r>
            <a:r>
              <a:rPr lang="en-US" sz="2400" u="sng" dirty="0"/>
              <a:t>–logic unit (ALU</a:t>
            </a:r>
            <a:r>
              <a:rPr lang="en-US" sz="2400" u="sng" dirty="0" smtClean="0"/>
              <a:t>):</a:t>
            </a:r>
            <a:r>
              <a:rPr lang="en-US" sz="2400" dirty="0" smtClean="0"/>
              <a:t> It </a:t>
            </a:r>
            <a:r>
              <a:rPr lang="en-US" sz="2400" dirty="0"/>
              <a:t>consists of the circuitry to perform calculations</a:t>
            </a:r>
            <a:r>
              <a:rPr lang="en-US" sz="2400" dirty="0" smtClean="0"/>
              <a:t>.</a:t>
            </a:r>
          </a:p>
          <a:p>
            <a:pPr marL="514350" indent="-514350" algn="just" rtl="0">
              <a:lnSpc>
                <a:spcPct val="160000"/>
              </a:lnSpc>
              <a:buFont typeface="+mj-lt"/>
              <a:buAutoNum type="romanLcPeriod"/>
            </a:pPr>
            <a:r>
              <a:rPr lang="en-US" sz="2400" u="sng" dirty="0" smtClean="0"/>
              <a:t>Immediate </a:t>
            </a:r>
            <a:r>
              <a:rPr lang="en-US" sz="2400" u="sng" dirty="0"/>
              <a:t>access memory:</a:t>
            </a:r>
            <a:endParaRPr lang="en-US" sz="2400" dirty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/>
              <a:t>It provides a temporary storage for data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2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b="1" u="sng" dirty="0" smtClean="0"/>
              <a:t/>
            </a:r>
            <a:br>
              <a:rPr lang="en-US" sz="2400" b="1" u="sng" dirty="0" smtClean="0"/>
            </a:br>
            <a:r>
              <a:rPr lang="en-US" sz="2400" b="1" u="sng" dirty="0" smtClean="0">
                <a:solidFill>
                  <a:schemeClr val="tx1"/>
                </a:solidFill>
              </a:rPr>
              <a:t>2-Memory:</a:t>
            </a:r>
            <a:br>
              <a:rPr lang="en-US" sz="2400" b="1" u="sng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It is used to store the software and data needed to operate the </a:t>
            </a:r>
            <a:r>
              <a:rPr lang="en-US" sz="2400" dirty="0" smtClean="0">
                <a:solidFill>
                  <a:schemeClr val="tx1"/>
                </a:solidFill>
              </a:rPr>
              <a:t>CNC </a:t>
            </a:r>
            <a:r>
              <a:rPr lang="en-US" sz="2400" dirty="0">
                <a:solidFill>
                  <a:schemeClr val="tx1"/>
                </a:solidFill>
              </a:rPr>
              <a:t>system.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3076" name="Picture 4" descr="C:\Users\Mouatassem\Desktop\Untitl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063" r="3850" b="24153"/>
          <a:stretch/>
        </p:blipFill>
        <p:spPr bwMode="auto">
          <a:xfrm>
            <a:off x="156354" y="1921950"/>
            <a:ext cx="8844802" cy="450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1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2"/>
            <a:ext cx="7829576" cy="480537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</a:pPr>
            <a:r>
              <a:rPr lang="en-US" sz="2400" b="1" i="1" dirty="0" smtClean="0"/>
              <a:t>CNC memory is divided into two categories: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a) </a:t>
            </a:r>
            <a:r>
              <a:rPr lang="en-US" sz="2400" b="1" u="sng" dirty="0"/>
              <a:t>Main </a:t>
            </a:r>
            <a:r>
              <a:rPr lang="en-US" sz="2400" b="1" u="sng" dirty="0" smtClean="0"/>
              <a:t>memory </a:t>
            </a:r>
            <a:r>
              <a:rPr lang="en-US" sz="2400" b="1" u="sng" dirty="0"/>
              <a:t>(primary storage) </a:t>
            </a:r>
            <a:r>
              <a:rPr lang="en-US" sz="2400" b="1" dirty="0"/>
              <a:t>: </a:t>
            </a:r>
            <a:endParaRPr lang="en-US" sz="2400" b="1" dirty="0" smtClean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Consists </a:t>
            </a:r>
            <a:r>
              <a:rPr lang="en-US" sz="2400" dirty="0"/>
              <a:t>of </a:t>
            </a:r>
            <a:r>
              <a:rPr lang="en-US" sz="2400" dirty="0" smtClean="0"/>
              <a:t>ROM </a:t>
            </a:r>
            <a:r>
              <a:rPr lang="en-US" sz="2400" dirty="0"/>
              <a:t>(read only memory) and RAM (random access memory).</a:t>
            </a:r>
          </a:p>
          <a:p>
            <a:pPr marL="274320" lvl="1" indent="0" algn="just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200" dirty="0" smtClean="0"/>
              <a:t> ROM </a:t>
            </a:r>
            <a:r>
              <a:rPr lang="en-US" sz="2200" dirty="0"/>
              <a:t>is used to store </a:t>
            </a:r>
            <a:r>
              <a:rPr lang="en-US" sz="2200" dirty="0" smtClean="0"/>
              <a:t>operating </a:t>
            </a:r>
            <a:r>
              <a:rPr lang="en-US" sz="2200" dirty="0"/>
              <a:t>system and interface programs.</a:t>
            </a:r>
          </a:p>
          <a:p>
            <a:pPr marL="274320" lvl="1" indent="0" algn="just" rtl="0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200" dirty="0" smtClean="0"/>
              <a:t> RAM </a:t>
            </a:r>
            <a:r>
              <a:rPr lang="en-US" sz="2200" dirty="0"/>
              <a:t>is used to store NC part programs (change with jobs).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90739" y="285728"/>
            <a:ext cx="1493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Memory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1447800"/>
            <a:ext cx="7901014" cy="4981596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NC is used for machine tool applications, such as drilling, milling, turning,….. In addition to assembly drafting &amp; inspection. </a:t>
            </a:r>
          </a:p>
          <a:p>
            <a:pPr algn="just" rtl="0">
              <a:lnSpc>
                <a:spcPct val="150000"/>
              </a:lnSpc>
            </a:pPr>
            <a:endParaRPr lang="ar-JO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Work head movement is controlled relative to the work part.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first NC machine was developed in 1952 by a group of American inventors.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1321170" y="642918"/>
            <a:ext cx="4893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928670"/>
            <a:ext cx="7829576" cy="4805378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60000"/>
              </a:lnSpc>
              <a:buNone/>
            </a:pP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dirty="0" smtClean="0"/>
              <a:t>b) </a:t>
            </a:r>
            <a:r>
              <a:rPr lang="en-US" sz="2400" b="1" u="sng" dirty="0" smtClean="0"/>
              <a:t>Secondary memory (high – capacity secondary memory, auxiliary storage, or secondary storage):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b="1" u="sng" dirty="0" smtClean="0"/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Used to store large programs and data files, which are transferred to main memory as needed.</a:t>
            </a:r>
          </a:p>
          <a:p>
            <a:pPr marL="0" indent="0" algn="just" rtl="0">
              <a:lnSpc>
                <a:spcPct val="160000"/>
              </a:lnSpc>
              <a:buNone/>
            </a:pPr>
            <a:r>
              <a:rPr lang="en-US" sz="2400" dirty="0" smtClean="0"/>
              <a:t>Example: Hard disks</a:t>
            </a:r>
          </a:p>
          <a:p>
            <a:pPr marL="0" indent="0" algn="just" rtl="0">
              <a:lnSpc>
                <a:spcPct val="160000"/>
              </a:lnSpc>
              <a:buNone/>
            </a:pPr>
            <a:endParaRPr lang="en-US" sz="2400" dirty="0"/>
          </a:p>
        </p:txBody>
      </p:sp>
      <p:sp>
        <p:nvSpPr>
          <p:cNvPr id="2" name="مستطيل 1"/>
          <p:cNvSpPr/>
          <p:nvPr/>
        </p:nvSpPr>
        <p:spPr>
          <a:xfrm>
            <a:off x="539552" y="548680"/>
            <a:ext cx="1800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</a:rPr>
              <a:t>CNC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50072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u="sng" dirty="0"/>
              <a:t>3-Input/Output interface</a:t>
            </a:r>
            <a:r>
              <a:rPr lang="en-US" sz="2400" b="1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b="1" dirty="0" smtClean="0"/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provides communication between the components of the CNC system, other systems, and the operator (through the operator control </a:t>
            </a:r>
            <a:r>
              <a:rPr lang="en-US" sz="2400" dirty="0" smtClean="0"/>
              <a:t>panel) Used </a:t>
            </a:r>
            <a:r>
              <a:rPr lang="en-US" sz="2400" dirty="0"/>
              <a:t>to control speeds, feed, …..</a:t>
            </a:r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It </a:t>
            </a:r>
            <a:r>
              <a:rPr lang="en-US" sz="2400" dirty="0"/>
              <a:t>also includes a display (CRT or LED) to indicate current status of the </a:t>
            </a:r>
            <a:r>
              <a:rPr lang="en-US" sz="2400" dirty="0" smtClean="0"/>
              <a:t>program. </a:t>
            </a:r>
          </a:p>
          <a:p>
            <a:pPr marL="0" indent="0"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 I/O </a:t>
            </a:r>
            <a:r>
              <a:rPr lang="en-US" sz="2400" dirty="0"/>
              <a:t>interface also include manual program entry capability in addition to program transmission via LAN.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286412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b="1" u="sng" dirty="0"/>
              <a:t>4- Controls for machine tool axes and spindle speed</a:t>
            </a:r>
            <a:r>
              <a:rPr lang="en-US" sz="2400" b="1" u="sng" dirty="0" smtClean="0"/>
              <a:t>: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b="1" u="sng" dirty="0" smtClean="0"/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These </a:t>
            </a:r>
            <a:r>
              <a:rPr lang="en-US" sz="2400" dirty="0"/>
              <a:t>are hardware components that control the position and velocity (feed rate) of each axis, as well as the </a:t>
            </a:r>
            <a:r>
              <a:rPr lang="en-US" sz="2400" dirty="0" smtClean="0"/>
              <a:t>spindle speed.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The spindle </a:t>
            </a:r>
            <a:r>
              <a:rPr lang="en-US" sz="2400" dirty="0"/>
              <a:t>is used to drive either</a:t>
            </a:r>
            <a:r>
              <a:rPr lang="en-US" sz="2400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274320" lvl="1" indent="0" algn="l" rtl="0">
              <a:lnSpc>
                <a:spcPct val="150000"/>
              </a:lnSpc>
              <a:buNone/>
            </a:pPr>
            <a:r>
              <a:rPr lang="en-US" sz="2200" dirty="0" smtClean="0"/>
              <a:t>(</a:t>
            </a:r>
            <a:r>
              <a:rPr lang="en-US" sz="2200" dirty="0"/>
              <a:t>a) The work piece -&gt; like turning</a:t>
            </a:r>
          </a:p>
          <a:p>
            <a:pPr marL="274320" lvl="1" indent="0" algn="l" rtl="0">
              <a:lnSpc>
                <a:spcPct val="150000"/>
              </a:lnSpc>
              <a:buNone/>
            </a:pPr>
            <a:r>
              <a:rPr lang="en-US" sz="2200" dirty="0"/>
              <a:t>(b) A rotating cutter -&gt; like milling &amp; drilling 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412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501122" cy="550072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800" b="1" u="sng" dirty="0"/>
              <a:t>5- </a:t>
            </a:r>
            <a:r>
              <a:rPr lang="en-US" sz="2800" b="1" u="sng" dirty="0" smtClean="0"/>
              <a:t>Sequence </a:t>
            </a:r>
            <a:r>
              <a:rPr lang="en-US" sz="2800" b="1" u="sng" dirty="0"/>
              <a:t>controls for other machine tool functions</a:t>
            </a:r>
            <a:r>
              <a:rPr lang="en-US" sz="2800" b="1" u="sng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b="1" u="sng" dirty="0" smtClean="0"/>
          </a:p>
          <a:p>
            <a:pPr marL="0" indent="0" algn="just" rtl="0">
              <a:lnSpc>
                <a:spcPct val="150000"/>
              </a:lnSpc>
            </a:pPr>
            <a:r>
              <a:rPr lang="en-US" sz="2800" dirty="0" smtClean="0"/>
              <a:t> Other </a:t>
            </a:r>
            <a:r>
              <a:rPr lang="en-US" sz="2800" dirty="0"/>
              <a:t>control functions include ON/OFF (binary) actuations, interlocks [coolant control, tool changer, </a:t>
            </a:r>
            <a:r>
              <a:rPr lang="en-US" sz="2800" dirty="0" smtClean="0"/>
              <a:t>wearing</a:t>
            </a:r>
            <a:r>
              <a:rPr lang="en-US" sz="2800" dirty="0"/>
              <a:t>, </a:t>
            </a:r>
            <a:r>
              <a:rPr lang="en-US" sz="2800" dirty="0" smtClean="0"/>
              <a:t>part loading</a:t>
            </a:r>
            <a:r>
              <a:rPr lang="en-US" sz="2800" dirty="0"/>
              <a:t>]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800" dirty="0" smtClean="0"/>
              <a:t> To </a:t>
            </a:r>
            <a:r>
              <a:rPr lang="en-US" sz="2800" dirty="0"/>
              <a:t>manage these auxiliary functions (instead of the CPU</a:t>
            </a:r>
            <a:r>
              <a:rPr lang="en-US" sz="2800" dirty="0" smtClean="0"/>
              <a:t>).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dirty="0"/>
          </a:p>
          <a:p>
            <a:pPr marL="0" indent="0" algn="just" rtl="0">
              <a:lnSpc>
                <a:spcPct val="15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52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7148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 </a:t>
            </a:r>
            <a:r>
              <a:rPr lang="en-US" sz="2400" u="sng" dirty="0" smtClean="0"/>
              <a:t>Personal computers (PC’s) and the MCU:</a:t>
            </a:r>
          </a:p>
          <a:p>
            <a:pPr algn="just" rtl="0">
              <a:lnSpc>
                <a:spcPct val="150000"/>
              </a:lnSpc>
            </a:pPr>
            <a:endParaRPr lang="en-US" sz="2400" u="sng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PC’s are used for CNC in two configurations: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marL="788670" lvl="1" indent="-514350" algn="just" rtl="0">
              <a:lnSpc>
                <a:spcPct val="150000"/>
              </a:lnSpc>
            </a:pPr>
            <a:r>
              <a:rPr lang="en-US" sz="2400" dirty="0" smtClean="0"/>
              <a:t>a)   The PC is used for CNC as a front-end interface for the MCU</a:t>
            </a:r>
          </a:p>
          <a:p>
            <a:pPr marL="788670" lvl="1" indent="-514350" algn="just" rtl="0">
              <a:lnSpc>
                <a:spcPct val="150000"/>
              </a:lnSpc>
              <a:buAutoNum type="alphaLcParenR"/>
            </a:pPr>
            <a:endParaRPr lang="en-US" sz="2400" dirty="0" smtClean="0"/>
          </a:p>
          <a:p>
            <a:pPr marL="274320" lvl="1" indent="0" algn="just" rtl="0">
              <a:lnSpc>
                <a:spcPct val="150000"/>
              </a:lnSpc>
              <a:buNone/>
            </a:pPr>
            <a:r>
              <a:rPr lang="en-US" sz="2400" dirty="0" smtClean="0"/>
              <a:t>b)  The PC contains the motion control board required to operate the    </a:t>
            </a:r>
          </a:p>
          <a:p>
            <a:pPr marL="274320" lvl="1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   machine tool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7.2.3  CNC Software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are three types of software used in CNC systems</a:t>
            </a:r>
            <a:r>
              <a:rPr lang="en-US" sz="2400" dirty="0" smtClean="0"/>
              <a:t>: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 smtClean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Operating system</a:t>
            </a:r>
            <a:endParaRPr lang="en-US" sz="24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Machine interface</a:t>
            </a:r>
            <a:endParaRPr lang="en-US" sz="2400" dirty="0"/>
          </a:p>
          <a:p>
            <a:pPr marL="457200" indent="-45720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Application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  <a:p>
            <a:pPr marL="0" indent="0" algn="l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7.2.3  CNC Software (CONT.)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786346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/>
              <a:t>1- </a:t>
            </a:r>
            <a:r>
              <a:rPr lang="en-US" sz="2400" b="1" u="sng" dirty="0" smtClean="0"/>
              <a:t>Operating system:</a:t>
            </a:r>
          </a:p>
          <a:p>
            <a:pPr marL="0" indent="0" algn="just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/>
              <a:t> It consists of: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1- </a:t>
            </a:r>
            <a:r>
              <a:rPr lang="en-US" sz="2400" u="sng" dirty="0" smtClean="0"/>
              <a:t>An editor</a:t>
            </a:r>
            <a:r>
              <a:rPr lang="en-US" sz="2400" dirty="0" smtClean="0"/>
              <a:t>: which permits the operator to input and edit NC part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 programs.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2- </a:t>
            </a:r>
            <a:r>
              <a:rPr lang="en-US" sz="2400" u="sng" dirty="0" smtClean="0"/>
              <a:t>A control program</a:t>
            </a:r>
            <a:r>
              <a:rPr lang="en-US" sz="2400" dirty="0" smtClean="0"/>
              <a:t>: decodes the part program instructions performs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   calculations.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3- </a:t>
            </a:r>
            <a:r>
              <a:rPr lang="en-US" sz="2400" u="sng" dirty="0" smtClean="0"/>
              <a:t>An executive program</a:t>
            </a:r>
            <a:r>
              <a:rPr lang="en-US" sz="2400" dirty="0" smtClean="0"/>
              <a:t>: manage the execution of the CNC software.</a:t>
            </a:r>
          </a:p>
          <a:p>
            <a:pPr algn="just" rtl="0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52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7.2.3  CNC Software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(CONT.)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/>
              <a:t>2- </a:t>
            </a:r>
            <a:r>
              <a:rPr lang="en-US" sz="2400" b="1" u="sng" dirty="0"/>
              <a:t>Machine Interface:</a:t>
            </a:r>
            <a:endParaRPr lang="en-US" sz="2400" u="sng" dirty="0"/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/>
              <a:t>Used to operate the communication link between the CPU and the machine </a:t>
            </a:r>
            <a:r>
              <a:rPr lang="en-US" sz="2400" dirty="0" smtClean="0"/>
              <a:t>tool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b="1" dirty="0" smtClean="0"/>
              <a:t>3- </a:t>
            </a:r>
            <a:r>
              <a:rPr lang="en-US" sz="2400" b="1" u="sng" dirty="0"/>
              <a:t>Application software</a:t>
            </a:r>
            <a:r>
              <a:rPr lang="en-US" sz="2400" b="1" u="sng" dirty="0" smtClean="0"/>
              <a:t>: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Consists </a:t>
            </a:r>
            <a:r>
              <a:rPr lang="en-US" sz="2400" dirty="0"/>
              <a:t>of the NC part programs that are written for machining.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/>
              <a:t>Some CNC auxiliary functions such as coolant control, fixture clamping and counters are often implemented by a PLC in the MCU.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7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7.3 Distributed Numerical Controls (DNC):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4" y="1428736"/>
            <a:ext cx="8786842" cy="5072098"/>
          </a:xfrm>
        </p:spPr>
        <p:txBody>
          <a:bodyPr>
            <a:normAutofit/>
          </a:bodyPr>
          <a:lstStyle/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A </a:t>
            </a:r>
            <a:r>
              <a:rPr lang="en-US" sz="2400" dirty="0"/>
              <a:t>central computer is connected to multiple MCU’s. complete part programs are sent from the central computer </a:t>
            </a:r>
            <a:r>
              <a:rPr lang="en-US" sz="2400" dirty="0" smtClean="0"/>
              <a:t>to the machine tools (via 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en-US" sz="2400" dirty="0" smtClean="0"/>
              <a:t> MCUs ).  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Data can be downloaded from the central computer to machine tools such as part programs, list of tools needed for job, and setup instructions.</a:t>
            </a:r>
          </a:p>
          <a:p>
            <a:pPr marL="0" indent="0" algn="just" rtl="0">
              <a:lnSpc>
                <a:spcPct val="150000"/>
              </a:lnSpc>
            </a:pPr>
            <a:r>
              <a:rPr lang="en-US" sz="2400" dirty="0" smtClean="0"/>
              <a:t> Data can be uploaded from the machine tools to the central computer such as piece counts, actual machining times, and tool life statistics.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61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071546"/>
            <a:ext cx="8229600" cy="4525963"/>
          </a:xfrm>
        </p:spPr>
        <p:txBody>
          <a:bodyPr/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b="1" dirty="0"/>
              <a:t>Two ways of DNC:</a:t>
            </a:r>
            <a:endParaRPr lang="en-US" sz="2400" dirty="0"/>
          </a:p>
          <a:p>
            <a:pPr algn="l" rtl="0">
              <a:lnSpc>
                <a:spcPct val="150000"/>
              </a:lnSpc>
            </a:pPr>
            <a:r>
              <a:rPr lang="en-US" sz="2400" dirty="0"/>
              <a:t>Switching network.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Local area network (LAN).</a:t>
            </a:r>
          </a:p>
          <a:p>
            <a:pPr algn="l" rtl="0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571604" y="285728"/>
            <a:ext cx="6176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Distributed Numerical Controls (DNC)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928678"/>
            <a:ext cx="7772400" cy="1143000"/>
          </a:xfrm>
        </p:spPr>
        <p:txBody>
          <a:bodyPr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7.1     Fundamentals of NC Technology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7.1.1  Basic Components of an NC System</a:t>
            </a:r>
            <a:endParaRPr lang="ar-JO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2662246"/>
            <a:ext cx="7901014" cy="2624142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</a:pPr>
            <a:r>
              <a:rPr lang="en-US" sz="2400" dirty="0" smtClean="0"/>
              <a:t>The Basic Components of an NC System :  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Program of instructions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Machine control unit</a:t>
            </a:r>
          </a:p>
          <a:p>
            <a:pPr marL="788670" lvl="1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Processing equipment</a:t>
            </a:r>
          </a:p>
          <a:p>
            <a:pPr marL="514350" indent="-514350" algn="just" rtl="0">
              <a:buFont typeface="+mj-lt"/>
              <a:buAutoNum type="arabicPeriod"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93007"/>
            <a:ext cx="6912003" cy="49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59688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Switching network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4282" y="1357298"/>
            <a:ext cx="8715436" cy="5340365"/>
          </a:xfrm>
        </p:spPr>
        <p:txBody>
          <a:bodyPr>
            <a:normAutofit lnSpcReduction="10000"/>
          </a:bodyPr>
          <a:lstStyle/>
          <a:p>
            <a:pPr algn="r">
              <a:buFontTx/>
              <a:buNone/>
            </a:pPr>
            <a:r>
              <a:rPr lang="en-US" sz="2000" dirty="0" smtClean="0"/>
              <a:t>(Using </a:t>
            </a:r>
            <a:r>
              <a:rPr lang="en-US" sz="2000" dirty="0"/>
              <a:t>RS-232-c  connection)</a:t>
            </a:r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 smtClean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r>
              <a:rPr lang="en-US" sz="2200" dirty="0"/>
              <a:t>Cons = limited number of</a:t>
            </a:r>
          </a:p>
          <a:p>
            <a:pPr algn="r">
              <a:buFontTx/>
              <a:buNone/>
            </a:pPr>
            <a:r>
              <a:rPr lang="en-US" sz="2200" dirty="0"/>
              <a:t> machines can be</a:t>
            </a:r>
          </a:p>
          <a:p>
            <a:pPr algn="r">
              <a:buFontTx/>
              <a:buNone/>
            </a:pPr>
            <a:r>
              <a:rPr lang="en-US" sz="2200" dirty="0"/>
              <a:t> connected.</a:t>
            </a:r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endParaRPr lang="en-US" sz="2000" dirty="0"/>
          </a:p>
          <a:p>
            <a:pPr algn="r">
              <a:buFontTx/>
              <a:buNone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Local Area Network (LAN)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6" y="2070192"/>
            <a:ext cx="8678892" cy="328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643438" y="1413205"/>
            <a:ext cx="42846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u="sng" dirty="0"/>
              <a:t>Hierarchy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            Central (host) computer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787900" y="2492375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7.4 Applications of NC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1357298"/>
            <a:ext cx="8715436" cy="4572032"/>
          </a:xfrm>
        </p:spPr>
        <p:txBody>
          <a:bodyPr/>
          <a:lstStyle/>
          <a:p>
            <a:pPr marL="609600" indent="-609600" algn="l" rtl="0">
              <a:lnSpc>
                <a:spcPct val="150000"/>
              </a:lnSpc>
            </a:pPr>
            <a:r>
              <a:rPr lang="en-US" sz="2400" dirty="0" smtClean="0"/>
              <a:t>Two </a:t>
            </a:r>
            <a:r>
              <a:rPr lang="en-US" sz="2400" dirty="0"/>
              <a:t>categories:</a:t>
            </a:r>
          </a:p>
          <a:p>
            <a:pPr marL="883920" lvl="1" indent="-609600" algn="just" rtl="0">
              <a:lnSpc>
                <a:spcPct val="150000"/>
              </a:lnSpc>
              <a:buFontTx/>
              <a:buAutoNum type="arabicPeriod"/>
            </a:pPr>
            <a:r>
              <a:rPr lang="en-US" dirty="0" smtClean="0"/>
              <a:t>Machine tool </a:t>
            </a:r>
            <a:r>
              <a:rPr lang="en-US" dirty="0"/>
              <a:t>applications: </a:t>
            </a:r>
            <a:r>
              <a:rPr lang="en-US" dirty="0" smtClean="0"/>
              <a:t>Usually </a:t>
            </a:r>
            <a:r>
              <a:rPr lang="en-US" dirty="0"/>
              <a:t>associated </a:t>
            </a:r>
            <a:r>
              <a:rPr lang="en-US" dirty="0" smtClean="0"/>
              <a:t>with the metalworking </a:t>
            </a:r>
            <a:r>
              <a:rPr lang="en-US" dirty="0"/>
              <a:t>industry.</a:t>
            </a:r>
          </a:p>
          <a:p>
            <a:pPr marL="883920" lvl="1" indent="-609600" algn="just" rtl="0">
              <a:lnSpc>
                <a:spcPct val="150000"/>
              </a:lnSpc>
              <a:buFontTx/>
              <a:buAutoNum type="arabicPeriod"/>
            </a:pPr>
            <a:r>
              <a:rPr lang="en-US" dirty="0"/>
              <a:t>Non- Machine tool applications: </a:t>
            </a:r>
            <a:r>
              <a:rPr lang="en-US" dirty="0" smtClean="0"/>
              <a:t>Other industries.</a:t>
            </a:r>
            <a:endParaRPr lang="en-US" dirty="0"/>
          </a:p>
          <a:p>
            <a:pPr marL="609600" indent="-609600" algn="l" rtl="0">
              <a:lnSpc>
                <a:spcPct val="150000"/>
              </a:lnSpc>
              <a:buFontTx/>
              <a:buAutoNum type="arabicPeriod"/>
            </a:pPr>
            <a:endParaRPr lang="en-US" sz="2400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7.4.1 Machine Tool Applications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 algn="l" rtl="0">
              <a:lnSpc>
                <a:spcPct val="150000"/>
              </a:lnSpc>
              <a:buFontTx/>
              <a:buNone/>
            </a:pPr>
            <a:r>
              <a:rPr lang="en-US" sz="2400" b="1" dirty="0" smtClean="0"/>
              <a:t>Machining </a:t>
            </a:r>
            <a:r>
              <a:rPr lang="en-US" sz="2400" b="1" dirty="0"/>
              <a:t>operations and NC machine tools</a:t>
            </a:r>
            <a:r>
              <a:rPr lang="en-US" sz="2400" dirty="0"/>
              <a:t>:</a:t>
            </a:r>
          </a:p>
          <a:p>
            <a:pPr marL="609600" indent="-609600" algn="l" rtl="0">
              <a:lnSpc>
                <a:spcPct val="150000"/>
              </a:lnSpc>
            </a:pPr>
            <a:r>
              <a:rPr lang="en-US" sz="2400" dirty="0"/>
              <a:t>Four types of machining operations: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 smtClean="0"/>
              <a:t>Turning</a:t>
            </a:r>
            <a:r>
              <a:rPr lang="en-US" sz="2200" dirty="0"/>
              <a:t>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/>
              <a:t>Drilling.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 smtClean="0"/>
              <a:t>Milling</a:t>
            </a:r>
            <a:r>
              <a:rPr lang="en-US" sz="2200" dirty="0"/>
              <a:t>.</a:t>
            </a:r>
          </a:p>
          <a:p>
            <a:pPr marL="883920" lvl="1" indent="-609600" algn="l" rtl="0">
              <a:lnSpc>
                <a:spcPct val="150000"/>
              </a:lnSpc>
              <a:buFontTx/>
              <a:buAutoNum type="arabicPeriod"/>
            </a:pPr>
            <a:r>
              <a:rPr lang="en-US" sz="2200" dirty="0"/>
              <a:t>Grinding.</a:t>
            </a:r>
          </a:p>
          <a:p>
            <a:pPr marL="609600" indent="-609600" algn="l" rtl="0">
              <a:lnSpc>
                <a:spcPct val="150000"/>
              </a:lnSpc>
            </a:pPr>
            <a:r>
              <a:rPr lang="en-US" sz="2400" dirty="0"/>
              <a:t>Speed, feed, depth of cut are called “cutting conditions”.</a:t>
            </a:r>
          </a:p>
          <a:p>
            <a:pPr marL="609600" indent="-609600" algn="l" rtl="0">
              <a:lnSpc>
                <a:spcPct val="15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Turning (on a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Lathe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44675"/>
            <a:ext cx="6696075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Drilling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341438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Peripheral Milling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628775"/>
            <a:ext cx="7031037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grinding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276475"/>
            <a:ext cx="6169025" cy="3367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Controller parameters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3000364" y="1500174"/>
          <a:ext cx="16557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596880" imgH="393480" progId="">
                  <p:embed/>
                </p:oleObj>
              </mc:Choice>
              <mc:Fallback>
                <p:oleObj name="Equation" r:id="rId3" imgW="596880" imgH="3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1500174"/>
                        <a:ext cx="1655762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0213" y="2708275"/>
            <a:ext cx="87137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 dirty="0"/>
              <a:t>Where</a:t>
            </a:r>
            <a:r>
              <a:rPr lang="en-US" sz="2400" dirty="0"/>
              <a:t>: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N: </a:t>
            </a:r>
            <a:r>
              <a:rPr lang="en-US" sz="2400" dirty="0" smtClean="0"/>
              <a:t>Spindle </a:t>
            </a:r>
            <a:r>
              <a:rPr lang="en-US" sz="2400" dirty="0"/>
              <a:t>rotation speed (RPM).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V: Cutting speed (m/min) or ft/min.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D: Milling cutter diameter (</a:t>
            </a:r>
            <a:r>
              <a:rPr lang="en-US" sz="2400" dirty="0" smtClean="0"/>
              <a:t>m, ft</a:t>
            </a:r>
            <a:r>
              <a:rPr lang="en-US" sz="2400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Controller parameters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In milling, “chip load or feed” means the size of the chip </a:t>
            </a:r>
            <a:r>
              <a:rPr lang="en-US" sz="2400" dirty="0" smtClean="0"/>
              <a:t>formed </a:t>
            </a:r>
            <a:r>
              <a:rPr lang="en-US" sz="2400" dirty="0"/>
              <a:t>by each tooth in the cutter.</a:t>
            </a:r>
          </a:p>
          <a:p>
            <a:pPr algn="l" rtl="0">
              <a:lnSpc>
                <a:spcPct val="150000"/>
              </a:lnSpc>
            </a:pPr>
            <a:endParaRPr lang="en-US" sz="2400" dirty="0"/>
          </a:p>
          <a:p>
            <a:pPr algn="l" rtl="0">
              <a:lnSpc>
                <a:spcPct val="150000"/>
              </a:lnSpc>
              <a:buFontTx/>
              <a:buNone/>
            </a:pPr>
            <a:endParaRPr lang="en-US" sz="2400" dirty="0" smtClean="0"/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 smtClean="0"/>
              <a:t>Where</a:t>
            </a:r>
            <a:r>
              <a:rPr lang="en-US" sz="2400" dirty="0"/>
              <a:t>: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Feed </a:t>
            </a:r>
            <a:r>
              <a:rPr lang="en-US" sz="2400" dirty="0"/>
              <a:t>rate (mm/min</a:t>
            </a:r>
            <a:r>
              <a:rPr lang="en-US" sz="2400" dirty="0" smtClean="0"/>
              <a:t>, in/min</a:t>
            </a:r>
            <a:r>
              <a:rPr lang="en-US" sz="2400" dirty="0"/>
              <a:t>).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Rotational </a:t>
            </a:r>
            <a:r>
              <a:rPr lang="en-US" sz="2400" dirty="0"/>
              <a:t>speed (RPM).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Number </a:t>
            </a:r>
            <a:r>
              <a:rPr lang="en-US" sz="2400" dirty="0"/>
              <a:t>of teeth on the milling cutter.</a:t>
            </a:r>
          </a:p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    : </a:t>
            </a:r>
            <a:r>
              <a:rPr lang="en-US" sz="2400" dirty="0" smtClean="0"/>
              <a:t>Feed </a:t>
            </a:r>
            <a:r>
              <a:rPr lang="en-US" sz="2400" dirty="0"/>
              <a:t>(mm/tooth</a:t>
            </a:r>
            <a:r>
              <a:rPr lang="en-US" sz="2400" dirty="0" smtClean="0"/>
              <a:t>, in/tooth</a:t>
            </a:r>
            <a:r>
              <a:rPr lang="en-US" sz="2400" dirty="0"/>
              <a:t>).</a:t>
            </a:r>
          </a:p>
        </p:txBody>
      </p:sp>
      <p:graphicFrame>
        <p:nvGraphicFramePr>
          <p:cNvPr id="24586" name="Object 1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14348" y="4000504"/>
          <a:ext cx="4175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3" imgW="164880" imgH="228600" progId="">
                  <p:embed/>
                </p:oleObj>
              </mc:Choice>
              <mc:Fallback>
                <p:oleObj name="Equation" r:id="rId3" imgW="16488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4175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908175" y="2571745"/>
          <a:ext cx="2881313" cy="100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Equation" r:id="rId5" imgW="672840" imgH="228600" progId="">
                  <p:embed/>
                </p:oleObj>
              </mc:Choice>
              <mc:Fallback>
                <p:oleObj name="Equation" r:id="rId5" imgW="67284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71745"/>
                        <a:ext cx="2881313" cy="1000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48" y="4643446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Equation" r:id="rId7" imgW="190440" imgH="177480" progId="">
                  <p:embed/>
                </p:oleObj>
              </mc:Choice>
              <mc:Fallback>
                <p:oleObj name="Equation" r:id="rId7" imgW="190440" imgH="17748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643446"/>
                        <a:ext cx="431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0" name="Object 14"/>
          <p:cNvGraphicFramePr>
            <a:graphicFrameLocks noChangeAspect="1"/>
          </p:cNvGraphicFramePr>
          <p:nvPr/>
        </p:nvGraphicFramePr>
        <p:xfrm>
          <a:off x="714348" y="5072074"/>
          <a:ext cx="4175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Equation" r:id="rId9" imgW="164880" imgH="228600" progId="">
                  <p:embed/>
                </p:oleObj>
              </mc:Choice>
              <mc:Fallback>
                <p:oleObj name="Equation" r:id="rId9" imgW="16488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072074"/>
                        <a:ext cx="4175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714348" y="5643578"/>
          <a:ext cx="3984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" name="Equation" r:id="rId11" imgW="152280" imgH="164880" progId="">
                  <p:embed/>
                </p:oleObj>
              </mc:Choice>
              <mc:Fallback>
                <p:oleObj name="Equation" r:id="rId11" imgW="152280" imgH="1648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5643578"/>
                        <a:ext cx="3984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285720" y="1285860"/>
            <a:ext cx="8501122" cy="4474335"/>
            <a:chOff x="285720" y="1285860"/>
            <a:chExt cx="8501122" cy="447433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 l="81551" b="30303"/>
            <a:stretch>
              <a:fillRect/>
            </a:stretch>
          </p:blipFill>
          <p:spPr bwMode="auto">
            <a:xfrm>
              <a:off x="6786578" y="1285860"/>
              <a:ext cx="1691808" cy="3286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lowchart: Alternate Process 7"/>
            <p:cNvSpPr/>
            <p:nvPr/>
          </p:nvSpPr>
          <p:spPr>
            <a:xfrm>
              <a:off x="285720" y="2571744"/>
              <a:ext cx="2000264" cy="142876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Program</a:t>
              </a:r>
              <a:endParaRPr lang="ar-JO" sz="2400" dirty="0"/>
            </a:p>
          </p:txBody>
        </p:sp>
        <p:sp>
          <p:nvSpPr>
            <p:cNvPr id="7" name="Flowchart: Alternate Process 8"/>
            <p:cNvSpPr/>
            <p:nvPr/>
          </p:nvSpPr>
          <p:spPr>
            <a:xfrm>
              <a:off x="3500430" y="2571744"/>
              <a:ext cx="2000264" cy="1428760"/>
            </a:xfrm>
            <a:prstGeom prst="flowChartAlternateProcess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/>
                <a:t>Machine Control Unit</a:t>
              </a:r>
              <a:endParaRPr lang="ar-JO" sz="2400" dirty="0"/>
            </a:p>
          </p:txBody>
        </p:sp>
        <p:cxnSp>
          <p:nvCxnSpPr>
            <p:cNvPr id="8" name="Straight Arrow Connector 10"/>
            <p:cNvCxnSpPr>
              <a:stCxn id="6" idx="3"/>
              <a:endCxn id="7" idx="1"/>
            </p:cNvCxnSpPr>
            <p:nvPr/>
          </p:nvCxnSpPr>
          <p:spPr>
            <a:xfrm>
              <a:off x="2285984" y="3286124"/>
              <a:ext cx="121444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1"/>
            <p:cNvCxnSpPr>
              <a:endCxn id="5" idx="1"/>
            </p:cNvCxnSpPr>
            <p:nvPr/>
          </p:nvCxnSpPr>
          <p:spPr>
            <a:xfrm>
              <a:off x="5500694" y="2928934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2"/>
            <p:cNvCxnSpPr/>
            <p:nvPr/>
          </p:nvCxnSpPr>
          <p:spPr>
            <a:xfrm rot="10800000">
              <a:off x="5500694" y="3571876"/>
              <a:ext cx="128588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6"/>
            <p:cNvSpPr txBox="1"/>
            <p:nvPr/>
          </p:nvSpPr>
          <p:spPr>
            <a:xfrm>
              <a:off x="3786182" y="4286256"/>
              <a:ext cx="150019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400" dirty="0" smtClean="0"/>
                <a:t>MCU</a:t>
              </a:r>
            </a:p>
            <a:p>
              <a:pPr algn="ctr" rtl="0"/>
              <a:r>
                <a:rPr lang="en-US" sz="2400" dirty="0" smtClean="0"/>
                <a:t>Computer</a:t>
              </a:r>
              <a:endParaRPr lang="ar-JO" sz="2400" dirty="0"/>
            </a:p>
          </p:txBody>
        </p:sp>
        <p:sp>
          <p:nvSpPr>
            <p:cNvPr id="12" name="TextBox 17"/>
            <p:cNvSpPr txBox="1"/>
            <p:nvPr/>
          </p:nvSpPr>
          <p:spPr>
            <a:xfrm>
              <a:off x="6143636" y="4929198"/>
              <a:ext cx="2643206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400" dirty="0" smtClean="0"/>
                <a:t>Processing Equipment</a:t>
              </a:r>
            </a:p>
            <a:p>
              <a:pPr algn="l" rtl="0"/>
              <a:r>
                <a:rPr lang="en-US" sz="2400" dirty="0" smtClean="0"/>
                <a:t>(cutting tool)</a:t>
              </a:r>
              <a:endParaRPr lang="ar-JO" sz="24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03580" y="285728"/>
            <a:ext cx="4825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Numerical Control (NC)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For Tuning Operation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71472" y="1700213"/>
          <a:ext cx="59055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3" imgW="2679480" imgH="419040" progId="">
                  <p:embed/>
                </p:oleObj>
              </mc:Choice>
              <mc:Fallback>
                <p:oleObj name="Equation" r:id="rId3" imgW="2679480" imgH="419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700213"/>
                        <a:ext cx="59055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86578" y="1928801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/>
              <a:t>(mm/revolution)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5720" y="3141663"/>
            <a:ext cx="864399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spcBef>
                <a:spcPct val="50000"/>
              </a:spcBef>
            </a:pPr>
            <a:r>
              <a:rPr lang="en-US" sz="2400" dirty="0"/>
              <a:t>Depth of cut: </a:t>
            </a:r>
            <a:r>
              <a:rPr lang="en-US" sz="2400" dirty="0" smtClean="0"/>
              <a:t>The </a:t>
            </a:r>
            <a:r>
              <a:rPr lang="en-US" sz="2400" dirty="0"/>
              <a:t>distance the tool penetrates below the original surface of the </a:t>
            </a:r>
            <a:r>
              <a:rPr lang="en-US" sz="2400" dirty="0" err="1" smtClean="0"/>
              <a:t>workpart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mm, in</a:t>
            </a:r>
            <a:r>
              <a:rPr lang="en-US" sz="2400" dirty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0042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0492"/>
            <a:ext cx="8229600" cy="4525962"/>
          </a:xfrm>
        </p:spPr>
        <p:txBody>
          <a:bodyPr>
            <a:normAutofit/>
          </a:bodyPr>
          <a:lstStyle/>
          <a:p>
            <a:pPr marL="514350" indent="-514350" algn="l" rtl="0">
              <a:lnSpc>
                <a:spcPct val="150000"/>
              </a:lnSpc>
              <a:buFont typeface="+mj-lt"/>
              <a:buAutoNum type="romanLcPeriod"/>
            </a:pPr>
            <a:r>
              <a:rPr lang="en-US" sz="2400" b="1" u="sng" dirty="0"/>
              <a:t>NC lathe: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Either horizontal or vertical axis.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Requires </a:t>
            </a:r>
            <a:r>
              <a:rPr lang="en-US" sz="2400" dirty="0"/>
              <a:t>two-axis.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Continuous path control.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/>
              <a:t>Straight turning </a:t>
            </a:r>
            <a:r>
              <a:rPr lang="en-US" sz="2400" dirty="0" smtClean="0">
                <a:sym typeface="Wingdings" pitchFamily="2" charset="2"/>
              </a:rPr>
              <a:t> produces </a:t>
            </a:r>
            <a:r>
              <a:rPr lang="en-US" sz="2400" dirty="0">
                <a:sym typeface="Wingdings" pitchFamily="2" charset="2"/>
              </a:rPr>
              <a:t>a straight cylindrical geometry.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ym typeface="Wingdings" pitchFamily="2" charset="2"/>
              </a:rPr>
              <a:t>Contour turning  creates a </a:t>
            </a:r>
            <a:r>
              <a:rPr lang="en-US" sz="2400" dirty="0" smtClean="0">
                <a:sym typeface="Wingdings" pitchFamily="2" charset="2"/>
              </a:rPr>
              <a:t>profile.</a:t>
            </a:r>
            <a:endParaRPr lang="en-US" sz="2400" dirty="0">
              <a:sym typeface="Wingdings" pitchFamily="2" charset="2"/>
            </a:endParaRPr>
          </a:p>
          <a:p>
            <a:pPr algn="l" rtl="0">
              <a:lnSpc>
                <a:spcPct val="15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643998" cy="4572000"/>
          </a:xfrm>
        </p:spPr>
        <p:txBody>
          <a:bodyPr/>
          <a:lstStyle/>
          <a:p>
            <a:pPr marL="514350" indent="-514350" algn="l" rtl="0">
              <a:lnSpc>
                <a:spcPct val="150000"/>
              </a:lnSpc>
              <a:buFont typeface="+mj-lt"/>
              <a:buAutoNum type="romanLcPeriod" startAt="2"/>
            </a:pPr>
            <a:r>
              <a:rPr lang="en-US" sz="2800" b="1" u="sng" dirty="0" smtClean="0">
                <a:sym typeface="Wingdings" pitchFamily="2" charset="2"/>
              </a:rPr>
              <a:t>NC boring mill</a:t>
            </a:r>
            <a:r>
              <a:rPr lang="en-US" sz="2800" u="sng" dirty="0" smtClean="0">
                <a:sym typeface="Wingdings" pitchFamily="2" charset="2"/>
              </a:rPr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ym typeface="Wingdings" pitchFamily="2" charset="2"/>
              </a:rPr>
              <a:t>Horizontal and vertical spindle.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Boring is similar to turning, except that an internal cylinder is created instead of an external cylinder.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Two-axis control.</a:t>
            </a:r>
          </a:p>
          <a:p>
            <a:pPr algn="l" rtl="0"/>
            <a:endParaRPr lang="ar-J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00042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8143932" cy="5857916"/>
          </a:xfrm>
        </p:spPr>
        <p:txBody>
          <a:bodyPr>
            <a:normAutofit fontScale="92500" lnSpcReduction="20000"/>
          </a:bodyPr>
          <a:lstStyle/>
          <a:p>
            <a:pPr marL="571500" indent="-571500" algn="l" rtl="0">
              <a:lnSpc>
                <a:spcPct val="150000"/>
              </a:lnSpc>
              <a:buFont typeface="+mj-lt"/>
              <a:buAutoNum type="romanLcPeriod" startAt="3"/>
            </a:pPr>
            <a:r>
              <a:rPr lang="en-US" sz="2800" b="1" u="sng" dirty="0" smtClean="0"/>
              <a:t>NC drill press</a:t>
            </a:r>
            <a:r>
              <a:rPr lang="en-US" sz="2800" u="sng" dirty="0" smtClean="0"/>
              <a:t>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Point-to-point control of the </a:t>
            </a:r>
            <a:r>
              <a:rPr lang="en-US" sz="2400" dirty="0" err="1" smtClean="0"/>
              <a:t>workhead</a:t>
            </a:r>
            <a:r>
              <a:rPr lang="en-US" sz="2400" dirty="0" smtClean="0"/>
              <a:t> (spindle containing the drill bit).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Two-axis (x - y) control of the worktable.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marL="514350" indent="-514350" algn="l" rtl="0">
              <a:lnSpc>
                <a:spcPct val="150000"/>
              </a:lnSpc>
              <a:buFont typeface="+mj-lt"/>
              <a:buAutoNum type="romanLcPeriod" startAt="4"/>
            </a:pPr>
            <a:r>
              <a:rPr lang="en-US" sz="2400" b="1" u="sng" dirty="0" smtClean="0"/>
              <a:t>NC milling machine: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 control.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Straight cut and contouring operations.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marL="571500" indent="-571500" algn="l" rtl="0">
              <a:lnSpc>
                <a:spcPct val="150000"/>
              </a:lnSpc>
              <a:buFont typeface="+mj-lt"/>
              <a:buAutoNum type="romanLcPeriod" startAt="5"/>
            </a:pPr>
            <a:r>
              <a:rPr lang="en-US" sz="2800" b="1" u="sng" dirty="0" smtClean="0"/>
              <a:t>NC cylindrical grinder: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It is similar to a turning machine, except that the tool is a grinding wheel.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Continuous path two... Axis control</a:t>
            </a:r>
            <a:endParaRPr lang="en-GB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pPr algn="l" rtl="0"/>
            <a:endParaRPr lang="ar-JO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2852"/>
            <a:ext cx="8229600" cy="35719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400" b="1" u="sng" dirty="0" smtClean="0"/>
              <a:t>Machining center :</a:t>
            </a:r>
            <a:endParaRPr lang="en-GB" sz="2400" b="1" u="sng" dirty="0" smtClean="0"/>
          </a:p>
          <a:p>
            <a:pPr algn="l" rtl="0"/>
            <a:endParaRPr lang="en-GB" sz="2400" dirty="0" smtClean="0"/>
          </a:p>
          <a:p>
            <a:pPr lvl="0" algn="l" rtl="0">
              <a:buNone/>
            </a:pPr>
            <a:r>
              <a:rPr lang="en-US" sz="2400" dirty="0" smtClean="0"/>
              <a:t>A machine tool capable of performing multiple machining operations on a single work piece in one setup.</a:t>
            </a:r>
            <a:endParaRPr lang="en-GB" sz="2400" dirty="0" smtClean="0"/>
          </a:p>
          <a:p>
            <a:pPr algn="l" rtl="0">
              <a:buNone/>
            </a:pPr>
            <a:endParaRPr lang="en-US" sz="2400" dirty="0" smtClean="0"/>
          </a:p>
          <a:p>
            <a:pPr algn="l" rtl="0"/>
            <a:endParaRPr lang="en-GB" sz="2400" dirty="0" smtClean="0"/>
          </a:p>
          <a:p>
            <a:pPr algn="l" rtl="0">
              <a:buNone/>
            </a:pPr>
            <a:endParaRPr lang="en-GB" sz="2400" dirty="0" smtClean="0"/>
          </a:p>
          <a:p>
            <a:pPr algn="l" rtl="0"/>
            <a:endParaRPr lang="ar-JO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5728"/>
            <a:ext cx="8229600" cy="642934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Common NC machine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358246" cy="5786478"/>
          </a:xfrm>
        </p:spPr>
        <p:txBody>
          <a:bodyPr>
            <a:normAutofit fontScale="77500" lnSpcReduction="20000"/>
          </a:bodyPr>
          <a:lstStyle/>
          <a:p>
            <a:pPr lvl="0" algn="l" rtl="0"/>
            <a:r>
              <a:rPr lang="en-US" sz="2800" b="1" u="sng" dirty="0" smtClean="0"/>
              <a:t>Part characteristics most suited to NC :</a:t>
            </a:r>
            <a:endParaRPr lang="en-GB" sz="2800" b="1" u="sng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Batch production.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Repeat orders.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Complex part geometry.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Much metal needs to be removed from the work part.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Many separate machining operations on the part.</a:t>
            </a:r>
            <a:endParaRPr lang="en-GB" sz="3100" dirty="0" smtClean="0"/>
          </a:p>
          <a:p>
            <a:pPr marL="788670" lvl="1" indent="-514350" algn="l" rtl="0">
              <a:buFont typeface="+mj-lt"/>
              <a:buAutoNum type="arabicPeriod"/>
            </a:pPr>
            <a:r>
              <a:rPr lang="en-US" sz="3100" dirty="0" smtClean="0"/>
              <a:t>The part is expensive.</a:t>
            </a:r>
            <a:endParaRPr lang="en-GB" sz="3100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0" algn="l" rtl="0"/>
            <a:r>
              <a:rPr lang="en-US" sz="2800" b="1" u="sng" dirty="0" smtClean="0"/>
              <a:t>NC for other metalworking processes :</a:t>
            </a:r>
            <a:endParaRPr lang="en-GB" sz="2800" b="1" u="sng" dirty="0" smtClean="0"/>
          </a:p>
          <a:p>
            <a:pPr algn="l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Punch press for sheet metal hole punching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Press for sheet metal bending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Welding machines : spot welding and continuous arc welding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Thermal cutting a machines such as laser cutting and plasma arc cutting .</a:t>
            </a:r>
            <a:endParaRPr lang="en-GB" sz="2800" dirty="0" smtClean="0"/>
          </a:p>
          <a:p>
            <a:pPr lvl="1" algn="l" rtl="0">
              <a:buFont typeface="Wingdings" pitchFamily="2" charset="2"/>
              <a:buChar char="§"/>
            </a:pPr>
            <a:r>
              <a:rPr lang="en-US" sz="2800" dirty="0" smtClean="0"/>
              <a:t> Tube bending machines .</a:t>
            </a:r>
            <a:endParaRPr lang="en-GB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071670" y="71414"/>
            <a:ext cx="4932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/>
            <a:r>
              <a:rPr lang="en-US" sz="2800" b="1" u="sng" dirty="0" smtClean="0"/>
              <a:t>NC application characteristics .</a:t>
            </a:r>
            <a:endParaRPr lang="en-GB" sz="28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7. 4. 2  Other  NC Applications: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572560" cy="5214974"/>
          </a:xfrm>
        </p:spPr>
        <p:txBody>
          <a:bodyPr>
            <a:normAutofit/>
          </a:bodyPr>
          <a:lstStyle/>
          <a:p>
            <a:pPr algn="just" rtl="0"/>
            <a:endParaRPr lang="en-US" sz="2800" dirty="0" smtClean="0"/>
          </a:p>
          <a:p>
            <a:pPr lvl="0" algn="just" rtl="0">
              <a:buNone/>
            </a:pPr>
            <a:r>
              <a:rPr lang="en-US" sz="2800" b="1" dirty="0" smtClean="0"/>
              <a:t>1- Electrical wire wrap machines : </a:t>
            </a:r>
          </a:p>
          <a:p>
            <a:pPr lvl="1" algn="just" rtl="0">
              <a:buNone/>
            </a:pPr>
            <a:r>
              <a:rPr lang="en-US" sz="2600" dirty="0" smtClean="0"/>
              <a:t>Used to establish connections between components on wiring boards in electronics.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</a:p>
          <a:p>
            <a:pPr lvl="0" algn="just" rtl="0">
              <a:buNone/>
            </a:pPr>
            <a:r>
              <a:rPr lang="en-US" sz="2800" b="1" dirty="0" smtClean="0"/>
              <a:t>2- Components insertion machines: </a:t>
            </a:r>
          </a:p>
          <a:p>
            <a:pPr lvl="1" algn="just" rtl="0">
              <a:buNone/>
            </a:pPr>
            <a:r>
              <a:rPr lang="en-US" sz="2600" dirty="0" smtClean="0"/>
              <a:t>Used in mechanical assembly and for inserting electronic components into printed circuit boards.</a:t>
            </a:r>
            <a:endParaRPr lang="en-GB" sz="2600" dirty="0" smtClean="0"/>
          </a:p>
          <a:p>
            <a:pPr algn="just" rtl="0">
              <a:buNone/>
            </a:pPr>
            <a:r>
              <a:rPr lang="en-US" dirty="0" smtClean="0"/>
              <a:t> </a:t>
            </a:r>
          </a:p>
          <a:p>
            <a:pPr lvl="0" algn="just" rtl="0">
              <a:buNone/>
            </a:pPr>
            <a:r>
              <a:rPr lang="en-US" sz="2800" b="1" dirty="0" smtClean="0"/>
              <a:t>3- Drafting machines: </a:t>
            </a:r>
          </a:p>
          <a:p>
            <a:pPr lvl="1" algn="just" rtl="0">
              <a:buNone/>
            </a:pPr>
            <a:r>
              <a:rPr lang="en-US" sz="2600" dirty="0" smtClean="0"/>
              <a:t>Used in CAD systems, such as high–speed X-Y plotter</a:t>
            </a:r>
            <a:endParaRPr lang="en-GB" sz="2600" dirty="0" smtClean="0"/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715436" cy="5357850"/>
          </a:xfrm>
        </p:spPr>
        <p:txBody>
          <a:bodyPr>
            <a:normAutofit lnSpcReduction="10000"/>
          </a:bodyPr>
          <a:lstStyle/>
          <a:p>
            <a:pPr lvl="0" algn="just" rtl="0">
              <a:buNone/>
            </a:pPr>
            <a:r>
              <a:rPr lang="en-US" sz="2800" b="1" dirty="0" smtClean="0"/>
              <a:t>4- Coordinate measuring machines (CMM): </a:t>
            </a:r>
          </a:p>
          <a:p>
            <a:pPr lvl="1" algn="just" rtl="0">
              <a:buNone/>
            </a:pPr>
            <a:r>
              <a:rPr lang="en-US" sz="2600" dirty="0" smtClean="0"/>
              <a:t>Used to inspect dimensions of a part (automatically).</a:t>
            </a:r>
            <a:endParaRPr lang="en-GB" sz="2600" dirty="0" smtClean="0"/>
          </a:p>
          <a:p>
            <a:pPr lvl="0" algn="just" rtl="0"/>
            <a:endParaRPr lang="en-US" sz="2800" b="1" dirty="0" smtClean="0"/>
          </a:p>
          <a:p>
            <a:pPr lvl="0" algn="just" rtl="0">
              <a:buNone/>
            </a:pPr>
            <a:r>
              <a:rPr lang="en-US" sz="2800" b="1" dirty="0" smtClean="0"/>
              <a:t>5- Tape-laying machines for polymer composites :</a:t>
            </a:r>
          </a:p>
          <a:p>
            <a:pPr lvl="1" algn="just" rtl="0">
              <a:buNone/>
            </a:pPr>
            <a:r>
              <a:rPr lang="en-US" sz="2600" dirty="0" smtClean="0"/>
              <a:t>The </a:t>
            </a:r>
            <a:r>
              <a:rPr lang="en-US" sz="2600" dirty="0" err="1" smtClean="0"/>
              <a:t>workhead</a:t>
            </a:r>
            <a:r>
              <a:rPr lang="en-US" sz="2600" dirty="0" smtClean="0"/>
              <a:t> is a dispenser of a matrix composites tape.</a:t>
            </a:r>
            <a:endParaRPr lang="en-GB" sz="2600" dirty="0" smtClean="0"/>
          </a:p>
          <a:p>
            <a:pPr lvl="1" algn="just" rtl="0">
              <a:buNone/>
            </a:pPr>
            <a:r>
              <a:rPr lang="en-US" sz="2600" dirty="0" smtClean="0"/>
              <a:t>The machine is programmed to lay the tape onto a mold.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lvl="0" algn="just" rtl="0">
              <a:buNone/>
            </a:pPr>
            <a:r>
              <a:rPr lang="en-US" sz="2800" b="1" dirty="0" smtClean="0"/>
              <a:t>6- Filament winding machines for polymer composites :</a:t>
            </a:r>
            <a:endParaRPr lang="en-GB" sz="2800" b="1" dirty="0" smtClean="0"/>
          </a:p>
          <a:p>
            <a:pPr lvl="1" algn="just" rtl="0">
              <a:buNone/>
            </a:pPr>
            <a:r>
              <a:rPr lang="en-US" sz="2600" dirty="0" smtClean="0"/>
              <a:t>Similar to the preceding machine except that a filament is dipped in uncured polymer and wrapped around a rotating Pattern of  cylindrical  shape.</a:t>
            </a:r>
            <a:endParaRPr lang="en-GB" sz="2600" dirty="0" smtClean="0"/>
          </a:p>
          <a:p>
            <a:pPr algn="just" rtl="0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pPr algn="just" rtl="0"/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2887680" y="142852"/>
            <a:ext cx="325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Other  NC Applications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 4. 3 Advantages &amp; disadvantage of NC</a:t>
            </a:r>
            <a: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643998" cy="521497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u="sng" dirty="0" smtClean="0"/>
              <a:t>Advantages of NC: </a:t>
            </a:r>
            <a:r>
              <a:rPr lang="en-US" sz="2800" dirty="0" smtClean="0"/>
              <a:t>(over manual)</a:t>
            </a:r>
          </a:p>
          <a:p>
            <a:pPr algn="l" rtl="0"/>
            <a:endParaRPr lang="en-GB" sz="2800" dirty="0" smtClean="0"/>
          </a:p>
          <a:p>
            <a:pPr lvl="1" algn="l" rtl="0">
              <a:buNone/>
            </a:pPr>
            <a:r>
              <a:rPr lang="en-US" dirty="0" smtClean="0"/>
              <a:t>1- Nonproductive time is reduced: fewer setups, Less setup time …</a:t>
            </a:r>
          </a:p>
          <a:p>
            <a:pPr lvl="1" algn="l" rtl="0"/>
            <a:endParaRPr lang="en-US" dirty="0" smtClean="0"/>
          </a:p>
          <a:p>
            <a:pPr lvl="1" algn="l" rtl="0">
              <a:buNone/>
            </a:pPr>
            <a:r>
              <a:rPr lang="en-GB" dirty="0" smtClean="0"/>
              <a:t>2- Greater accuracy and repeatability: reduces variations due to operator skill differences, fatigue...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3- Lower scrap rates: due to higher accuracy 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4- Inspection requirements are reduced: parts are virtually identical .</a:t>
            </a:r>
          </a:p>
          <a:p>
            <a:pPr lvl="1" algn="l" rtl="0"/>
            <a:endParaRPr lang="en-GB" dirty="0" smtClean="0"/>
          </a:p>
          <a:p>
            <a:pPr lvl="1" algn="l" rtl="0">
              <a:buNone/>
            </a:pPr>
            <a:r>
              <a:rPr lang="en-GB" dirty="0" smtClean="0"/>
              <a:t>5- More complex part geometrics are possible .</a:t>
            </a:r>
          </a:p>
          <a:p>
            <a:pPr lvl="1" algn="l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857916"/>
          </a:xfrm>
        </p:spPr>
        <p:txBody>
          <a:bodyPr>
            <a:normAutofit fontScale="92500" lnSpcReduction="10000"/>
          </a:bodyPr>
          <a:lstStyle/>
          <a:p>
            <a:pPr lvl="1" algn="just" rtl="0">
              <a:buNone/>
            </a:pPr>
            <a:r>
              <a:rPr lang="en-GB" dirty="0" smtClean="0"/>
              <a:t>6- Engineering changes can be accommodated more gracefully (using part program).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7- Simple fixtures (supporting devices) are needed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NC takes care of positioning. 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8- Shorter manufacturing lead times.</a:t>
            </a:r>
          </a:p>
          <a:p>
            <a:pPr lvl="1" algn="just" rtl="0">
              <a:buNone/>
            </a:pPr>
            <a:r>
              <a:rPr lang="en-GB" dirty="0" smtClean="0"/>
              <a:t>    Lead time: elapsed time between order and completion.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9- Reduced parts inventory: due to fewer setups and easier changeovers 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10- Less floor space required: NC is more efficient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less NC machines are needed.</a:t>
            </a:r>
          </a:p>
          <a:p>
            <a:pPr lvl="1" algn="just" rtl="0">
              <a:buNone/>
            </a:pPr>
            <a:endParaRPr lang="en-GB" dirty="0" smtClean="0"/>
          </a:p>
          <a:p>
            <a:pPr lvl="1" algn="just" rtl="0">
              <a:buNone/>
            </a:pPr>
            <a:r>
              <a:rPr lang="en-GB" dirty="0" smtClean="0"/>
              <a:t>11- Operator skill-level requirements are reduced:</a:t>
            </a:r>
          </a:p>
          <a:p>
            <a:pPr lvl="1" algn="just" rtl="0">
              <a:buNone/>
            </a:pPr>
            <a:r>
              <a:rPr lang="en-GB" dirty="0" smtClean="0"/>
              <a:t> tending an NC machine involves loading, unloading &amp; changing tools (only).</a:t>
            </a:r>
          </a:p>
          <a:p>
            <a:pPr algn="just" rtl="0">
              <a:buNone/>
            </a:pPr>
            <a:endParaRPr lang="en-GB" sz="2800" dirty="0" smtClean="0"/>
          </a:p>
          <a:p>
            <a:pPr algn="just" rtl="0">
              <a:buNone/>
            </a:pPr>
            <a:endParaRPr lang="ar-JO" dirty="0"/>
          </a:p>
        </p:txBody>
      </p:sp>
      <p:sp>
        <p:nvSpPr>
          <p:cNvPr id="4" name="Rectangle 3"/>
          <p:cNvSpPr/>
          <p:nvPr/>
        </p:nvSpPr>
        <p:spPr>
          <a:xfrm>
            <a:off x="571472" y="71414"/>
            <a:ext cx="2862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Advantages of NC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8186766" cy="5715040"/>
          </a:xfrm>
        </p:spPr>
        <p:txBody>
          <a:bodyPr>
            <a:normAutofit fontScale="92500"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u="sng" dirty="0" smtClean="0"/>
              <a:t>Part Program of Instructions: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b="1" u="sng" dirty="0" smtClean="0"/>
          </a:p>
          <a:p>
            <a:pPr marL="788670" lvl="1" indent="-514350" algn="just" rtl="0"/>
            <a:r>
              <a:rPr lang="en-US" dirty="0" smtClean="0"/>
              <a:t>It is the set of details step-by-step commands that direct the actions of the processing equipment.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“Part Programmer” is the name of the person who prepares the program.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The commands refer to positions of a cutting tool relative to the work part.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Other program instructions include spindle speed, feed rate, etc.</a:t>
            </a:r>
            <a:br>
              <a:rPr lang="en-US" dirty="0" smtClean="0"/>
            </a:br>
            <a:r>
              <a:rPr lang="en-US" dirty="0" smtClean="0"/>
              <a:t>The program is coded electronically, or using diskettes.</a:t>
            </a:r>
          </a:p>
          <a:p>
            <a:pPr marL="788670" lvl="1" indent="-514350" algn="just" rtl="0"/>
            <a:endParaRPr lang="en-US" dirty="0" smtClean="0"/>
          </a:p>
          <a:p>
            <a:pPr marL="788670" lvl="1" indent="-514350" algn="just" rtl="0"/>
            <a:r>
              <a:rPr lang="en-US" dirty="0" smtClean="0"/>
              <a:t>Older technologies include magnetic tape and punched tape.</a:t>
            </a:r>
            <a:br>
              <a:rPr lang="en-US" dirty="0" smtClean="0"/>
            </a:b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429420"/>
          </a:xfrm>
        </p:spPr>
        <p:txBody>
          <a:bodyPr/>
          <a:lstStyle/>
          <a:p>
            <a:pPr algn="l" rtl="0"/>
            <a:r>
              <a:rPr lang="en-GB" sz="2800" b="1" u="sng" dirty="0" smtClean="0"/>
              <a:t>Disadvantages of NC :</a:t>
            </a:r>
            <a:endParaRPr lang="en-GB" sz="2800" b="1" dirty="0" smtClean="0"/>
          </a:p>
          <a:p>
            <a:pPr lvl="0" algn="l" rtl="0">
              <a:buNone/>
            </a:pPr>
            <a:endParaRPr lang="en-GB" sz="2800" dirty="0" smtClean="0"/>
          </a:p>
          <a:p>
            <a:pPr lvl="1" algn="l" rtl="0">
              <a:buNone/>
            </a:pPr>
            <a:r>
              <a:rPr lang="en-GB" dirty="0" smtClean="0"/>
              <a:t>1- Higher investment cost.</a:t>
            </a:r>
          </a:p>
          <a:p>
            <a:pPr lvl="1" algn="l" rtl="0">
              <a:buNone/>
            </a:pPr>
            <a:r>
              <a:rPr lang="en-GB" dirty="0" smtClean="0"/>
              <a:t>2- Higher maintenance effort.</a:t>
            </a:r>
          </a:p>
          <a:p>
            <a:pPr lvl="1" algn="l" rtl="0">
              <a:buNone/>
            </a:pPr>
            <a:r>
              <a:rPr lang="en-GB" dirty="0" smtClean="0"/>
              <a:t>3- Part programming.</a:t>
            </a:r>
          </a:p>
          <a:p>
            <a:pPr lvl="1" algn="l" rtl="0">
              <a:buNone/>
            </a:pPr>
            <a:r>
              <a:rPr lang="en-GB" dirty="0" smtClean="0"/>
              <a:t>4- Higher utilization of NC equipment:</a:t>
            </a:r>
          </a:p>
          <a:p>
            <a:pPr lvl="1" algn="l" rtl="0">
              <a:buNone/>
            </a:pPr>
            <a:r>
              <a:rPr lang="en-GB" dirty="0" smtClean="0"/>
              <a:t>It is done to justify the cost, however, it takes more shifts and personnel </a:t>
            </a:r>
            <a:r>
              <a:rPr lang="en-GB" dirty="0" smtClean="0">
                <a:sym typeface="Wingdings"/>
              </a:rPr>
              <a:t></a:t>
            </a:r>
            <a:r>
              <a:rPr lang="en-GB" dirty="0" smtClean="0"/>
              <a:t> cost.</a:t>
            </a:r>
          </a:p>
          <a:p>
            <a:pPr algn="l" rtl="0">
              <a:buNone/>
            </a:pP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642942"/>
          </a:xfrm>
        </p:spPr>
        <p:txBody>
          <a:bodyPr>
            <a:normAutofit fontScale="90000"/>
          </a:bodyPr>
          <a:lstStyle/>
          <a:p>
            <a:pPr rtl="0"/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7.5 Engineering Analysis of NC Positioning Systems</a:t>
            </a:r>
            <a:endParaRPr lang="ar-JO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715436" cy="2266952"/>
          </a:xfrm>
        </p:spPr>
        <p:txBody>
          <a:bodyPr/>
          <a:lstStyle/>
          <a:p>
            <a:pPr algn="just" rtl="0"/>
            <a:r>
              <a:rPr lang="en-GB" sz="2800" dirty="0" smtClean="0"/>
              <a:t>An NC positioning system converts the coordinates in the part program into positions of the tool.</a:t>
            </a:r>
          </a:p>
          <a:p>
            <a:pPr algn="just" rtl="0"/>
            <a:endParaRPr lang="en-GB" sz="2800" dirty="0" smtClean="0"/>
          </a:p>
          <a:p>
            <a:pPr algn="ctr" rtl="0">
              <a:buNone/>
            </a:pPr>
            <a:r>
              <a:rPr lang="en-GB" sz="2800" b="1" u="sng" dirty="0" smtClean="0"/>
              <a:t>Simple positioning system</a:t>
            </a:r>
            <a:endParaRPr lang="ar-JO" dirty="0"/>
          </a:p>
        </p:txBody>
      </p:sp>
      <p:pic>
        <p:nvPicPr>
          <p:cNvPr id="4" name="Picture 2" descr="C:\Users\Tareq\Desktop\simple postioning syst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00372"/>
            <a:ext cx="8070752" cy="365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areq\Desktop\simple postioning system.jpg"/>
          <p:cNvPicPr>
            <a:picLocks noChangeAspect="1" noChangeArrowheads="1"/>
          </p:cNvPicPr>
          <p:nvPr/>
        </p:nvPicPr>
        <p:blipFill>
          <a:blip r:embed="rId2" cstate="print"/>
          <a:srcRect l="-1199" t="2862" r="3181" b="5113"/>
          <a:stretch>
            <a:fillRect/>
          </a:stretch>
        </p:blipFill>
        <p:spPr bwMode="auto">
          <a:xfrm>
            <a:off x="214314" y="785794"/>
            <a:ext cx="8786842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5955589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  Screw </a:t>
            </a:r>
            <a:r>
              <a:rPr lang="en-GB" sz="2400" dirty="0"/>
              <a:t>pitch </a:t>
            </a:r>
            <a:r>
              <a:rPr lang="en-GB" sz="2400" dirty="0" smtClean="0"/>
              <a:t>p(mm/thread, in/thread)</a:t>
            </a:r>
          </a:p>
          <a:p>
            <a:pPr algn="ctr"/>
            <a:r>
              <a:rPr lang="en-GB" sz="2400" dirty="0" smtClean="0"/>
              <a:t>The table moves a distance equal to the pitch for each revolution.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488" y="71414"/>
            <a:ext cx="3661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buNone/>
            </a:pPr>
            <a:r>
              <a:rPr lang="en-GB" sz="2800" b="1" u="sng" dirty="0" smtClean="0"/>
              <a:t>Simple position system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715436" cy="5500726"/>
          </a:xfrm>
        </p:spPr>
        <p:txBody>
          <a:bodyPr/>
          <a:lstStyle/>
          <a:p>
            <a:pPr algn="just" rtl="0"/>
            <a:r>
              <a:rPr lang="en-GB" sz="2800" b="1" u="sng" dirty="0" smtClean="0"/>
              <a:t>Types of position control system:</a:t>
            </a:r>
          </a:p>
          <a:p>
            <a:pPr lvl="1" algn="just" rtl="0"/>
            <a:endParaRPr lang="en-GB" dirty="0" smtClean="0"/>
          </a:p>
          <a:p>
            <a:pPr lvl="1" algn="just" rtl="0"/>
            <a:endParaRPr lang="en-GB" dirty="0" smtClean="0"/>
          </a:p>
          <a:p>
            <a:pPr marL="788670" lvl="1" indent="-514350" algn="just" rtl="0">
              <a:buFont typeface="+mj-lt"/>
              <a:buAutoNum type="alphaUcPeriod"/>
            </a:pPr>
            <a:r>
              <a:rPr lang="en-GB" dirty="0" smtClean="0"/>
              <a:t>Open loop (as shown above ):no verification of actual position.</a:t>
            </a:r>
          </a:p>
          <a:p>
            <a:pPr marL="788670" lvl="1" indent="-514350" algn="just" rtl="0">
              <a:buFont typeface="+mj-lt"/>
              <a:buAutoNum type="alphaUcPeriod"/>
            </a:pPr>
            <a:endParaRPr lang="en-GB" dirty="0" smtClean="0"/>
          </a:p>
          <a:p>
            <a:pPr marL="788670" lvl="1" indent="-514350" algn="just" rtl="0">
              <a:buFont typeface="+mj-lt"/>
              <a:buAutoNum type="alphaUcPeriod"/>
            </a:pPr>
            <a:r>
              <a:rPr lang="en-GB" dirty="0" smtClean="0"/>
              <a:t>Closed loop: confirms that the actual position is the desired one (in the program).</a:t>
            </a:r>
          </a:p>
          <a:p>
            <a:pPr marL="788670" lvl="1" indent="-514350" algn="just" rtl="0">
              <a:buNone/>
            </a:pPr>
            <a:r>
              <a:rPr lang="en-GB" dirty="0" smtClean="0"/>
              <a:t> </a:t>
            </a:r>
          </a:p>
          <a:p>
            <a:pPr algn="just" rtl="0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3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800" b="1" dirty="0">
                <a:solidFill>
                  <a:schemeClr val="accent2">
                    <a:lumMod val="50000"/>
                  </a:schemeClr>
                </a:solidFill>
              </a:rPr>
              <a:t>Closed loop</a:t>
            </a:r>
            <a:r>
              <a:rPr lang="en-GB" sz="28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Tareq\Desktop\simple postioning syste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85" y="620688"/>
            <a:ext cx="8952111" cy="50228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583836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-  Closed-loop </a:t>
            </a:r>
            <a:r>
              <a:rPr lang="en-GB" sz="2400" dirty="0"/>
              <a:t>is used when high resisting forces (of machining) </a:t>
            </a:r>
            <a:r>
              <a:rPr lang="en-GB" sz="2400" dirty="0" smtClean="0"/>
              <a:t>are involved </a:t>
            </a:r>
            <a:r>
              <a:rPr lang="en-GB" sz="2400" dirty="0"/>
              <a:t>(such as in milling or turning</a:t>
            </a:r>
            <a:r>
              <a:rPr lang="en-GB" sz="2400" dirty="0" smtClean="0"/>
              <a:t>).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54032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7.5.1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b="1" dirty="0" smtClean="0">
                <a:solidFill>
                  <a:schemeClr val="accent2">
                    <a:lumMod val="50000"/>
                  </a:schemeClr>
                </a:solidFill>
              </a:rPr>
              <a:t>open-loop positioning systems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 rtl="0"/>
            <a:r>
              <a:rPr lang="en-GB" sz="2800" dirty="0" smtClean="0"/>
              <a:t>Typically uses a stepper motor, driven by pulses, generated by MCU. Each pulse rotates the motor through a "step angle” (in degree)</a:t>
            </a:r>
          </a:p>
          <a:p>
            <a:pPr algn="just" rtl="0">
              <a:buNone/>
            </a:pPr>
            <a:r>
              <a:rPr lang="en-GB" sz="2800" dirty="0" smtClean="0"/>
              <a:t>                                          </a:t>
            </a:r>
          </a:p>
          <a:p>
            <a:pPr algn="just" rtl="0">
              <a:buNone/>
            </a:pPr>
            <a:r>
              <a:rPr lang="en-GB" sz="2800" dirty="0" smtClean="0"/>
              <a:t>             </a:t>
            </a:r>
          </a:p>
          <a:p>
            <a:pPr algn="just" rtl="0">
              <a:buNone/>
            </a:pPr>
            <a:r>
              <a:rPr lang="en-GB" sz="2800" dirty="0" smtClean="0"/>
              <a:t>                                                 </a:t>
            </a:r>
          </a:p>
          <a:p>
            <a:pPr algn="just" rtl="0">
              <a:buNone/>
            </a:pPr>
            <a:r>
              <a:rPr lang="en-GB" sz="2800" dirty="0" smtClean="0"/>
              <a:t> α : Step angle in degree.                       </a:t>
            </a:r>
          </a:p>
          <a:p>
            <a:pPr algn="just" rtl="0">
              <a:buNone/>
            </a:pPr>
            <a:r>
              <a:rPr lang="en-GB" sz="2800" dirty="0" smtClean="0"/>
              <a:t>     : Number of step angles for the motor.</a:t>
            </a:r>
          </a:p>
          <a:p>
            <a:pPr algn="just" rtl="0">
              <a:buNone/>
            </a:pPr>
            <a:r>
              <a:rPr lang="en-GB" sz="2800" dirty="0" smtClean="0"/>
              <a:t> </a:t>
            </a:r>
          </a:p>
          <a:p>
            <a:pPr algn="just" rtl="0">
              <a:buNone/>
            </a:pPr>
            <a:r>
              <a:rPr lang="en-GB" sz="2800" dirty="0" smtClean="0"/>
              <a:t> </a:t>
            </a:r>
          </a:p>
          <a:p>
            <a:pPr algn="just" rtl="0"/>
            <a:endParaRPr lang="en-GB" sz="2800" dirty="0" smtClean="0"/>
          </a:p>
          <a:p>
            <a:pPr algn="just" rtl="0">
              <a:buNone/>
            </a:pPr>
            <a:r>
              <a:rPr lang="en-GB" sz="2800" dirty="0" smtClean="0"/>
              <a:t>      : Angle through which the motor rotates (degrees).</a:t>
            </a:r>
          </a:p>
          <a:p>
            <a:pPr algn="just" rtl="0">
              <a:buNone/>
            </a:pPr>
            <a:r>
              <a:rPr lang="en-GB" sz="2800" dirty="0" smtClean="0"/>
              <a:t>      : Number of pulses received by the motor.</a:t>
            </a:r>
          </a:p>
          <a:p>
            <a:pPr algn="just" rtl="0">
              <a:buNone/>
            </a:pPr>
            <a:r>
              <a:rPr lang="en-GB" sz="2800" dirty="0" smtClean="0"/>
              <a:t>      : Step angle (degree/pulse).</a:t>
            </a:r>
          </a:p>
          <a:p>
            <a:pPr algn="just" rtl="0"/>
            <a:endParaRPr lang="en-GB" sz="2800" dirty="0" smtClean="0"/>
          </a:p>
          <a:p>
            <a:pPr algn="just" rtl="0"/>
            <a:endParaRPr lang="ar-JO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3786182" y="2214554"/>
          <a:ext cx="16637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5" name="Equation" r:id="rId3" imgW="545760" imgH="431640" progId="Equation.3">
                  <p:embed/>
                </p:oleObj>
              </mc:Choice>
              <mc:Fallback>
                <p:oleObj name="Equation" r:id="rId3" imgW="5457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2214554"/>
                        <a:ext cx="16637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996927" y="3327403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27" y="3327403"/>
                        <a:ext cx="36036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667135" y="3929066"/>
          <a:ext cx="22621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7" name="Equation" r:id="rId7" imgW="647640" imgH="241200" progId="Equation.3">
                  <p:embed/>
                </p:oleObj>
              </mc:Choice>
              <mc:Fallback>
                <p:oleObj name="Equation" r:id="rId7" imgW="64764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5" y="3929066"/>
                        <a:ext cx="22621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925490" y="4764105"/>
          <a:ext cx="431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8" name="Equation" r:id="rId9" imgW="215640" imgH="228600" progId="Equation.3">
                  <p:embed/>
                </p:oleObj>
              </mc:Choice>
              <mc:Fallback>
                <p:oleObj name="Equation" r:id="rId9" imgW="21564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4764105"/>
                        <a:ext cx="431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925490" y="5064143"/>
          <a:ext cx="431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9" name="Equation" r:id="rId11" imgW="177480" imgH="241200" progId="Equation.3">
                  <p:embed/>
                </p:oleObj>
              </mc:Choice>
              <mc:Fallback>
                <p:oleObj name="Equation" r:id="rId11" imgW="17748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5064143"/>
                        <a:ext cx="431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4" name="Object 8"/>
          <p:cNvGraphicFramePr>
            <a:graphicFrameLocks noChangeAspect="1"/>
          </p:cNvGraphicFramePr>
          <p:nvPr/>
        </p:nvGraphicFramePr>
        <p:xfrm>
          <a:off x="925490" y="5568968"/>
          <a:ext cx="36036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90" name="Equation" r:id="rId13" imgW="152280" imgH="139680" progId="Equation.3">
                  <p:embed/>
                </p:oleObj>
              </mc:Choice>
              <mc:Fallback>
                <p:oleObj name="Equation" r:id="rId13" imgW="152280" imgH="1396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90" y="5568968"/>
                        <a:ext cx="36036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0317"/>
            <a:ext cx="81038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sz="2400" dirty="0"/>
              <a:t>The motor shaft is generally connected to the lead screw through a gearbox, so:</a:t>
            </a:r>
          </a:p>
          <a:p>
            <a:pPr algn="l" rtl="0"/>
            <a:r>
              <a:rPr lang="en-GB" sz="2400" dirty="0"/>
              <a:t>  </a:t>
            </a:r>
          </a:p>
          <a:p>
            <a:pPr algn="l" rtl="0"/>
            <a:r>
              <a:rPr lang="en-GB" sz="2400" dirty="0"/>
              <a:t>                           </a:t>
            </a:r>
            <a:r>
              <a:rPr lang="en-GB" sz="2400" dirty="0" smtClean="0"/>
              <a:t>                                       </a:t>
            </a:r>
            <a:br>
              <a:rPr lang="en-GB" sz="2400" dirty="0" smtClean="0"/>
            </a:br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 smtClean="0"/>
          </a:p>
          <a:p>
            <a:pPr algn="l" rtl="0"/>
            <a:endParaRPr lang="en-GB" sz="2400" dirty="0"/>
          </a:p>
          <a:p>
            <a:pPr algn="l" rtl="0"/>
            <a:r>
              <a:rPr lang="en-GB" sz="2400" dirty="0" smtClean="0"/>
              <a:t>     </a:t>
            </a:r>
            <a:endParaRPr lang="en-GB" sz="2400" dirty="0"/>
          </a:p>
          <a:p>
            <a:pPr algn="l" rtl="0"/>
            <a:r>
              <a:rPr lang="en-GB" sz="2400" dirty="0"/>
              <a:t> </a:t>
            </a:r>
            <a:r>
              <a:rPr lang="en-GB" sz="2400" dirty="0" smtClean="0"/>
              <a:t>     : </a:t>
            </a:r>
            <a:r>
              <a:rPr lang="en-GB" sz="2400" dirty="0"/>
              <a:t>angle of lead screw rotation (degrees).</a:t>
            </a:r>
          </a:p>
          <a:p>
            <a:pPr algn="l" rtl="0"/>
            <a:r>
              <a:rPr lang="en-GB" sz="2400" dirty="0" smtClean="0"/>
              <a:t>      : </a:t>
            </a:r>
            <a:r>
              <a:rPr lang="en-GB" sz="2400" dirty="0"/>
              <a:t>Gear ratio.</a:t>
            </a:r>
          </a:p>
          <a:p>
            <a:pPr algn="l" rtl="0"/>
            <a:r>
              <a:rPr lang="en-GB" sz="2400" dirty="0" smtClean="0"/>
              <a:t>      : </a:t>
            </a:r>
            <a:r>
              <a:rPr lang="en-GB" sz="2400" dirty="0"/>
              <a:t>Rotational speed of motor (rpm).</a:t>
            </a:r>
          </a:p>
          <a:p>
            <a:pPr algn="l" rtl="0"/>
            <a:r>
              <a:rPr lang="en-GB" sz="2400" dirty="0" smtClean="0"/>
              <a:t>N   : Rotational speed of lead </a:t>
            </a:r>
            <a:r>
              <a:rPr lang="en-GB" sz="2400" dirty="0"/>
              <a:t>screw </a:t>
            </a:r>
            <a:r>
              <a:rPr lang="en-GB" sz="2400" dirty="0" smtClean="0"/>
              <a:t>(</a:t>
            </a:r>
            <a:r>
              <a:rPr lang="en-GB" sz="2400" dirty="0"/>
              <a:t>rpm</a:t>
            </a:r>
            <a:r>
              <a:rPr lang="en-GB" sz="2400" dirty="0" smtClean="0"/>
              <a:t>).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29256" y="1913405"/>
          <a:ext cx="2304256" cy="80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7" name="Equation" r:id="rId3" imgW="901440" imgH="393480" progId="Equation.3">
                  <p:embed/>
                </p:oleObj>
              </mc:Choice>
              <mc:Fallback>
                <p:oleObj name="Equation" r:id="rId3" imgW="9014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1913405"/>
                        <a:ext cx="2304256" cy="80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284288" y="1844675"/>
          <a:ext cx="17303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8" name="Equation" r:id="rId5" imgW="622080" imgH="469800" progId="Equation.3">
                  <p:embed/>
                </p:oleObj>
              </mc:Choice>
              <mc:Fallback>
                <p:oleObj name="Equation" r:id="rId5" imgW="6220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1844675"/>
                        <a:ext cx="173037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473210"/>
              </p:ext>
            </p:extLst>
          </p:nvPr>
        </p:nvGraphicFramePr>
        <p:xfrm>
          <a:off x="683568" y="4437112"/>
          <a:ext cx="360040" cy="390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59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37112"/>
                        <a:ext cx="360040" cy="390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92219"/>
              </p:ext>
            </p:extLst>
          </p:nvPr>
        </p:nvGraphicFramePr>
        <p:xfrm>
          <a:off x="683568" y="4725143"/>
          <a:ext cx="363831" cy="576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0" name="Equation" r:id="rId9" imgW="152280" imgH="241200" progId="Equation.3">
                  <p:embed/>
                </p:oleObj>
              </mc:Choice>
              <mc:Fallback>
                <p:oleObj name="Equation" r:id="rId9" imgW="15228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25143"/>
                        <a:ext cx="363831" cy="576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924064"/>
              </p:ext>
            </p:extLst>
          </p:nvPr>
        </p:nvGraphicFramePr>
        <p:xfrm>
          <a:off x="611560" y="5229200"/>
          <a:ext cx="432048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1" name="Equation" r:id="rId11" imgW="228600" imgH="228600" progId="Equation.3">
                  <p:embed/>
                </p:oleObj>
              </mc:Choice>
              <mc:Fallback>
                <p:oleObj name="Equation" r:id="rId11" imgW="2286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229200"/>
                        <a:ext cx="432048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3664427" y="2071678"/>
            <a:ext cx="95430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Where</a:t>
            </a:r>
            <a:endParaRPr lang="ar-JO" sz="2400" dirty="0"/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1000100" y="19206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472" y="760714"/>
            <a:ext cx="824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 smtClean="0"/>
              <a:t>Linear </a:t>
            </a:r>
            <a:r>
              <a:rPr lang="en-GB" sz="2400" dirty="0"/>
              <a:t>movement of work table is  given by</a:t>
            </a:r>
            <a:r>
              <a:rPr lang="en-GB" sz="2400" dirty="0" smtClean="0"/>
              <a:t>:</a:t>
            </a:r>
          </a:p>
          <a:p>
            <a:pPr algn="just" rtl="0"/>
            <a:endParaRPr lang="en-GB" sz="2400" dirty="0"/>
          </a:p>
          <a:p>
            <a:pPr algn="just" rtl="0"/>
            <a:endParaRPr lang="en-GB" sz="2400" dirty="0" smtClean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 smtClean="0"/>
              <a:t>        : </a:t>
            </a:r>
            <a:r>
              <a:rPr lang="en-GB" sz="2400" dirty="0"/>
              <a:t>X-axis position relative to the starting position (mm, in).</a:t>
            </a:r>
          </a:p>
          <a:p>
            <a:pPr algn="just" rtl="0"/>
            <a:r>
              <a:rPr lang="en-GB" sz="2400" dirty="0" smtClean="0"/>
              <a:t>        :  </a:t>
            </a:r>
            <a:r>
              <a:rPr lang="en-GB" sz="2400" dirty="0"/>
              <a:t>Pitch of lead screw (mm/rev, in/rev).</a:t>
            </a:r>
          </a:p>
          <a:p>
            <a:pPr algn="just" rtl="0"/>
            <a:r>
              <a:rPr lang="en-GB" sz="2400" dirty="0"/>
              <a:t> </a:t>
            </a:r>
            <a:r>
              <a:rPr lang="en-GB" sz="2400" dirty="0" smtClean="0"/>
              <a:t>      </a:t>
            </a:r>
            <a:br>
              <a:rPr lang="en-GB" sz="2400" dirty="0" smtClean="0"/>
            </a:br>
            <a:r>
              <a:rPr lang="en-GB" sz="2400" dirty="0" smtClean="0"/>
              <a:t>        : </a:t>
            </a:r>
            <a:r>
              <a:rPr lang="en-GB" sz="2400" dirty="0"/>
              <a:t>Number of lead screw revolutions.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endParaRPr lang="en-GB" sz="2400" dirty="0" smtClean="0"/>
          </a:p>
          <a:p>
            <a:pPr algn="just" rtl="0"/>
            <a:r>
              <a:rPr lang="en-GB" sz="2400" dirty="0" smtClean="0"/>
              <a:t>The </a:t>
            </a:r>
            <a:r>
              <a:rPr lang="en-GB" sz="2400" dirty="0"/>
              <a:t>number of pulses required to achieve a specified x-position increment is given by (using the preceding relationships):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   </a:t>
            </a:r>
            <a:r>
              <a:rPr lang="en-GB" sz="2400" dirty="0" smtClean="0"/>
              <a:t>                                    </a:t>
            </a:r>
            <a:endParaRPr lang="en-GB" sz="2400" dirty="0"/>
          </a:p>
          <a:p>
            <a:pPr algn="just" rtl="0"/>
            <a:endParaRPr lang="en-GB" sz="2400" dirty="0"/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3492500" y="1265241"/>
          <a:ext cx="1584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3" name="Equation" r:id="rId3" imgW="533160" imgH="393480" progId="Equation.3">
                  <p:embed/>
                </p:oleObj>
              </mc:Choice>
              <mc:Fallback>
                <p:oleObj name="Equation" r:id="rId3" imgW="5331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265241"/>
                        <a:ext cx="1584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620068" y="2271768"/>
          <a:ext cx="423540" cy="43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4" name="Equation" r:id="rId5" imgW="126720" imgH="139680" progId="Equation.3">
                  <p:embed/>
                </p:oleObj>
              </mc:Choice>
              <mc:Fallback>
                <p:oleObj name="Equation" r:id="rId5" imgW="126720" imgH="139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068" y="2271768"/>
                        <a:ext cx="423540" cy="43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1" name="Object 19"/>
          <p:cNvGraphicFramePr>
            <a:graphicFrameLocks noChangeAspect="1"/>
          </p:cNvGraphicFramePr>
          <p:nvPr/>
        </p:nvGraphicFramePr>
        <p:xfrm>
          <a:off x="611560" y="2622380"/>
          <a:ext cx="292224" cy="370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5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622380"/>
                        <a:ext cx="292224" cy="370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2" name="Object 20"/>
          <p:cNvGraphicFramePr>
            <a:graphicFrameLocks noChangeAspect="1"/>
          </p:cNvGraphicFramePr>
          <p:nvPr/>
        </p:nvGraphicFramePr>
        <p:xfrm>
          <a:off x="467544" y="3130716"/>
          <a:ext cx="576064" cy="87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6" name="Equation" r:id="rId9" imgW="291960" imgH="393480" progId="Equation.3">
                  <p:embed/>
                </p:oleObj>
              </mc:Choice>
              <mc:Fallback>
                <p:oleObj name="Equation" r:id="rId9" imgW="2919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30716"/>
                        <a:ext cx="576064" cy="870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94" name="Object 22"/>
          <p:cNvGraphicFramePr>
            <a:graphicFrameLocks noChangeAspect="1"/>
          </p:cNvGraphicFramePr>
          <p:nvPr/>
        </p:nvGraphicFramePr>
        <p:xfrm>
          <a:off x="250825" y="5632454"/>
          <a:ext cx="30972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7" name="Equation" r:id="rId11" imgW="1663560" imgH="444240" progId="Equation.3">
                  <p:embed/>
                </p:oleObj>
              </mc:Choice>
              <mc:Fallback>
                <p:oleObj name="Equation" r:id="rId11" imgW="1663560" imgH="444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632454"/>
                        <a:ext cx="3097213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>
          <a:xfrm>
            <a:off x="3419872" y="601729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aphicFrame>
        <p:nvGraphicFramePr>
          <p:cNvPr id="28696" name="Object 24"/>
          <p:cNvGraphicFramePr>
            <a:graphicFrameLocks noChangeAspect="1"/>
          </p:cNvGraphicFramePr>
          <p:nvPr/>
        </p:nvGraphicFramePr>
        <p:xfrm>
          <a:off x="7417550" y="5643578"/>
          <a:ext cx="1512168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8" name="Equation" r:id="rId13" imgW="749160" imgH="444240" progId="Equation.3">
                  <p:embed/>
                </p:oleObj>
              </mc:Choice>
              <mc:Fallback>
                <p:oleObj name="Equation" r:id="rId13" imgW="7491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550" y="5643578"/>
                        <a:ext cx="1512168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>
          <a:xfrm>
            <a:off x="6854596" y="600076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graphicFrame>
        <p:nvGraphicFramePr>
          <p:cNvPr id="28698" name="Object 26"/>
          <p:cNvGraphicFramePr>
            <a:graphicFrameLocks noChangeAspect="1"/>
          </p:cNvGraphicFramePr>
          <p:nvPr/>
        </p:nvGraphicFramePr>
        <p:xfrm>
          <a:off x="3916186" y="5695600"/>
          <a:ext cx="2870392" cy="87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89" name="Equation" r:id="rId15" imgW="1384200" imgH="457200" progId="Equation.3">
                  <p:embed/>
                </p:oleObj>
              </mc:Choice>
              <mc:Fallback>
                <p:oleObj name="Equation" r:id="rId15" imgW="1384200" imgH="457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186" y="5695600"/>
                        <a:ext cx="2870392" cy="876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3140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/>
              <a:t>Control pulses are generated at a certain frequency, which drives the </a:t>
            </a:r>
            <a:r>
              <a:rPr lang="en-GB" sz="2400" dirty="0" smtClean="0"/>
              <a:t>worktable</a:t>
            </a:r>
            <a:r>
              <a:rPr lang="en-GB" sz="2400" dirty="0"/>
              <a:t>, where</a:t>
            </a:r>
            <a:r>
              <a:rPr lang="en-GB" sz="2400" dirty="0" smtClean="0"/>
              <a:t>:</a:t>
            </a:r>
          </a:p>
          <a:p>
            <a:pPr algn="just" rtl="0"/>
            <a:endParaRPr lang="en-GB" sz="2400" dirty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Rotational speed of lead screw (rpm).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Pulses train frequency ( </a:t>
            </a:r>
            <a:r>
              <a:rPr lang="en-GB" sz="2400" dirty="0" smtClean="0"/>
              <a:t>Hz, </a:t>
            </a:r>
            <a:r>
              <a:rPr lang="en-GB" sz="2400" dirty="0"/>
              <a:t>pulses/s).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Steps per revolution or pulses per revolution.</a:t>
            </a:r>
          </a:p>
          <a:p>
            <a:pPr algn="just" rtl="0"/>
            <a:r>
              <a:rPr lang="en-GB" sz="2400" dirty="0" smtClean="0"/>
              <a:t>    : </a:t>
            </a:r>
            <a:r>
              <a:rPr lang="en-GB" sz="2400" dirty="0"/>
              <a:t>Gear </a:t>
            </a:r>
            <a:r>
              <a:rPr lang="en-GB" sz="2400" dirty="0" smtClean="0"/>
              <a:t>ratio .</a:t>
            </a:r>
            <a:endParaRPr lang="en-GB" sz="2400" dirty="0"/>
          </a:p>
          <a:p>
            <a:pPr algn="just" rtl="0"/>
            <a:endParaRPr lang="en-GB" sz="24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59832" y="2139516"/>
          <a:ext cx="172819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5" name="Equation" r:id="rId3" imgW="672840" imgH="469800" progId="Equation.3">
                  <p:embed/>
                </p:oleObj>
              </mc:Choice>
              <mc:Fallback>
                <p:oleObj name="Equation" r:id="rId3" imgW="6728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139516"/>
                        <a:ext cx="1728193" cy="864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7550" y="3363652"/>
          <a:ext cx="300033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6" name="Equation" r:id="rId5" imgW="177480" imgH="177480" progId="Equation.3">
                  <p:embed/>
                </p:oleObj>
              </mc:Choice>
              <mc:Fallback>
                <p:oleObj name="Equation" r:id="rId5" imgW="1774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50" y="3363652"/>
                        <a:ext cx="300033" cy="360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67544" y="3723692"/>
          <a:ext cx="432048" cy="48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7" name="Equation" r:id="rId7" imgW="190440" imgH="241200" progId="Equation.3">
                  <p:embed/>
                </p:oleObj>
              </mc:Choice>
              <mc:Fallback>
                <p:oleObj name="Equation" r:id="rId7" imgW="1904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723692"/>
                        <a:ext cx="432048" cy="480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467544" y="4030362"/>
          <a:ext cx="370582" cy="48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8" name="Equation" r:id="rId9" imgW="164880" imgH="228600" progId="Equation.3">
                  <p:embed/>
                </p:oleObj>
              </mc:Choice>
              <mc:Fallback>
                <p:oleObj name="Equation" r:id="rId9" imgW="1648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030362"/>
                        <a:ext cx="370582" cy="4854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467544" y="4371764"/>
          <a:ext cx="405541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9" name="Equation" r:id="rId11" imgW="152280" imgH="241200" progId="Equation.3">
                  <p:embed/>
                </p:oleObj>
              </mc:Choice>
              <mc:Fallback>
                <p:oleObj name="Equation" r:id="rId11" imgW="1522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371764"/>
                        <a:ext cx="405541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131404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en-GB" sz="2400" dirty="0"/>
              <a:t>The work table travel speed in the direction of lead screw axis is:</a:t>
            </a:r>
          </a:p>
          <a:p>
            <a:pPr algn="just" rtl="0"/>
            <a:r>
              <a:rPr lang="en-GB" sz="2400" dirty="0"/>
              <a:t> </a:t>
            </a:r>
          </a:p>
          <a:p>
            <a:pPr algn="just" rtl="0"/>
            <a:r>
              <a:rPr lang="en-GB" sz="2400" dirty="0"/>
              <a:t>          </a:t>
            </a:r>
            <a:endParaRPr lang="en-GB" sz="2400" dirty="0" smtClean="0"/>
          </a:p>
          <a:p>
            <a:pPr algn="just" rtl="0"/>
            <a:endParaRPr lang="en-GB" sz="2400" dirty="0"/>
          </a:p>
          <a:p>
            <a:pPr algn="just" rtl="0"/>
            <a:r>
              <a:rPr lang="en-GB" sz="2400" dirty="0" smtClean="0"/>
              <a:t>                            </a:t>
            </a:r>
            <a:endParaRPr lang="en-GB" sz="2400" dirty="0"/>
          </a:p>
          <a:p>
            <a:pPr algn="just" rtl="0"/>
            <a:r>
              <a:rPr lang="en-GB" sz="2400" dirty="0" smtClean="0"/>
              <a:t>   </a:t>
            </a:r>
          </a:p>
          <a:p>
            <a:pPr algn="just" rtl="0"/>
            <a:r>
              <a:rPr lang="en-GB" sz="2400" dirty="0"/>
              <a:t> </a:t>
            </a:r>
            <a:r>
              <a:rPr lang="en-GB" sz="2400" dirty="0" smtClean="0"/>
              <a:t>    : (</a:t>
            </a:r>
            <a:r>
              <a:rPr lang="en-GB" sz="2400" dirty="0"/>
              <a:t>mm/min, in /min)</a:t>
            </a:r>
          </a:p>
          <a:p>
            <a:pPr algn="just" rtl="0"/>
            <a:r>
              <a:rPr lang="en-GB" sz="2400" dirty="0" smtClean="0"/>
              <a:t>     : </a:t>
            </a:r>
            <a:r>
              <a:rPr lang="en-GB" sz="2400" dirty="0"/>
              <a:t>Table feed rate (mm/min, in /min).</a:t>
            </a:r>
          </a:p>
          <a:p>
            <a:pPr algn="just" rtl="0"/>
            <a:r>
              <a:rPr lang="en-GB" sz="2400" dirty="0" smtClean="0"/>
              <a:t>     : </a:t>
            </a:r>
            <a:r>
              <a:rPr lang="en-GB" sz="2400" dirty="0"/>
              <a:t>lead screw pitch (mm/rev, in/rev).</a:t>
            </a:r>
          </a:p>
          <a:p>
            <a:pPr algn="just" rtl="0"/>
            <a:r>
              <a:rPr lang="en-GB" sz="2400" dirty="0"/>
              <a:t> </a:t>
            </a:r>
          </a:p>
          <a:p>
            <a:pPr algn="just" rtl="0"/>
            <a:endParaRPr lang="en-GB" sz="2400" dirty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794000" y="1924050"/>
          <a:ext cx="21494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29" name="Equation" r:id="rId3" imgW="825480" imgH="241200" progId="Equation.3">
                  <p:embed/>
                </p:oleObj>
              </mc:Choice>
              <mc:Fallback>
                <p:oleObj name="Equation" r:id="rId3" imgW="825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1924050"/>
                        <a:ext cx="214947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461963" y="4173538"/>
          <a:ext cx="26828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0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4173538"/>
                        <a:ext cx="268287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395536" y="3651684"/>
          <a:ext cx="432048" cy="468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1" name="Equation" r:id="rId7" imgW="164880" imgH="215640" progId="Equation.3">
                  <p:embed/>
                </p:oleObj>
              </mc:Choice>
              <mc:Fallback>
                <p:oleObj name="Equation" r:id="rId7" imgW="164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651684"/>
                        <a:ext cx="432048" cy="468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69702" y="3291644"/>
          <a:ext cx="285874" cy="46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2" name="Equation" r:id="rId9" imgW="139680" imgH="228600" progId="Equation.3">
                  <p:embed/>
                </p:oleObj>
              </mc:Choice>
              <mc:Fallback>
                <p:oleObj name="Equation" r:id="rId9" imgW="139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02" y="3291644"/>
                        <a:ext cx="285874" cy="467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3714744" y="4929198"/>
          <a:ext cx="17287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3" name="Equation" r:id="rId11" imgW="672840" imgH="469800" progId="Equation.3">
                  <p:embed/>
                </p:oleObj>
              </mc:Choice>
              <mc:Fallback>
                <p:oleObj name="Equation" r:id="rId11" imgW="672840" imgH="469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4929198"/>
                        <a:ext cx="17287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186766" cy="6000792"/>
          </a:xfrm>
        </p:spPr>
        <p:txBody>
          <a:bodyPr>
            <a:normAutofit fontScale="92500" lnSpcReduction="10000"/>
          </a:bodyPr>
          <a:lstStyle/>
          <a:p>
            <a:pPr marL="514350" indent="-514350" algn="just" rtl="0">
              <a:buFont typeface="+mj-lt"/>
              <a:buAutoNum type="arabicPeriod" startAt="2"/>
            </a:pPr>
            <a:r>
              <a:rPr lang="en-US" b="1" u="sng" dirty="0" smtClean="0"/>
              <a:t>Machine Control Unit (MCU) :</a:t>
            </a:r>
          </a:p>
          <a:p>
            <a:pPr marL="514350" indent="-514350" algn="just" rtl="0">
              <a:buFont typeface="+mj-lt"/>
              <a:buAutoNum type="arabicPeriod" startAt="2"/>
            </a:pPr>
            <a:endParaRPr lang="en-US" b="1" u="sng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It is a microcomputer and control hardware. The hardware includes interface components with the processing equipment and feedback control elements.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MCU also includes reading devices to enter the program into memory.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MCU installed software include: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800" dirty="0" smtClean="0"/>
              <a:t> </a:t>
            </a:r>
            <a:r>
              <a:rPr lang="en-US" sz="2200" dirty="0" smtClean="0"/>
              <a:t>Control system software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Calculations algorithms</a:t>
            </a:r>
          </a:p>
          <a:p>
            <a:pPr lvl="2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Translations software, </a:t>
            </a:r>
            <a:r>
              <a:rPr lang="en-US" sz="2400" dirty="0" smtClean="0"/>
              <a:t>to convert the NC part program into a usable format for the MCU.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NC includes hard-wired electronics and CNC.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CNC: Computer Numerical Control.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The required pulse train frequency to drive the table at a given rate is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</a:t>
            </a:r>
          </a:p>
          <a:p>
            <a:endParaRPr lang="ar-JO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103438" y="3357563"/>
          <a:ext cx="202882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0" name="Equation" r:id="rId3" imgW="634680" imgH="355320" progId="Equation.3">
                  <p:embed/>
                </p:oleObj>
              </mc:Choice>
              <mc:Fallback>
                <p:oleObj name="Equation" r:id="rId3" imgW="634680" imgH="355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3357563"/>
                        <a:ext cx="2028825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4457700" y="3214688"/>
          <a:ext cx="1708150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01" name="Equation" r:id="rId5" imgW="495000" imgH="393480" progId="Equation.3">
                  <p:embed/>
                </p:oleObj>
              </mc:Choice>
              <mc:Fallback>
                <p:oleObj name="Equation" r:id="rId5" imgW="495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214688"/>
                        <a:ext cx="1708150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Ex.7.1 : NC Open-Loop Positioning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The work table of a positioning system is driven by a lead screw whose pitch = 6mm . 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/>
              <a:t>   The lead screw is connected to the output shaft of a stepper motor though a gearbox whose ratio is   5 : 1     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400" dirty="0" smtClean="0">
              <a:latin typeface="Calibri" pitchFamily="34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/>
              <a:t>The stepper motor has 48 step angles . The table must move a distance of 250 mm at a linear velocity = 500 mm/min .</a:t>
            </a:r>
            <a:r>
              <a:rPr lang="en-US" sz="2400" dirty="0" smtClean="0">
                <a:latin typeface="Calibri" pitchFamily="34" charset="0"/>
              </a:rPr>
              <a:t>                                                   </a:t>
            </a:r>
            <a:endParaRPr lang="ar-JO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286248" y="4000504"/>
            <a:ext cx="77938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Motor</a:t>
            </a:r>
            <a:endParaRPr lang="ar-JO" sz="20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214942" y="4000504"/>
            <a:ext cx="115448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dirty="0" smtClean="0"/>
              <a:t>lead screw</a:t>
            </a:r>
            <a:endParaRPr lang="ar-JO" sz="2000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5400000">
            <a:off x="4662906" y="3766722"/>
            <a:ext cx="285752" cy="181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357818" y="3643314"/>
            <a:ext cx="43436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785786" y="928670"/>
            <a:ext cx="7901014" cy="5091130"/>
          </a:xfrm>
        </p:spPr>
        <p:txBody>
          <a:bodyPr/>
          <a:lstStyle/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Determine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 smtClean="0"/>
              <a:t>How many pulses required to move the table the specified distance ?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dirty="0" smtClean="0"/>
              <a:t>The required motor speed and pulse rate to achieve the desired table velocity ?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7772400" cy="42862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Solution:</a:t>
            </a:r>
            <a:endParaRPr lang="ar-JO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1357298"/>
            <a:ext cx="8186766" cy="4662502"/>
          </a:xfrm>
        </p:spPr>
        <p:txBody>
          <a:bodyPr/>
          <a:lstStyle/>
          <a:p>
            <a:pPr marL="514350" indent="-514350" algn="l" rtl="0">
              <a:buNone/>
            </a:pPr>
            <a:r>
              <a:rPr lang="en-US" dirty="0" smtClean="0"/>
              <a:t>a)</a:t>
            </a:r>
          </a:p>
          <a:p>
            <a:pPr marL="514350" indent="-514350" algn="l" rtl="0">
              <a:buNone/>
            </a:pPr>
            <a:endParaRPr lang="en-US" dirty="0" smtClean="0"/>
          </a:p>
          <a:p>
            <a:pPr marL="514350" indent="-514350" algn="l" rtl="0">
              <a:buNone/>
            </a:pPr>
            <a:r>
              <a:rPr lang="en-US" sz="2400" dirty="0" smtClean="0"/>
              <a:t>         </a:t>
            </a:r>
          </a:p>
          <a:p>
            <a:pPr marL="514350" indent="-514350" algn="l" rtl="0">
              <a:buNone/>
            </a:pPr>
            <a:r>
              <a:rPr lang="en-US" sz="2400" dirty="0" smtClean="0"/>
              <a:t>           A : angle of lead screw rotations.</a:t>
            </a:r>
            <a:endParaRPr lang="ar-JO" sz="2400" dirty="0" smtClean="0"/>
          </a:p>
          <a:p>
            <a:pPr marL="514350" indent="-514350" algn="l" rtl="0">
              <a:buNone/>
            </a:pPr>
            <a:r>
              <a:rPr lang="en-US" dirty="0" smtClean="0"/>
              <a:t> </a:t>
            </a:r>
            <a:endParaRPr lang="ar-JO" dirty="0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1304925" y="1214438"/>
          <a:ext cx="574833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5" name="Equation" r:id="rId3" imgW="1942920" imgH="419040" progId="Equation.3">
                  <p:embed/>
                </p:oleObj>
              </mc:Choice>
              <mc:Fallback>
                <p:oleObj name="Equation" r:id="rId3" imgW="19429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214438"/>
                        <a:ext cx="5748338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1174779" y="3643332"/>
          <a:ext cx="7469187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6" name="Equation" r:id="rId5" imgW="3098520" imgH="1066680" progId="Equation.3">
                  <p:embed/>
                </p:oleObj>
              </mc:Choice>
              <mc:Fallback>
                <p:oleObj name="Equation" r:id="rId5" imgW="3098520" imgH="10666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79" y="3643332"/>
                        <a:ext cx="7469187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b) </a:t>
            </a:r>
          </a:p>
          <a:p>
            <a:pPr algn="l" rtl="0"/>
            <a:endParaRPr lang="ar-JO" dirty="0"/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643042" y="2000240"/>
          <a:ext cx="6291152" cy="300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8" name="Equation" r:id="rId3" imgW="2476440" imgH="1180800" progId="Equation.3">
                  <p:embed/>
                </p:oleObj>
              </mc:Choice>
              <mc:Fallback>
                <p:oleObj name="Equation" r:id="rId3" imgW="2476440" imgH="1180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000240"/>
                        <a:ext cx="6291152" cy="300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عنوان 1"/>
          <p:cNvSpPr txBox="1">
            <a:spLocks/>
          </p:cNvSpPr>
          <p:nvPr/>
        </p:nvSpPr>
        <p:spPr>
          <a:xfrm>
            <a:off x="1000100" y="214290"/>
            <a:ext cx="7772400" cy="4286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7.5.1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7.5.2   Closed-Loop Positioning Systems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772400" cy="4572000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They use servomotors and feedback measurements to ensure that the worktable is moved to the desired position.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>
                <a:latin typeface="Calibri" pitchFamily="34" charset="0"/>
              </a:rPr>
              <a:t>A common feedback sensor is the optical encoder :</a:t>
            </a:r>
          </a:p>
          <a:p>
            <a:pPr algn="just"/>
            <a:endParaRPr lang="ar-JO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286148"/>
            <a:ext cx="83550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501122" cy="614366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An optical encoder is a device for measuring rotational speed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The equations that define the operation of a closed-loop NC positioning system one similar to those for an open-loop system . In the optical encoder , the angle between slots in the disk is: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>
              <a:latin typeface="Calibri" pitchFamily="34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400" dirty="0" smtClean="0">
                <a:latin typeface="Calibri" pitchFamily="34" charset="0"/>
              </a:rPr>
              <a:t>                                               </a:t>
            </a:r>
            <a:r>
              <a:rPr lang="el-GR" sz="2000" dirty="0" smtClean="0">
                <a:latin typeface="Calibri" pitchFamily="34" charset="0"/>
              </a:rPr>
              <a:t>α</a:t>
            </a:r>
            <a:r>
              <a:rPr lang="en-US" sz="2000" dirty="0" smtClean="0">
                <a:latin typeface="Perpetua" pitchFamily="18" charset="0"/>
              </a:rPr>
              <a:t> : (deg/slot)      ns : number of slots in disk </a:t>
            </a:r>
          </a:p>
          <a:p>
            <a:pPr algn="just" rtl="0">
              <a:lnSpc>
                <a:spcPct val="150000"/>
              </a:lnSpc>
              <a:buNone/>
            </a:pPr>
            <a:endParaRPr lang="en-US" sz="2000" dirty="0" smtClean="0">
              <a:latin typeface="Perpetua" pitchFamily="18" charset="0"/>
            </a:endParaRPr>
          </a:p>
          <a:p>
            <a:pPr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Perpetua" pitchFamily="18" charset="0"/>
              </a:rPr>
              <a:t>                                                       </a:t>
            </a:r>
            <a:r>
              <a:rPr lang="en-US" sz="2800" i="1" dirty="0" err="1" smtClean="0">
                <a:latin typeface="Perpetua" pitchFamily="18" charset="0"/>
              </a:rPr>
              <a:t>n</a:t>
            </a:r>
            <a:r>
              <a:rPr lang="en-US" sz="1600" i="1" dirty="0" err="1" smtClean="0">
                <a:latin typeface="Perpetua" pitchFamily="18" charset="0"/>
              </a:rPr>
              <a:t>p</a:t>
            </a:r>
            <a:r>
              <a:rPr lang="en-US" sz="2000" dirty="0" smtClean="0">
                <a:latin typeface="Perpetua" pitchFamily="18" charset="0"/>
              </a:rPr>
              <a:t> : # of pulses sensed by the encoder &amp;emitted 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000" dirty="0" smtClean="0">
                <a:latin typeface="Perpetua" pitchFamily="18" charset="0"/>
              </a:rPr>
              <a:t>                                                        A : angle of rotation of the encoder shaft</a:t>
            </a:r>
          </a:p>
          <a:p>
            <a:pPr algn="just"/>
            <a:endParaRPr lang="ar-JO" sz="2400" dirty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571472" y="3000372"/>
          <a:ext cx="2643187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Equation" r:id="rId3" imgW="545760" imgH="812520" progId="Equation.3">
                  <p:embed/>
                </p:oleObj>
              </mc:Choice>
              <mc:Fallback>
                <p:oleObj name="Equation" r:id="rId3" imgW="5457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000372"/>
                        <a:ext cx="2643187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500066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7.5.2   Closed-Loop Positioning Systems</a:t>
            </a:r>
            <a:endParaRPr lang="ar-JO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57158" y="3786190"/>
            <a:ext cx="8572530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/>
              <a:t>The pulse train generated by the encoder is compared with position and feed rate specified in </a:t>
            </a:r>
            <a:r>
              <a:rPr lang="en-US" sz="2400"/>
              <a:t>the </a:t>
            </a:r>
            <a:r>
              <a:rPr lang="en-US" sz="2400" smtClean="0"/>
              <a:t>part </a:t>
            </a:r>
            <a:r>
              <a:rPr lang="en-US" sz="2400" dirty="0"/>
              <a:t>program , and the </a:t>
            </a:r>
            <a:r>
              <a:rPr lang="en-US" sz="2400" dirty="0" smtClean="0"/>
              <a:t>difference </a:t>
            </a:r>
            <a:r>
              <a:rPr lang="en-US" sz="2400" dirty="0"/>
              <a:t>is used by the MCU to drive a servomotor , which drives the worktable .</a:t>
            </a:r>
          </a:p>
          <a:p>
            <a:pPr algn="just" rtl="0">
              <a:lnSpc>
                <a:spcPct val="150000"/>
              </a:lnSpc>
            </a:pPr>
            <a:r>
              <a:rPr lang="en-US" sz="2400" dirty="0"/>
              <a:t>Closed-loop NC is good for milling and turning because of the reactionary force that resists the movement of the table . 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00059" y="831535"/>
          <a:ext cx="36433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45" name="Equation" r:id="rId3" imgW="1180800" imgH="812520" progId="Equation.3">
                  <p:embed/>
                </p:oleObj>
              </mc:Choice>
              <mc:Fallback>
                <p:oleObj name="Equation" r:id="rId3" imgW="118080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59" y="831535"/>
                        <a:ext cx="3643313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643438" y="760097"/>
            <a:ext cx="407196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200" i="1" dirty="0" smtClean="0"/>
              <a:t>x</a:t>
            </a:r>
            <a:r>
              <a:rPr lang="en-US" sz="2200" dirty="0" smtClean="0"/>
              <a:t> </a:t>
            </a:r>
            <a:r>
              <a:rPr lang="en-US" sz="2200" dirty="0"/>
              <a:t>: worktable pos.</a:t>
            </a:r>
          </a:p>
          <a:p>
            <a:pPr algn="l" rtl="0">
              <a:lnSpc>
                <a:spcPct val="150000"/>
              </a:lnSpc>
            </a:pPr>
            <a:r>
              <a:rPr lang="en-US" sz="2200" i="1" dirty="0" smtClean="0"/>
              <a:t>p</a:t>
            </a:r>
            <a:r>
              <a:rPr lang="en-US" sz="2200" dirty="0" smtClean="0"/>
              <a:t> </a:t>
            </a:r>
            <a:r>
              <a:rPr lang="en-US" sz="2200" dirty="0"/>
              <a:t>: lead screw pitch(mm/rev)</a:t>
            </a:r>
          </a:p>
          <a:p>
            <a:pPr algn="l" rtl="0">
              <a:lnSpc>
                <a:spcPct val="150000"/>
              </a:lnSpc>
            </a:pPr>
            <a:r>
              <a:rPr lang="en-US" sz="2200" dirty="0" err="1"/>
              <a:t>vt</a:t>
            </a:r>
            <a:r>
              <a:rPr lang="en-US" sz="2200" dirty="0"/>
              <a:t> : worktable velocity (mm/min)</a:t>
            </a:r>
          </a:p>
          <a:p>
            <a:pPr algn="l" rtl="0">
              <a:lnSpc>
                <a:spcPct val="150000"/>
              </a:lnSpc>
            </a:pPr>
            <a:r>
              <a:rPr lang="en-US" sz="2200" dirty="0" err="1"/>
              <a:t>fr</a:t>
            </a:r>
            <a:r>
              <a:rPr lang="en-US" sz="2200" dirty="0"/>
              <a:t> : </a:t>
            </a:r>
            <a:r>
              <a:rPr lang="en-US" sz="2200" dirty="0" err="1" smtClean="0"/>
              <a:t>feederate</a:t>
            </a:r>
            <a:r>
              <a:rPr lang="en-US" sz="2200" dirty="0" smtClean="0"/>
              <a:t> </a:t>
            </a:r>
            <a:r>
              <a:rPr lang="en-US" sz="2200" dirty="0"/>
              <a:t>(mm/min)</a:t>
            </a:r>
          </a:p>
          <a:p>
            <a:pPr algn="l" rtl="0">
              <a:spcBef>
                <a:spcPts val="600"/>
              </a:spcBef>
            </a:pPr>
            <a:r>
              <a:rPr lang="en-US" sz="2200" dirty="0" err="1"/>
              <a:t>fp</a:t>
            </a:r>
            <a:r>
              <a:rPr lang="en-US" sz="2200" dirty="0"/>
              <a:t> : frequency of the pulse train </a:t>
            </a:r>
            <a:endParaRPr lang="en-US" sz="2200" dirty="0" smtClean="0"/>
          </a:p>
          <a:p>
            <a:pPr algn="l" rtl="0"/>
            <a:r>
              <a:rPr lang="en-US" sz="2200" dirty="0" smtClean="0"/>
              <a:t>            (</a:t>
            </a:r>
            <a:r>
              <a:rPr lang="en-US" sz="2200" dirty="0" err="1" smtClean="0"/>
              <a:t>Hz,pulse</a:t>
            </a:r>
            <a:r>
              <a:rPr lang="en-US" sz="2200" dirty="0" smtClean="0"/>
              <a:t> </a:t>
            </a:r>
            <a:r>
              <a:rPr lang="en-US" sz="2200" dirty="0"/>
              <a:t>/ sec )</a:t>
            </a:r>
            <a:endParaRPr lang="ar-JO" sz="2200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914400" y="142852"/>
            <a:ext cx="7772400" cy="42862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7.5.2   Closed-Loop Positioning Systems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14372"/>
          </a:xfrm>
        </p:spPr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7.5.3    Precision in NC Positioning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857224" y="1071546"/>
            <a:ext cx="7829576" cy="340996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NC positioning system has three measures of precision :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Control resolution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Accuracy</a:t>
            </a:r>
          </a:p>
          <a:p>
            <a:pPr marL="514350" indent="-514350" algn="l" rtl="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Repeatability </a:t>
            </a:r>
          </a:p>
          <a:p>
            <a:endParaRPr lang="ar-JO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876"/>
            <a:ext cx="8072464" cy="302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642910" y="4071942"/>
            <a:ext cx="11430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Worst-case scenario</a:t>
            </a:r>
            <a:endParaRPr lang="ar-JO" dirty="0"/>
          </a:p>
        </p:txBody>
      </p:sp>
      <p:cxnSp>
        <p:nvCxnSpPr>
          <p:cNvPr id="7" name="رابط كسهم مستقيم 6"/>
          <p:cNvCxnSpPr>
            <a:stCxn id="5" idx="3"/>
          </p:cNvCxnSpPr>
          <p:nvPr/>
        </p:nvCxnSpPr>
        <p:spPr>
          <a:xfrm>
            <a:off x="1785918" y="4395108"/>
            <a:ext cx="2286016" cy="391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6429388" y="4214818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Gear back lash, </a:t>
            </a:r>
            <a:r>
              <a:rPr lang="en-US" dirty="0" err="1" smtClean="0"/>
              <a:t>deflection,etc</a:t>
            </a:r>
            <a:r>
              <a:rPr lang="en-US" dirty="0" smtClean="0"/>
              <a:t>..</a:t>
            </a:r>
            <a:endParaRPr lang="ar-JO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00760" y="5934670"/>
            <a:ext cx="22145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/>
              <a:t>(distinguishable points)</a:t>
            </a:r>
          </a:p>
          <a:p>
            <a:pPr algn="ctr" rtl="0"/>
            <a:r>
              <a:rPr lang="en-US" dirty="0" smtClean="0"/>
              <a:t>By the MCU</a:t>
            </a:r>
          </a:p>
          <a:p>
            <a:pPr algn="ctr" rtl="0"/>
            <a:r>
              <a:rPr lang="en-US" dirty="0" smtClean="0"/>
              <a:t>(smaller is better)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5750" y="527050"/>
          <a:ext cx="2876550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2" name="Equation" r:id="rId3" imgW="774360" imgH="812520" progId="Equation.3">
                  <p:embed/>
                </p:oleObj>
              </mc:Choice>
              <mc:Fallback>
                <p:oleObj name="Equation" r:id="rId3" imgW="77436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527050"/>
                        <a:ext cx="2876550" cy="290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3714776" y="938004"/>
            <a:ext cx="528638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dirty="0"/>
              <a:t>CR1 : </a:t>
            </a:r>
            <a:r>
              <a:rPr lang="en-US" sz="2100" dirty="0" smtClean="0"/>
              <a:t>Electromechanical </a:t>
            </a:r>
            <a:r>
              <a:rPr lang="en-US" sz="2100" dirty="0"/>
              <a:t>(mm)</a:t>
            </a:r>
          </a:p>
          <a:p>
            <a:pPr algn="l" rtl="0">
              <a:lnSpc>
                <a:spcPct val="150000"/>
              </a:lnSpc>
            </a:pPr>
            <a:r>
              <a:rPr lang="en-US" sz="2100" dirty="0"/>
              <a:t>CR2 : </a:t>
            </a:r>
            <a:r>
              <a:rPr lang="en-US" sz="2100" dirty="0" smtClean="0"/>
              <a:t>Computer </a:t>
            </a:r>
            <a:r>
              <a:rPr lang="en-US" sz="2100" dirty="0"/>
              <a:t>control system (mm)</a:t>
            </a:r>
          </a:p>
          <a:p>
            <a:pPr algn="l" rtl="0">
              <a:lnSpc>
                <a:spcPct val="150000"/>
              </a:lnSpc>
            </a:pPr>
            <a:r>
              <a:rPr lang="en-US" sz="2100" dirty="0" smtClean="0"/>
              <a:t>L :  Axis </a:t>
            </a:r>
            <a:r>
              <a:rPr lang="en-US" sz="2100" dirty="0"/>
              <a:t>range (mm</a:t>
            </a:r>
            <a:r>
              <a:rPr lang="en-US" sz="2100" dirty="0" smtClean="0"/>
              <a:t>)</a:t>
            </a:r>
          </a:p>
          <a:p>
            <a:pPr algn="l" rtl="0">
              <a:lnSpc>
                <a:spcPct val="150000"/>
              </a:lnSpc>
            </a:pPr>
            <a:r>
              <a:rPr lang="en-US" sz="2100" i="1" dirty="0" smtClean="0"/>
              <a:t>B</a:t>
            </a:r>
            <a:r>
              <a:rPr lang="en-US" sz="2100" dirty="0" smtClean="0"/>
              <a:t> : Number of bits in the devoted bit storage register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85752" y="3357563"/>
            <a:ext cx="79295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/>
              <a:t>Both equations can be used for open or closed loop.</a:t>
            </a:r>
          </a:p>
          <a:p>
            <a:pPr algn="l" rtl="0">
              <a:lnSpc>
                <a:spcPct val="150000"/>
              </a:lnSpc>
            </a:pPr>
            <a:endParaRPr lang="ar-JO" sz="2400" dirty="0">
              <a:latin typeface="Calibri" pitchFamily="34" charset="0"/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85750" y="4143375"/>
          <a:ext cx="478631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3" name="Equation" r:id="rId5" imgW="1307880" imgH="203040" progId="Equation.3">
                  <p:embed/>
                </p:oleObj>
              </mc:Choice>
              <mc:Fallback>
                <p:oleObj name="Equation" r:id="rId5" imgW="1307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143375"/>
                        <a:ext cx="4786313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7"/>
          <p:cNvSpPr txBox="1">
            <a:spLocks noChangeArrowheads="1"/>
          </p:cNvSpPr>
          <p:nvPr/>
        </p:nvSpPr>
        <p:spPr bwMode="auto">
          <a:xfrm>
            <a:off x="5715000" y="5572125"/>
            <a:ext cx="257175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Standard-deviation</a:t>
            </a:r>
            <a:endParaRPr lang="ar-JO" dirty="0"/>
          </a:p>
        </p:txBody>
      </p:sp>
      <p:sp>
        <p:nvSpPr>
          <p:cNvPr id="9226" name="TextBox 8"/>
          <p:cNvSpPr txBox="1">
            <a:spLocks noChangeArrowheads="1"/>
          </p:cNvSpPr>
          <p:nvPr/>
        </p:nvSpPr>
        <p:spPr bwMode="auto">
          <a:xfrm>
            <a:off x="5153025" y="4438650"/>
            <a:ext cx="37861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dirty="0"/>
              <a:t> * </a:t>
            </a:r>
            <a:r>
              <a:rPr lang="en-US" dirty="0"/>
              <a:t>Typical value of CR is 0.0025 mm  </a:t>
            </a:r>
            <a:endParaRPr lang="ar-JO" dirty="0"/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500063" y="5286375"/>
          <a:ext cx="5167312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4" name="Equation" r:id="rId7" imgW="1498320" imgH="393480" progId="Equation.3">
                  <p:embed/>
                </p:oleObj>
              </mc:Choice>
              <mc:Fallback>
                <p:oleObj name="Equation" r:id="rId7" imgW="14983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5286375"/>
                        <a:ext cx="5167312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عنوان 1"/>
          <p:cNvSpPr txBox="1">
            <a:spLocks/>
          </p:cNvSpPr>
          <p:nvPr/>
        </p:nvSpPr>
        <p:spPr>
          <a:xfrm>
            <a:off x="914400" y="71414"/>
            <a:ext cx="7772400" cy="6429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Precision in NC Positioning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00034" y="357166"/>
            <a:ext cx="8429684" cy="5000660"/>
          </a:xfrm>
        </p:spPr>
        <p:txBody>
          <a:bodyPr>
            <a:normAutofit/>
          </a:bodyPr>
          <a:lstStyle/>
          <a:p>
            <a:pPr marL="514350" indent="-514350" algn="just" rtl="0">
              <a:buFont typeface="+mj-lt"/>
              <a:buAutoNum type="arabicPeriod" startAt="3"/>
            </a:pPr>
            <a:r>
              <a:rPr lang="en-US" sz="3000" b="1" u="sng" dirty="0" smtClean="0"/>
              <a:t>Processing Equipment :</a:t>
            </a:r>
          </a:p>
          <a:p>
            <a:pPr marL="514350" indent="-514350" algn="just" rtl="0">
              <a:buFont typeface="+mj-lt"/>
              <a:buAutoNum type="arabicPeriod" startAt="3"/>
            </a:pPr>
            <a:endParaRPr lang="en-US" sz="3000" b="1" u="sng" dirty="0" smtClean="0"/>
          </a:p>
          <a:p>
            <a:pPr algn="just" rtl="0"/>
            <a:r>
              <a:rPr lang="en-US" sz="2400" dirty="0" smtClean="0"/>
              <a:t>It performs the actual productive work (e.g. , machining ) </a:t>
            </a:r>
          </a:p>
          <a:p>
            <a:pPr algn="just" rtl="0"/>
            <a:r>
              <a:rPr lang="en-US" sz="2400" dirty="0" smtClean="0"/>
              <a:t>Its operation is directed by program of instructions through the MCU .</a:t>
            </a:r>
          </a:p>
          <a:p>
            <a:pPr algn="just" rtl="0"/>
            <a:endParaRPr lang="en-US" sz="2400" dirty="0" smtClean="0"/>
          </a:p>
          <a:p>
            <a:pPr marL="0" indent="0" algn="just" rtl="0">
              <a:buNone/>
            </a:pPr>
            <a:r>
              <a:rPr lang="en-US" sz="2400" dirty="0" smtClean="0"/>
              <a:t> </a:t>
            </a:r>
          </a:p>
          <a:p>
            <a:pPr algn="just" rtl="0"/>
            <a:r>
              <a:rPr lang="en-US" sz="2400" dirty="0" smtClean="0"/>
              <a:t>In machining , the processing equipment consists of the worktable and spindle , as well as the motors and controls to drive them .</a:t>
            </a:r>
          </a:p>
          <a:p>
            <a:pPr marL="0" indent="0" algn="just" rtl="0">
              <a:buNone/>
            </a:pPr>
            <a:r>
              <a:rPr lang="en-US" sz="2000" dirty="0" smtClean="0"/>
              <a:t> 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7.6  NC Part Programming 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767282"/>
          </a:xfrm>
        </p:spPr>
        <p:txBody>
          <a:bodyPr>
            <a:normAutofit fontScale="92500" lnSpcReduction="10000"/>
          </a:bodyPr>
          <a:lstStyle/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Consists of planning and documenting the sequence of processing steps to be performed on an NC machine 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Methods of part programming :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Manual part programming.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Computer-assisted part programming.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Part programming using CAD/CAM.</a:t>
            </a:r>
          </a:p>
          <a:p>
            <a:pPr marL="457200" indent="-457200"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Manual data input.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algn="just"/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7.6.1     Manual Part Programming</a:t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-US" sz="2400" dirty="0" smtClean="0"/>
              <a:t>The programmer prepares the NC code using a low-level machine language, which is based on binary numbers. This language is understood by the MCU.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</a:pPr>
            <a:r>
              <a:rPr lang="en-US" sz="2400" dirty="0" smtClean="0"/>
              <a:t>NC uses a combination of binary and decimal number systems . Called the “binary-coded decimal (BCD) system” , for example , the decimal value 1250 is coded in BCD as in the following table .</a:t>
            </a:r>
          </a:p>
          <a:p>
            <a:pPr algn="just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/>
          <p:cNvGraphicFramePr>
            <a:graphicFrameLocks noGrp="1"/>
          </p:cNvGraphicFramePr>
          <p:nvPr/>
        </p:nvGraphicFramePr>
        <p:xfrm>
          <a:off x="642910" y="1142984"/>
          <a:ext cx="7858179" cy="49292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19393"/>
                <a:gridCol w="2619393"/>
                <a:gridCol w="2619393"/>
              </a:tblGrid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Decimal value 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Binary</a:t>
                      </a:r>
                      <a:r>
                        <a:rPr lang="en-US" sz="2400" baseline="0" dirty="0" smtClean="0"/>
                        <a:t> number 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Number sequence</a:t>
                      </a:r>
                      <a:endParaRPr lang="ar-JO" sz="240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1000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0001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</a:t>
                      </a:r>
                      <a:r>
                        <a:rPr lang="en-US" sz="2400" baseline="30000" noProof="0" dirty="0" smtClean="0"/>
                        <a:t>st</a:t>
                      </a:r>
                      <a:endParaRPr lang="en-US" sz="2400" noProof="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200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0010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2</a:t>
                      </a:r>
                      <a:r>
                        <a:rPr lang="en-US" sz="2400" baseline="30000" noProof="0" dirty="0" smtClean="0"/>
                        <a:t>nd</a:t>
                      </a:r>
                      <a:endParaRPr lang="en-US" sz="2400" noProof="0" dirty="0"/>
                    </a:p>
                  </a:txBody>
                  <a:tcPr/>
                </a:tc>
              </a:tr>
              <a:tr h="83901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50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0101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3</a:t>
                      </a:r>
                      <a:r>
                        <a:rPr lang="en-US" sz="2400" baseline="30000" noProof="0" dirty="0" smtClean="0"/>
                        <a:t>rd</a:t>
                      </a:r>
                      <a:endParaRPr lang="en-US" sz="2400" noProof="0" dirty="0"/>
                    </a:p>
                  </a:txBody>
                  <a:tcPr/>
                </a:tc>
              </a:tr>
              <a:tr h="7865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4</a:t>
                      </a:r>
                      <a:r>
                        <a:rPr lang="en-US" sz="2400" baseline="30000" dirty="0" smtClean="0">
                          <a:latin typeface="+mn-lt"/>
                        </a:rPr>
                        <a:t>th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78658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1250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noProof="0" dirty="0" smtClean="0"/>
                        <a:t>Sum</a:t>
                      </a:r>
                      <a:endParaRPr lang="en-US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28794" y="191136"/>
            <a:ext cx="4929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000100" y="1428736"/>
          <a:ext cx="7496452" cy="49292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75248"/>
                <a:gridCol w="1875248"/>
                <a:gridCol w="1875248"/>
                <a:gridCol w="1870708"/>
              </a:tblGrid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Decimal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Binary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Decimal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Binary 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6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0110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7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0111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2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0010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8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1000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3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0011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9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1001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4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latin typeface="+mn-lt"/>
                        </a:rPr>
                        <a:t>0100</a:t>
                      </a:r>
                      <a:endParaRPr lang="ar-JO" sz="24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00066" y="285750"/>
            <a:ext cx="78581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2400" b="1" dirty="0"/>
              <a:t>Binary &amp; decimal number conversion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429684" cy="6072230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In addition to numerical values, the NC coding system provides for  alphabetical characteristics and other symbols . A “word” specifies a detail about the operation , such as x-position , y-position , feed rate and spindle speed .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A “block” is one complete NC instruction , it specifies the destination for the move , speed and feed .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“Block format” or (tape format) is the organization of “words” within a block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Modern Controllers use the </a:t>
            </a:r>
            <a:r>
              <a:rPr lang="en-US" sz="2400" u="sng" dirty="0" smtClean="0"/>
              <a:t>word address format </a:t>
            </a:r>
            <a:r>
              <a:rPr lang="en-US" sz="2400" dirty="0" smtClean="0"/>
              <a:t>which uses a letter prefix and spaces to separate words , order of words is important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71670" y="71414"/>
            <a:ext cx="5139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Drilling Example :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The two commands to perform the two drilling operations are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N001  G00  X07000  Y03000  M03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N002  Y06000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/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Where :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N : sequence #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X : x-axis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Y : y-axis prefix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G-words are preparatory</a:t>
            </a:r>
          </a:p>
          <a:p>
            <a:pPr marL="457200" indent="-457200" algn="l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 smtClean="0"/>
              <a:t>words</a:t>
            </a:r>
            <a:endParaRPr lang="ar-J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357430"/>
            <a:ext cx="4786314" cy="413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329642" cy="5429288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G-words (or G-codes) consists of two numerical digits (following “G” prefix )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For example , G00 prepares the controller for a point-to-point rapid traverse move between the previous point and the endpoint defined in the current command .</a:t>
            </a:r>
          </a:p>
          <a:p>
            <a:pPr algn="just" rtl="0">
              <a:lnSpc>
                <a:spcPct val="150000"/>
              </a:lnSpc>
            </a:pPr>
            <a:endParaRPr lang="en-US" sz="2400" dirty="0" smtClean="0"/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M-words are used to specify miscellaneous auxiliary functions available on the machine tool . </a:t>
            </a:r>
          </a:p>
          <a:p>
            <a:pPr algn="just" rtl="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The M03 in the example is used to start the spindle rotation 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8113" y="262574"/>
            <a:ext cx="4115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429684" cy="5500726"/>
          </a:xfrm>
        </p:spPr>
        <p:txBody>
          <a:bodyPr>
            <a:noAutofit/>
          </a:bodyPr>
          <a:lstStyle/>
          <a:p>
            <a:pPr algn="just" rtl="0"/>
            <a:r>
              <a:rPr lang="en-US" sz="2400" dirty="0" smtClean="0"/>
              <a:t>The words in a block are usually given in the following order: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Sequence number (N-Word)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Preparatory word (G-word)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Coordinates (x- , y- , z- words for linear axis A- , B- , C- words for rotational axes)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Feed rate (F-word)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Spindle speed (S-word)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Tool Selection (T-word)</a:t>
            </a:r>
          </a:p>
          <a:p>
            <a:pPr marL="731520" lvl="1" indent="-457200" algn="just" rt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Miscellaneous command (M-word)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14211" y="214290"/>
            <a:ext cx="4115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See Appendix A7 for the details of the coding system in manual part Program 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 smtClean="0"/>
              <a:t>Manual part programming is used for point-to-point as well as contouring jobs such as milling and turning . However , for computer 3-D machining operations, computer-assisted part programming is used .</a:t>
            </a:r>
          </a:p>
          <a:p>
            <a:pPr algn="just" rtl="0"/>
            <a:endParaRPr lang="ar-JO" sz="2400" dirty="0"/>
          </a:p>
        </p:txBody>
      </p:sp>
      <p:sp>
        <p:nvSpPr>
          <p:cNvPr id="4" name="Rectangle 3"/>
          <p:cNvSpPr/>
          <p:nvPr/>
        </p:nvSpPr>
        <p:spPr>
          <a:xfrm>
            <a:off x="2571736" y="214290"/>
            <a:ext cx="4115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Manual Part Programming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7.6.2   Computer-Assisted Part Programming</a:t>
            </a:r>
            <a:endParaRPr lang="ar-JO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981596"/>
          </a:xfrm>
        </p:spPr>
        <p:txBody>
          <a:bodyPr>
            <a:normAutofit fontScale="92500" lnSpcReduction="20000"/>
          </a:bodyPr>
          <a:lstStyle/>
          <a:p>
            <a:pPr algn="just" rtl="0"/>
            <a:r>
              <a:rPr lang="en-US" sz="2400" dirty="0" smtClean="0"/>
              <a:t>Manual part programming can be tedious. However, in computer-assisted programming, the tasks are divided between the programmer and the computer  : </a:t>
            </a:r>
          </a:p>
          <a:p>
            <a:pPr algn="just" rtl="0">
              <a:buNone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u="sng" dirty="0" smtClean="0"/>
              <a:t>1) The Part Programmers Job (Done 1</a:t>
            </a:r>
            <a:r>
              <a:rPr lang="en-US" sz="2400" b="1" u="sng" baseline="30000" dirty="0" smtClean="0"/>
              <a:t>st</a:t>
            </a:r>
            <a:r>
              <a:rPr lang="en-US" sz="2400" b="1" u="sng" dirty="0" smtClean="0"/>
              <a:t>) 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2400" dirty="0" smtClean="0"/>
              <a:t>The machining instructions are written in English-like statements that are subsequently translated by the computer into low-level machine code.</a:t>
            </a:r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algn="just" rt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The two main tasks for the programmer are :</a:t>
            </a:r>
          </a:p>
          <a:p>
            <a:pPr marL="731520" lvl="1" indent="-457200" algn="just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Define the geometry of the part .</a:t>
            </a:r>
          </a:p>
          <a:p>
            <a:pPr marL="731520" lvl="1" indent="-457200" algn="just" rtl="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2200" dirty="0" smtClean="0"/>
              <a:t>Specify the tool path and operation sequence .</a:t>
            </a:r>
          </a:p>
          <a:p>
            <a:pPr algn="just" rtl="0"/>
            <a:endParaRPr lang="en-US" sz="2400" dirty="0" smtClean="0"/>
          </a:p>
          <a:p>
            <a:pPr algn="just" rtl="0"/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2C1DB888C805498739F74CAC3DD313" ma:contentTypeVersion="0" ma:contentTypeDescription="Create a new document." ma:contentTypeScope="" ma:versionID="ad2a74d943e047cc181316e1d34e97f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9BE05-91FE-49A1-B6ED-8745E18E359A}"/>
</file>

<file path=customXml/itemProps2.xml><?xml version="1.0" encoding="utf-8"?>
<ds:datastoreItem xmlns:ds="http://schemas.openxmlformats.org/officeDocument/2006/customXml" ds:itemID="{212CC38A-6DDE-421B-A2DE-74BCE8361713}"/>
</file>

<file path=customXml/itemProps3.xml><?xml version="1.0" encoding="utf-8"?>
<ds:datastoreItem xmlns:ds="http://schemas.openxmlformats.org/officeDocument/2006/customXml" ds:itemID="{75D47D53-146B-4B97-8D75-6E2C43DDA619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4719</TotalTime>
  <Words>4709</Words>
  <Application>Microsoft Office PowerPoint</Application>
  <PresentationFormat>عرض على الشاشة (3:4)‏</PresentationFormat>
  <Paragraphs>768</Paragraphs>
  <Slides>115</Slides>
  <Notes>3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115</vt:i4>
      </vt:variant>
    </vt:vector>
  </HeadingPairs>
  <TitlesOfParts>
    <vt:vector size="117" baseType="lpstr">
      <vt:lpstr>موازنة</vt:lpstr>
      <vt:lpstr>Equation</vt:lpstr>
      <vt:lpstr>Chapter 7</vt:lpstr>
      <vt:lpstr>Example CNC Products</vt:lpstr>
      <vt:lpstr>Numerical Control (NC)</vt:lpstr>
      <vt:lpstr>عرض تقديمي في PowerPoint</vt:lpstr>
      <vt:lpstr>7.1     Fundamentals of NC Technology 7.1.1  Basic Components of an NC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7.1.2    NC Coordinate Systems : </vt:lpstr>
      <vt:lpstr>1- System for flat &amp; prismatic workparts :</vt:lpstr>
      <vt:lpstr>System for flat &amp; prismatic workparts :</vt:lpstr>
      <vt:lpstr>2. Rotational NC System :</vt:lpstr>
      <vt:lpstr>Rotational NC System :</vt:lpstr>
      <vt:lpstr>7.1.3 Motion Control Systems : </vt:lpstr>
      <vt:lpstr>Features  of motion Control systems  </vt:lpstr>
      <vt:lpstr>عرض تقديمي في PowerPoint</vt:lpstr>
      <vt:lpstr>Fundamentals of NC technology  Motion Control Systems  Continuous path systems :</vt:lpstr>
      <vt:lpstr>Interpolation Methods</vt:lpstr>
      <vt:lpstr>Inside Tolerance </vt:lpstr>
      <vt:lpstr>Outside Tolerance </vt:lpstr>
      <vt:lpstr>Inside &amp; Outside </vt:lpstr>
      <vt:lpstr>NC Interpolation methods for continuous path Control : </vt:lpstr>
      <vt:lpstr>عرض تقديمي في PowerPoint</vt:lpstr>
      <vt:lpstr>عرض تقديمي في PowerPoint</vt:lpstr>
      <vt:lpstr>2. Circular Interpolation:  </vt:lpstr>
      <vt:lpstr>عرض تقديمي في PowerPoint</vt:lpstr>
      <vt:lpstr>3. Helical Interpolation : </vt:lpstr>
      <vt:lpstr>عرض تقديمي في PowerPoint</vt:lpstr>
      <vt:lpstr>Absolute versus incremental positioning (of work head):</vt:lpstr>
      <vt:lpstr>عرض تقديمي في PowerPoint</vt:lpstr>
      <vt:lpstr>7.2 Computer Numerical Control (CNC): </vt:lpstr>
      <vt:lpstr>7.2.1   Features of CNC  (CONT.)</vt:lpstr>
      <vt:lpstr>7.2.1   Features of CNC  (CONT.)</vt:lpstr>
      <vt:lpstr>7.2.1   Features of CNC  (CONT.)</vt:lpstr>
      <vt:lpstr>7.2.2 The Machine Control Unit for CNC </vt:lpstr>
      <vt:lpstr> 7.2.2 The machine control unit for CNC (CONT.)</vt:lpstr>
      <vt:lpstr>  2-Memory:  It is used to store the software and data needed to operate the CNC system.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7.2.3  CNC Software </vt:lpstr>
      <vt:lpstr> 7.2.3  CNC Software (CONT.)</vt:lpstr>
      <vt:lpstr>7.2.3  CNC Software (CONT.)</vt:lpstr>
      <vt:lpstr>7.3 Distributed Numerical Controls (DNC): </vt:lpstr>
      <vt:lpstr>عرض تقديمي في PowerPoint</vt:lpstr>
      <vt:lpstr>Switching network</vt:lpstr>
      <vt:lpstr>Local Area Network (LAN)</vt:lpstr>
      <vt:lpstr>7.4 Applications of NC </vt:lpstr>
      <vt:lpstr>7.4.1 Machine Tool Applications </vt:lpstr>
      <vt:lpstr>Turning (on a Lathe)</vt:lpstr>
      <vt:lpstr> Drilling </vt:lpstr>
      <vt:lpstr> Peripheral Milling </vt:lpstr>
      <vt:lpstr>Surface grinding</vt:lpstr>
      <vt:lpstr>Controller parameters </vt:lpstr>
      <vt:lpstr>Controller parameters</vt:lpstr>
      <vt:lpstr>For Tuning Operation</vt:lpstr>
      <vt:lpstr>Common NC machine tools</vt:lpstr>
      <vt:lpstr>Common NC machine tools</vt:lpstr>
      <vt:lpstr>Common NC machine tools</vt:lpstr>
      <vt:lpstr>Common NC machine tools</vt:lpstr>
      <vt:lpstr>عرض تقديمي في PowerPoint</vt:lpstr>
      <vt:lpstr> 7. 4. 2  Other  NC Applications: </vt:lpstr>
      <vt:lpstr>عرض تقديمي في PowerPoint</vt:lpstr>
      <vt:lpstr>7. 4. 3 Advantages &amp; disadvantage of NC </vt:lpstr>
      <vt:lpstr>عرض تقديمي في PowerPoint</vt:lpstr>
      <vt:lpstr>عرض تقديمي في PowerPoint</vt:lpstr>
      <vt:lpstr>7.5 Engineering Analysis of NC Positioning Systems</vt:lpstr>
      <vt:lpstr>عرض تقديمي في PowerPoint</vt:lpstr>
      <vt:lpstr>عرض تقديمي في PowerPoint</vt:lpstr>
      <vt:lpstr>عرض تقديمي في PowerPoint</vt:lpstr>
      <vt:lpstr>7.5.1  open-loop positioning systems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Ex.7.1 : NC Open-Loop Positioning</vt:lpstr>
      <vt:lpstr>عرض تقديمي في PowerPoint</vt:lpstr>
      <vt:lpstr>Solution:</vt:lpstr>
      <vt:lpstr>عرض تقديمي في PowerPoint</vt:lpstr>
      <vt:lpstr>7.5.2   Closed-Loop Positioning Systems</vt:lpstr>
      <vt:lpstr>7.5.2   Closed-Loop Positioning Systems</vt:lpstr>
      <vt:lpstr>عرض تقديمي في PowerPoint</vt:lpstr>
      <vt:lpstr>7.5.3    Precision in NC Positioning </vt:lpstr>
      <vt:lpstr>عرض تقديمي في PowerPoint</vt:lpstr>
      <vt:lpstr>7.6  NC Part Programming  </vt:lpstr>
      <vt:lpstr> 7.6.1     Manual Part Programming </vt:lpstr>
      <vt:lpstr>عرض تقديمي في PowerPoint</vt:lpstr>
      <vt:lpstr>عرض تقديمي في PowerPoint</vt:lpstr>
      <vt:lpstr>عرض تقديمي في PowerPoint</vt:lpstr>
      <vt:lpstr>Drilling Example :  </vt:lpstr>
      <vt:lpstr>عرض تقديمي في PowerPoint</vt:lpstr>
      <vt:lpstr>عرض تقديمي في PowerPoint</vt:lpstr>
      <vt:lpstr>عرض تقديمي في PowerPoint</vt:lpstr>
      <vt:lpstr>7.6.2   Computer-Assisted Part Programming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(2) Computer Tasks (Done next) : (after programmer’s job) </vt:lpstr>
      <vt:lpstr>7.6.3  NC Part Programming Using CAD/CAM</vt:lpstr>
      <vt:lpstr>Advantages:</vt:lpstr>
      <vt:lpstr>Geometry definition using CAD/CAM : </vt:lpstr>
      <vt:lpstr>عرض تقديمي في PowerPoint</vt:lpstr>
      <vt:lpstr>7.6.3  Tool path generation using CAD/CAM</vt:lpstr>
      <vt:lpstr>عرض تقديمي في PowerPoint</vt:lpstr>
      <vt:lpstr>Computer – Automated part programming :</vt:lpstr>
      <vt:lpstr>عرض تقديمي في PowerPoint</vt:lpstr>
      <vt:lpstr>Mastercam :</vt:lpstr>
      <vt:lpstr>7.6.4   Manual Data Input (MDI)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alfaouri</dc:creator>
  <cp:lastModifiedBy>Osama</cp:lastModifiedBy>
  <cp:revision>176</cp:revision>
  <dcterms:created xsi:type="dcterms:W3CDTF">2012-04-16T20:25:43Z</dcterms:created>
  <dcterms:modified xsi:type="dcterms:W3CDTF">2014-05-20T05:48:41Z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0x010100792C1DB888C805498739F74CAC3DD313</vt:lpwstr>
  </property>
</Properties>
</file>