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66" d="100"/>
          <a:sy n="66" d="100"/>
        </p:scale>
        <p:origin x="-63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1F3F0A2-87CC-4A9C-99A9-D121998D8A39}" type="datetimeFigureOut">
              <a:rPr lang="ar-JO" smtClean="0"/>
              <a:t>07/01/1436</a:t>
            </a:fld>
            <a:endParaRPr lang="ar-JO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27B856-38E2-4421-B15E-9E5B44063F52}" type="slidenum">
              <a:rPr lang="ar-JO" smtClean="0"/>
              <a:t>‹#›</a:t>
            </a:fld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3F0A2-87CC-4A9C-99A9-D121998D8A39}" type="datetimeFigureOut">
              <a:rPr lang="ar-JO" smtClean="0"/>
              <a:t>07/01/1436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7B856-38E2-4421-B15E-9E5B44063F5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1F3F0A2-87CC-4A9C-99A9-D121998D8A39}" type="datetimeFigureOut">
              <a:rPr lang="ar-JO" smtClean="0"/>
              <a:t>07/01/1436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27B856-38E2-4421-B15E-9E5B44063F5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3F0A2-87CC-4A9C-99A9-D121998D8A39}" type="datetimeFigureOut">
              <a:rPr lang="ar-JO" smtClean="0"/>
              <a:t>07/01/1436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7B856-38E2-4421-B15E-9E5B44063F5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F3F0A2-87CC-4A9C-99A9-D121998D8A39}" type="datetimeFigureOut">
              <a:rPr lang="ar-JO" smtClean="0"/>
              <a:t>07/01/1436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727B856-38E2-4421-B15E-9E5B44063F52}" type="slidenum">
              <a:rPr lang="ar-JO" smtClean="0"/>
              <a:t>‹#›</a:t>
            </a:fld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3F0A2-87CC-4A9C-99A9-D121998D8A39}" type="datetimeFigureOut">
              <a:rPr lang="ar-JO" smtClean="0"/>
              <a:t>07/01/1436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7B856-38E2-4421-B15E-9E5B44063F5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3F0A2-87CC-4A9C-99A9-D121998D8A39}" type="datetimeFigureOut">
              <a:rPr lang="ar-JO" smtClean="0"/>
              <a:t>07/01/1436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7B856-38E2-4421-B15E-9E5B44063F5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3F0A2-87CC-4A9C-99A9-D121998D8A39}" type="datetimeFigureOut">
              <a:rPr lang="ar-JO" smtClean="0"/>
              <a:t>07/01/1436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7B856-38E2-4421-B15E-9E5B44063F5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F3F0A2-87CC-4A9C-99A9-D121998D8A39}" type="datetimeFigureOut">
              <a:rPr lang="ar-JO" smtClean="0"/>
              <a:t>07/01/1436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7B856-38E2-4421-B15E-9E5B44063F5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3F0A2-87CC-4A9C-99A9-D121998D8A39}" type="datetimeFigureOut">
              <a:rPr lang="ar-JO" smtClean="0"/>
              <a:t>07/01/1436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7B856-38E2-4421-B15E-9E5B44063F5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3F0A2-87CC-4A9C-99A9-D121998D8A39}" type="datetimeFigureOut">
              <a:rPr lang="ar-JO" smtClean="0"/>
              <a:t>07/01/1436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7B856-38E2-4421-B15E-9E5B44063F52}" type="slidenum">
              <a:rPr lang="ar-JO" smtClean="0"/>
              <a:t>‹#›</a:t>
            </a:fld>
            <a:endParaRPr lang="ar-JO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1F3F0A2-87CC-4A9C-99A9-D121998D8A39}" type="datetimeFigureOut">
              <a:rPr lang="ar-JO" smtClean="0"/>
              <a:t>07/01/1436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727B856-38E2-4421-B15E-9E5B44063F52}" type="slidenum">
              <a:rPr lang="ar-JO" smtClean="0"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214678" y="1000108"/>
            <a:ext cx="5105400" cy="2868168"/>
          </a:xfrm>
        </p:spPr>
        <p:txBody>
          <a:bodyPr/>
          <a:lstStyle/>
          <a:p>
            <a:pPr algn="ctr"/>
            <a:r>
              <a:rPr lang="en-PH" dirty="0" smtClean="0"/>
              <a:t>Values , Ethics and Advocacy</a:t>
            </a:r>
            <a:endParaRPr lang="ar-JO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86116" y="4643446"/>
            <a:ext cx="5114778" cy="1101248"/>
          </a:xfrm>
        </p:spPr>
        <p:txBody>
          <a:bodyPr/>
          <a:lstStyle/>
          <a:p>
            <a:endParaRPr lang="en-PH" dirty="0" smtClean="0"/>
          </a:p>
          <a:p>
            <a:r>
              <a:rPr lang="en-PH" sz="2400" b="1" dirty="0" smtClean="0">
                <a:latin typeface="Lucida Sans" pitchFamily="34" charset="0"/>
              </a:rPr>
              <a:t>Prepared by : Dr. </a:t>
            </a:r>
            <a:r>
              <a:rPr lang="en-PH" sz="2400" b="1" dirty="0" err="1" smtClean="0">
                <a:latin typeface="Lucida Sans" pitchFamily="34" charset="0"/>
              </a:rPr>
              <a:t>Reem</a:t>
            </a:r>
            <a:r>
              <a:rPr lang="en-PH" sz="2400" b="1" dirty="0" smtClean="0">
                <a:latin typeface="Lucida Sans" pitchFamily="34" charset="0"/>
              </a:rPr>
              <a:t> </a:t>
            </a:r>
            <a:r>
              <a:rPr lang="en-PH" sz="2400" b="1" dirty="0" err="1" smtClean="0">
                <a:latin typeface="Lucida Sans" pitchFamily="34" charset="0"/>
              </a:rPr>
              <a:t>A.Jarra</a:t>
            </a:r>
            <a:r>
              <a:rPr lang="en-PH" dirty="0" err="1" smtClean="0"/>
              <a:t>d</a:t>
            </a:r>
            <a:endParaRPr lang="ar-J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Morality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Refers usually to private, personal standards of what is right or wrong in conduct, attitude and character.</a:t>
            </a:r>
          </a:p>
          <a:p>
            <a:pPr algn="l">
              <a:lnSpc>
                <a:spcPct val="150000"/>
              </a:lnSpc>
              <a:buNone/>
            </a:pPr>
            <a:endParaRPr lang="en-PH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Nurses should differentiate between what is legal and what is moral . </a:t>
            </a: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Page 55 examples.</a:t>
            </a:r>
            <a:endParaRPr lang="ar-JO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Moral frameworks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1- Consequence-based theories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2- Principle based theory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3- Relationship based ( caring theories)</a:t>
            </a:r>
          </a:p>
          <a:p>
            <a:pPr algn="l">
              <a:lnSpc>
                <a:spcPct val="150000"/>
              </a:lnSpc>
              <a:buNone/>
            </a:pPr>
            <a:endParaRPr lang="en-PH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- Look example on top of page 56.</a:t>
            </a:r>
            <a:endParaRPr lang="ar-JO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Moral Principles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1- Autonomy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2- Non-</a:t>
            </a:r>
            <a:r>
              <a:rPr lang="en-PH" dirty="0" err="1" smtClean="0">
                <a:latin typeface="Times New Roman" pitchFamily="18" charset="0"/>
                <a:cs typeface="Times New Roman" pitchFamily="18" charset="0"/>
              </a:rPr>
              <a:t>maleficence</a:t>
            </a: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 ( no harm principle)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3- Beneficence ( doing good)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4- Justice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5- Fidelity ( keep promises)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6- Veracity ( telling the truth)</a:t>
            </a:r>
            <a:endParaRPr lang="ar-JO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Next lecture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200000"/>
              </a:lnSpc>
            </a:pPr>
            <a:r>
              <a:rPr lang="en-PH" dirty="0" smtClean="0"/>
              <a:t>Would be from nursing ethics page 57 to  page 64</a:t>
            </a:r>
          </a:p>
          <a:p>
            <a:pPr algn="l">
              <a:lnSpc>
                <a:spcPct val="200000"/>
              </a:lnSpc>
              <a:buNone/>
            </a:pPr>
            <a:r>
              <a:rPr lang="en-PH" dirty="0" smtClean="0"/>
              <a:t> </a:t>
            </a:r>
            <a:r>
              <a:rPr lang="en-PH" dirty="0" smtClean="0"/>
              <a:t>Thanks for sharing</a:t>
            </a:r>
          </a:p>
          <a:p>
            <a:pPr algn="l">
              <a:lnSpc>
                <a:spcPct val="200000"/>
              </a:lnSpc>
              <a:buNone/>
            </a:pPr>
            <a:endParaRPr lang="en-PH" dirty="0" smtClean="0"/>
          </a:p>
          <a:p>
            <a:pPr algn="l">
              <a:lnSpc>
                <a:spcPct val="200000"/>
              </a:lnSpc>
              <a:buNone/>
            </a:pPr>
            <a:r>
              <a:rPr lang="en-PH" dirty="0" err="1" smtClean="0"/>
              <a:t>Dr.Reem</a:t>
            </a:r>
            <a:r>
              <a:rPr lang="en-PH" dirty="0" smtClean="0"/>
              <a:t> </a:t>
            </a:r>
            <a:r>
              <a:rPr lang="en-PH" smtClean="0"/>
              <a:t>Jarrad</a:t>
            </a:r>
            <a:endParaRPr lang="ar-J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Chapter Four: Values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  <a:buNone/>
            </a:pPr>
            <a:r>
              <a:rPr lang="en-PH" sz="2800" b="1" dirty="0" smtClean="0">
                <a:latin typeface="Lucida Console" pitchFamily="49" charset="0"/>
              </a:rPr>
              <a:t>Introduction</a:t>
            </a:r>
          </a:p>
          <a:p>
            <a:pPr algn="l">
              <a:lnSpc>
                <a:spcPct val="150000"/>
              </a:lnSpc>
              <a:buNone/>
            </a:pPr>
            <a:r>
              <a:rPr lang="en-PH" sz="2800" dirty="0" smtClean="0">
                <a:latin typeface="Lucida Console" pitchFamily="49" charset="0"/>
              </a:rPr>
              <a:t> </a:t>
            </a:r>
            <a:r>
              <a:rPr lang="en-PH" sz="2800" dirty="0" smtClean="0">
                <a:latin typeface="Lucida Console" pitchFamily="49" charset="0"/>
              </a:rPr>
              <a:t>   In their daily work nurses deal with events of : birth, death, &amp; suffering. So they will be faced by many ethical issues surrounding those facts.</a:t>
            </a:r>
            <a:endParaRPr lang="ar-JO" sz="2800" dirty="0"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Values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Definition : are the beliefs or attitudes about the worth of a person, object, idea or action.</a:t>
            </a:r>
          </a:p>
          <a:p>
            <a:pPr algn="l">
              <a:lnSpc>
                <a:spcPct val="150000"/>
              </a:lnSpc>
            </a:pPr>
            <a:endParaRPr lang="en-PH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Why are values important?</a:t>
            </a:r>
          </a:p>
          <a:p>
            <a:pPr algn="l">
              <a:lnSpc>
                <a:spcPct val="150000"/>
              </a:lnSpc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- Because they influence nursing decisions and actions.</a:t>
            </a:r>
            <a:endParaRPr lang="ar-JO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Examples of Values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1- Autonomy : right to self determination</a:t>
            </a:r>
          </a:p>
          <a:p>
            <a:pPr algn="l">
              <a:lnSpc>
                <a:spcPct val="150000"/>
              </a:lnSpc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2- Human dignity: respect of inherent worth of individuals.</a:t>
            </a:r>
          </a:p>
          <a:p>
            <a:pPr algn="l">
              <a:lnSpc>
                <a:spcPct val="150000"/>
              </a:lnSpc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3-Integrity : working within accepted standards </a:t>
            </a:r>
            <a:endParaRPr lang="ar-JO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None/>
            </a:pPr>
            <a:r>
              <a:rPr lang="ar-JO" dirty="0" smtClean="0">
                <a:latin typeface="Times New Roman" pitchFamily="18" charset="0"/>
                <a:cs typeface="Times New Roman" pitchFamily="18" charset="0"/>
              </a:rPr>
              <a:t>النزاهة</a:t>
            </a: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and code of ethics: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- See table : 4-1,  top side of page 53</a:t>
            </a:r>
            <a:endParaRPr lang="ar-JO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Value Clarification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Definition: is the process by which people identify, 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examine, and develop their own individual values.</a:t>
            </a:r>
          </a:p>
          <a:p>
            <a:pPr algn="l">
              <a:lnSpc>
                <a:spcPct val="150000"/>
              </a:lnSpc>
              <a:buNone/>
            </a:pPr>
            <a:endParaRPr lang="en-PH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-What is its principle?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The principle says that no one set of values is right for everyone and that values are freely chosen.</a:t>
            </a:r>
            <a:endParaRPr lang="ar-JO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dirty="0" smtClean="0"/>
              <a:t>Box 4-1 : Value clarification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buNone/>
            </a:pPr>
            <a:endParaRPr lang="ar-JO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Three phases: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1- Choosing the value ( cognitive part)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2- Prizing the Value ( affective part)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3- Acting upon a value ( behavioural part)</a:t>
            </a:r>
            <a:endParaRPr lang="ar-JO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Clarifying nurses values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Nurses need to examine the values they are holding about : life, death, health and illness.</a:t>
            </a:r>
          </a:p>
          <a:p>
            <a:pPr algn="l">
              <a:lnSpc>
                <a:spcPct val="150000"/>
              </a:lnSpc>
              <a:buNone/>
            </a:pPr>
            <a:endParaRPr lang="en-PH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- A nurse should never impose her own set of values on a client or a client situation.</a:t>
            </a:r>
            <a:endParaRPr lang="ar-JO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Clarifying Client values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Seven steps for this process: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1- List alternatives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Examine possible consequences' of choices</a:t>
            </a:r>
            <a:r>
              <a:rPr lang="ar-J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2-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3- Choose freely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4- Feel good about the choice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5- Affirm the choice  6- Act on choice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7- Act with a pattern </a:t>
            </a:r>
            <a:r>
              <a:rPr lang="en-PH" dirty="0" err="1" smtClean="0">
                <a:latin typeface="Times New Roman" pitchFamily="18" charset="0"/>
                <a:cs typeface="Times New Roman" pitchFamily="18" charset="0"/>
              </a:rPr>
              <a:t>consistantly</a:t>
            </a:r>
            <a:endParaRPr lang="ar-JO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Morality and ethics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buNone/>
            </a:pPr>
            <a:r>
              <a:rPr lang="ar-JO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JO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Definition of ethics:  the practices and beliefs of a certain group e.g., nursing ethics and medical </a:t>
            </a:r>
            <a:endParaRPr lang="ar-JO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Ethics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>
                <a:latin typeface="Times New Roman" pitchFamily="18" charset="0"/>
                <a:cs typeface="Times New Roman" pitchFamily="18" charset="0"/>
              </a:rPr>
              <a:t>Definition of bioethics : is ethics as applied to human life or health ( e.g. Decisions of abortion or euthanasia)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5FEC8FE401E748ACACF5C2820BB2EA" ma:contentTypeVersion="1" ma:contentTypeDescription="Create a new document." ma:contentTypeScope="" ma:versionID="e0e025071c9bf3736baad6a61dbcdd47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CEEE637F-8054-44A1-A354-E621B597DF94}"/>
</file>

<file path=customXml/itemProps2.xml><?xml version="1.0" encoding="utf-8"?>
<ds:datastoreItem xmlns:ds="http://schemas.openxmlformats.org/officeDocument/2006/customXml" ds:itemID="{93196768-8640-4399-B229-C8D2C4F1741C}"/>
</file>

<file path=customXml/itemProps3.xml><?xml version="1.0" encoding="utf-8"?>
<ds:datastoreItem xmlns:ds="http://schemas.openxmlformats.org/officeDocument/2006/customXml" ds:itemID="{BE3B1075-19F8-405D-9621-C8CFCACB679B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90</TotalTime>
  <Words>447</Words>
  <Application>Microsoft Office PowerPoint</Application>
  <PresentationFormat>عرض على الشاشة (3:4)‏</PresentationFormat>
  <Paragraphs>68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وافر</vt:lpstr>
      <vt:lpstr>Values , Ethics and Advocacy</vt:lpstr>
      <vt:lpstr>Chapter Four: Values</vt:lpstr>
      <vt:lpstr>Values</vt:lpstr>
      <vt:lpstr>Examples of Values</vt:lpstr>
      <vt:lpstr>Value Clarification</vt:lpstr>
      <vt:lpstr>Box 4-1 : Value clarification</vt:lpstr>
      <vt:lpstr>Clarifying nurses values</vt:lpstr>
      <vt:lpstr>Clarifying Client values</vt:lpstr>
      <vt:lpstr>Morality and ethics</vt:lpstr>
      <vt:lpstr>Morality</vt:lpstr>
      <vt:lpstr>Moral frameworks</vt:lpstr>
      <vt:lpstr>Moral Principles</vt:lpstr>
      <vt:lpstr>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Values , Ethics and Advocacy</dc:title>
  <dc:creator>Auob Salim</dc:creator>
  <cp:lastModifiedBy>Auob Salim</cp:lastModifiedBy>
  <cp:revision>22</cp:revision>
  <dcterms:created xsi:type="dcterms:W3CDTF">2014-10-29T17:01:32Z</dcterms:created>
  <dcterms:modified xsi:type="dcterms:W3CDTF">2014-10-29T18:31:50Z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0x010100245FEC8FE401E748ACACF5C2820BB2EA</vt:lpwstr>
  </property>
</Properties>
</file>