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4" r:id="rId2"/>
    <p:sldId id="312" r:id="rId3"/>
    <p:sldId id="308" r:id="rId4"/>
    <p:sldId id="310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7" r:id="rId13"/>
    <p:sldId id="268" r:id="rId14"/>
    <p:sldId id="271" r:id="rId15"/>
    <p:sldId id="274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3" r:id="rId24"/>
    <p:sldId id="294" r:id="rId25"/>
    <p:sldId id="297" r:id="rId26"/>
    <p:sldId id="300" r:id="rId27"/>
    <p:sldId id="301" r:id="rId28"/>
    <p:sldId id="302" r:id="rId29"/>
    <p:sldId id="303" r:id="rId30"/>
    <p:sldId id="304" r:id="rId31"/>
    <p:sldId id="298" r:id="rId32"/>
    <p:sldId id="299" r:id="rId33"/>
    <p:sldId id="313" r:id="rId34"/>
  </p:sldIdLst>
  <p:sldSz cx="9144000" cy="5143500" type="screen16x9"/>
  <p:notesSz cx="9144000" cy="6858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F564C8-0530-4C29-B080-91D72D747A0B}" type="datetimeFigureOut">
              <a:rPr lang="ar-JO" smtClean="0"/>
              <a:pPr/>
              <a:t>22/07/1441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E8D185-1FED-4F2A-84BC-E1BAAE8984B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E6F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E6F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E6F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E6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5715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FA75-EDD9-4A27-BF11-A623BB5C9D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53365"/>
            <a:ext cx="8986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E6F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1" y="1061084"/>
            <a:ext cx="76149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Rockwell Condensed" pitchFamily="18" charset="0"/>
              </a:rPr>
              <a:t>Anatomy ,physiology and embryology</a:t>
            </a:r>
            <a:endParaRPr lang="ar-JO" sz="3200" dirty="0">
              <a:latin typeface="Rockwell Condensed" pitchFamily="18" charset="0"/>
            </a:endParaRPr>
          </a:p>
        </p:txBody>
      </p:sp>
      <p:sp>
        <p:nvSpPr>
          <p:cNvPr id="6" name="object 13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66003F"/>
                </a:solidFill>
                <a:latin typeface="Arial"/>
                <a:cs typeface="Arial"/>
              </a:rPr>
              <a:t>The</a:t>
            </a:r>
            <a:r>
              <a:rPr sz="6000" b="1" spc="-80" dirty="0">
                <a:solidFill>
                  <a:srgbClr val="66003F"/>
                </a:solidFill>
                <a:latin typeface="Arial"/>
                <a:cs typeface="Arial"/>
              </a:rPr>
              <a:t> </a:t>
            </a:r>
            <a:r>
              <a:rPr sz="6000" b="1" dirty="0" smtClean="0">
                <a:solidFill>
                  <a:srgbClr val="66003F"/>
                </a:solidFill>
                <a:latin typeface="Arial"/>
                <a:cs typeface="Arial"/>
              </a:rPr>
              <a:t>Urinary</a:t>
            </a:r>
            <a:r>
              <a:rPr lang="ar-JO" sz="6000" dirty="0" smtClean="0">
                <a:latin typeface="Arial"/>
                <a:cs typeface="Arial"/>
              </a:rPr>
              <a:t> </a:t>
            </a:r>
            <a:r>
              <a:rPr sz="6000" b="1" spc="5" dirty="0" smtClean="0">
                <a:solidFill>
                  <a:srgbClr val="66003F"/>
                </a:solidFill>
                <a:latin typeface="Arial"/>
                <a:cs typeface="Arial"/>
              </a:rPr>
              <a:t>S</a:t>
            </a:r>
            <a:r>
              <a:rPr sz="6000" b="1" spc="-5" dirty="0" smtClean="0">
                <a:solidFill>
                  <a:srgbClr val="66003F"/>
                </a:solidFill>
                <a:latin typeface="Arial"/>
                <a:cs typeface="Arial"/>
              </a:rPr>
              <a:t>y</a:t>
            </a:r>
            <a:r>
              <a:rPr sz="6000" b="1" spc="5" dirty="0" smtClean="0">
                <a:solidFill>
                  <a:srgbClr val="66003F"/>
                </a:solidFill>
                <a:latin typeface="Arial"/>
                <a:cs typeface="Arial"/>
              </a:rPr>
              <a:t>s</a:t>
            </a:r>
            <a:r>
              <a:rPr sz="6000" b="1" dirty="0" smtClean="0">
                <a:solidFill>
                  <a:srgbClr val="66003F"/>
                </a:solidFill>
                <a:latin typeface="Arial"/>
                <a:cs typeface="Arial"/>
              </a:rPr>
              <a:t>t</a:t>
            </a:r>
            <a:r>
              <a:rPr sz="6000" b="1" spc="5" dirty="0" smtClean="0">
                <a:solidFill>
                  <a:srgbClr val="66003F"/>
                </a:solidFill>
                <a:latin typeface="Arial"/>
                <a:cs typeface="Arial"/>
              </a:rPr>
              <a:t>e</a:t>
            </a:r>
            <a:r>
              <a:rPr sz="6000" b="1" dirty="0" smtClean="0">
                <a:solidFill>
                  <a:srgbClr val="66003F"/>
                </a:solidFill>
                <a:latin typeface="Arial"/>
                <a:cs typeface="Arial"/>
              </a:rPr>
              <a:t>m</a:t>
            </a:r>
            <a:endParaRPr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47256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Internal Anatomy </a:t>
            </a:r>
            <a:r>
              <a:rPr dirty="0"/>
              <a:t>of the</a:t>
            </a:r>
            <a:r>
              <a:rPr spc="-30" dirty="0"/>
              <a:t> </a:t>
            </a:r>
            <a:r>
              <a:rPr spc="-5" dirty="0"/>
              <a:t>Kidneys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09840" y="4825365"/>
            <a:ext cx="10756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23.3b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7982" y="742387"/>
            <a:ext cx="6083129" cy="400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71386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Summary </a:t>
            </a:r>
            <a:r>
              <a:rPr dirty="0"/>
              <a:t>of </a:t>
            </a:r>
            <a:r>
              <a:rPr spc="-5" dirty="0"/>
              <a:t>Blood Vessels </a:t>
            </a:r>
            <a:r>
              <a:rPr dirty="0"/>
              <a:t>Supplying the</a:t>
            </a:r>
            <a:r>
              <a:rPr spc="-15" dirty="0"/>
              <a:t> </a:t>
            </a:r>
            <a:r>
              <a:rPr spc="-5" dirty="0"/>
              <a:t>Kidney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8730" y="4825365"/>
            <a:ext cx="1065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23.3c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1209" y="1781212"/>
            <a:ext cx="8352735" cy="161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47567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Mechanisms </a:t>
            </a:r>
            <a:r>
              <a:rPr spc="5" dirty="0"/>
              <a:t>of </a:t>
            </a:r>
            <a:r>
              <a:rPr spc="-5" dirty="0"/>
              <a:t>Urine</a:t>
            </a:r>
            <a:r>
              <a:rPr spc="-75" dirty="0"/>
              <a:t> </a:t>
            </a:r>
            <a:r>
              <a:rPr dirty="0"/>
              <a:t>Production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1061084"/>
            <a:ext cx="7461884" cy="2916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Filtration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Filtrate </a:t>
            </a:r>
            <a:r>
              <a:rPr sz="3900" spc="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of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blood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leaves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kidney</a:t>
            </a:r>
            <a:r>
              <a:rPr sz="3900" spc="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capillaries</a:t>
            </a:r>
            <a:endParaRPr sz="3900" baseline="1068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Reabsorption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Most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nutrients, water,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and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essential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ions</a:t>
            </a:r>
            <a:r>
              <a:rPr sz="3900" spc="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reclaimed</a:t>
            </a:r>
            <a:endParaRPr sz="3900" baseline="1068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1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Secretion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Active </a:t>
            </a: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process </a:t>
            </a:r>
            <a:r>
              <a:rPr sz="3900" spc="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of </a:t>
            </a: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removing </a:t>
            </a:r>
            <a:r>
              <a:rPr sz="3900" spc="-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undesirable</a:t>
            </a:r>
            <a:r>
              <a:rPr sz="3900" spc="-6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molecules</a:t>
            </a:r>
            <a:endParaRPr sz="3900" baseline="2136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353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6630" algn="l"/>
              </a:tabLst>
            </a:pPr>
            <a:r>
              <a:rPr spc="-5" dirty="0"/>
              <a:t>Basic	Kidney</a:t>
            </a:r>
            <a:r>
              <a:rPr spc="-65" dirty="0"/>
              <a:t> </a:t>
            </a:r>
            <a:r>
              <a:rPr dirty="0"/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7791" y="4825365"/>
            <a:ext cx="9664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0009" y="703508"/>
            <a:ext cx="6050050" cy="4130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1910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70" dirty="0"/>
              <a:t> </a:t>
            </a:r>
            <a:r>
              <a:rPr spc="-5" dirty="0"/>
              <a:t>Nephron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1061084"/>
            <a:ext cx="7048500" cy="3139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Renal</a:t>
            </a:r>
            <a:r>
              <a:rPr sz="4200" b="1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corpuscle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Glomerulus and glomerular</a:t>
            </a:r>
            <a:r>
              <a:rPr sz="3900" spc="-12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capsule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="1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Glomerulus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– tuft of</a:t>
            </a:r>
            <a:r>
              <a:rPr sz="3600" spc="-9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capillaries</a:t>
            </a:r>
            <a:endParaRPr sz="3600" baseline="1157" dirty="0">
              <a:latin typeface="Times New Roman"/>
              <a:cs typeface="Times New Roman"/>
            </a:endParaRPr>
          </a:p>
          <a:p>
            <a:pPr marL="1612900" lvl="3" indent="-228600" algn="l" rtl="0">
              <a:lnSpc>
                <a:spcPct val="100000"/>
              </a:lnSpc>
              <a:spcBef>
                <a:spcPts val="5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6129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Capillaries of glomerulus are</a:t>
            </a:r>
            <a:r>
              <a:rPr sz="3600" spc="-3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i="1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fenestrated</a:t>
            </a:r>
            <a:endParaRPr sz="3600" baseline="2314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="1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Glomerular </a:t>
            </a: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(Bowman’s)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="1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capsule</a:t>
            </a:r>
            <a:endParaRPr sz="3600" baseline="2314" dirty="0">
              <a:latin typeface="Times New Roman"/>
              <a:cs typeface="Times New Roman"/>
            </a:endParaRPr>
          </a:p>
          <a:p>
            <a:pPr marL="1612900" lvl="3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6129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Parietal layer – simple squamous</a:t>
            </a:r>
            <a:r>
              <a:rPr sz="3600" spc="-75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epithelium</a:t>
            </a:r>
            <a:endParaRPr sz="3600" baseline="2314" dirty="0">
              <a:latin typeface="Times New Roman"/>
              <a:cs typeface="Times New Roman"/>
            </a:endParaRPr>
          </a:p>
          <a:p>
            <a:pPr marL="1612900" lvl="3" indent="-228600" algn="l" rtl="0">
              <a:lnSpc>
                <a:spcPct val="100000"/>
              </a:lnSpc>
              <a:spcBef>
                <a:spcPts val="59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6129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Visceral </a:t>
            </a:r>
            <a:r>
              <a:rPr sz="3600" spc="-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layer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– consists of</a:t>
            </a:r>
            <a:r>
              <a:rPr sz="3600" spc="15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podocytes</a:t>
            </a:r>
            <a:endParaRPr sz="3600" baseline="1157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40265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Tubular Section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Nephron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1061084"/>
            <a:ext cx="7499984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Filtrate proceeds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to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renal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tubules from</a:t>
            </a:r>
            <a:r>
              <a:rPr sz="4200" spc="-6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glomerulus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Proximal convoluted tubule</a:t>
            </a:r>
            <a:endParaRPr sz="3900" baseline="1068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Loop </a:t>
            </a: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of</a:t>
            </a:r>
            <a:r>
              <a:rPr sz="3900" spc="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Henle</a:t>
            </a:r>
            <a:endParaRPr sz="3900" baseline="2136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Descending</a:t>
            </a: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limb</a:t>
            </a:r>
            <a:endParaRPr sz="3600" baseline="2314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Thin</a:t>
            </a: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segment</a:t>
            </a:r>
            <a:endParaRPr sz="3600" baseline="2314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59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Thick</a:t>
            </a:r>
            <a:r>
              <a:rPr sz="3600" spc="-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segment</a:t>
            </a:r>
            <a:endParaRPr sz="3600" baseline="1157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Distal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convoluted</a:t>
            </a:r>
            <a:r>
              <a:rPr sz="3900" spc="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aseline="1068" dirty="0" smtClean="0">
                <a:solidFill>
                  <a:srgbClr val="66003F"/>
                </a:solidFill>
                <a:latin typeface="Times New Roman"/>
                <a:cs typeface="Times New Roman"/>
              </a:rPr>
              <a:t>tubule</a:t>
            </a:r>
            <a:endParaRPr lang="ar-JO" sz="3900" baseline="1068" dirty="0" smtClean="0">
              <a:solidFill>
                <a:srgbClr val="66003F"/>
              </a:solidFill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lang="en-US" sz="3900" baseline="1068" dirty="0" smtClean="0">
                <a:solidFill>
                  <a:srgbClr val="66003F"/>
                </a:solidFill>
                <a:latin typeface="Times New Roman"/>
                <a:cs typeface="Times New Roman"/>
              </a:rPr>
              <a:t>Collecting</a:t>
            </a:r>
            <a:r>
              <a:rPr lang="en-US" sz="3900" dirty="0" smtClean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66003F"/>
                </a:solidFill>
                <a:latin typeface="Times New Roman"/>
                <a:cs typeface="Times New Roman"/>
              </a:rPr>
              <a:t>tubules</a:t>
            </a:r>
            <a:endParaRPr sz="3900" baseline="1068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10706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Ure</a:t>
            </a:r>
            <a:r>
              <a:rPr dirty="0"/>
              <a:t>t</a:t>
            </a:r>
            <a:r>
              <a:rPr spc="-5" dirty="0"/>
              <a:t>e</a:t>
            </a:r>
            <a:r>
              <a:rPr spc="-10" dirty="0"/>
              <a:t>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00" y="971550"/>
            <a:ext cx="8915400" cy="38542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725170" indent="-342900" algn="l" rtl="0">
              <a:lnSpc>
                <a:spcPts val="3279"/>
              </a:lnSpc>
              <a:spcBef>
                <a:spcPts val="275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Carry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urine from the kidneys to the</a:t>
            </a:r>
            <a:r>
              <a:rPr sz="4200" spc="-165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urinary </a:t>
            </a:r>
            <a:r>
              <a:rPr sz="2800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3F"/>
                </a:solidFill>
                <a:latin typeface="Times New Roman"/>
                <a:cs typeface="Times New Roman"/>
              </a:rPr>
              <a:t>bladder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l" rtl="0">
              <a:lnSpc>
                <a:spcPts val="3279"/>
              </a:lnSpc>
              <a:spcBef>
                <a:spcPts val="86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Oblique entry into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bladder prevents backflow </a:t>
            </a:r>
            <a:r>
              <a:rPr sz="4200" spc="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of </a:t>
            </a:r>
            <a:r>
              <a:rPr sz="2800" spc="5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003F"/>
                </a:solidFill>
                <a:latin typeface="Times New Roman"/>
                <a:cs typeface="Times New Roman"/>
              </a:rPr>
              <a:t>urine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75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Histology of</a:t>
            </a:r>
            <a:r>
              <a:rPr sz="4200" spc="-15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="1" spc="-15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ureter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Mucosa – </a:t>
            </a:r>
            <a:r>
              <a:rPr sz="3900" b="1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transitional epithelium</a:t>
            </a:r>
            <a:endParaRPr sz="3900" baseline="1068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="1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Muscularis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–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two</a:t>
            </a:r>
            <a:r>
              <a:rPr sz="3900" spc="15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layers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Inner longitudinal</a:t>
            </a: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layer</a:t>
            </a:r>
            <a:endParaRPr sz="3600" baseline="2314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Outer circular</a:t>
            </a:r>
            <a:r>
              <a:rPr sz="3600" spc="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layer</a:t>
            </a:r>
            <a:endParaRPr sz="3600" baseline="231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="1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Adventitia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–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typical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connective</a:t>
            </a:r>
            <a:r>
              <a:rPr sz="3900" spc="-3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tissue</a:t>
            </a:r>
            <a:endParaRPr sz="3900" baseline="1068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50996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Microscopic </a:t>
            </a:r>
            <a:r>
              <a:rPr spc="-5" dirty="0"/>
              <a:t>Structure </a:t>
            </a:r>
            <a:r>
              <a:rPr dirty="0"/>
              <a:t>of the</a:t>
            </a:r>
            <a:r>
              <a:rPr spc="-80" dirty="0"/>
              <a:t> </a:t>
            </a:r>
            <a:r>
              <a:rPr spc="-5" dirty="0"/>
              <a:t>Ureter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8730" y="4825365"/>
            <a:ext cx="1065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9323" y="742951"/>
            <a:ext cx="6707379" cy="4025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23456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Urinary</a:t>
            </a:r>
            <a:r>
              <a:rPr spc="-50" dirty="0"/>
              <a:t> </a:t>
            </a:r>
            <a:r>
              <a:rPr spc="-5" dirty="0"/>
              <a:t>Bladder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000" y="895350"/>
            <a:ext cx="4062095" cy="35977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422275" indent="-342900" algn="l" rtl="0">
              <a:lnSpc>
                <a:spcPts val="3279"/>
              </a:lnSpc>
              <a:spcBef>
                <a:spcPts val="275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A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collapsible</a:t>
            </a:r>
            <a:r>
              <a:rPr sz="4200" spc="-112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muscular </a:t>
            </a:r>
            <a:r>
              <a:rPr sz="2800" spc="-5" dirty="0">
                <a:solidFill>
                  <a:srgbClr val="66003F"/>
                </a:solidFill>
                <a:latin typeface="Times New Roman"/>
                <a:cs typeface="Times New Roman"/>
              </a:rPr>
              <a:t> sac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85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Stores and expels</a:t>
            </a:r>
            <a:r>
              <a:rPr sz="4200" spc="-3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urine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Full bladder –</a:t>
            </a:r>
            <a:r>
              <a:rPr sz="3900" spc="-44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spherical</a:t>
            </a:r>
            <a:endParaRPr sz="3900" baseline="2136" dirty="0">
              <a:latin typeface="Times New Roman"/>
              <a:cs typeface="Times New Roman"/>
            </a:endParaRPr>
          </a:p>
          <a:p>
            <a:pPr marL="1155700" marR="784860" lvl="2" indent="-228600" algn="l" rtl="0">
              <a:lnSpc>
                <a:spcPts val="2800"/>
              </a:lnSpc>
              <a:spcBef>
                <a:spcPts val="76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Expands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into the </a:t>
            </a:r>
            <a:r>
              <a:rPr sz="2400" dirty="0">
                <a:solidFill>
                  <a:srgbClr val="66003F"/>
                </a:solidFill>
                <a:latin typeface="Times New Roman"/>
                <a:cs typeface="Times New Roman"/>
              </a:rPr>
              <a:t> abdominal</a:t>
            </a:r>
            <a:r>
              <a:rPr sz="2400" spc="-75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3F"/>
                </a:solidFill>
                <a:latin typeface="Times New Roman"/>
                <a:cs typeface="Times New Roman"/>
              </a:rPr>
              <a:t>cavity</a:t>
            </a:r>
            <a:endParaRPr sz="2400" dirty="0">
              <a:latin typeface="Times New Roman"/>
              <a:cs typeface="Times New Roman"/>
            </a:endParaRPr>
          </a:p>
          <a:p>
            <a:pPr marL="755650" marR="5080" lvl="1" indent="-285750" algn="l" rtl="0">
              <a:lnSpc>
                <a:spcPts val="3050"/>
              </a:lnSpc>
              <a:spcBef>
                <a:spcPts val="8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Empty bladder –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lies </a:t>
            </a:r>
            <a:r>
              <a:rPr sz="2600" spc="-5" dirty="0">
                <a:solidFill>
                  <a:srgbClr val="66003F"/>
                </a:solidFill>
                <a:latin typeface="Times New Roman"/>
                <a:cs typeface="Times New Roman"/>
              </a:rPr>
              <a:t> entirely within </a:t>
            </a:r>
            <a:r>
              <a:rPr sz="2600" dirty="0">
                <a:solidFill>
                  <a:srgbClr val="66003F"/>
                </a:solidFill>
                <a:latin typeface="Times New Roman"/>
                <a:cs typeface="Times New Roman"/>
              </a:rPr>
              <a:t>the</a:t>
            </a:r>
            <a:r>
              <a:rPr sz="2600" spc="-35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66003F"/>
                </a:solidFill>
                <a:latin typeface="Times New Roman"/>
                <a:cs typeface="Times New Roman"/>
              </a:rPr>
              <a:t>pelvis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8730" y="4825365"/>
            <a:ext cx="1065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63733" y="1243287"/>
            <a:ext cx="3898440" cy="2648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8730" y="4825365"/>
            <a:ext cx="1065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23456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Urinary</a:t>
            </a:r>
            <a:r>
              <a:rPr spc="-50" dirty="0"/>
              <a:t> </a:t>
            </a:r>
            <a:r>
              <a:rPr spc="-5" dirty="0"/>
              <a:t>Bladder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00" y="1061084"/>
            <a:ext cx="4349750" cy="2669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83185" indent="-342900" algn="l" rtl="0">
              <a:lnSpc>
                <a:spcPts val="3279"/>
              </a:lnSpc>
              <a:spcBef>
                <a:spcPts val="275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Urachus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–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closed </a:t>
            </a:r>
            <a:r>
              <a:rPr sz="2800" spc="-5" dirty="0">
                <a:solidFill>
                  <a:srgbClr val="66003F"/>
                </a:solidFill>
                <a:latin typeface="Times New Roman"/>
                <a:cs typeface="Times New Roman"/>
              </a:rPr>
              <a:t> remnant </a:t>
            </a:r>
            <a:r>
              <a:rPr sz="2800" spc="5" dirty="0">
                <a:solidFill>
                  <a:srgbClr val="66003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66003F"/>
                </a:solidFill>
                <a:latin typeface="Times New Roman"/>
                <a:cs typeface="Times New Roman"/>
              </a:rPr>
              <a:t>the</a:t>
            </a:r>
            <a:r>
              <a:rPr sz="2800" spc="-75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3F"/>
                </a:solidFill>
                <a:latin typeface="Times New Roman"/>
                <a:cs typeface="Times New Roman"/>
              </a:rPr>
              <a:t>allantois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85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Prostate</a:t>
            </a:r>
            <a:r>
              <a:rPr sz="4200" b="1" spc="-3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="1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gland</a:t>
            </a:r>
            <a:endParaRPr sz="4200" baseline="1984" dirty="0">
              <a:latin typeface="Times New Roman"/>
              <a:cs typeface="Times New Roman"/>
            </a:endParaRPr>
          </a:p>
          <a:p>
            <a:pPr marL="1155700" marR="120014" lvl="2" indent="-228600" algn="l" rtl="0">
              <a:lnSpc>
                <a:spcPts val="2800"/>
              </a:lnSpc>
              <a:spcBef>
                <a:spcPts val="76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spc="-7" baseline="2314" dirty="0" smtClean="0">
                <a:solidFill>
                  <a:srgbClr val="66003F"/>
                </a:solidFill>
                <a:latin typeface="Times New Roman"/>
                <a:cs typeface="Times New Roman"/>
              </a:rPr>
              <a:t>Lies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directly</a:t>
            </a:r>
            <a:r>
              <a:rPr sz="3600" spc="-6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inferior </a:t>
            </a:r>
            <a:r>
              <a:rPr sz="2400" dirty="0">
                <a:solidFill>
                  <a:srgbClr val="66003F"/>
                </a:solidFill>
                <a:latin typeface="Times New Roman"/>
                <a:cs typeface="Times New Roman"/>
              </a:rPr>
              <a:t> to the</a:t>
            </a:r>
            <a:r>
              <a:rPr sz="2400" spc="-10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3F"/>
                </a:solidFill>
                <a:latin typeface="Times New Roman"/>
                <a:cs typeface="Times New Roman"/>
              </a:rPr>
              <a:t>bladder</a:t>
            </a:r>
            <a:endParaRPr sz="2400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59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Surrounds the</a:t>
            </a:r>
            <a:r>
              <a:rPr sz="3600" spc="-12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urethra</a:t>
            </a:r>
            <a:endParaRPr sz="3600" baseline="1157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6756" y="1465897"/>
            <a:ext cx="4213538" cy="2199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71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Franklin Gothic Book" pitchFamily="34" charset="0"/>
              </a:rPr>
              <a:t>The </a:t>
            </a:r>
            <a:r>
              <a:rPr lang="en-US" sz="4000" dirty="0" smtClean="0">
                <a:latin typeface="Franklin Gothic Book" pitchFamily="34" charset="0"/>
              </a:rPr>
              <a:t>Functions </a:t>
            </a:r>
            <a:r>
              <a:rPr lang="en-US" sz="4000" dirty="0">
                <a:latin typeface="Franklin Gothic Book" pitchFamily="34" charset="0"/>
              </a:rPr>
              <a:t>of </a:t>
            </a:r>
            <a:r>
              <a:rPr lang="en-US" sz="4000" dirty="0" smtClean="0">
                <a:latin typeface="Franklin Gothic Book" pitchFamily="34" charset="0"/>
              </a:rPr>
              <a:t>Kidneys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837010"/>
            <a:ext cx="8229600" cy="40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000000"/>
                </a:solidFill>
              </a:rPr>
              <a:t>Excretion &amp; Elimination:</a:t>
            </a:r>
          </a:p>
          <a:p>
            <a:pPr marL="990600" lvl="1" indent="-533400" algn="just" rtl="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    removal of organic wastes products from body fluids (urea, </a:t>
            </a:r>
            <a:r>
              <a:rPr lang="en-US" sz="2400" b="1" dirty="0" err="1">
                <a:solidFill>
                  <a:srgbClr val="000000"/>
                </a:solidFill>
              </a:rPr>
              <a:t>creatinine</a:t>
            </a:r>
            <a:r>
              <a:rPr lang="en-US" sz="2400" b="1" dirty="0">
                <a:solidFill>
                  <a:srgbClr val="000000"/>
                </a:solidFill>
              </a:rPr>
              <a:t>, uric </a:t>
            </a:r>
            <a:r>
              <a:rPr lang="en-US" sz="2400" b="1" dirty="0" smtClean="0">
                <a:solidFill>
                  <a:srgbClr val="000000"/>
                </a:solidFill>
              </a:rPr>
              <a:t>acid)</a:t>
            </a:r>
            <a:endParaRPr lang="en-US" sz="2400" b="1" dirty="0">
              <a:solidFill>
                <a:srgbClr val="000000"/>
              </a:solidFill>
            </a:endParaRPr>
          </a:p>
          <a:p>
            <a:pPr marL="609600" indent="-609600" algn="just" rtl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000000"/>
                </a:solidFill>
              </a:rPr>
              <a:t>Homeostatic regulation:</a:t>
            </a:r>
          </a:p>
          <a:p>
            <a:pPr marL="609600" indent="-609600" algn="just" rtl="0">
              <a:spcBef>
                <a:spcPct val="20000"/>
              </a:spcBef>
            </a:pPr>
            <a:r>
              <a:rPr lang="fr-FR" sz="2800" b="1" dirty="0"/>
              <a:t>            Water -Salt Balance</a:t>
            </a:r>
            <a:endParaRPr lang="en-US" sz="2800" b="1" dirty="0">
              <a:solidFill>
                <a:srgbClr val="000000"/>
              </a:solidFill>
            </a:endParaRPr>
          </a:p>
          <a:p>
            <a:pPr marL="609600" indent="-609600" algn="just" rtl="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            Acid - base Balance</a:t>
            </a:r>
            <a:endParaRPr lang="en-US" b="1" dirty="0">
              <a:solidFill>
                <a:srgbClr val="000000"/>
              </a:solidFill>
            </a:endParaRPr>
          </a:p>
          <a:p>
            <a:pPr marL="609600" indent="-609600" algn="l" rtl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b="1" u="sng" dirty="0" smtClean="0">
                <a:solidFill>
                  <a:srgbClr val="000000"/>
                </a:solidFill>
              </a:rPr>
              <a:t>Endocrine </a:t>
            </a:r>
            <a:r>
              <a:rPr lang="en-US" sz="2800" b="1" u="sng" dirty="0">
                <a:solidFill>
                  <a:srgbClr val="000000"/>
                </a:solidFill>
              </a:rPr>
              <a:t>function:</a:t>
            </a:r>
          </a:p>
          <a:p>
            <a:pPr marL="990600" lvl="1" indent="-533400" algn="l" rtl="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         </a:t>
            </a:r>
            <a:r>
              <a:rPr lang="en-US" sz="2400" b="1" dirty="0" smtClean="0">
                <a:solidFill>
                  <a:srgbClr val="000000"/>
                </a:solidFill>
              </a:rPr>
              <a:t>Productions of some hormones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28600" y="800101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/>
              <a:t>A)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28600" y="211455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B)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28600" y="371475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C)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23456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Urinary</a:t>
            </a:r>
            <a:r>
              <a:rPr spc="-50" dirty="0"/>
              <a:t> </a:t>
            </a:r>
            <a:r>
              <a:rPr spc="-5" dirty="0"/>
              <a:t>Bladder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1" y="1061084"/>
            <a:ext cx="4029075" cy="2780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Wall </a:t>
            </a:r>
            <a:r>
              <a:rPr sz="4200" spc="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of</a:t>
            </a:r>
            <a:r>
              <a:rPr sz="4200" spc="-3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bladder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Mucosa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Transitional</a:t>
            </a:r>
            <a:r>
              <a:rPr sz="3600" spc="-9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epithelium</a:t>
            </a:r>
            <a:endParaRPr sz="3600" baseline="1157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Muscular</a:t>
            </a:r>
            <a:r>
              <a:rPr sz="3900" spc="-22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layer</a:t>
            </a:r>
            <a:endParaRPr sz="3900" baseline="2136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Detrus or</a:t>
            </a:r>
            <a:r>
              <a:rPr sz="3600" spc="-22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muscle</a:t>
            </a:r>
            <a:endParaRPr sz="3600" baseline="231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Adventitia</a:t>
            </a:r>
            <a:endParaRPr sz="3900" baseline="1068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32171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0955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09550"/>
            <a:ext cx="4747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Histology of the </a:t>
            </a:r>
            <a:r>
              <a:rPr spc="-5" dirty="0"/>
              <a:t>Urinary</a:t>
            </a:r>
            <a:r>
              <a:rPr spc="-75" dirty="0"/>
              <a:t> </a:t>
            </a:r>
            <a:r>
              <a:rPr spc="-5" dirty="0"/>
              <a:t>Bladder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0119" y="5057536"/>
            <a:ext cx="13754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 </a:t>
            </a:r>
            <a:r>
              <a:rPr sz="1400" b="1" dirty="0">
                <a:latin typeface="Arial"/>
                <a:cs typeface="Arial"/>
              </a:rPr>
              <a:t>23.15a,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2" name="Picture 2" descr="figure_24_13_unlabeled"/>
          <p:cNvPicPr>
            <a:picLocks noChangeAspect="1" noChangeArrowheads="1"/>
          </p:cNvPicPr>
          <p:nvPr/>
        </p:nvPicPr>
        <p:blipFill>
          <a:blip r:embed="rId3" cstate="print"/>
          <a:srcRect b="2582"/>
          <a:stretch>
            <a:fillRect/>
          </a:stretch>
        </p:blipFill>
        <p:spPr bwMode="auto">
          <a:xfrm>
            <a:off x="296864" y="590550"/>
            <a:ext cx="8548687" cy="4312444"/>
          </a:xfrm>
          <a:prstGeom prst="rect">
            <a:avLst/>
          </a:prstGeom>
          <a:noFill/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52400" y="0"/>
            <a:ext cx="8648700" cy="241697"/>
          </a:xfrm>
          <a:prstGeom prst="rect">
            <a:avLst/>
          </a:prstGeom>
          <a:ln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E6F3A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Figure 24.13  Histology of the bladder.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CE6F3A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8614" y="1644253"/>
            <a:ext cx="1577975" cy="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/>
              <a:t>Lumen of the bladder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1900238" y="172402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2160589" y="1722834"/>
            <a:ext cx="123825" cy="1750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219200" y="1978818"/>
            <a:ext cx="48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1789" y="1906190"/>
            <a:ext cx="904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dirty="0"/>
              <a:t>Transitional</a:t>
            </a:r>
            <a:br>
              <a:rPr lang="en-US" sz="1200" dirty="0"/>
            </a:br>
            <a:r>
              <a:rPr lang="en-US" sz="1200" dirty="0"/>
              <a:t>epithelium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25438" y="2258615"/>
            <a:ext cx="544512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/>
              <a:t>Lamina</a:t>
            </a:r>
            <a:br>
              <a:rPr lang="en-US" sz="1200"/>
            </a:br>
            <a:r>
              <a:rPr lang="en-US" sz="1200"/>
              <a:t>propria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896938" y="2327671"/>
            <a:ext cx="80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H="1">
            <a:off x="1706564" y="2076449"/>
            <a:ext cx="1587" cy="500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1708150" y="2080021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>
            <a:off x="1698626" y="257294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>
            <a:off x="1704975" y="1906190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1708150" y="2056209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1704975" y="1901428"/>
            <a:ext cx="0" cy="1595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>
            <a:off x="1708150" y="2599134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838200" y="3409950"/>
            <a:ext cx="544512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dirty="0"/>
              <a:t>Muscular layer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detrusor</a:t>
            </a:r>
            <a:r>
              <a:rPr lang="en-US" sz="1200" dirty="0"/>
              <a:t>)</a:t>
            </a: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1403350" y="3511152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1701800" y="2594371"/>
            <a:ext cx="6350" cy="194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1708150" y="4539852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128839" y="4618434"/>
            <a:ext cx="2122487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>
                <a:latin typeface="Arial Black" pitchFamily="34" charset="0"/>
              </a:rPr>
              <a:t>Micrograph of the bladder</a:t>
            </a:r>
            <a:br>
              <a:rPr lang="en-US" sz="1200">
                <a:latin typeface="Arial Black" pitchFamily="34" charset="0"/>
              </a:rPr>
            </a:br>
            <a:r>
              <a:rPr lang="en-US" sz="1200">
                <a:latin typeface="Arial Black" pitchFamily="34" charset="0"/>
              </a:rPr>
              <a:t>wall (25</a:t>
            </a:r>
            <a:r>
              <a:rPr lang="en-US" sz="1200">
                <a:latin typeface="Arial Black" pitchFamily="34" charset="0"/>
                <a:sym typeface="Symbol" pitchFamily="18" charset="2"/>
              </a:rPr>
              <a:t></a:t>
            </a:r>
            <a:r>
              <a:rPr lang="en-US" sz="600">
                <a:latin typeface="Arial Black" pitchFamily="34" charset="0"/>
                <a:sym typeface="Symbol" pitchFamily="18" charset="2"/>
              </a:rPr>
              <a:t> </a:t>
            </a:r>
            <a:r>
              <a:rPr lang="en-US" sz="1200">
                <a:latin typeface="Arial Black" pitchFamily="34" charset="0"/>
                <a:sym typeface="Symbol" pitchFamily="18" charset="2"/>
              </a:rPr>
              <a:t>)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186364" y="4616053"/>
            <a:ext cx="2122487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>
                <a:latin typeface="Arial Black" pitchFamily="34" charset="0"/>
              </a:rPr>
              <a:t>Epithelium lining the lumen</a:t>
            </a:r>
            <a:br>
              <a:rPr lang="en-US" sz="1200">
                <a:latin typeface="Arial Black" pitchFamily="34" charset="0"/>
              </a:rPr>
            </a:br>
            <a:r>
              <a:rPr lang="en-US" sz="1200">
                <a:latin typeface="Arial Black" pitchFamily="34" charset="0"/>
              </a:rPr>
              <a:t>of the bladder (285</a:t>
            </a:r>
            <a:r>
              <a:rPr lang="en-US" sz="1200">
                <a:latin typeface="Arial Black" pitchFamily="34" charset="0"/>
                <a:sym typeface="Symbol" pitchFamily="18" charset="2"/>
              </a:rPr>
              <a:t></a:t>
            </a:r>
            <a:r>
              <a:rPr lang="en-US" sz="600">
                <a:latin typeface="Arial Black" pitchFamily="34" charset="0"/>
                <a:sym typeface="Symbol" pitchFamily="18" charset="2"/>
              </a:rPr>
              <a:t> </a:t>
            </a:r>
            <a:r>
              <a:rPr lang="en-US" sz="1200">
                <a:latin typeface="Arial Black" pitchFamily="34" charset="0"/>
                <a:sym typeface="Symbol" pitchFamily="18" charset="2"/>
              </a:rPr>
              <a:t>)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989889" y="3496865"/>
            <a:ext cx="904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/>
              <a:t>Transitional</a:t>
            </a:r>
            <a:br>
              <a:rPr lang="en-US" sz="1200"/>
            </a:br>
            <a:r>
              <a:rPr lang="en-US" sz="1200"/>
              <a:t>epithelium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7970838" y="4554140"/>
            <a:ext cx="544512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/>
              <a:t>Lamina</a:t>
            </a:r>
            <a:br>
              <a:rPr lang="en-US" sz="1200"/>
            </a:br>
            <a:r>
              <a:rPr lang="en-US" sz="1200"/>
              <a:t>propria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7978776" y="4238625"/>
            <a:ext cx="544513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/>
              <a:t>Basement</a:t>
            </a:r>
            <a:br>
              <a:rPr lang="en-US" sz="1200"/>
            </a:br>
            <a:r>
              <a:rPr lang="en-US" sz="1200"/>
              <a:t>membrane</a:t>
            </a:r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>
            <a:off x="7718426" y="2934890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auto">
          <a:xfrm>
            <a:off x="7718426" y="4201715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69" name="Line 29"/>
          <p:cNvSpPr>
            <a:spLocks noChangeShapeType="1"/>
          </p:cNvSpPr>
          <p:nvPr/>
        </p:nvSpPr>
        <p:spPr bwMode="auto">
          <a:xfrm flipH="1" flipV="1">
            <a:off x="7823201" y="2932508"/>
            <a:ext cx="3175" cy="127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>
            <a:off x="7820026" y="3570683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 flipH="1">
            <a:off x="7648575" y="4311252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H="1" flipV="1">
            <a:off x="7089776" y="4070747"/>
            <a:ext cx="561975" cy="2405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 flipH="1">
            <a:off x="7667626" y="4627959"/>
            <a:ext cx="26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flipH="1" flipV="1">
            <a:off x="7381876" y="4435077"/>
            <a:ext cx="288925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6423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 of the </a:t>
            </a:r>
            <a:r>
              <a:rPr spc="-5" dirty="0"/>
              <a:t>Urinary Bladder and</a:t>
            </a:r>
            <a:r>
              <a:rPr spc="-55" dirty="0"/>
              <a:t> </a:t>
            </a:r>
            <a:r>
              <a:rPr spc="-5" dirty="0"/>
              <a:t>Urethra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10780" y="4825365"/>
            <a:ext cx="1174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23.16b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19200" y="666750"/>
            <a:ext cx="6678613" cy="4256485"/>
            <a:chOff x="770" y="555"/>
            <a:chExt cx="4207" cy="357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7473" t="6491" r="9547" b="13715"/>
            <a:stretch>
              <a:fillRect/>
            </a:stretch>
          </p:blipFill>
          <p:spPr bwMode="auto">
            <a:xfrm>
              <a:off x="2230" y="802"/>
              <a:ext cx="2747" cy="2950"/>
            </a:xfrm>
            <a:prstGeom prst="rect">
              <a:avLst/>
            </a:prstGeom>
            <a:noFill/>
          </p:spPr>
        </p:pic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45" y="912"/>
              <a:ext cx="117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1178" y="196"/>
                </a:cxn>
              </a:cxnLst>
              <a:rect l="0" t="0" r="r" b="b"/>
              <a:pathLst>
                <a:path w="1178" h="196">
                  <a:moveTo>
                    <a:pt x="0" y="0"/>
                  </a:moveTo>
                  <a:lnTo>
                    <a:pt x="716" y="0"/>
                  </a:lnTo>
                  <a:lnTo>
                    <a:pt x="1178" y="196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73" y="626"/>
              <a:ext cx="1449" cy="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0"/>
                </a:cxn>
                <a:cxn ang="0">
                  <a:pos x="1449" y="884"/>
                </a:cxn>
              </a:cxnLst>
              <a:rect l="0" t="0" r="r" b="b"/>
              <a:pathLst>
                <a:path w="1449" h="884">
                  <a:moveTo>
                    <a:pt x="0" y="0"/>
                  </a:moveTo>
                  <a:lnTo>
                    <a:pt x="342" y="0"/>
                  </a:lnTo>
                  <a:lnTo>
                    <a:pt x="1449" y="884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761" y="1524"/>
              <a:ext cx="1068" cy="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0"/>
                </a:cxn>
                <a:cxn ang="0">
                  <a:pos x="1068" y="278"/>
                </a:cxn>
              </a:cxnLst>
              <a:rect l="0" t="0" r="r" b="b"/>
              <a:pathLst>
                <a:path w="1068" h="278">
                  <a:moveTo>
                    <a:pt x="0" y="0"/>
                  </a:moveTo>
                  <a:lnTo>
                    <a:pt x="182" y="0"/>
                  </a:lnTo>
                  <a:lnTo>
                    <a:pt x="1068" y="278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75" y="2326"/>
              <a:ext cx="2117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2117" y="619"/>
                </a:cxn>
              </a:cxnLst>
              <a:rect l="0" t="0" r="r" b="b"/>
              <a:pathLst>
                <a:path w="2117" h="619">
                  <a:moveTo>
                    <a:pt x="0" y="0"/>
                  </a:moveTo>
                  <a:lnTo>
                    <a:pt x="416" y="0"/>
                  </a:lnTo>
                  <a:lnTo>
                    <a:pt x="2117" y="619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927" y="2557"/>
              <a:ext cx="1637" cy="4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0"/>
                </a:cxn>
                <a:cxn ang="0">
                  <a:pos x="1637" y="490"/>
                </a:cxn>
              </a:cxnLst>
              <a:rect l="0" t="0" r="r" b="b"/>
              <a:pathLst>
                <a:path w="1637" h="490">
                  <a:moveTo>
                    <a:pt x="0" y="0"/>
                  </a:moveTo>
                  <a:lnTo>
                    <a:pt x="176" y="0"/>
                  </a:lnTo>
                  <a:lnTo>
                    <a:pt x="1637" y="490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949" y="2939"/>
              <a:ext cx="1425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1425" y="364"/>
                </a:cxn>
              </a:cxnLst>
              <a:rect l="0" t="0" r="r" b="b"/>
              <a:pathLst>
                <a:path w="1425" h="364">
                  <a:moveTo>
                    <a:pt x="0" y="0"/>
                  </a:moveTo>
                  <a:lnTo>
                    <a:pt x="336" y="0"/>
                  </a:lnTo>
                  <a:lnTo>
                    <a:pt x="1425" y="364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065" y="3317"/>
              <a:ext cx="861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" y="0"/>
                </a:cxn>
                <a:cxn ang="0">
                  <a:pos x="861" y="74"/>
                </a:cxn>
              </a:cxnLst>
              <a:rect l="0" t="0" r="r" b="b"/>
              <a:pathLst>
                <a:path w="861" h="74">
                  <a:moveTo>
                    <a:pt x="0" y="0"/>
                  </a:moveTo>
                  <a:lnTo>
                    <a:pt x="230" y="0"/>
                  </a:lnTo>
                  <a:lnTo>
                    <a:pt x="861" y="74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910" y="3555"/>
              <a:ext cx="798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98" y="88"/>
                </a:cxn>
                <a:cxn ang="0">
                  <a:pos x="798" y="0"/>
                </a:cxn>
              </a:cxnLst>
              <a:rect l="0" t="0" r="r" b="b"/>
              <a:pathLst>
                <a:path w="798" h="88">
                  <a:moveTo>
                    <a:pt x="0" y="88"/>
                  </a:moveTo>
                  <a:lnTo>
                    <a:pt x="498" y="88"/>
                  </a:lnTo>
                  <a:lnTo>
                    <a:pt x="798" y="0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532" y="3707"/>
              <a:ext cx="186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128" y="126"/>
                </a:cxn>
                <a:cxn ang="0">
                  <a:pos x="186" y="0"/>
                </a:cxn>
              </a:cxnLst>
              <a:rect l="0" t="0" r="r" b="b"/>
              <a:pathLst>
                <a:path w="186" h="126">
                  <a:moveTo>
                    <a:pt x="0" y="126"/>
                  </a:moveTo>
                  <a:lnTo>
                    <a:pt x="128" y="126"/>
                  </a:lnTo>
                  <a:lnTo>
                    <a:pt x="186" y="0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735" y="1848"/>
              <a:ext cx="2383" cy="7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0"/>
                </a:cxn>
                <a:cxn ang="0">
                  <a:pos x="2383" y="709"/>
                </a:cxn>
              </a:cxnLst>
              <a:rect l="0" t="0" r="r" b="b"/>
              <a:pathLst>
                <a:path w="2383" h="709">
                  <a:moveTo>
                    <a:pt x="0" y="0"/>
                  </a:moveTo>
                  <a:lnTo>
                    <a:pt x="228" y="0"/>
                  </a:lnTo>
                  <a:lnTo>
                    <a:pt x="2383" y="709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71" y="1208"/>
              <a:ext cx="2029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4" y="0"/>
                </a:cxn>
                <a:cxn ang="0">
                  <a:pos x="2029" y="760"/>
                </a:cxn>
              </a:cxnLst>
              <a:rect l="0" t="0" r="r" b="b"/>
              <a:pathLst>
                <a:path w="2029" h="760">
                  <a:moveTo>
                    <a:pt x="0" y="0"/>
                  </a:moveTo>
                  <a:lnTo>
                    <a:pt x="644" y="0"/>
                  </a:lnTo>
                  <a:lnTo>
                    <a:pt x="2029" y="760"/>
                  </a:lnTo>
                </a:path>
              </a:pathLst>
            </a:custGeom>
            <a:noFill/>
            <a:ln w="190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63" y="1848"/>
              <a:ext cx="1283" cy="743"/>
            </a:xfrm>
            <a:prstGeom prst="line">
              <a:avLst/>
            </a:prstGeom>
            <a:noFill/>
            <a:ln w="190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 flipV="1">
              <a:off x="1821" y="1212"/>
              <a:ext cx="2075" cy="858"/>
            </a:xfrm>
            <a:prstGeom prst="line">
              <a:avLst/>
            </a:prstGeom>
            <a:noFill/>
            <a:ln w="190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70" y="841"/>
              <a:ext cx="35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Ureter</a:t>
              </a:r>
              <a:endParaRPr lang="en-US" sz="18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476" y="2613"/>
              <a:ext cx="4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Trigone</a:t>
              </a:r>
              <a:endParaRPr lang="en-US" sz="180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74" y="555"/>
              <a:ext cx="6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Peritoneum</a:t>
              </a:r>
              <a:endParaRPr lang="en-US" sz="180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774" y="1139"/>
              <a:ext cx="3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Rugae</a:t>
              </a:r>
              <a:endParaRPr lang="en-US" sz="1800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776" y="1453"/>
              <a:ext cx="95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Detrusor muscle</a:t>
              </a:r>
              <a:endParaRPr lang="en-US" sz="180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78" y="2255"/>
              <a:ext cx="7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Bladder neck</a:t>
              </a:r>
              <a:endParaRPr lang="en-US" sz="1800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78" y="2461"/>
              <a:ext cx="109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Internal urethral</a:t>
              </a:r>
            </a:p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sphincter</a:t>
              </a:r>
              <a:endParaRPr lang="en-US" sz="1800" b="0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780" y="2843"/>
              <a:ext cx="1133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External urethral</a:t>
              </a:r>
            </a:p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sphincter</a:t>
              </a:r>
              <a:endParaRPr lang="en-US" sz="1800" b="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78" y="3245"/>
              <a:ext cx="12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Urogenital diaphragm</a:t>
              </a:r>
              <a:endParaRPr lang="en-US" sz="1800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360" y="3545"/>
              <a:ext cx="5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Urethra</a:t>
              </a:r>
              <a:endParaRPr lang="en-US" sz="1800" b="0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356" y="3741"/>
              <a:ext cx="1133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External urethral</a:t>
              </a:r>
            </a:p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orifice</a:t>
              </a:r>
              <a:endParaRPr lang="en-US" sz="1800" b="0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776" y="1777"/>
              <a:ext cx="9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231F20"/>
                  </a:solidFill>
                </a:rPr>
                <a:t>Ureteric orifices</a:t>
              </a:r>
              <a:endParaRPr lang="en-US" sz="1800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778" y="3936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231F20"/>
                  </a:solidFill>
                  <a:latin typeface="Arial Black" pitchFamily="34" charset="0"/>
                </a:rPr>
                <a:t>(b) Female</a:t>
              </a:r>
              <a:endParaRPr lang="en-US" sz="1800" b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11118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Urethra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1" y="1061084"/>
            <a:ext cx="4643755" cy="2408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Internal urethral</a:t>
            </a:r>
            <a:r>
              <a:rPr sz="4200" b="1" spc="-3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sphincter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Involuntary smooth</a:t>
            </a:r>
            <a:r>
              <a:rPr sz="3900" spc="-3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muscle</a:t>
            </a:r>
            <a:endParaRPr sz="3900" baseline="1068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External urethral</a:t>
            </a:r>
            <a:r>
              <a:rPr sz="4200" b="1" spc="-3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sphincter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Voluntarily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inhibits</a:t>
            </a:r>
            <a:r>
              <a:rPr sz="3900" spc="-22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urination</a:t>
            </a:r>
            <a:endParaRPr sz="3900" baseline="1068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Relaxes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when one</a:t>
            </a:r>
            <a:r>
              <a:rPr sz="3900" spc="-3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urinates</a:t>
            </a:r>
            <a:endParaRPr sz="3900" baseline="1068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11118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Urethra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1" y="1028700"/>
            <a:ext cx="8150859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In females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33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Length </a:t>
            </a:r>
            <a:r>
              <a:rPr sz="3900" spc="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of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3–4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cm</a:t>
            </a:r>
            <a:endParaRPr sz="3900" baseline="1068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7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In males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– </a:t>
            </a:r>
            <a:r>
              <a:rPr lang="en-US" sz="4200" baseline="1984" dirty="0" smtClean="0">
                <a:solidFill>
                  <a:srgbClr val="66003F"/>
                </a:solidFill>
                <a:latin typeface="Times New Roman"/>
                <a:cs typeface="Times New Roman"/>
              </a:rPr>
              <a:t>16-</a:t>
            </a:r>
            <a:r>
              <a:rPr sz="4200" baseline="1984" dirty="0" smtClean="0">
                <a:solidFill>
                  <a:srgbClr val="66003F"/>
                </a:solidFill>
                <a:latin typeface="Times New Roman"/>
                <a:cs typeface="Times New Roman"/>
              </a:rPr>
              <a:t>20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cm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in length –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three named</a:t>
            </a:r>
            <a:r>
              <a:rPr sz="4200" spc="-12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regions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33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="1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Prostatic</a:t>
            </a:r>
            <a:r>
              <a:rPr sz="3900" b="1" spc="-15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="1" spc="-7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urethra</a:t>
            </a:r>
            <a:endParaRPr sz="3900" baseline="2136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309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Passes through the prostate gland</a:t>
            </a:r>
            <a:endParaRPr sz="3600" baseline="231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33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="1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Membranous</a:t>
            </a:r>
            <a:r>
              <a:rPr sz="3900" b="1" spc="-15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="1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urethra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309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Through the urogenital</a:t>
            </a:r>
            <a:r>
              <a:rPr sz="3600" spc="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diaphragm</a:t>
            </a:r>
            <a:endParaRPr sz="3600" baseline="1157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33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="1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Spongy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(penile)</a:t>
            </a:r>
            <a:r>
              <a:rPr sz="3900" spc="-15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="1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urethra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32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Passes through the length of the</a:t>
            </a:r>
            <a:r>
              <a:rPr sz="3600" spc="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penis</a:t>
            </a:r>
            <a:endParaRPr sz="3600" baseline="2314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53600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Embryology of </a:t>
            </a:r>
            <a:r>
              <a:rPr spc="-5" dirty="0" smtClean="0"/>
              <a:t>The </a:t>
            </a:r>
            <a:r>
              <a:rPr spc="-5" dirty="0"/>
              <a:t>Urinary </a:t>
            </a:r>
            <a:r>
              <a:rPr dirty="0" smtClean="0"/>
              <a:t>System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304800" y="1047750"/>
            <a:ext cx="8379460" cy="3603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Embryo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develops three pairs of</a:t>
            </a:r>
            <a:r>
              <a:rPr sz="4200" spc="-82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kidneys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Pronephros</a:t>
            </a:r>
            <a:endParaRPr sz="3900" baseline="1068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Mesonephros</a:t>
            </a:r>
            <a:endParaRPr sz="3900" baseline="2136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Metanephros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marR="346075" lvl="2" indent="-228600" algn="l" rtl="0">
              <a:lnSpc>
                <a:spcPts val="2800"/>
              </a:lnSpc>
              <a:spcBef>
                <a:spcPts val="77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Only </a:t>
            </a:r>
            <a:r>
              <a:rPr sz="3600" b="1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metanephros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persists to become the </a:t>
            </a:r>
            <a:r>
              <a:rPr sz="3600" spc="-7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adult </a:t>
            </a:r>
            <a:r>
              <a:rPr sz="2400" spc="-5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3F"/>
                </a:solidFill>
                <a:latin typeface="Times New Roman"/>
                <a:cs typeface="Times New Roman"/>
              </a:rPr>
              <a:t>kidneys</a:t>
            </a:r>
            <a:endParaRPr sz="2400" dirty="0">
              <a:latin typeface="Times New Roman"/>
              <a:cs typeface="Times New Roman"/>
            </a:endParaRPr>
          </a:p>
          <a:p>
            <a:pPr marL="1155700" marR="5080" lvl="2" indent="-228600" algn="l" rtl="0">
              <a:lnSpc>
                <a:spcPts val="2810"/>
              </a:lnSpc>
              <a:spcBef>
                <a:spcPts val="7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Metanephric kidney produces urine </a:t>
            </a:r>
            <a:r>
              <a:rPr sz="3600" spc="-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by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fetal </a:t>
            </a:r>
            <a:r>
              <a:rPr lang="en-US" sz="3600" baseline="1157" dirty="0" smtClean="0">
                <a:solidFill>
                  <a:srgbClr val="66003F"/>
                </a:solidFill>
                <a:latin typeface="Times New Roman"/>
                <a:cs typeface="Times New Roman"/>
              </a:rPr>
              <a:t> third</a:t>
            </a:r>
            <a:r>
              <a:rPr lang="en-US" sz="3600" dirty="0" smtClean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 smtClean="0">
                <a:solidFill>
                  <a:srgbClr val="66003F"/>
                </a:solidFill>
                <a:latin typeface="Times New Roman"/>
                <a:cs typeface="Times New Roman"/>
              </a:rPr>
              <a:t>month</a:t>
            </a:r>
            <a:endParaRPr sz="2400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59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Contributes to the volume </a:t>
            </a:r>
            <a:r>
              <a:rPr sz="3600" spc="-7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of </a:t>
            </a:r>
            <a:r>
              <a:rPr sz="3600" b="1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amniotic</a:t>
            </a:r>
            <a:r>
              <a:rPr sz="3600" b="1" spc="-15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="1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fluid</a:t>
            </a:r>
            <a:endParaRPr sz="3600" baseline="1157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666750"/>
            <a:ext cx="8610600" cy="3693319"/>
          </a:xfrm>
        </p:spPr>
        <p:txBody>
          <a:bodyPr/>
          <a:lstStyle/>
          <a:p>
            <a:r>
              <a:rPr lang="en-US" sz="2000" dirty="0" smtClean="0"/>
              <a:t>The urinary tract develops from the 3rd week of the embryonic period from the </a:t>
            </a:r>
            <a:r>
              <a:rPr lang="en-US" sz="2000" b="1" dirty="0" smtClean="0"/>
              <a:t>intermediate mesoderm</a:t>
            </a:r>
            <a:r>
              <a:rPr lang="en-US" sz="2000" dirty="0" smtClean="0"/>
              <a:t> as well as from the </a:t>
            </a:r>
            <a:r>
              <a:rPr lang="en-US" sz="2000" b="1" dirty="0" err="1" smtClean="0"/>
              <a:t>urogenital</a:t>
            </a:r>
            <a:r>
              <a:rPr lang="en-US" sz="2000" b="1" dirty="0" smtClean="0"/>
              <a:t> sinus</a:t>
            </a:r>
            <a:r>
              <a:rPr lang="en-US" sz="2000" dirty="0" smtClean="0"/>
              <a:t>. The kidneys develop from the 4th week in </a:t>
            </a:r>
            <a:r>
              <a:rPr lang="en-US" sz="2000" b="1" dirty="0" smtClean="0"/>
              <a:t>three steps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As a first one, the </a:t>
            </a:r>
            <a:r>
              <a:rPr lang="en-US" sz="2000" b="1" dirty="0" err="1" smtClean="0"/>
              <a:t>pronephros</a:t>
            </a:r>
            <a:r>
              <a:rPr lang="en-US" sz="2000" dirty="0" smtClean="0"/>
              <a:t>, forms that then later atrophies in the 8th week and is never active functionally. </a:t>
            </a:r>
            <a:endParaRPr lang="ar-JO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It is followed by  the </a:t>
            </a:r>
            <a:r>
              <a:rPr lang="en-US" sz="2000" b="1" dirty="0" err="1" smtClean="0"/>
              <a:t>mesonephros</a:t>
            </a:r>
            <a:r>
              <a:rPr lang="en-US" sz="2000" dirty="0" smtClean="0"/>
              <a:t>, that is formed between the 6th and 10th weeks, but is only transitory.</a:t>
            </a:r>
          </a:p>
          <a:p>
            <a:endParaRPr lang="en-US" sz="2000" dirty="0" smtClean="0"/>
          </a:p>
          <a:p>
            <a:r>
              <a:rPr lang="en-US" sz="2000" dirty="0" smtClean="0"/>
              <a:t>The definitive kidneys develop from a </a:t>
            </a:r>
            <a:r>
              <a:rPr lang="en-US" sz="2000" dirty="0" err="1" smtClean="0"/>
              <a:t>metanephrones</a:t>
            </a:r>
            <a:r>
              <a:rPr lang="en-US" sz="2000" dirty="0" smtClean="0"/>
              <a:t> (</a:t>
            </a:r>
            <a:r>
              <a:rPr lang="en-US" sz="2000" dirty="0" err="1" smtClean="0"/>
              <a:t>mesodermal</a:t>
            </a:r>
            <a:r>
              <a:rPr lang="en-US" sz="2000" dirty="0" smtClean="0"/>
              <a:t> origin) and the ureter bud (that has its origin in the caudal part of the </a:t>
            </a:r>
            <a:r>
              <a:rPr lang="en-US" sz="2000" dirty="0" err="1" smtClean="0"/>
              <a:t>wolffian</a:t>
            </a:r>
            <a:r>
              <a:rPr lang="en-US" sz="2000" dirty="0" smtClean="0"/>
              <a:t> duct)</a:t>
            </a:r>
            <a:endParaRPr lang="ar-JO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895350"/>
            <a:ext cx="7846060" cy="3447098"/>
          </a:xfrm>
        </p:spPr>
        <p:txBody>
          <a:bodyPr/>
          <a:lstStyle/>
          <a:p>
            <a:r>
              <a:rPr lang="en-US" sz="3200" dirty="0" smtClean="0"/>
              <a:t>The </a:t>
            </a:r>
            <a:r>
              <a:rPr lang="en-US" sz="3200" b="1" dirty="0" smtClean="0"/>
              <a:t>urine-excreting part</a:t>
            </a:r>
            <a:r>
              <a:rPr lang="en-US" sz="3200" dirty="0" smtClean="0"/>
              <a:t> of the kidneys, the </a:t>
            </a:r>
            <a:r>
              <a:rPr lang="en-US" sz="3200" dirty="0" err="1" smtClean="0"/>
              <a:t>nephron</a:t>
            </a:r>
            <a:r>
              <a:rPr lang="en-US" sz="3200" dirty="0" smtClean="0"/>
              <a:t>, mainly arises from the </a:t>
            </a:r>
            <a:r>
              <a:rPr lang="en-US" sz="3200" b="1" dirty="0" err="1" smtClean="0"/>
              <a:t>metanephrones</a:t>
            </a:r>
            <a:r>
              <a:rPr lang="en-US" sz="3200" dirty="0" smtClean="0"/>
              <a:t> (</a:t>
            </a:r>
            <a:r>
              <a:rPr lang="en-US" sz="3200" dirty="0" err="1" smtClean="0"/>
              <a:t>glomerulus</a:t>
            </a:r>
            <a:r>
              <a:rPr lang="en-US" sz="3200" dirty="0" smtClean="0"/>
              <a:t>, proximal, intermediate and distal tubules), </a:t>
            </a:r>
            <a:r>
              <a:rPr lang="en-US" sz="3200" b="1" dirty="0" smtClean="0"/>
              <a:t>while</a:t>
            </a:r>
            <a:r>
              <a:rPr lang="en-US" sz="3200" dirty="0" smtClean="0"/>
              <a:t> the rest of the upper urinary tract (collecting ducts, calices, renal pelvis and ureter) develop from the </a:t>
            </a:r>
            <a:r>
              <a:rPr lang="en-US" sz="3200" b="1" dirty="0" err="1" smtClean="0"/>
              <a:t>ureteric</a:t>
            </a:r>
            <a:r>
              <a:rPr lang="en-US" sz="3200" b="1" dirty="0" smtClean="0"/>
              <a:t> bud.</a:t>
            </a:r>
            <a:endParaRPr lang="ar-JO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541" y="1061084"/>
            <a:ext cx="7614919" cy="2954655"/>
          </a:xfrm>
        </p:spPr>
        <p:txBody>
          <a:bodyPr/>
          <a:lstStyle/>
          <a:p>
            <a:r>
              <a:rPr lang="en-US" sz="2400" dirty="0" smtClean="0"/>
              <a:t>The numerous induction mechanisms between ureter bud and </a:t>
            </a:r>
            <a:r>
              <a:rPr lang="en-US" sz="2400" dirty="0" err="1" smtClean="0"/>
              <a:t>metanephric</a:t>
            </a:r>
            <a:r>
              <a:rPr lang="en-US" sz="2400" dirty="0" smtClean="0"/>
              <a:t> </a:t>
            </a:r>
            <a:r>
              <a:rPr lang="en-US" sz="2400" dirty="0" err="1" smtClean="0"/>
              <a:t>mesenchyma</a:t>
            </a:r>
            <a:r>
              <a:rPr lang="en-US" sz="2400" dirty="0" smtClean="0"/>
              <a:t> during the development of the renal system, as well as the </a:t>
            </a:r>
            <a:r>
              <a:rPr lang="en-US" sz="2400" b="1" dirty="0" smtClean="0"/>
              <a:t>ascent of the kidneys</a:t>
            </a:r>
            <a:r>
              <a:rPr lang="en-US" sz="2400" dirty="0" smtClean="0"/>
              <a:t>, originating at the level of the sacrum and moving up to the diaphragm at the end of the development, make it possible for a large number of abnormalities to arise. </a:t>
            </a:r>
          </a:p>
          <a:p>
            <a:r>
              <a:rPr lang="en-US" sz="2400" dirty="0" smtClean="0"/>
              <a:t>Many remain asymptomatic whereas others are not compatible with survival.</a:t>
            </a:r>
            <a:endParaRPr lang="ar-JO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541" y="1061084"/>
            <a:ext cx="7614919" cy="4308872"/>
          </a:xfrm>
        </p:spPr>
        <p:txBody>
          <a:bodyPr/>
          <a:lstStyle/>
          <a:p>
            <a:r>
              <a:rPr lang="en-US" sz="2800" dirty="0" smtClean="0"/>
              <a:t>In </a:t>
            </a:r>
            <a:r>
              <a:rPr lang="en-US" sz="2800" b="1" dirty="0" smtClean="0"/>
              <a:t>males</a:t>
            </a:r>
            <a:r>
              <a:rPr lang="en-US" sz="2800" dirty="0" smtClean="0"/>
              <a:t> the internal sex organs come from the </a:t>
            </a:r>
            <a:r>
              <a:rPr lang="en-US" sz="2800" b="1" dirty="0" err="1" smtClean="0"/>
              <a:t>mesonephric</a:t>
            </a:r>
            <a:r>
              <a:rPr lang="en-US" sz="2800" b="1" dirty="0" smtClean="0"/>
              <a:t> duct (Wolff)</a:t>
            </a:r>
            <a:r>
              <a:rPr lang="en-US" sz="2800" dirty="0" smtClean="0"/>
              <a:t> that differentiates itself into the </a:t>
            </a:r>
            <a:r>
              <a:rPr lang="en-US" sz="2800" b="1" dirty="0" err="1" smtClean="0"/>
              <a:t>epididymis</a:t>
            </a:r>
            <a:r>
              <a:rPr lang="en-US" sz="2800" b="1" dirty="0" smtClean="0"/>
              <a:t>, deferent duct, seminal vesicle and the ejaculatory duct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b="1" dirty="0" err="1" smtClean="0"/>
              <a:t>paramesonephric</a:t>
            </a:r>
            <a:r>
              <a:rPr lang="en-US" sz="2800" b="1" dirty="0" smtClean="0"/>
              <a:t> duct (</a:t>
            </a:r>
            <a:r>
              <a:rPr lang="en-US" sz="2800" b="1" dirty="0" err="1" smtClean="0"/>
              <a:t>Müller</a:t>
            </a:r>
            <a:r>
              <a:rPr lang="en-US" sz="2800" b="1" dirty="0" smtClean="0"/>
              <a:t>) </a:t>
            </a:r>
            <a:r>
              <a:rPr lang="en-US" sz="2800" dirty="0" smtClean="0"/>
              <a:t>atrophies. It leaves behind embryonic remnants such as the </a:t>
            </a:r>
            <a:r>
              <a:rPr lang="en-US" sz="2800" b="1" dirty="0" smtClean="0"/>
              <a:t>testicular appendage  </a:t>
            </a:r>
            <a:r>
              <a:rPr lang="en-US" sz="2800" dirty="0" smtClean="0"/>
              <a:t>and parts of the </a:t>
            </a:r>
            <a:r>
              <a:rPr lang="en-US" sz="2800" b="1" dirty="0" smtClean="0"/>
              <a:t>prostatic </a:t>
            </a:r>
            <a:r>
              <a:rPr lang="en-US" sz="2800" b="1" dirty="0" err="1" smtClean="0"/>
              <a:t>utricule</a:t>
            </a:r>
            <a:r>
              <a:rPr lang="en-US" sz="2800" b="1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JO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410200" cy="1107996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rPr>
              <a:t>B) </a:t>
            </a:r>
            <a:r>
              <a:rPr lang="en-US" sz="3600" b="1" dirty="0" smtClean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Homeostatic Functions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33550"/>
            <a:ext cx="9144000" cy="830997"/>
          </a:xfrm>
        </p:spPr>
        <p:txBody>
          <a:bodyPr/>
          <a:lstStyle/>
          <a:p>
            <a:pPr marL="609600" indent="-609600" eaLnBrk="1" hangingPunct="1"/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Regulate blood volume and blood pressure:</a:t>
            </a:r>
          </a:p>
          <a:p>
            <a:pPr marL="990600" lvl="1" indent="-533400" eaLnBrk="1" hangingPunct="1"/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adjusting volume of water lost in urine</a:t>
            </a:r>
          </a:p>
          <a:p>
            <a:pPr marL="990600" lvl="1" indent="-533400" eaLnBrk="1" hangingPunct="1"/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releasing  renin from the juxtraglomerular apparatus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2647950"/>
            <a:ext cx="9144000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Regulate plasma ion concentrations:</a:t>
            </a:r>
          </a:p>
          <a:p>
            <a:pPr marL="990600" lvl="1" indent="-533400" algn="l" rtl="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sodium, potassium, and chloride ions (by controlling quantities lost in urine)</a:t>
            </a:r>
          </a:p>
          <a:p>
            <a:pPr marL="990600" lvl="1" indent="-533400" algn="l" rtl="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calcium ion levels</a:t>
            </a:r>
          </a:p>
        </p:txBody>
      </p:sp>
      <p:sp>
        <p:nvSpPr>
          <p:cNvPr id="15366" name="ZoneTexte 9"/>
          <p:cNvSpPr txBox="1">
            <a:spLocks noChangeArrowheads="1"/>
          </p:cNvSpPr>
          <p:nvPr/>
        </p:nvSpPr>
        <p:spPr bwMode="auto">
          <a:xfrm>
            <a:off x="304800" y="1221581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 rtl="0">
              <a:spcBef>
                <a:spcPct val="20000"/>
              </a:spcBef>
            </a:pPr>
            <a:r>
              <a:rPr lang="fr-FR" b="1" dirty="0">
                <a:solidFill>
                  <a:srgbClr val="FF0000"/>
                </a:solidFill>
              </a:rPr>
              <a:t>1)      Water </a:t>
            </a:r>
            <a:r>
              <a:rPr lang="fr-FR" b="1" dirty="0" smtClean="0">
                <a:solidFill>
                  <a:srgbClr val="FF0000"/>
                </a:solidFill>
              </a:rPr>
              <a:t>–</a:t>
            </a:r>
            <a:r>
              <a:rPr lang="fr-FR" b="1" dirty="0" err="1" smtClean="0">
                <a:solidFill>
                  <a:srgbClr val="FF0000"/>
                </a:solidFill>
              </a:rPr>
              <a:t>electrolytes</a:t>
            </a:r>
            <a:r>
              <a:rPr lang="fr-FR" b="1" dirty="0" smtClean="0">
                <a:solidFill>
                  <a:srgbClr val="FF0000"/>
                </a:solidFill>
              </a:rPr>
              <a:t> balance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4288126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dirty="0"/>
              <a:t>The kidneys control this by </a:t>
            </a:r>
            <a:r>
              <a:rPr lang="en-US" b="1" dirty="0"/>
              <a:t>excreting H+ ions and reabsorbing HCO3 (bicarbonate).</a:t>
            </a:r>
            <a:r>
              <a:rPr lang="en-US" dirty="0"/>
              <a:t> 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81000" y="379095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</a:rPr>
              <a:t>  2) </a:t>
            </a:r>
            <a:r>
              <a:rPr lang="fr-FR" b="1" dirty="0" err="1">
                <a:solidFill>
                  <a:srgbClr val="FF0000"/>
                </a:solidFill>
              </a:rPr>
              <a:t>Acid</a:t>
            </a:r>
            <a:r>
              <a:rPr lang="fr-FR" b="1" dirty="0">
                <a:solidFill>
                  <a:srgbClr val="FF0000"/>
                </a:solidFill>
              </a:rPr>
              <a:t>-Base Balance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895600" y="379095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 rtl="0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(Help stabilize blood 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90550"/>
            <a:ext cx="8229599" cy="3794521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 </a:t>
            </a:r>
            <a:r>
              <a:rPr lang="en-US" sz="2400" b="1" dirty="0" smtClean="0"/>
              <a:t>females</a:t>
            </a:r>
            <a:r>
              <a:rPr lang="en-US" sz="2400" dirty="0" smtClean="0"/>
              <a:t> the </a:t>
            </a:r>
            <a:r>
              <a:rPr lang="en-US" sz="2400" b="1" dirty="0" err="1" smtClean="0"/>
              <a:t>paramesonephric</a:t>
            </a:r>
            <a:r>
              <a:rPr lang="en-US" sz="2400" b="1" dirty="0" smtClean="0"/>
              <a:t> duct (</a:t>
            </a:r>
            <a:r>
              <a:rPr lang="en-US" sz="2400" b="1" dirty="0" err="1" smtClean="0"/>
              <a:t>Müller</a:t>
            </a:r>
            <a:r>
              <a:rPr lang="en-US" sz="2400" b="1" dirty="0" smtClean="0"/>
              <a:t>)</a:t>
            </a:r>
            <a:r>
              <a:rPr lang="en-US" sz="2400" dirty="0" smtClean="0"/>
              <a:t> remains in existence and differentiates itself into the fallopian tube with its </a:t>
            </a:r>
            <a:r>
              <a:rPr lang="en-US" sz="2400" dirty="0" err="1" smtClean="0"/>
              <a:t>ampullae</a:t>
            </a:r>
            <a:r>
              <a:rPr lang="en-US" sz="2400" dirty="0" smtClean="0"/>
              <a:t> and, following its fusion at the caudal end, into the </a:t>
            </a:r>
            <a:r>
              <a:rPr lang="en-US" sz="2400" b="1" dirty="0" smtClean="0"/>
              <a:t>uterus</a:t>
            </a:r>
            <a:r>
              <a:rPr lang="en-US" sz="2400" dirty="0" smtClean="0"/>
              <a:t> and the </a:t>
            </a:r>
            <a:r>
              <a:rPr lang="en-US" sz="2400" b="1" dirty="0" smtClean="0"/>
              <a:t>upper part of the vagina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mesonephric</a:t>
            </a:r>
            <a:r>
              <a:rPr lang="en-US" sz="2400" dirty="0" smtClean="0"/>
              <a:t> duct (Wolff) with its tubules atrophies and leaves embryonic remnants such as the </a:t>
            </a:r>
            <a:r>
              <a:rPr lang="en-US" sz="2400" dirty="0" err="1" smtClean="0"/>
              <a:t>ductus</a:t>
            </a:r>
            <a:r>
              <a:rPr lang="en-US" sz="2400" dirty="0" smtClean="0"/>
              <a:t> </a:t>
            </a:r>
            <a:r>
              <a:rPr lang="en-US" sz="2400" dirty="0" err="1" smtClean="0"/>
              <a:t>longitudinalis</a:t>
            </a:r>
            <a:r>
              <a:rPr lang="en-US" sz="2400" dirty="0" smtClean="0"/>
              <a:t> </a:t>
            </a:r>
            <a:r>
              <a:rPr lang="en-US" sz="2400" dirty="0" err="1" smtClean="0"/>
              <a:t>epoöphori</a:t>
            </a:r>
            <a:r>
              <a:rPr lang="en-US" sz="2400" dirty="0" smtClean="0"/>
              <a:t> (Gartner), </a:t>
            </a:r>
            <a:r>
              <a:rPr lang="en-US" sz="2400" dirty="0" err="1" smtClean="0"/>
              <a:t>epoöphoron</a:t>
            </a:r>
            <a:r>
              <a:rPr lang="en-US" sz="2400" dirty="0" smtClean="0"/>
              <a:t> and </a:t>
            </a:r>
            <a:r>
              <a:rPr lang="en-US" sz="2400" dirty="0" err="1" smtClean="0"/>
              <a:t>paroöphoron</a:t>
            </a:r>
            <a:r>
              <a:rPr lang="en-US" sz="2400" dirty="0" smtClean="0"/>
              <a:t>.</a:t>
            </a:r>
            <a:endParaRPr lang="ar-JO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51600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Development </a:t>
            </a:r>
            <a:r>
              <a:rPr dirty="0"/>
              <a:t>of the </a:t>
            </a:r>
            <a:r>
              <a:rPr spc="-5" dirty="0"/>
              <a:t>Urinary</a:t>
            </a:r>
            <a:r>
              <a:rPr spc="-60" dirty="0"/>
              <a:t> </a:t>
            </a:r>
            <a:r>
              <a:rPr dirty="0"/>
              <a:t>Organs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0919" y="4825365"/>
            <a:ext cx="13246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23.18a,b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405" y="1350554"/>
            <a:ext cx="4486720" cy="243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4026" y="1377315"/>
            <a:ext cx="4178843" cy="2389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51600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Development </a:t>
            </a:r>
            <a:r>
              <a:rPr dirty="0"/>
              <a:t>of the </a:t>
            </a:r>
            <a:r>
              <a:rPr spc="-5" dirty="0"/>
              <a:t>Urinary</a:t>
            </a:r>
            <a:r>
              <a:rPr spc="-60" dirty="0"/>
              <a:t> </a:t>
            </a:r>
            <a:r>
              <a:rPr dirty="0"/>
              <a:t>Organs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0119" y="4825365"/>
            <a:ext cx="13754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 </a:t>
            </a:r>
            <a:r>
              <a:rPr sz="1400" b="1" dirty="0">
                <a:latin typeface="Arial"/>
                <a:cs typeface="Arial"/>
              </a:rPr>
              <a:t>23.18c,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021" y="1446847"/>
            <a:ext cx="4270432" cy="2229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2856" y="1428750"/>
            <a:ext cx="3971029" cy="2286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541" y="1061084"/>
            <a:ext cx="7614919" cy="2123658"/>
          </a:xfrm>
        </p:spPr>
        <p:txBody>
          <a:bodyPr/>
          <a:lstStyle/>
          <a:p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Rockwell Condensed" pitchFamily="18" charset="0"/>
              </a:rPr>
              <a:t>Good Luck</a:t>
            </a:r>
            <a:endParaRPr lang="ar-JO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514350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293688" algn="l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 dirty="0">
                <a:latin typeface="Franklin Gothic Book" pitchFamily="34" charset="0"/>
              </a:rPr>
              <a:t>C) The endocrine function </a:t>
            </a:r>
            <a:endParaRPr lang="en-US" sz="3600" dirty="0">
              <a:latin typeface="Franklin Gothic Book" pitchFamily="34" charset="0"/>
            </a:endParaRPr>
          </a:p>
          <a:p>
            <a:pPr marL="346075" indent="-293688" algn="l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Kidneys have primary endocrine function since they  </a:t>
            </a:r>
            <a:r>
              <a:rPr lang="en-US" sz="1800" b="1" dirty="0">
                <a:solidFill>
                  <a:srgbClr val="000000"/>
                </a:solidFill>
              </a:rPr>
              <a:t>produce hormones </a:t>
            </a:r>
            <a:r>
              <a:rPr lang="en-US" sz="1800" dirty="0">
                <a:solidFill>
                  <a:srgbClr val="000000"/>
                </a:solidFill>
              </a:rPr>
              <a:t>(erythropoietin, </a:t>
            </a:r>
            <a:r>
              <a:rPr lang="en-US" sz="1800" dirty="0" err="1">
                <a:solidFill>
                  <a:srgbClr val="000000"/>
                </a:solidFill>
              </a:rPr>
              <a:t>renin</a:t>
            </a:r>
            <a:r>
              <a:rPr lang="en-US" sz="1800" dirty="0">
                <a:solidFill>
                  <a:srgbClr val="000000"/>
                </a:solidFill>
              </a:rPr>
              <a:t> and prostaglandin).</a:t>
            </a:r>
          </a:p>
          <a:p>
            <a:pPr marL="346075" indent="-293688" algn="l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Erythropoietin</a:t>
            </a:r>
            <a:r>
              <a:rPr lang="en-US" sz="1800" dirty="0">
                <a:solidFill>
                  <a:srgbClr val="000000"/>
                </a:solidFill>
              </a:rPr>
              <a:t> is secreted in response to a lowered oxygen content in the blood. It acts on bone marrow, stimulating the production of red blood cells.</a:t>
            </a:r>
          </a:p>
          <a:p>
            <a:pPr marL="346075" indent="-293688" algn="l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Renin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the primary stimuli for </a:t>
            </a:r>
            <a:r>
              <a:rPr lang="en-US" sz="1800" dirty="0" err="1">
                <a:solidFill>
                  <a:srgbClr val="000000"/>
                </a:solidFill>
              </a:rPr>
              <a:t>renin</a:t>
            </a:r>
            <a:r>
              <a:rPr lang="en-US" sz="1800" dirty="0">
                <a:solidFill>
                  <a:srgbClr val="000000"/>
                </a:solidFill>
              </a:rPr>
              <a:t> release include reduction of renal perfusion pressure and </a:t>
            </a:r>
            <a:r>
              <a:rPr lang="en-US" sz="1800" dirty="0" err="1">
                <a:solidFill>
                  <a:srgbClr val="000000"/>
                </a:solidFill>
              </a:rPr>
              <a:t>hyponatremia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err="1" smtClean="0">
                <a:solidFill>
                  <a:srgbClr val="000000"/>
                </a:solidFill>
              </a:rPr>
              <a:t>Renin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release is also influenced by </a:t>
            </a:r>
            <a:r>
              <a:rPr lang="en-US" sz="1800" dirty="0" err="1">
                <a:solidFill>
                  <a:srgbClr val="000000"/>
                </a:solidFill>
              </a:rPr>
              <a:t>angiotension</a:t>
            </a:r>
            <a:r>
              <a:rPr lang="en-US" sz="1800" dirty="0">
                <a:solidFill>
                  <a:srgbClr val="000000"/>
                </a:solidFill>
              </a:rPr>
              <a:t> II and ADH. </a:t>
            </a:r>
          </a:p>
          <a:p>
            <a:pPr marL="346075" indent="-293688" algn="l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The kidneys are primarily responsible for </a:t>
            </a:r>
            <a:r>
              <a:rPr lang="en-US" sz="1800" b="1" dirty="0">
                <a:solidFill>
                  <a:srgbClr val="000000"/>
                </a:solidFill>
              </a:rPr>
              <a:t>producing vitamin </a:t>
            </a:r>
            <a:r>
              <a:rPr lang="en-US" sz="1800" b="1" dirty="0" smtClean="0">
                <a:solidFill>
                  <a:srgbClr val="000000"/>
                </a:solidFill>
              </a:rPr>
              <a:t>D3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40" y="4882514"/>
            <a:ext cx="43897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6003F"/>
                </a:solidFill>
                <a:latin typeface="Arial"/>
                <a:cs typeface="Arial"/>
              </a:rPr>
              <a:t>Copyright </a:t>
            </a:r>
            <a:r>
              <a:rPr sz="1000" dirty="0">
                <a:solidFill>
                  <a:srgbClr val="66003F"/>
                </a:solidFill>
                <a:latin typeface="Arial"/>
                <a:cs typeface="Arial"/>
              </a:rPr>
              <a:t>© </a:t>
            </a:r>
            <a:r>
              <a:rPr sz="1000" spc="-10" dirty="0">
                <a:solidFill>
                  <a:srgbClr val="66003F"/>
                </a:solidFill>
                <a:latin typeface="Arial"/>
                <a:cs typeface="Arial"/>
              </a:rPr>
              <a:t>2008 </a:t>
            </a:r>
            <a:r>
              <a:rPr sz="1000" spc="-5" dirty="0">
                <a:solidFill>
                  <a:srgbClr val="66003F"/>
                </a:solidFill>
                <a:latin typeface="Arial"/>
                <a:cs typeface="Arial"/>
              </a:rPr>
              <a:t>Pearson </a:t>
            </a:r>
            <a:r>
              <a:rPr sz="1000" spc="-10" dirty="0">
                <a:solidFill>
                  <a:srgbClr val="66003F"/>
                </a:solidFill>
                <a:latin typeface="Arial"/>
                <a:cs typeface="Arial"/>
              </a:rPr>
              <a:t>Education, </a:t>
            </a:r>
            <a:r>
              <a:rPr sz="1000" spc="-5" dirty="0">
                <a:solidFill>
                  <a:srgbClr val="66003F"/>
                </a:solidFill>
                <a:latin typeface="Arial"/>
                <a:cs typeface="Arial"/>
              </a:rPr>
              <a:t>Inc., </a:t>
            </a:r>
            <a:r>
              <a:rPr sz="1000" spc="-10" dirty="0">
                <a:solidFill>
                  <a:srgbClr val="66003F"/>
                </a:solidFill>
                <a:latin typeface="Arial"/>
                <a:cs typeface="Arial"/>
              </a:rPr>
              <a:t>publishing </a:t>
            </a:r>
            <a:r>
              <a:rPr sz="1000" spc="-5" dirty="0">
                <a:solidFill>
                  <a:srgbClr val="66003F"/>
                </a:solidFill>
                <a:latin typeface="Arial"/>
                <a:cs typeface="Arial"/>
              </a:rPr>
              <a:t>as </a:t>
            </a:r>
            <a:r>
              <a:rPr sz="1000" spc="-10" dirty="0">
                <a:solidFill>
                  <a:srgbClr val="66003F"/>
                </a:solidFill>
                <a:latin typeface="Arial"/>
                <a:cs typeface="Arial"/>
              </a:rPr>
              <a:t>Benjamin</a:t>
            </a:r>
            <a:r>
              <a:rPr sz="1000" spc="45" dirty="0">
                <a:solidFill>
                  <a:srgbClr val="66003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003F"/>
                </a:solidFill>
                <a:latin typeface="Arial"/>
                <a:cs typeface="Arial"/>
              </a:rPr>
              <a:t>Cummings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42938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Organs </a:t>
            </a:r>
            <a:r>
              <a:rPr spc="5" dirty="0"/>
              <a:t>of </a:t>
            </a:r>
            <a:r>
              <a:rPr dirty="0"/>
              <a:t>the </a:t>
            </a:r>
            <a:r>
              <a:rPr spc="-5" dirty="0"/>
              <a:t>Urinary</a:t>
            </a:r>
            <a:r>
              <a:rPr spc="-75" dirty="0"/>
              <a:t> </a:t>
            </a:r>
            <a:r>
              <a:rPr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1061085"/>
            <a:ext cx="2630170" cy="200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Kidneys</a:t>
            </a:r>
            <a:endParaRPr sz="4200" baseline="1984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Ureters</a:t>
            </a:r>
            <a:endParaRPr sz="4200" baseline="1984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Urinary</a:t>
            </a:r>
            <a:r>
              <a:rPr sz="4200" spc="-75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bladder</a:t>
            </a:r>
            <a:endParaRPr sz="4200" baseline="1984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Urethra</a:t>
            </a:r>
            <a:endParaRPr sz="4200" baseline="198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8730" y="4825365"/>
            <a:ext cx="1065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6138" y="867923"/>
            <a:ext cx="5423802" cy="342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62560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Location and External Anatomy </a:t>
            </a:r>
            <a:r>
              <a:rPr dirty="0"/>
              <a:t>of</a:t>
            </a:r>
            <a:r>
              <a:rPr spc="20" dirty="0"/>
              <a:t> </a:t>
            </a:r>
            <a:r>
              <a:rPr spc="-5" dirty="0"/>
              <a:t>Kidneys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000" y="895350"/>
            <a:ext cx="5426075" cy="4021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Located </a:t>
            </a: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retroperitoneally</a:t>
            </a:r>
            <a:endParaRPr sz="4200" baseline="1984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62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solidFill>
                  <a:srgbClr val="66003F"/>
                </a:solidFill>
                <a:latin typeface="Times New Roman"/>
                <a:cs typeface="Times New Roman"/>
              </a:rPr>
              <a:t>Lateral </a:t>
            </a:r>
            <a:r>
              <a:rPr sz="2800" dirty="0">
                <a:solidFill>
                  <a:srgbClr val="66003F"/>
                </a:solidFill>
                <a:latin typeface="Times New Roman"/>
                <a:cs typeface="Times New Roman"/>
              </a:rPr>
              <a:t>to T</a:t>
            </a:r>
            <a:r>
              <a:rPr sz="2400" baseline="-24305" dirty="0">
                <a:solidFill>
                  <a:srgbClr val="66003F"/>
                </a:solidFill>
                <a:latin typeface="Times New Roman"/>
                <a:cs typeface="Times New Roman"/>
              </a:rPr>
              <a:t>12</a:t>
            </a:r>
            <a:r>
              <a:rPr sz="2800" dirty="0">
                <a:solidFill>
                  <a:srgbClr val="66003F"/>
                </a:solidFill>
                <a:latin typeface="Times New Roman"/>
                <a:cs typeface="Times New Roman"/>
              </a:rPr>
              <a:t>–L</a:t>
            </a:r>
            <a:r>
              <a:rPr sz="2400" baseline="-24305" dirty="0">
                <a:solidFill>
                  <a:srgbClr val="66003F"/>
                </a:solidFill>
                <a:latin typeface="Times New Roman"/>
                <a:cs typeface="Times New Roman"/>
              </a:rPr>
              <a:t>3</a:t>
            </a:r>
            <a:r>
              <a:rPr sz="2400" spc="442" baseline="-24305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3F"/>
                </a:solidFill>
                <a:latin typeface="Times New Roman"/>
                <a:cs typeface="Times New Roman"/>
              </a:rPr>
              <a:t>vertebrae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2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Average</a:t>
            </a:r>
            <a:r>
              <a:rPr sz="4200" spc="-3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kidney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12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cm tall,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6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cm wide,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3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cm</a:t>
            </a:r>
            <a:r>
              <a:rPr sz="3900" spc="22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thick</a:t>
            </a:r>
            <a:endParaRPr sz="3900" baseline="1068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b="1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Hilus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On concave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surface</a:t>
            </a:r>
            <a:endParaRPr sz="3900" baseline="1068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Vessels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and nerves enter and</a:t>
            </a:r>
            <a:r>
              <a:rPr sz="3900" spc="-89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exit</a:t>
            </a:r>
            <a:endParaRPr sz="3900" baseline="1068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Renal capsule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surrounds the</a:t>
            </a:r>
            <a:r>
              <a:rPr sz="4200" spc="-104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kidney</a:t>
            </a:r>
            <a:endParaRPr sz="4200" baseline="1984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" y="253365"/>
            <a:ext cx="70459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bg1"/>
                </a:solidFill>
              </a:rPr>
              <a:t>Relationship </a:t>
            </a:r>
            <a:r>
              <a:rPr dirty="0">
                <a:solidFill>
                  <a:schemeClr val="bg1"/>
                </a:solidFill>
              </a:rPr>
              <a:t>of the </a:t>
            </a:r>
            <a:r>
              <a:rPr spc="-5" dirty="0">
                <a:solidFill>
                  <a:schemeClr val="bg1"/>
                </a:solidFill>
              </a:rPr>
              <a:t>Kidneys </a:t>
            </a:r>
            <a:r>
              <a:rPr dirty="0">
                <a:solidFill>
                  <a:schemeClr val="bg1"/>
                </a:solidFill>
              </a:rPr>
              <a:t>to </a:t>
            </a:r>
            <a:r>
              <a:rPr spc="-5" dirty="0">
                <a:solidFill>
                  <a:schemeClr val="bg1"/>
                </a:solidFill>
              </a:rPr>
              <a:t>Vertebra and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Ribs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09840" y="4825365"/>
            <a:ext cx="10756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23.1b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7285" y="685800"/>
            <a:ext cx="5001244" cy="4091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09550"/>
            <a:ext cx="9144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Position of the Kidneys </a:t>
            </a:r>
            <a:r>
              <a:rPr spc="-5" dirty="0">
                <a:solidFill>
                  <a:schemeClr val="bg1"/>
                </a:solidFill>
              </a:rPr>
              <a:t>with </a:t>
            </a:r>
            <a:r>
              <a:rPr dirty="0">
                <a:solidFill>
                  <a:schemeClr val="bg1"/>
                </a:solidFill>
              </a:rPr>
              <a:t>in the </a:t>
            </a:r>
            <a:r>
              <a:rPr spc="-5" dirty="0">
                <a:solidFill>
                  <a:schemeClr val="bg1"/>
                </a:solidFill>
              </a:rPr>
              <a:t>Posterior Abdominal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8730" y="4825365"/>
            <a:ext cx="1065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23.2a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830" y="705802"/>
            <a:ext cx="7851140" cy="415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15000" cy="28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389573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9144000" y="0"/>
                </a:moveTo>
                <a:lnTo>
                  <a:pt x="0" y="0"/>
                </a:lnTo>
                <a:lnTo>
                  <a:pt x="0" y="519429"/>
                </a:lnTo>
                <a:lnTo>
                  <a:pt x="9144000" y="51942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3365"/>
            <a:ext cx="56464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Internal Gross Anatomy </a:t>
            </a:r>
            <a:r>
              <a:rPr dirty="0"/>
              <a:t>of the </a:t>
            </a:r>
            <a:r>
              <a:rPr spc="-5" dirty="0"/>
              <a:t>Kidneys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0" y="895350"/>
            <a:ext cx="5272405" cy="4085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 smtClean="0">
                <a:solidFill>
                  <a:srgbClr val="66003F"/>
                </a:solidFill>
                <a:latin typeface="Times New Roman"/>
                <a:cs typeface="Times New Roman"/>
              </a:rPr>
              <a:t>Renal</a:t>
            </a:r>
            <a:r>
              <a:rPr sz="3900" spc="-15" baseline="1068" dirty="0" smtClean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cortex</a:t>
            </a:r>
            <a:endParaRPr sz="3900" baseline="1068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5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Renal</a:t>
            </a:r>
            <a:r>
              <a:rPr sz="3900" spc="-15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baseline="2136" dirty="0">
                <a:solidFill>
                  <a:srgbClr val="66003F"/>
                </a:solidFill>
                <a:latin typeface="Times New Roman"/>
                <a:cs typeface="Times New Roman"/>
              </a:rPr>
              <a:t>pyramids</a:t>
            </a:r>
            <a:endParaRPr sz="3900" baseline="2136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Renal</a:t>
            </a:r>
            <a:r>
              <a:rPr sz="3900" spc="-15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pelvis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1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Major</a:t>
            </a:r>
            <a:r>
              <a:rPr sz="3600" spc="-112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calicies</a:t>
            </a:r>
            <a:endParaRPr sz="3600" baseline="2314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59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Minor</a:t>
            </a:r>
            <a:r>
              <a:rPr sz="3600" spc="-112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aseline="1157" dirty="0">
                <a:solidFill>
                  <a:srgbClr val="66003F"/>
                </a:solidFill>
                <a:latin typeface="Times New Roman"/>
                <a:cs typeface="Times New Roman"/>
              </a:rPr>
              <a:t>calicies</a:t>
            </a:r>
            <a:endParaRPr sz="3600" baseline="1157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70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Gross</a:t>
            </a:r>
            <a:r>
              <a:rPr sz="4200" spc="-15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solidFill>
                  <a:srgbClr val="66003F"/>
                </a:solidFill>
                <a:latin typeface="Times New Roman"/>
                <a:cs typeface="Times New Roman"/>
              </a:rPr>
              <a:t>vasculature</a:t>
            </a:r>
            <a:endParaRPr sz="4200" baseline="1984" dirty="0">
              <a:latin typeface="Times New Roman"/>
              <a:cs typeface="Times New Roman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64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755650" algn="l"/>
              </a:tabLst>
            </a:pPr>
            <a:r>
              <a:rPr sz="3900" b="1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Renal</a:t>
            </a:r>
            <a:r>
              <a:rPr sz="3900" b="1" spc="-7" baseline="1068" dirty="0">
                <a:solidFill>
                  <a:srgbClr val="66003F"/>
                </a:solidFill>
                <a:latin typeface="Times New Roman"/>
                <a:cs typeface="Times New Roman"/>
              </a:rPr>
              <a:t> arteries</a:t>
            </a:r>
            <a:endParaRPr sz="3900" baseline="1068" dirty="0">
              <a:latin typeface="Times New Roman"/>
              <a:cs typeface="Times New Roman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610"/>
              </a:spcBef>
              <a:buClr>
                <a:srgbClr val="CE6F3A"/>
              </a:buClr>
              <a:buSzPct val="125000"/>
              <a:buFont typeface="Wingdings"/>
              <a:buChar char=""/>
              <a:tabLst>
                <a:tab pos="1155700" algn="l"/>
              </a:tabLst>
            </a:pPr>
            <a:r>
              <a:rPr sz="3600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Branch into </a:t>
            </a:r>
            <a:r>
              <a:rPr lang="ar-JO" sz="3600" baseline="2314" dirty="0" smtClean="0">
                <a:solidFill>
                  <a:srgbClr val="66003F"/>
                </a:solidFill>
                <a:latin typeface="Times New Roman"/>
                <a:cs typeface="Times New Roman"/>
              </a:rPr>
              <a:t/>
            </a:r>
            <a:br>
              <a:rPr lang="ar-JO" sz="3600" baseline="2314" dirty="0" smtClean="0">
                <a:solidFill>
                  <a:srgbClr val="66003F"/>
                </a:solidFill>
                <a:latin typeface="Times New Roman"/>
                <a:cs typeface="Times New Roman"/>
              </a:rPr>
            </a:br>
            <a:r>
              <a:rPr sz="3600" b="1" baseline="2314" dirty="0" smtClean="0">
                <a:solidFill>
                  <a:srgbClr val="66003F"/>
                </a:solidFill>
                <a:latin typeface="Times New Roman"/>
                <a:cs typeface="Times New Roman"/>
              </a:rPr>
              <a:t>segmental</a:t>
            </a:r>
            <a:r>
              <a:rPr sz="3600" b="1" spc="-60" baseline="2314" dirty="0" smtClean="0">
                <a:solidFill>
                  <a:srgbClr val="66003F"/>
                </a:solidFill>
                <a:latin typeface="Times New Roman"/>
                <a:cs typeface="Times New Roman"/>
              </a:rPr>
              <a:t> </a:t>
            </a:r>
            <a:r>
              <a:rPr sz="3600" b="1" baseline="2314" dirty="0">
                <a:solidFill>
                  <a:srgbClr val="66003F"/>
                </a:solidFill>
                <a:latin typeface="Times New Roman"/>
                <a:cs typeface="Times New Roman"/>
              </a:rPr>
              <a:t>arteries</a:t>
            </a:r>
            <a:endParaRPr sz="3600" baseline="2314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545" y="590550"/>
            <a:ext cx="493845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BA330D7466F40B6C538FA465A5418" ma:contentTypeVersion="1" ma:contentTypeDescription="Create a new document." ma:contentTypeScope="" ma:versionID="6d2c6e4de0738f82d41f5f09b0733f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D2AE2D-C2E5-49AD-A0BC-9BDA6D56CE32}"/>
</file>

<file path=customXml/itemProps2.xml><?xml version="1.0" encoding="utf-8"?>
<ds:datastoreItem xmlns:ds="http://schemas.openxmlformats.org/officeDocument/2006/customXml" ds:itemID="{30C2A56C-0799-4EE9-ACEB-865D0CAF1B9C}"/>
</file>

<file path=customXml/itemProps3.xml><?xml version="1.0" encoding="utf-8"?>
<ds:datastoreItem xmlns:ds="http://schemas.openxmlformats.org/officeDocument/2006/customXml" ds:itemID="{13F98D9F-E8D4-47E5-8CB8-BDF2B545C7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756</Words>
  <Application>Microsoft Office PowerPoint</Application>
  <PresentationFormat>On-screen Show (16:9)</PresentationFormat>
  <Paragraphs>192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Urinary System</vt:lpstr>
      <vt:lpstr>Slide 2</vt:lpstr>
      <vt:lpstr> B) Homeostatic Functions</vt:lpstr>
      <vt:lpstr>Slide 4</vt:lpstr>
      <vt:lpstr>Organs of the Urinary System</vt:lpstr>
      <vt:lpstr>Location and External Anatomy of Kidneys</vt:lpstr>
      <vt:lpstr>Relationship of the Kidneys to Vertebra and Ribs</vt:lpstr>
      <vt:lpstr>Position of the Kidneys with in the Posterior Abdominal Wall</vt:lpstr>
      <vt:lpstr>Internal Gross Anatomy of the Kidneys</vt:lpstr>
      <vt:lpstr>Internal Anatomy of the Kidneys</vt:lpstr>
      <vt:lpstr>Summary of Blood Vessels Supplying the Kidney</vt:lpstr>
      <vt:lpstr>Mechanisms of Urine Production</vt:lpstr>
      <vt:lpstr>Basic Kidney Functions</vt:lpstr>
      <vt:lpstr>The Nephron</vt:lpstr>
      <vt:lpstr>Tubular Section of Nephron</vt:lpstr>
      <vt:lpstr>Ureters</vt:lpstr>
      <vt:lpstr>Microscopic Structure of the Ureter</vt:lpstr>
      <vt:lpstr>Urinary Bladder</vt:lpstr>
      <vt:lpstr>Urinary Bladder</vt:lpstr>
      <vt:lpstr>Urinary Bladder</vt:lpstr>
      <vt:lpstr>Histology of the Urinary Bladder</vt:lpstr>
      <vt:lpstr>Structure of the Urinary Bladder and Urethra</vt:lpstr>
      <vt:lpstr>Urethra</vt:lpstr>
      <vt:lpstr>Urethra</vt:lpstr>
      <vt:lpstr>Embryology of The Urinary System</vt:lpstr>
      <vt:lpstr>Slide 26</vt:lpstr>
      <vt:lpstr>Slide 27</vt:lpstr>
      <vt:lpstr>Slide 28</vt:lpstr>
      <vt:lpstr>Slide 29</vt:lpstr>
      <vt:lpstr>Slide 30</vt:lpstr>
      <vt:lpstr>Development of the Urinary Organs</vt:lpstr>
      <vt:lpstr>Development of the Urinary Organs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karlm</dc:creator>
  <cp:lastModifiedBy>adel alrabadi</cp:lastModifiedBy>
  <cp:revision>10</cp:revision>
  <dcterms:created xsi:type="dcterms:W3CDTF">2019-02-17T16:35:51Z</dcterms:created>
  <dcterms:modified xsi:type="dcterms:W3CDTF">2020-03-15T22:33:51Z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2009-12-03T00:00:00Z</vt:filetime>
  </property>
  <property fmtid="{D5CDD505-2E9C-101B-9397-08002B2CF9AE}" pid="3" name="Creator">
    <vt:lpwstr>Impress</vt:lpwstr>
  </property>
  <property fmtid="{D5CDD505-2E9C-101B-9397-08002B2CF9AE}" pid="4" name="LastSaved">
    <vt:filetime>2009-12-03T00:00:00Z</vt:filetime>
  </property>
  <property fmtid="{D5CDD505-2E9C-101B-9397-08002B2CF9AE}" pid="5" name="ContentTypeId">
    <vt:lpwstr>0x010100EB5BA330D7466F40B6C538FA465A5418</vt:lpwstr>
  </property>
</Properties>
</file>