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8.xml" ContentType="application/vnd.openxmlformats-officedocument.presentationml.slide+xml"/>
  <Override PartName="/ppt/slides/slide48.xml" ContentType="application/vnd.openxmlformats-officedocument.presentationml.slide+xml"/>
  <Override PartName="/ppt/slides/slide5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5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7" r:id="rId12"/>
    <p:sldId id="270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91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294" r:id="rId38"/>
    <p:sldId id="295" r:id="rId39"/>
    <p:sldId id="297" r:id="rId40"/>
    <p:sldId id="302" r:id="rId41"/>
    <p:sldId id="296" r:id="rId42"/>
    <p:sldId id="299" r:id="rId43"/>
    <p:sldId id="300" r:id="rId44"/>
    <p:sldId id="301" r:id="rId45"/>
    <p:sldId id="298" r:id="rId46"/>
    <p:sldId id="303" r:id="rId47"/>
    <p:sldId id="304" r:id="rId48"/>
    <p:sldId id="305" r:id="rId49"/>
    <p:sldId id="306" r:id="rId50"/>
    <p:sldId id="30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E797-7C89-44AD-B0A0-13822EC925A0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C949-D339-4147-8612-FB9517362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E797-7C89-44AD-B0A0-13822EC925A0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C949-D339-4147-8612-FB9517362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E797-7C89-44AD-B0A0-13822EC925A0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C949-D339-4147-8612-FB951736209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E797-7C89-44AD-B0A0-13822EC925A0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C949-D339-4147-8612-FB9517362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E797-7C89-44AD-B0A0-13822EC925A0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C949-D339-4147-8612-FB9517362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E797-7C89-44AD-B0A0-13822EC925A0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C949-D339-4147-8612-FB9517362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E797-7C89-44AD-B0A0-13822EC925A0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C949-D339-4147-8612-FB9517362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E797-7C89-44AD-B0A0-13822EC925A0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C949-D339-4147-8612-FB9517362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E797-7C89-44AD-B0A0-13822EC925A0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C949-D339-4147-8612-FB9517362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E797-7C89-44AD-B0A0-13822EC925A0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C949-D339-4147-8612-FB9517362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E797-7C89-44AD-B0A0-13822EC925A0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C949-D339-4147-8612-FB9517362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A17E797-7C89-44AD-B0A0-13822EC925A0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882C949-D339-4147-8612-FB9517362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667000"/>
            <a:ext cx="4495800" cy="3450696"/>
          </a:xfrm>
        </p:spPr>
        <p:txBody>
          <a:bodyPr/>
          <a:lstStyle/>
          <a:p>
            <a:r>
              <a:rPr lang="en-US" dirty="0"/>
              <a:t>The term </a:t>
            </a:r>
            <a:r>
              <a:rPr lang="en-US" i="1" dirty="0"/>
              <a:t>priapism </a:t>
            </a:r>
            <a:r>
              <a:rPr lang="en-US" dirty="0"/>
              <a:t>has its origin in reference to the Greek </a:t>
            </a:r>
            <a:r>
              <a:rPr lang="en-US" dirty="0" smtClean="0"/>
              <a:t>god Priapus</a:t>
            </a:r>
            <a:r>
              <a:rPr lang="en-US" dirty="0"/>
              <a:t>, who was worshipped as a god of fertility and </a:t>
            </a:r>
            <a:r>
              <a:rPr lang="en-US" dirty="0" smtClean="0"/>
              <a:t>protector of </a:t>
            </a:r>
            <a:r>
              <a:rPr lang="en-US" dirty="0"/>
              <a:t>horticulture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PRIAPISM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667000"/>
            <a:ext cx="333375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Ischemic priapism accounts for the majority of </a:t>
            </a:r>
            <a:r>
              <a:rPr lang="en-US" b="1" dirty="0" smtClean="0"/>
              <a:t>cases described </a:t>
            </a:r>
            <a:r>
              <a:rPr lang="en-US" b="1" dirty="0"/>
              <a:t>in the </a:t>
            </a:r>
            <a:r>
              <a:rPr lang="en-US" b="1" dirty="0" smtClean="0"/>
              <a:t>literature</a:t>
            </a:r>
          </a:p>
          <a:p>
            <a:r>
              <a:rPr lang="en-US" dirty="0"/>
              <a:t>The erection of ischemic </a:t>
            </a:r>
            <a:r>
              <a:rPr lang="en-US" dirty="0" smtClean="0"/>
              <a:t>priapism may </a:t>
            </a:r>
            <a:r>
              <a:rPr lang="en-US" dirty="0"/>
              <a:t>begin with sexual stimulation or the administration of </a:t>
            </a:r>
            <a:r>
              <a:rPr lang="en-US" dirty="0" smtClean="0"/>
              <a:t>pharmacologic agents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EPIDEMIOLOGY AND</a:t>
            </a:r>
            <a:br>
              <a:rPr lang="en-US" b="1" dirty="0"/>
            </a:br>
            <a:r>
              <a:rPr lang="en-US" b="1" dirty="0"/>
              <a:t>PATHOPHYSIOLOGY OF PRIAPISM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an erection persists beyond 4 hours and is not relieved by cessation of sexual stimulation or orgasm, the physiologic phenomena of ischemic priapism have </a:t>
            </a:r>
            <a:r>
              <a:rPr lang="en-US" dirty="0" smtClean="0"/>
              <a:t>begun</a:t>
            </a:r>
          </a:p>
          <a:p>
            <a:r>
              <a:rPr lang="en-US" dirty="0" smtClean="0"/>
              <a:t>Erections lasting </a:t>
            </a:r>
            <a:r>
              <a:rPr lang="en-US" dirty="0"/>
              <a:t>up to 4 hours are by consensus defined as “</a:t>
            </a:r>
            <a:r>
              <a:rPr lang="en-US" dirty="0" smtClean="0"/>
              <a:t>prolonged"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2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362922"/>
            <a:ext cx="4190999" cy="634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7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Hematologic </a:t>
            </a:r>
            <a:r>
              <a:rPr lang="en-US" dirty="0" err="1"/>
              <a:t>dyscrasias</a:t>
            </a:r>
            <a:r>
              <a:rPr lang="en-US" dirty="0"/>
              <a:t> are a major risk factor </a:t>
            </a:r>
            <a:r>
              <a:rPr lang="en-US" dirty="0" smtClean="0"/>
              <a:t>for ischemic priapism</a:t>
            </a:r>
          </a:p>
          <a:p>
            <a:r>
              <a:rPr lang="en-US" dirty="0"/>
              <a:t>Sickle cell </a:t>
            </a:r>
            <a:r>
              <a:rPr lang="en-US" dirty="0" err="1" smtClean="0"/>
              <a:t>hemoglobinopathy</a:t>
            </a:r>
            <a:r>
              <a:rPr lang="en-US" dirty="0"/>
              <a:t> </a:t>
            </a:r>
            <a:r>
              <a:rPr lang="en-US" dirty="0" smtClean="0"/>
              <a:t>accounts </a:t>
            </a:r>
            <a:r>
              <a:rPr lang="en-US" dirty="0"/>
              <a:t>for at least a third of all cases of </a:t>
            </a:r>
            <a:r>
              <a:rPr lang="en-US" dirty="0" smtClean="0"/>
              <a:t>priapism</a:t>
            </a:r>
          </a:p>
          <a:p>
            <a:r>
              <a:rPr lang="en-US" dirty="0"/>
              <a:t>SCD patients may experience </a:t>
            </a:r>
            <a:r>
              <a:rPr lang="en-US" dirty="0" smtClean="0"/>
              <a:t>stuttering priapism </a:t>
            </a:r>
            <a:r>
              <a:rPr lang="en-US" dirty="0"/>
              <a:t>from childhood</a:t>
            </a:r>
            <a:endParaRPr lang="en-US" dirty="0" smtClean="0"/>
          </a:p>
          <a:p>
            <a:r>
              <a:rPr lang="en-US" dirty="0"/>
              <a:t>Priapism secondary to metastatic </a:t>
            </a:r>
            <a:r>
              <a:rPr lang="en-US" dirty="0" smtClean="0"/>
              <a:t>infiltrating solid </a:t>
            </a:r>
            <a:r>
              <a:rPr lang="en-US" dirty="0"/>
              <a:t>lesions rather than </a:t>
            </a:r>
            <a:r>
              <a:rPr lang="en-US" dirty="0" err="1"/>
              <a:t>leukemoid</a:t>
            </a:r>
            <a:r>
              <a:rPr lang="en-US" dirty="0"/>
              <a:t> reaction </a:t>
            </a:r>
            <a:r>
              <a:rPr lang="en-US" dirty="0" smtClean="0"/>
              <a:t>is extremely </a:t>
            </a:r>
            <a:r>
              <a:rPr lang="en-US" dirty="0"/>
              <a:t>rare.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3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153400" cy="3962400"/>
          </a:xfrm>
        </p:spPr>
        <p:txBody>
          <a:bodyPr>
            <a:normAutofit/>
          </a:bodyPr>
          <a:lstStyle/>
          <a:p>
            <a:r>
              <a:rPr lang="en-US" b="1" dirty="0"/>
              <a:t>Iatrogenic Priapism: </a:t>
            </a:r>
            <a:r>
              <a:rPr lang="en-US" b="1" dirty="0" err="1"/>
              <a:t>Intracavernous</a:t>
            </a:r>
            <a:r>
              <a:rPr lang="en-US" b="1" dirty="0"/>
              <a:t> Injections</a:t>
            </a:r>
            <a:endParaRPr lang="en-US" b="1" dirty="0" smtClean="0"/>
          </a:p>
          <a:p>
            <a:pPr lvl="1"/>
            <a:r>
              <a:rPr lang="en-US" dirty="0" smtClean="0"/>
              <a:t>Prolonged </a:t>
            </a:r>
            <a:r>
              <a:rPr lang="en-US" dirty="0"/>
              <a:t>erection is more commonly reported than </a:t>
            </a:r>
            <a:r>
              <a:rPr lang="en-US" dirty="0" smtClean="0"/>
              <a:t>is priapism</a:t>
            </a:r>
            <a:r>
              <a:rPr lang="en-US" dirty="0"/>
              <a:t>, following therapeutic or diagnostic </a:t>
            </a:r>
            <a:r>
              <a:rPr lang="en-US" dirty="0" smtClean="0"/>
              <a:t>injection of </a:t>
            </a:r>
            <a:r>
              <a:rPr lang="en-US" dirty="0" err="1"/>
              <a:t>intracavernous</a:t>
            </a:r>
            <a:r>
              <a:rPr lang="en-US" dirty="0"/>
              <a:t> vasoactive </a:t>
            </a:r>
            <a:r>
              <a:rPr lang="en-US" dirty="0" smtClean="0"/>
              <a:t>medications</a:t>
            </a:r>
          </a:p>
          <a:p>
            <a:r>
              <a:rPr lang="en-US" b="1" dirty="0" err="1"/>
              <a:t>Iatrogentic</a:t>
            </a:r>
            <a:r>
              <a:rPr lang="en-US" b="1" dirty="0"/>
              <a:t> Priapism: </a:t>
            </a:r>
            <a:r>
              <a:rPr lang="en-US" b="1" dirty="0" smtClean="0"/>
              <a:t>Oral Phosphodiesterase </a:t>
            </a:r>
            <a:r>
              <a:rPr lang="en-US" b="1" dirty="0"/>
              <a:t>Type 5 </a:t>
            </a:r>
            <a:r>
              <a:rPr lang="en-US" b="1" dirty="0" smtClean="0"/>
              <a:t>Inhibitors</a:t>
            </a:r>
          </a:p>
          <a:p>
            <a:pPr lvl="1"/>
            <a:r>
              <a:rPr lang="en-US" dirty="0"/>
              <a:t>There have been rare reports of prolonged </a:t>
            </a:r>
            <a:r>
              <a:rPr lang="en-US" dirty="0" smtClean="0"/>
              <a:t>erection greater </a:t>
            </a:r>
            <a:r>
              <a:rPr lang="en-US" dirty="0"/>
              <a:t>than 4 hours and priapism (painful erections &gt;</a:t>
            </a:r>
            <a:r>
              <a:rPr lang="en-US" dirty="0" smtClean="0"/>
              <a:t>6 hours </a:t>
            </a:r>
            <a:r>
              <a:rPr lang="en-US" dirty="0"/>
              <a:t>duration) for this class of compounds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0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Nonischemic</a:t>
            </a:r>
            <a:r>
              <a:rPr lang="en-US" b="1" dirty="0"/>
              <a:t> priapism </a:t>
            </a:r>
            <a:r>
              <a:rPr lang="en-US" dirty="0"/>
              <a:t>is much rarer than </a:t>
            </a:r>
            <a:r>
              <a:rPr lang="en-US" dirty="0" smtClean="0"/>
              <a:t>ischemic priapism</a:t>
            </a:r>
            <a:r>
              <a:rPr lang="en-US" dirty="0"/>
              <a:t>, and the etiology is largely attributed </a:t>
            </a:r>
            <a:r>
              <a:rPr lang="en-US" dirty="0" smtClean="0"/>
              <a:t>to trauma</a:t>
            </a:r>
          </a:p>
          <a:p>
            <a:r>
              <a:rPr lang="en-US" dirty="0"/>
              <a:t>Forces may be blunt or penetrating, resulting </a:t>
            </a:r>
            <a:r>
              <a:rPr lang="en-US" dirty="0" smtClean="0"/>
              <a:t>in laceration </a:t>
            </a:r>
            <a:r>
              <a:rPr lang="en-US" dirty="0"/>
              <a:t>of the cavernous artery or one of its </a:t>
            </a:r>
            <a:r>
              <a:rPr lang="en-US" dirty="0" smtClean="0"/>
              <a:t>branches within </a:t>
            </a:r>
            <a:r>
              <a:rPr lang="en-US" dirty="0"/>
              <a:t>the corpora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presentation of HFP should be </a:t>
            </a:r>
            <a:r>
              <a:rPr lang="en-US" dirty="0" smtClean="0"/>
              <a:t>suspected in </a:t>
            </a:r>
            <a:r>
              <a:rPr lang="en-US" dirty="0"/>
              <a:t>cases where rapid recurrence, persistence </a:t>
            </a:r>
            <a:r>
              <a:rPr lang="en-US" dirty="0" smtClean="0"/>
              <a:t>of erection </a:t>
            </a:r>
            <a:r>
              <a:rPr lang="en-US" dirty="0"/>
              <a:t>with partial penile rigidity, or stuttering </a:t>
            </a:r>
            <a:r>
              <a:rPr lang="en-US" dirty="0" smtClean="0"/>
              <a:t>priapism not </a:t>
            </a:r>
            <a:r>
              <a:rPr lang="en-US" dirty="0"/>
              <a:t>associated with pain is evident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9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History</a:t>
            </a:r>
          </a:p>
          <a:p>
            <a:pPr lvl="1"/>
            <a:r>
              <a:rPr lang="en-US" dirty="0"/>
              <a:t>In order to initiate appropriate management, the physician </a:t>
            </a:r>
            <a:r>
              <a:rPr lang="en-US" dirty="0" smtClean="0"/>
              <a:t>must determine </a:t>
            </a:r>
            <a:r>
              <a:rPr lang="en-US" dirty="0"/>
              <a:t>whether the underlying priapism hemodynamics </a:t>
            </a:r>
            <a:r>
              <a:rPr lang="en-US" dirty="0" smtClean="0"/>
              <a:t>are ischemic </a:t>
            </a:r>
            <a:r>
              <a:rPr lang="en-US" dirty="0"/>
              <a:t>or </a:t>
            </a:r>
            <a:r>
              <a:rPr lang="en-US" dirty="0" err="1"/>
              <a:t>nonischemic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EVALUATION AND</a:t>
            </a:r>
            <a:br>
              <a:rPr lang="en-US" b="1" dirty="0"/>
            </a:br>
            <a:r>
              <a:rPr lang="en-US" b="1" dirty="0"/>
              <a:t>DIAGNOSIS OF PRIAPISM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8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Ischemia should be </a:t>
            </a:r>
            <a:r>
              <a:rPr lang="en-US" b="1" dirty="0" smtClean="0"/>
              <a:t>suspected when </a:t>
            </a:r>
            <a:r>
              <a:rPr lang="en-US" dirty="0"/>
              <a:t>the patient </a:t>
            </a:r>
            <a:r>
              <a:rPr lang="en-US" dirty="0" smtClean="0"/>
              <a:t>has</a:t>
            </a:r>
          </a:p>
          <a:p>
            <a:pPr lvl="1"/>
            <a:r>
              <a:rPr lang="en-US" dirty="0" smtClean="0"/>
              <a:t> progressive penile pain</a:t>
            </a:r>
          </a:p>
          <a:p>
            <a:pPr lvl="1"/>
            <a:r>
              <a:rPr lang="en-US" dirty="0" smtClean="0"/>
              <a:t>duration </a:t>
            </a:r>
            <a:r>
              <a:rPr lang="en-US" dirty="0"/>
              <a:t>of </a:t>
            </a:r>
            <a:r>
              <a:rPr lang="en-US" dirty="0" smtClean="0"/>
              <a:t>erection</a:t>
            </a:r>
          </a:p>
          <a:p>
            <a:pPr lvl="1"/>
            <a:r>
              <a:rPr lang="en-US" dirty="0" smtClean="0"/>
              <a:t>Previous history of priapism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a known drug associated </a:t>
            </a:r>
            <a:r>
              <a:rPr lang="en-US" dirty="0" smtClean="0"/>
              <a:t>with priapism</a:t>
            </a:r>
          </a:p>
          <a:p>
            <a:pPr lvl="1"/>
            <a:r>
              <a:rPr lang="en-US" dirty="0" smtClean="0"/>
              <a:t>SCD </a:t>
            </a:r>
            <a:r>
              <a:rPr lang="en-US" dirty="0"/>
              <a:t>or another blood </a:t>
            </a:r>
            <a:r>
              <a:rPr lang="en-US" dirty="0" err="1" smtClean="0"/>
              <a:t>dyscrasia</a:t>
            </a:r>
            <a:endParaRPr lang="en-US" dirty="0" smtClean="0"/>
          </a:p>
          <a:p>
            <a:pPr lvl="1"/>
            <a:r>
              <a:rPr lang="en-US" dirty="0" smtClean="0"/>
              <a:t>neurologic </a:t>
            </a:r>
            <a:r>
              <a:rPr lang="en-US" dirty="0"/>
              <a:t>condition, especially those affecting the spinal cord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7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Nonischemic</a:t>
            </a:r>
            <a:r>
              <a:rPr lang="en-US" b="1" dirty="0"/>
              <a:t> priapism should be suspected when </a:t>
            </a:r>
            <a:r>
              <a:rPr lang="en-US" dirty="0"/>
              <a:t>there </a:t>
            </a:r>
            <a:r>
              <a:rPr lang="en-US" dirty="0" smtClean="0"/>
              <a:t>is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pain </a:t>
            </a:r>
            <a:endParaRPr lang="en-US" dirty="0" smtClean="0"/>
          </a:p>
          <a:p>
            <a:pPr lvl="1"/>
            <a:r>
              <a:rPr lang="en-US" dirty="0" smtClean="0"/>
              <a:t>The erection </a:t>
            </a:r>
            <a:r>
              <a:rPr lang="en-US" dirty="0"/>
              <a:t>duration has not been accompanied </a:t>
            </a:r>
            <a:r>
              <a:rPr lang="en-US" dirty="0" smtClean="0"/>
              <a:t>by progressive </a:t>
            </a:r>
            <a:r>
              <a:rPr lang="en-US" dirty="0"/>
              <a:t>discomfort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There is a history of straddle injury, </a:t>
            </a:r>
            <a:r>
              <a:rPr lang="en-US" dirty="0" smtClean="0"/>
              <a:t>coital trauma</a:t>
            </a:r>
            <a:r>
              <a:rPr lang="en-US" dirty="0"/>
              <a:t>, blunt trauma to the penis or perineum, penile </a:t>
            </a:r>
            <a:r>
              <a:rPr lang="en-US" dirty="0" smtClean="0"/>
              <a:t>injection, penile </a:t>
            </a:r>
            <a:r>
              <a:rPr lang="en-US" dirty="0"/>
              <a:t>surgery or a diagnostic procedure of the pelvic and </a:t>
            </a:r>
            <a:r>
              <a:rPr lang="en-US" dirty="0" smtClean="0"/>
              <a:t>penile vessels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5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Priapism is a full or partial erection that continues </a:t>
            </a:r>
            <a:r>
              <a:rPr lang="en-US" dirty="0" smtClean="0"/>
              <a:t>more than </a:t>
            </a:r>
            <a:r>
              <a:rPr lang="en-US" dirty="0"/>
              <a:t>4 hours beyond sexual stimulation and orgasm </a:t>
            </a:r>
            <a:r>
              <a:rPr lang="en-US" dirty="0" smtClean="0"/>
              <a:t>or is </a:t>
            </a:r>
            <a:r>
              <a:rPr lang="en-US" dirty="0"/>
              <a:t>unrelated to sexual stimulation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Physical </a:t>
            </a:r>
            <a:r>
              <a:rPr lang="en-US" b="1" dirty="0" smtClean="0"/>
              <a:t>Examination</a:t>
            </a:r>
          </a:p>
          <a:p>
            <a:r>
              <a:rPr lang="en-US" dirty="0"/>
              <a:t>Inspection and </a:t>
            </a:r>
            <a:r>
              <a:rPr lang="en-US" dirty="0" smtClean="0"/>
              <a:t>palpation</a:t>
            </a:r>
          </a:p>
          <a:p>
            <a:pPr lvl="1"/>
            <a:r>
              <a:rPr lang="en-US" dirty="0" smtClean="0"/>
              <a:t>Determine the </a:t>
            </a:r>
            <a:r>
              <a:rPr lang="en-US" dirty="0"/>
              <a:t>extent and degree of tumescence and </a:t>
            </a:r>
            <a:r>
              <a:rPr lang="en-US" dirty="0" smtClean="0"/>
              <a:t>rigidity</a:t>
            </a:r>
            <a:endParaRPr lang="en-US" dirty="0"/>
          </a:p>
          <a:p>
            <a:pPr lvl="1"/>
            <a:r>
              <a:rPr lang="en-US" dirty="0"/>
              <a:t>involvement of the cavernous </a:t>
            </a:r>
            <a:r>
              <a:rPr lang="en-US" dirty="0" smtClean="0"/>
              <a:t>bodies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the presence of </a:t>
            </a:r>
            <a:r>
              <a:rPr lang="en-US" dirty="0" smtClean="0"/>
              <a:t>pain</a:t>
            </a:r>
            <a:endParaRPr lang="en-US" dirty="0"/>
          </a:p>
          <a:p>
            <a:pPr lvl="1"/>
            <a:r>
              <a:rPr lang="en-US" dirty="0"/>
              <a:t>the evidence of trauma to the </a:t>
            </a:r>
            <a:r>
              <a:rPr lang="en-US" dirty="0" smtClean="0"/>
              <a:t>perineum</a:t>
            </a:r>
          </a:p>
          <a:p>
            <a:r>
              <a:rPr lang="en-US" dirty="0" smtClean="0"/>
              <a:t>Examination </a:t>
            </a:r>
            <a:r>
              <a:rPr lang="en-US" dirty="0"/>
              <a:t>of the abdomen, testicles, </a:t>
            </a:r>
            <a:r>
              <a:rPr lang="en-US" dirty="0" smtClean="0"/>
              <a:t>perineum, rectum</a:t>
            </a:r>
            <a:r>
              <a:rPr lang="en-US" dirty="0"/>
              <a:t>, and prostate may help identify a cancer primary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Laboratory </a:t>
            </a:r>
            <a:r>
              <a:rPr lang="en-US" b="1" dirty="0" smtClean="0"/>
              <a:t>Testing</a:t>
            </a:r>
          </a:p>
          <a:p>
            <a:pPr lvl="1"/>
            <a:r>
              <a:rPr lang="en-US" dirty="0"/>
              <a:t>Evaluation should include a CBC, </a:t>
            </a:r>
            <a:r>
              <a:rPr lang="en-US" dirty="0" smtClean="0"/>
              <a:t>WBC</a:t>
            </a:r>
          </a:p>
          <a:p>
            <a:pPr lvl="1"/>
            <a:r>
              <a:rPr lang="en-US" dirty="0" smtClean="0"/>
              <a:t>Corporal </a:t>
            </a:r>
            <a:r>
              <a:rPr lang="en-US" dirty="0"/>
              <a:t>blood gas by aspiration is </a:t>
            </a:r>
            <a:r>
              <a:rPr lang="en-US" dirty="0" smtClean="0"/>
              <a:t>recommended in </a:t>
            </a:r>
            <a:r>
              <a:rPr lang="en-US" dirty="0"/>
              <a:t>the emergency evaluation of </a:t>
            </a:r>
            <a:r>
              <a:rPr lang="en-US" dirty="0" smtClean="0"/>
              <a:t>priapism </a:t>
            </a:r>
            <a:r>
              <a:rPr lang="en-US" sz="2400" dirty="0" smtClean="0"/>
              <a:t>(</a:t>
            </a:r>
            <a:r>
              <a:rPr lang="en-US" sz="2400" dirty="0"/>
              <a:t>Aspiration may be both diagnostic and </a:t>
            </a:r>
            <a:r>
              <a:rPr lang="en-US" sz="2400" dirty="0" smtClean="0"/>
              <a:t>therapeutic)</a:t>
            </a:r>
          </a:p>
          <a:p>
            <a:pPr lvl="1"/>
            <a:r>
              <a:rPr lang="en-US" dirty="0" smtClean="0"/>
              <a:t>The corporal </a:t>
            </a:r>
            <a:r>
              <a:rPr lang="en-US" dirty="0"/>
              <a:t>blood aspirate differentiates ischemic </a:t>
            </a:r>
            <a:r>
              <a:rPr lang="en-US" dirty="0" smtClean="0"/>
              <a:t>from </a:t>
            </a:r>
            <a:r>
              <a:rPr lang="en-US" dirty="0" err="1" smtClean="0"/>
              <a:t>nonischemic</a:t>
            </a:r>
            <a:r>
              <a:rPr lang="en-US" dirty="0" smtClean="0"/>
              <a:t> priapism</a:t>
            </a:r>
          </a:p>
          <a:p>
            <a:pPr lvl="1"/>
            <a:r>
              <a:rPr lang="en-US" dirty="0"/>
              <a:t>Color duplex Doppler ultrasonography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6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Arteriography </a:t>
            </a:r>
            <a:r>
              <a:rPr lang="en-US" dirty="0"/>
              <a:t>is too invasive as a diagnostic </a:t>
            </a:r>
            <a:r>
              <a:rPr lang="en-US" dirty="0" smtClean="0"/>
              <a:t>procedure to </a:t>
            </a:r>
            <a:r>
              <a:rPr lang="en-US" dirty="0"/>
              <a:t>differentiate ischemic from </a:t>
            </a:r>
            <a:r>
              <a:rPr lang="en-US" dirty="0" err="1"/>
              <a:t>nonischemic</a:t>
            </a:r>
            <a:r>
              <a:rPr lang="en-US" dirty="0"/>
              <a:t> </a:t>
            </a:r>
            <a:r>
              <a:rPr lang="en-US" dirty="0" smtClean="0"/>
              <a:t>priapism </a:t>
            </a:r>
            <a:r>
              <a:rPr lang="en-US" sz="2400" dirty="0" smtClean="0"/>
              <a:t>(Penile arteriography should </a:t>
            </a:r>
            <a:r>
              <a:rPr lang="en-US" sz="2400" dirty="0"/>
              <a:t>be reserved for the </a:t>
            </a:r>
            <a:r>
              <a:rPr lang="en-US" sz="2400" dirty="0" smtClean="0"/>
              <a:t>management of </a:t>
            </a:r>
            <a:r>
              <a:rPr lang="en-US" sz="2400" dirty="0"/>
              <a:t>high-flow priapism, when embolization is </a:t>
            </a:r>
            <a:r>
              <a:rPr lang="en-US" sz="2400" dirty="0" smtClean="0"/>
              <a:t>planned)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Historically, first aid was applied by the patient or </a:t>
            </a:r>
            <a:r>
              <a:rPr lang="en-US" dirty="0" smtClean="0"/>
              <a:t>recommended by </a:t>
            </a:r>
            <a:r>
              <a:rPr lang="en-US" dirty="0"/>
              <a:t>a health practitioner unfamiliar with the hemodynamics </a:t>
            </a:r>
            <a:r>
              <a:rPr lang="en-US" dirty="0" smtClean="0"/>
              <a:t>of priapism</a:t>
            </a:r>
            <a:r>
              <a:rPr lang="en-US" dirty="0"/>
              <a:t>; these interventions included ejaculation, ice packs, </a:t>
            </a:r>
            <a:r>
              <a:rPr lang="en-US" dirty="0" smtClean="0"/>
              <a:t>cold baths</a:t>
            </a:r>
            <a:r>
              <a:rPr lang="en-US" dirty="0"/>
              <a:t>, and cold water enemas.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MEDICAL TREATMENTS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Oral sympathomimetic </a:t>
            </a:r>
            <a:r>
              <a:rPr lang="en-US" dirty="0" smtClean="0"/>
              <a:t>drugs (</a:t>
            </a:r>
            <a:r>
              <a:rPr lang="en-US" dirty="0" err="1" smtClean="0"/>
              <a:t>etilefrine</a:t>
            </a:r>
            <a:r>
              <a:rPr lang="en-US" dirty="0"/>
              <a:t>, pseudoephedrine, phenylpropanolamine, and </a:t>
            </a:r>
            <a:r>
              <a:rPr lang="en-US" dirty="0" smtClean="0"/>
              <a:t>terbutaline) have </a:t>
            </a:r>
            <a:r>
              <a:rPr lang="en-US" dirty="0"/>
              <a:t>been reported to effectively reverse prolonged </a:t>
            </a:r>
            <a:r>
              <a:rPr lang="en-US" dirty="0" smtClean="0"/>
              <a:t>erection (&lt;</a:t>
            </a:r>
            <a:r>
              <a:rPr lang="en-US" dirty="0"/>
              <a:t>4 hours) initiated by </a:t>
            </a:r>
            <a:r>
              <a:rPr lang="en-US" dirty="0" err="1"/>
              <a:t>intracavernous</a:t>
            </a:r>
            <a:r>
              <a:rPr lang="en-US" dirty="0"/>
              <a:t> injection therapies </a:t>
            </a:r>
            <a:r>
              <a:rPr lang="en-US" dirty="0" smtClean="0"/>
              <a:t>with efficacies </a:t>
            </a:r>
            <a:r>
              <a:rPr lang="en-US" dirty="0"/>
              <a:t>of 28% to 36</a:t>
            </a:r>
            <a:r>
              <a:rPr lang="en-US" dirty="0" smtClean="0"/>
              <a:t>%</a:t>
            </a:r>
          </a:p>
          <a:p>
            <a:r>
              <a:rPr lang="en-US" b="1" dirty="0"/>
              <a:t>Oral agents are not recommended in the </a:t>
            </a:r>
            <a:r>
              <a:rPr lang="en-US" b="1" dirty="0" smtClean="0"/>
              <a:t>management of </a:t>
            </a:r>
            <a:r>
              <a:rPr lang="en-US" b="1" dirty="0"/>
              <a:t>acute ischemic priapism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recommended initial </a:t>
            </a:r>
            <a:r>
              <a:rPr lang="en-US" dirty="0"/>
              <a:t>treatment of ischemic priapism is the </a:t>
            </a:r>
            <a:r>
              <a:rPr lang="en-US" dirty="0" smtClean="0"/>
              <a:t>decompression of </a:t>
            </a:r>
            <a:r>
              <a:rPr lang="en-US" dirty="0"/>
              <a:t>the corpora cavernosa by </a:t>
            </a:r>
            <a:r>
              <a:rPr lang="en-US" dirty="0" smtClean="0"/>
              <a:t>aspiration.</a:t>
            </a:r>
          </a:p>
          <a:p>
            <a:r>
              <a:rPr lang="en-US" dirty="0" smtClean="0"/>
              <a:t>Aspiration will </a:t>
            </a:r>
            <a:r>
              <a:rPr lang="en-US" dirty="0"/>
              <a:t>immediately soften the erection and relieve </a:t>
            </a:r>
            <a:r>
              <a:rPr lang="en-US" dirty="0" smtClean="0"/>
              <a:t>pain. </a:t>
            </a:r>
          </a:p>
          <a:p>
            <a:r>
              <a:rPr lang="en-US" dirty="0" smtClean="0"/>
              <a:t>Aspiration </a:t>
            </a:r>
            <a:r>
              <a:rPr lang="en-US" dirty="0"/>
              <a:t>alone may relieve priapism in 36% of cases.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Aspiration should be </a:t>
            </a:r>
            <a:r>
              <a:rPr lang="en-US" dirty="0" smtClean="0"/>
              <a:t>repeated until </a:t>
            </a:r>
            <a:r>
              <a:rPr lang="en-US" dirty="0"/>
              <a:t>no more dark blood can be seen coming out </a:t>
            </a:r>
            <a:r>
              <a:rPr lang="en-US" dirty="0" smtClean="0"/>
              <a:t>from the </a:t>
            </a:r>
            <a:r>
              <a:rPr lang="en-US" dirty="0"/>
              <a:t>corpora and fresh bright red blood is </a:t>
            </a:r>
            <a:r>
              <a:rPr lang="en-US" dirty="0" smtClean="0"/>
              <a:t>obtained</a:t>
            </a:r>
          </a:p>
          <a:p>
            <a:r>
              <a:rPr lang="en-US" dirty="0" smtClean="0"/>
              <a:t>This process </a:t>
            </a:r>
            <a:r>
              <a:rPr lang="en-US" dirty="0"/>
              <a:t>leads to a marked decrease in the </a:t>
            </a:r>
            <a:r>
              <a:rPr lang="en-US" dirty="0" err="1" smtClean="0"/>
              <a:t>intracavernous</a:t>
            </a:r>
            <a:r>
              <a:rPr lang="en-US" dirty="0"/>
              <a:t> </a:t>
            </a:r>
            <a:r>
              <a:rPr lang="en-US" dirty="0" smtClean="0"/>
              <a:t>pressure</a:t>
            </a:r>
            <a:r>
              <a:rPr lang="en-US" dirty="0"/>
              <a:t>, relieves pain, and resuscitates the </a:t>
            </a:r>
            <a:r>
              <a:rPr lang="en-US" dirty="0" smtClean="0"/>
              <a:t>corporal environment </a:t>
            </a:r>
            <a:r>
              <a:rPr lang="en-US" dirty="0"/>
              <a:t>removing anoxic, acidotic, and </a:t>
            </a:r>
            <a:r>
              <a:rPr lang="en-US" dirty="0" err="1" smtClean="0"/>
              <a:t>hypercarbic</a:t>
            </a:r>
            <a:r>
              <a:rPr lang="en-US" dirty="0"/>
              <a:t> </a:t>
            </a:r>
            <a:r>
              <a:rPr lang="en-US" dirty="0" smtClean="0"/>
              <a:t>blood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single, large-bore, 19-gauge needle should </a:t>
            </a:r>
            <a:r>
              <a:rPr lang="en-US" dirty="0" smtClean="0"/>
              <a:t>be inserted </a:t>
            </a:r>
            <a:r>
              <a:rPr lang="en-US" dirty="0"/>
              <a:t>at the </a:t>
            </a:r>
            <a:r>
              <a:rPr lang="en-US" dirty="0" err="1"/>
              <a:t>peno</a:t>
            </a:r>
            <a:r>
              <a:rPr lang="en-US" dirty="0"/>
              <a:t>-scrotal junction at 3 or 9 o’clock, to </a:t>
            </a:r>
            <a:r>
              <a:rPr lang="en-US" dirty="0" smtClean="0"/>
              <a:t>avoid piercing </a:t>
            </a:r>
            <a:r>
              <a:rPr lang="en-US" dirty="0"/>
              <a:t>the dorsal neurovascular bundle</a:t>
            </a:r>
            <a:r>
              <a:rPr lang="en-US" dirty="0" smtClean="0"/>
              <a:t>.</a:t>
            </a:r>
          </a:p>
          <a:p>
            <a:r>
              <a:rPr lang="en-US" dirty="0"/>
              <a:t>The surgeon </a:t>
            </a:r>
            <a:r>
              <a:rPr lang="en-US" dirty="0" smtClean="0"/>
              <a:t>should compress </a:t>
            </a:r>
            <a:r>
              <a:rPr lang="en-US" dirty="0"/>
              <a:t>the penile shaft between the thumb and first </a:t>
            </a:r>
            <a:r>
              <a:rPr lang="en-US" dirty="0" smtClean="0"/>
              <a:t>digit, just </a:t>
            </a:r>
            <a:r>
              <a:rPr lang="en-US" dirty="0"/>
              <a:t>below the 19-gauge needle, aspirating the shaft until it </a:t>
            </a:r>
            <a:r>
              <a:rPr lang="en-US" dirty="0" smtClean="0"/>
              <a:t>is soft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6981" y="2909888"/>
            <a:ext cx="66579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10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Corporal aspiration, if unsuccessful, should be </a:t>
            </a:r>
            <a:r>
              <a:rPr lang="en-US" dirty="0" smtClean="0"/>
              <a:t>followed by </a:t>
            </a:r>
            <a:r>
              <a:rPr lang="en-US" dirty="0"/>
              <a:t>α-adrenergic injection or </a:t>
            </a:r>
            <a:r>
              <a:rPr lang="en-US" dirty="0" smtClean="0"/>
              <a:t>irrigation</a:t>
            </a:r>
          </a:p>
          <a:p>
            <a:endParaRPr lang="en-US" dirty="0" smtClean="0"/>
          </a:p>
          <a:p>
            <a:r>
              <a:rPr lang="en-US" dirty="0" smtClean="0"/>
              <a:t>Aspiration followed </a:t>
            </a:r>
            <a:r>
              <a:rPr lang="en-US" dirty="0"/>
              <a:t>by the </a:t>
            </a:r>
            <a:r>
              <a:rPr lang="en-US" dirty="0" err="1"/>
              <a:t>intracavernous</a:t>
            </a:r>
            <a:r>
              <a:rPr lang="en-US" dirty="0"/>
              <a:t> injection of </a:t>
            </a:r>
            <a:r>
              <a:rPr lang="en-US" dirty="0" smtClean="0"/>
              <a:t>sympathomimetic drugs </a:t>
            </a:r>
            <a:r>
              <a:rPr lang="en-US" dirty="0"/>
              <a:t>is recommended by the AUA </a:t>
            </a:r>
            <a:r>
              <a:rPr lang="en-US" dirty="0" smtClean="0"/>
              <a:t>Guidelines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Ischemic </a:t>
            </a:r>
            <a:r>
              <a:rPr lang="en-US" b="1" dirty="0" smtClean="0"/>
              <a:t>Priapism (</a:t>
            </a:r>
            <a:r>
              <a:rPr lang="en-US" b="1" dirty="0" err="1" smtClean="0"/>
              <a:t>Veno</a:t>
            </a:r>
            <a:r>
              <a:rPr lang="en-US" b="1" dirty="0" smtClean="0"/>
              <a:t>-Occlusive</a:t>
            </a:r>
            <a:r>
              <a:rPr lang="en-US" b="1" dirty="0"/>
              <a:t>, Low-Flow</a:t>
            </a:r>
            <a:r>
              <a:rPr lang="en-US" b="1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/>
              <a:t>Nonischemic</a:t>
            </a:r>
            <a:r>
              <a:rPr lang="en-US" b="1" dirty="0"/>
              <a:t> </a:t>
            </a:r>
            <a:r>
              <a:rPr lang="en-US" b="1" dirty="0" smtClean="0"/>
              <a:t>Priapism (Arterial</a:t>
            </a:r>
            <a:r>
              <a:rPr lang="en-US" b="1" dirty="0"/>
              <a:t>, High-Flow</a:t>
            </a:r>
            <a:r>
              <a:rPr lang="en-US" b="1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Stuttering Priapism (Intermittent)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Sympathomimetic drugs (phenylephrine, </a:t>
            </a:r>
            <a:r>
              <a:rPr lang="en-US" dirty="0" err="1"/>
              <a:t>etilephrine</a:t>
            </a:r>
            <a:r>
              <a:rPr lang="en-US" dirty="0"/>
              <a:t>, ephedrine, epinephrine, norepinephrine, </a:t>
            </a:r>
            <a:r>
              <a:rPr lang="fr-FR" dirty="0" err="1"/>
              <a:t>metaraminol</a:t>
            </a:r>
            <a:r>
              <a:rPr lang="fr-FR" dirty="0"/>
              <a:t>) cause </a:t>
            </a:r>
            <a:r>
              <a:rPr lang="fr-FR" dirty="0" err="1"/>
              <a:t>cavernous</a:t>
            </a:r>
            <a:r>
              <a:rPr lang="fr-FR" dirty="0"/>
              <a:t> </a:t>
            </a:r>
            <a:r>
              <a:rPr lang="fr-FR" dirty="0" err="1"/>
              <a:t>smooth</a:t>
            </a:r>
            <a:r>
              <a:rPr lang="fr-FR" dirty="0"/>
              <a:t> muscle (CSM) contraction.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Phenylephrine </a:t>
            </a:r>
            <a:r>
              <a:rPr lang="en-US" dirty="0"/>
              <a:t>is a selective α1-adrenergic </a:t>
            </a:r>
            <a:r>
              <a:rPr lang="en-US" dirty="0" smtClean="0"/>
              <a:t>receptor agonist </a:t>
            </a:r>
            <a:r>
              <a:rPr lang="en-US" dirty="0"/>
              <a:t>without β-mediated ionotropic and </a:t>
            </a:r>
            <a:r>
              <a:rPr lang="en-US" dirty="0" smtClean="0"/>
              <a:t>chronotropic cardiac </a:t>
            </a:r>
            <a:r>
              <a:rPr lang="en-US" dirty="0"/>
              <a:t>effects; it is the agent of choice by AUA </a:t>
            </a:r>
            <a:r>
              <a:rPr lang="en-US" dirty="0" smtClean="0"/>
              <a:t>consensus recommendation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phenylephrine can be concentrated as 200 </a:t>
            </a:r>
            <a:r>
              <a:rPr lang="en-US" dirty="0" err="1" smtClean="0"/>
              <a:t>μg</a:t>
            </a:r>
            <a:r>
              <a:rPr lang="en-US" dirty="0" smtClean="0"/>
              <a:t>/mL in </a:t>
            </a:r>
            <a:r>
              <a:rPr lang="en-US" dirty="0"/>
              <a:t>saline and administered intermittently as 0.5 mL </a:t>
            </a:r>
            <a:r>
              <a:rPr lang="en-US" dirty="0" smtClean="0"/>
              <a:t>to 1.0 </a:t>
            </a:r>
            <a:r>
              <a:rPr lang="en-US" dirty="0"/>
              <a:t>mL, every 5 to 10 minutes to a maximum dosage </a:t>
            </a:r>
            <a:r>
              <a:rPr lang="en-US" dirty="0" smtClean="0"/>
              <a:t>of 1 mg</a:t>
            </a:r>
          </a:p>
          <a:p>
            <a:r>
              <a:rPr lang="en-US" dirty="0"/>
              <a:t>This will permit up to 10 separate injections </a:t>
            </a:r>
            <a:r>
              <a:rPr lang="en-US" dirty="0" smtClean="0"/>
              <a:t>of 0.5 </a:t>
            </a:r>
            <a:r>
              <a:rPr lang="en-US" dirty="0"/>
              <a:t>mL (100 </a:t>
            </a:r>
            <a:r>
              <a:rPr lang="en-US" dirty="0" err="1"/>
              <a:t>μg</a:t>
            </a:r>
            <a:r>
              <a:rPr lang="en-US" dirty="0"/>
              <a:t> each) or 5 separate injections of 1 </a:t>
            </a:r>
            <a:r>
              <a:rPr lang="en-US" dirty="0" smtClean="0"/>
              <a:t>mL </a:t>
            </a:r>
            <a:r>
              <a:rPr lang="el-GR" dirty="0" smtClean="0"/>
              <a:t>(200 </a:t>
            </a:r>
            <a:r>
              <a:rPr lang="el-GR" dirty="0"/>
              <a:t>μ</a:t>
            </a:r>
            <a:r>
              <a:rPr lang="en-US" dirty="0"/>
              <a:t>g each).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3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Aspirate the penis between </a:t>
            </a:r>
            <a:r>
              <a:rPr lang="en-US" dirty="0" smtClean="0"/>
              <a:t>successive injections </a:t>
            </a:r>
            <a:r>
              <a:rPr lang="en-US" dirty="0"/>
              <a:t>by tightly pinching the shaft at the </a:t>
            </a:r>
            <a:r>
              <a:rPr lang="en-US" dirty="0" err="1" smtClean="0"/>
              <a:t>penoscrotal</a:t>
            </a:r>
            <a:r>
              <a:rPr lang="en-US" dirty="0"/>
              <a:t> </a:t>
            </a:r>
            <a:r>
              <a:rPr lang="en-US" dirty="0" smtClean="0"/>
              <a:t>junction</a:t>
            </a:r>
            <a:r>
              <a:rPr lang="en-US" dirty="0"/>
              <a:t>, just below the site of needle </a:t>
            </a:r>
            <a:r>
              <a:rPr lang="en-US" dirty="0" smtClean="0"/>
              <a:t>insertion</a:t>
            </a:r>
          </a:p>
          <a:p>
            <a:r>
              <a:rPr lang="en-US" dirty="0"/>
              <a:t>Aspirate until distal shaft is </a:t>
            </a:r>
            <a:r>
              <a:rPr lang="en-US" dirty="0" smtClean="0"/>
              <a:t>empty</a:t>
            </a:r>
          </a:p>
          <a:p>
            <a:r>
              <a:rPr lang="en-US" dirty="0" smtClean="0"/>
              <a:t>Then inject </a:t>
            </a:r>
            <a:r>
              <a:rPr lang="en-US" dirty="0"/>
              <a:t>phenylephrine, releasing the compression at </a:t>
            </a:r>
            <a:r>
              <a:rPr lang="en-US" dirty="0" smtClean="0"/>
              <a:t>the </a:t>
            </a:r>
            <a:r>
              <a:rPr lang="en-US" dirty="0" err="1" smtClean="0"/>
              <a:t>peno</a:t>
            </a:r>
            <a:r>
              <a:rPr lang="en-US" dirty="0" smtClean="0"/>
              <a:t>-scrotal </a:t>
            </a:r>
            <a:r>
              <a:rPr lang="en-US" dirty="0"/>
              <a:t>junction, allowing the shaft to refill </a:t>
            </a:r>
            <a:r>
              <a:rPr lang="en-US" dirty="0" smtClean="0"/>
              <a:t>with fresh </a:t>
            </a:r>
            <a:r>
              <a:rPr lang="en-US" dirty="0"/>
              <a:t>blood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Serial monitoring of blood </a:t>
            </a:r>
            <a:r>
              <a:rPr lang="en-US" dirty="0" smtClean="0"/>
              <a:t>pressure and </a:t>
            </a:r>
            <a:r>
              <a:rPr lang="en-US" dirty="0"/>
              <a:t>pulse should be performed during </a:t>
            </a:r>
            <a:r>
              <a:rPr lang="en-US" dirty="0" smtClean="0"/>
              <a:t>and immediately </a:t>
            </a:r>
            <a:r>
              <a:rPr lang="en-US" dirty="0"/>
              <a:t>following </a:t>
            </a:r>
            <a:r>
              <a:rPr lang="en-US" dirty="0" err="1"/>
              <a:t>intracavernous</a:t>
            </a:r>
            <a:r>
              <a:rPr lang="en-US" dirty="0"/>
              <a:t> injection of </a:t>
            </a:r>
            <a:r>
              <a:rPr lang="en-US" dirty="0" smtClean="0"/>
              <a:t>sympathomimetic drugs</a:t>
            </a:r>
          </a:p>
          <a:p>
            <a:r>
              <a:rPr lang="en-US" dirty="0"/>
              <a:t>Potential side effects of </a:t>
            </a:r>
            <a:r>
              <a:rPr lang="en-US" dirty="0" err="1" smtClean="0"/>
              <a:t>intracavernous</a:t>
            </a:r>
            <a:r>
              <a:rPr lang="en-US" dirty="0"/>
              <a:t> </a:t>
            </a:r>
            <a:r>
              <a:rPr lang="en-US" dirty="0" err="1" smtClean="0"/>
              <a:t>sympathomimetics</a:t>
            </a:r>
            <a:r>
              <a:rPr lang="en-US" dirty="0" smtClean="0"/>
              <a:t> </a:t>
            </a:r>
            <a:r>
              <a:rPr lang="en-US" dirty="0"/>
              <a:t>include headache, </a:t>
            </a:r>
            <a:r>
              <a:rPr lang="en-US" dirty="0" smtClean="0"/>
              <a:t>dizziness, hypertension</a:t>
            </a:r>
            <a:r>
              <a:rPr lang="en-US" dirty="0"/>
              <a:t>, reflex bradycardia, tachycardia, </a:t>
            </a:r>
            <a:r>
              <a:rPr lang="en-US" dirty="0" smtClean="0"/>
              <a:t>and irregular </a:t>
            </a:r>
            <a:r>
              <a:rPr lang="en-US" dirty="0"/>
              <a:t>cardiac rhythms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Surgical management of ischemic priapism is </a:t>
            </a:r>
            <a:r>
              <a:rPr lang="en-US" dirty="0" smtClean="0"/>
              <a:t>indicated after </a:t>
            </a:r>
            <a:r>
              <a:rPr lang="en-US" dirty="0"/>
              <a:t>repeated penile aspirations and injections of </a:t>
            </a:r>
            <a:r>
              <a:rPr lang="en-US" dirty="0" err="1" smtClean="0"/>
              <a:t>sympathomimetics</a:t>
            </a:r>
            <a:r>
              <a:rPr lang="en-US" dirty="0"/>
              <a:t> </a:t>
            </a:r>
            <a:r>
              <a:rPr lang="en-US" dirty="0" smtClean="0"/>
              <a:t>have </a:t>
            </a:r>
            <a:r>
              <a:rPr lang="en-US" dirty="0"/>
              <a:t>failed or if such an attempt </a:t>
            </a:r>
            <a:r>
              <a:rPr lang="en-US" dirty="0" smtClean="0"/>
              <a:t>has resulted </a:t>
            </a:r>
            <a:r>
              <a:rPr lang="en-US" dirty="0"/>
              <a:t>in a significant cardiovascular side effect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2004 International Consultation on Sexual Medicine in </a:t>
            </a:r>
            <a:r>
              <a:rPr lang="en-US" dirty="0" smtClean="0"/>
              <a:t>Paris </a:t>
            </a:r>
            <a:r>
              <a:rPr lang="en-US" dirty="0"/>
              <a:t>recommended corporal aspiration and α-adrenergic agonists for </a:t>
            </a:r>
            <a:r>
              <a:rPr lang="en-US" dirty="0" smtClean="0"/>
              <a:t>at least </a:t>
            </a:r>
            <a:r>
              <a:rPr lang="en-US" dirty="0"/>
              <a:t>1 hour before </a:t>
            </a:r>
            <a:r>
              <a:rPr lang="en-US" dirty="0" smtClean="0"/>
              <a:t>consideration </a:t>
            </a:r>
            <a:r>
              <a:rPr lang="en-US" dirty="0"/>
              <a:t>of surgery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SURGICAL MANAGEMENT OF</a:t>
            </a:r>
            <a:br>
              <a:rPr lang="en-US" b="1" dirty="0"/>
            </a:br>
            <a:r>
              <a:rPr lang="en-US" b="1" dirty="0"/>
              <a:t>ISCHEMIC PRIAPISM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Shunting</a:t>
            </a:r>
          </a:p>
          <a:p>
            <a:pPr lvl="1"/>
            <a:r>
              <a:rPr lang="en-US" dirty="0"/>
              <a:t>The objective of shunt surgery is </a:t>
            </a:r>
            <a:r>
              <a:rPr lang="en-US" dirty="0" err="1"/>
              <a:t>reoxygenation</a:t>
            </a:r>
            <a:r>
              <a:rPr lang="en-US" dirty="0"/>
              <a:t> of </a:t>
            </a:r>
            <a:r>
              <a:rPr lang="en-US" dirty="0" smtClean="0"/>
              <a:t>the cavernous </a:t>
            </a:r>
            <a:r>
              <a:rPr lang="en-US" dirty="0"/>
              <a:t>smooth </a:t>
            </a:r>
            <a:r>
              <a:rPr lang="en-US" dirty="0" smtClean="0"/>
              <a:t>muscle</a:t>
            </a:r>
          </a:p>
          <a:p>
            <a:pPr lvl="1"/>
            <a:r>
              <a:rPr lang="en-US" dirty="0"/>
              <a:t>The shared principle of </a:t>
            </a:r>
            <a:r>
              <a:rPr lang="en-US" dirty="0" smtClean="0"/>
              <a:t>shunt procedures </a:t>
            </a:r>
            <a:r>
              <a:rPr lang="en-US" dirty="0"/>
              <a:t>is to reestablish corporal inflow by </a:t>
            </a:r>
            <a:r>
              <a:rPr lang="en-US" dirty="0" smtClean="0"/>
              <a:t>relieving venous </a:t>
            </a:r>
            <a:r>
              <a:rPr lang="en-US" dirty="0"/>
              <a:t>outflow obstruction; this requires creation of </a:t>
            </a:r>
            <a:r>
              <a:rPr lang="en-US" dirty="0" smtClean="0"/>
              <a:t>a fistula </a:t>
            </a:r>
            <a:r>
              <a:rPr lang="en-US" dirty="0"/>
              <a:t>between the corpora cavernosa (CC) and </a:t>
            </a:r>
            <a:r>
              <a:rPr lang="en-US" dirty="0" smtClean="0"/>
              <a:t>glans penis</a:t>
            </a:r>
            <a:r>
              <a:rPr lang="en-US" dirty="0"/>
              <a:t>, CC and corpus </a:t>
            </a:r>
            <a:r>
              <a:rPr lang="en-US" dirty="0" err="1"/>
              <a:t>sponsigosum</a:t>
            </a:r>
            <a:r>
              <a:rPr lang="en-US" dirty="0"/>
              <a:t>, or CC and </a:t>
            </a:r>
            <a:r>
              <a:rPr lang="en-US" dirty="0" smtClean="0"/>
              <a:t>dorsal/ saphenous </a:t>
            </a:r>
            <a:r>
              <a:rPr lang="en-US" dirty="0"/>
              <a:t>veins.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distal </a:t>
            </a:r>
            <a:r>
              <a:rPr lang="en-US" dirty="0" err="1"/>
              <a:t>cavernoglanular</a:t>
            </a:r>
            <a:r>
              <a:rPr lang="en-US" dirty="0"/>
              <a:t> shunt should be the </a:t>
            </a:r>
            <a:r>
              <a:rPr lang="en-US" dirty="0" smtClean="0"/>
              <a:t>first choice </a:t>
            </a:r>
            <a:r>
              <a:rPr lang="en-US" dirty="0"/>
              <a:t>of shunting procedures because it is </a:t>
            </a:r>
            <a:r>
              <a:rPr lang="en-US" dirty="0" smtClean="0"/>
              <a:t>technically easier </a:t>
            </a:r>
            <a:r>
              <a:rPr lang="en-US" dirty="0"/>
              <a:t>to perform than proximal </a:t>
            </a:r>
            <a:r>
              <a:rPr lang="en-US" dirty="0" smtClean="0"/>
              <a:t>shunting</a:t>
            </a:r>
          </a:p>
          <a:p>
            <a:r>
              <a:rPr lang="en-US" dirty="0" smtClean="0"/>
              <a:t>Percutaneous distal </a:t>
            </a:r>
            <a:r>
              <a:rPr lang="en-US" dirty="0"/>
              <a:t>shunting is less invasive than open distal </a:t>
            </a:r>
            <a:r>
              <a:rPr lang="en-US" dirty="0" smtClean="0"/>
              <a:t>shunting and </a:t>
            </a:r>
            <a:r>
              <a:rPr lang="en-US" dirty="0"/>
              <a:t>can be performed with local anesthetic in the </a:t>
            </a:r>
            <a:r>
              <a:rPr lang="en-US" dirty="0" smtClean="0"/>
              <a:t>emergency department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2362200"/>
            <a:ext cx="8991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1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7099" y="381000"/>
            <a:ext cx="3738901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8292" y="304800"/>
            <a:ext cx="468490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Ischemic priapism is a persistent erection marked </a:t>
            </a:r>
            <a:r>
              <a:rPr lang="en-US" dirty="0" smtClean="0"/>
              <a:t>by rigidity </a:t>
            </a:r>
            <a:r>
              <a:rPr lang="en-US" dirty="0"/>
              <a:t>of the corpora cavernosa and little or no </a:t>
            </a:r>
            <a:r>
              <a:rPr lang="en-US" dirty="0" smtClean="0"/>
              <a:t>cavernous arterial </a:t>
            </a:r>
            <a:r>
              <a:rPr lang="en-US" dirty="0"/>
              <a:t>inflow</a:t>
            </a:r>
            <a:r>
              <a:rPr lang="en-US" dirty="0" smtClean="0"/>
              <a:t>.</a:t>
            </a:r>
          </a:p>
          <a:p>
            <a:r>
              <a:rPr lang="en-US" dirty="0"/>
              <a:t>In ischemic priapism there are </a:t>
            </a:r>
            <a:r>
              <a:rPr lang="en-US" dirty="0" smtClean="0"/>
              <a:t>time dependent changes </a:t>
            </a:r>
            <a:r>
              <a:rPr lang="en-US" dirty="0"/>
              <a:t>in the corporal metabolic </a:t>
            </a:r>
            <a:r>
              <a:rPr lang="en-US" dirty="0" smtClean="0"/>
              <a:t>environment with </a:t>
            </a:r>
            <a:r>
              <a:rPr lang="en-US" dirty="0"/>
              <a:t>progressive </a:t>
            </a:r>
            <a:r>
              <a:rPr lang="en-US" i="1" dirty="0"/>
              <a:t>hypoxia</a:t>
            </a:r>
            <a:r>
              <a:rPr lang="en-US" dirty="0"/>
              <a:t>, </a:t>
            </a:r>
            <a:r>
              <a:rPr lang="en-US" i="1" dirty="0"/>
              <a:t>hypercarbia</a:t>
            </a:r>
            <a:r>
              <a:rPr lang="en-US" dirty="0"/>
              <a:t>, and </a:t>
            </a:r>
            <a:r>
              <a:rPr lang="en-US" i="1" dirty="0"/>
              <a:t>acidosis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Ischemic Priapism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8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715476"/>
            <a:ext cx="8991600" cy="506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factors determining successful surgical </a:t>
            </a:r>
            <a:r>
              <a:rPr lang="en-US" dirty="0" smtClean="0"/>
              <a:t>reversal of </a:t>
            </a:r>
            <a:r>
              <a:rPr lang="en-US" dirty="0"/>
              <a:t>ischemic priapism </a:t>
            </a:r>
            <a:r>
              <a:rPr lang="en-US" dirty="0" smtClean="0"/>
              <a:t>are</a:t>
            </a:r>
          </a:p>
          <a:p>
            <a:pPr lvl="1"/>
            <a:r>
              <a:rPr lang="en-US" dirty="0" smtClean="0"/>
              <a:t>evacuation </a:t>
            </a:r>
            <a:r>
              <a:rPr lang="en-US" dirty="0"/>
              <a:t>of </a:t>
            </a:r>
            <a:r>
              <a:rPr lang="en-US" dirty="0" smtClean="0"/>
              <a:t>thrombus</a:t>
            </a:r>
          </a:p>
          <a:p>
            <a:pPr lvl="1"/>
            <a:r>
              <a:rPr lang="en-US" dirty="0" smtClean="0"/>
              <a:t>reestablishing </a:t>
            </a:r>
            <a:r>
              <a:rPr lang="en-US" dirty="0"/>
              <a:t>cavernous </a:t>
            </a:r>
            <a:r>
              <a:rPr lang="en-US" dirty="0" smtClean="0"/>
              <a:t>inflow</a:t>
            </a:r>
          </a:p>
          <a:p>
            <a:pPr lvl="1"/>
            <a:r>
              <a:rPr lang="en-US" dirty="0" smtClean="0"/>
              <a:t>patency </a:t>
            </a:r>
            <a:r>
              <a:rPr lang="en-US" dirty="0"/>
              <a:t>of shunt.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Unfortunately the natural history of untreated </a:t>
            </a:r>
            <a:r>
              <a:rPr lang="en-US" dirty="0" smtClean="0"/>
              <a:t>ischemic priapism </a:t>
            </a:r>
            <a:r>
              <a:rPr lang="en-US" dirty="0"/>
              <a:t>or priapism refractory to interventions </a:t>
            </a:r>
            <a:r>
              <a:rPr lang="en-US" dirty="0" smtClean="0"/>
              <a:t>is severe </a:t>
            </a:r>
            <a:r>
              <a:rPr lang="en-US" dirty="0"/>
              <a:t>fibrosis, penile length loss, and complete </a:t>
            </a:r>
            <a:r>
              <a:rPr lang="en-US" dirty="0" smtClean="0"/>
              <a:t>ED</a:t>
            </a:r>
          </a:p>
          <a:p>
            <a:endParaRPr lang="en-US" dirty="0" smtClean="0"/>
          </a:p>
          <a:p>
            <a:r>
              <a:rPr lang="en-US" dirty="0" smtClean="0"/>
              <a:t>Some have suggested </a:t>
            </a:r>
            <a:r>
              <a:rPr lang="en-US" dirty="0"/>
              <a:t>performing immediate penile prosthesis in </a:t>
            </a:r>
            <a:r>
              <a:rPr lang="en-US" dirty="0" smtClean="0"/>
              <a:t>the acute </a:t>
            </a:r>
            <a:r>
              <a:rPr lang="en-US" dirty="0"/>
              <a:t>management of ischemic priapism, when </a:t>
            </a:r>
            <a:r>
              <a:rPr lang="en-US" dirty="0" smtClean="0"/>
              <a:t>the patient </a:t>
            </a:r>
            <a:r>
              <a:rPr lang="en-US" dirty="0"/>
              <a:t>has failed sympathomimetic </a:t>
            </a:r>
            <a:r>
              <a:rPr lang="en-US" dirty="0" err="1"/>
              <a:t>intracavenous</a:t>
            </a:r>
            <a:r>
              <a:rPr lang="en-US" dirty="0"/>
              <a:t> </a:t>
            </a:r>
            <a:r>
              <a:rPr lang="en-US" dirty="0" smtClean="0"/>
              <a:t>therapies and </a:t>
            </a:r>
            <a:r>
              <a:rPr lang="en-US" dirty="0"/>
              <a:t>shunting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Immediate Implantation</a:t>
            </a:r>
            <a:br>
              <a:rPr lang="en-US" b="1" dirty="0"/>
            </a:br>
            <a:r>
              <a:rPr lang="en-US" b="1" dirty="0"/>
              <a:t>of Penile Prosthesis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exact </a:t>
            </a:r>
            <a:r>
              <a:rPr lang="en-US" dirty="0" smtClean="0"/>
              <a:t>time point </a:t>
            </a:r>
            <a:r>
              <a:rPr lang="en-US" dirty="0"/>
              <a:t>at which prosthetic insertion becomes a </a:t>
            </a:r>
            <a:r>
              <a:rPr lang="en-US" dirty="0" smtClean="0"/>
              <a:t>reasonable option </a:t>
            </a:r>
            <a:r>
              <a:rPr lang="en-US" dirty="0"/>
              <a:t>for managing ischemic priapism is </a:t>
            </a:r>
            <a:r>
              <a:rPr lang="en-US" dirty="0" smtClean="0"/>
              <a:t>unclear</a:t>
            </a:r>
          </a:p>
          <a:p>
            <a:endParaRPr lang="en-US" dirty="0" smtClean="0"/>
          </a:p>
          <a:p>
            <a:r>
              <a:rPr lang="en-US" dirty="0"/>
              <a:t>The advantages of early penile implantation in </a:t>
            </a:r>
            <a:r>
              <a:rPr lang="en-US" dirty="0" smtClean="0"/>
              <a:t>the acute </a:t>
            </a:r>
            <a:r>
              <a:rPr lang="en-US" dirty="0"/>
              <a:t>management of ischemic priapism are </a:t>
            </a:r>
            <a:r>
              <a:rPr lang="en-US" i="1" dirty="0" smtClean="0"/>
              <a:t>preservation of </a:t>
            </a:r>
            <a:r>
              <a:rPr lang="en-US" i="1" dirty="0"/>
              <a:t>penile length </a:t>
            </a:r>
            <a:r>
              <a:rPr lang="en-US" dirty="0"/>
              <a:t>and </a:t>
            </a:r>
            <a:r>
              <a:rPr lang="en-US" i="1" dirty="0"/>
              <a:t>technically easier </a:t>
            </a:r>
            <a:r>
              <a:rPr lang="en-US" i="1" dirty="0" smtClean="0"/>
              <a:t>implant insertion</a:t>
            </a:r>
            <a:r>
              <a:rPr lang="en-US" dirty="0"/>
              <a:t>. Delayed placement of penile prosthesis is </a:t>
            </a:r>
            <a:r>
              <a:rPr lang="en-US" dirty="0" smtClean="0"/>
              <a:t>technically challenging </a:t>
            </a:r>
            <a:r>
              <a:rPr lang="en-US" dirty="0"/>
              <a:t>due to corporal fibrosis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Compared with </a:t>
            </a:r>
            <a:r>
              <a:rPr lang="en-US" dirty="0" smtClean="0"/>
              <a:t>prosthesis insertion </a:t>
            </a:r>
            <a:r>
              <a:rPr lang="en-US" dirty="0"/>
              <a:t>in a typical patient with erectile dysfunction, there </a:t>
            </a:r>
            <a:r>
              <a:rPr lang="en-US" dirty="0" smtClean="0"/>
              <a:t>are significantly </a:t>
            </a:r>
            <a:r>
              <a:rPr lang="en-US" dirty="0"/>
              <a:t>higher rates of complications noted in </a:t>
            </a:r>
            <a:r>
              <a:rPr lang="en-US" dirty="0" smtClean="0"/>
              <a:t>priapism cases</a:t>
            </a:r>
            <a:r>
              <a:rPr lang="en-US" dirty="0"/>
              <a:t>: infection, urethral injury, device </a:t>
            </a:r>
            <a:r>
              <a:rPr lang="en-US" dirty="0" smtClean="0"/>
              <a:t>migration, device </a:t>
            </a:r>
            <a:r>
              <a:rPr lang="en-US" dirty="0"/>
              <a:t>erosion, and revision surgeries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0186"/>
            <a:ext cx="5410200" cy="657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19400"/>
            <a:ext cx="8153400" cy="3306763"/>
          </a:xfrm>
        </p:spPr>
        <p:txBody>
          <a:bodyPr/>
          <a:lstStyle/>
          <a:p>
            <a:r>
              <a:rPr lang="en-US" dirty="0"/>
              <a:t>Arterial priapism is not an </a:t>
            </a:r>
            <a:r>
              <a:rPr lang="en-US" dirty="0" smtClean="0"/>
              <a:t>emergency.</a:t>
            </a:r>
          </a:p>
          <a:p>
            <a:r>
              <a:rPr lang="en-US" dirty="0" smtClean="0"/>
              <a:t>Spontaneous resolution or </a:t>
            </a:r>
            <a:r>
              <a:rPr lang="en-US" dirty="0"/>
              <a:t>response to conservative therapy has </a:t>
            </a:r>
            <a:r>
              <a:rPr lang="en-US" dirty="0" smtClean="0"/>
              <a:t>been reported </a:t>
            </a:r>
            <a:r>
              <a:rPr lang="en-US" dirty="0"/>
              <a:t>in up to 62% of published series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858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MANAGEMENT OF ARTERIAL </a:t>
            </a:r>
            <a:r>
              <a:rPr lang="en-US" b="1" dirty="0"/>
              <a:t>(</a:t>
            </a:r>
            <a:r>
              <a:rPr lang="en-US" b="1" dirty="0" smtClean="0"/>
              <a:t>NONISCHEMIC, HIGH-FLOW</a:t>
            </a:r>
            <a:r>
              <a:rPr lang="en-US" b="1" dirty="0"/>
              <a:t>) PRIAPISM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733800"/>
          </a:xfrm>
        </p:spPr>
        <p:txBody>
          <a:bodyPr>
            <a:normAutofit/>
          </a:bodyPr>
          <a:lstStyle/>
          <a:p>
            <a:r>
              <a:rPr lang="en-US" dirty="0"/>
              <a:t>Cavernous aspiration has only a </a:t>
            </a:r>
            <a:r>
              <a:rPr lang="en-US" dirty="0" smtClean="0"/>
              <a:t>diagnostic role </a:t>
            </a:r>
            <a:r>
              <a:rPr lang="en-US" dirty="0"/>
              <a:t>in high-flow </a:t>
            </a:r>
            <a:r>
              <a:rPr lang="en-US" dirty="0" smtClean="0"/>
              <a:t>priapism.</a:t>
            </a:r>
          </a:p>
          <a:p>
            <a:endParaRPr lang="en-US" dirty="0" smtClean="0"/>
          </a:p>
          <a:p>
            <a:r>
              <a:rPr lang="en-US" dirty="0" smtClean="0"/>
              <a:t>Repeated </a:t>
            </a:r>
            <a:r>
              <a:rPr lang="en-US" dirty="0"/>
              <a:t>aspirations, </a:t>
            </a:r>
            <a:r>
              <a:rPr lang="en-US" dirty="0" smtClean="0"/>
              <a:t>injection, and </a:t>
            </a:r>
            <a:r>
              <a:rPr lang="en-US" dirty="0"/>
              <a:t>irrigation with </a:t>
            </a:r>
            <a:r>
              <a:rPr lang="en-US" dirty="0" err="1"/>
              <a:t>intracavernous</a:t>
            </a:r>
            <a:r>
              <a:rPr lang="en-US" dirty="0"/>
              <a:t> </a:t>
            </a:r>
            <a:r>
              <a:rPr lang="en-US" dirty="0" err="1" smtClean="0"/>
              <a:t>sympathomimetics</a:t>
            </a:r>
            <a:r>
              <a:rPr lang="en-US" dirty="0"/>
              <a:t> </a:t>
            </a:r>
            <a:r>
              <a:rPr lang="en-US" dirty="0" smtClean="0"/>
              <a:t>have </a:t>
            </a:r>
            <a:r>
              <a:rPr lang="en-US" b="1" i="1" dirty="0"/>
              <a:t>no</a:t>
            </a:r>
            <a:r>
              <a:rPr lang="en-US" dirty="0"/>
              <a:t> </a:t>
            </a:r>
            <a:r>
              <a:rPr lang="en-US" b="1" i="1" dirty="0"/>
              <a:t>role</a:t>
            </a:r>
            <a:r>
              <a:rPr lang="en-US" dirty="0"/>
              <a:t> in the treatment of </a:t>
            </a:r>
            <a:r>
              <a:rPr lang="en-US" dirty="0" err="1" smtClean="0"/>
              <a:t>nonischemic</a:t>
            </a:r>
            <a:r>
              <a:rPr lang="en-US" dirty="0"/>
              <a:t> </a:t>
            </a:r>
            <a:r>
              <a:rPr lang="en-US" dirty="0" smtClean="0"/>
              <a:t>priapism.</a:t>
            </a:r>
          </a:p>
          <a:p>
            <a:endParaRPr lang="en-US" dirty="0" smtClean="0"/>
          </a:p>
          <a:p>
            <a:r>
              <a:rPr lang="en-US" dirty="0"/>
              <a:t>Patients demanding immediate relief can be </a:t>
            </a:r>
            <a:r>
              <a:rPr lang="en-US" dirty="0" smtClean="0"/>
              <a:t>offered selective </a:t>
            </a:r>
            <a:r>
              <a:rPr lang="en-US" dirty="0"/>
              <a:t>arterial embolization.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1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should be noted that a single treatment of </a:t>
            </a:r>
            <a:r>
              <a:rPr lang="en-US" dirty="0" smtClean="0"/>
              <a:t>embolization carries </a:t>
            </a:r>
            <a:r>
              <a:rPr lang="en-US" dirty="0"/>
              <a:t>a recurrence rate of 30% to 40</a:t>
            </a:r>
            <a:r>
              <a:rPr lang="en-US" dirty="0" smtClean="0"/>
              <a:t>%.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most notable side effect of arterial embolization </a:t>
            </a:r>
            <a:r>
              <a:rPr lang="en-US" dirty="0" smtClean="0"/>
              <a:t>is erectile </a:t>
            </a:r>
            <a:r>
              <a:rPr lang="en-US" dirty="0"/>
              <a:t>dysfunction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2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cases of </a:t>
            </a:r>
            <a:r>
              <a:rPr lang="en-US" dirty="0" smtClean="0"/>
              <a:t>longstanding arterial </a:t>
            </a:r>
            <a:r>
              <a:rPr lang="en-US" dirty="0"/>
              <a:t>priapism where a </a:t>
            </a:r>
            <a:r>
              <a:rPr lang="en-US" dirty="0" err="1" smtClean="0"/>
              <a:t>pseudocapsule</a:t>
            </a:r>
            <a:r>
              <a:rPr lang="en-US" dirty="0" smtClean="0"/>
              <a:t> </a:t>
            </a:r>
            <a:r>
              <a:rPr lang="en-US" dirty="0"/>
              <a:t>around the fistula has developed, surgical ligation </a:t>
            </a:r>
            <a:r>
              <a:rPr lang="en-US" dirty="0" smtClean="0"/>
              <a:t>has been </a:t>
            </a:r>
            <a:r>
              <a:rPr lang="en-US" dirty="0"/>
              <a:t>reported to be successful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5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Histologically </a:t>
            </a:r>
            <a:endParaRPr lang="en-US" dirty="0" smtClean="0"/>
          </a:p>
          <a:p>
            <a:pPr lvl="1"/>
            <a:r>
              <a:rPr lang="en-US" dirty="0" smtClean="0"/>
              <a:t>By </a:t>
            </a:r>
            <a:r>
              <a:rPr lang="en-US" dirty="0"/>
              <a:t>12 hours corporal specimens </a:t>
            </a:r>
            <a:r>
              <a:rPr lang="en-US" dirty="0" smtClean="0"/>
              <a:t>show </a:t>
            </a:r>
            <a:r>
              <a:rPr lang="en-US" dirty="0" err="1" smtClean="0"/>
              <a:t>interstial</a:t>
            </a:r>
            <a:r>
              <a:rPr lang="en-US" dirty="0" smtClean="0"/>
              <a:t> edema</a:t>
            </a:r>
          </a:p>
          <a:p>
            <a:pPr lvl="1"/>
            <a:r>
              <a:rPr lang="en-US" dirty="0" smtClean="0"/>
              <a:t>At </a:t>
            </a:r>
            <a:r>
              <a:rPr lang="en-US" dirty="0"/>
              <a:t>24 </a:t>
            </a:r>
            <a:r>
              <a:rPr lang="en-US" dirty="0" smtClean="0"/>
              <a:t>hours</a:t>
            </a:r>
            <a:r>
              <a:rPr lang="en-US" dirty="0"/>
              <a:t>,</a:t>
            </a:r>
            <a:r>
              <a:rPr lang="en-US" dirty="0" smtClean="0"/>
              <a:t> progressing to destruction of sinusoidal endothelium, exposure of the basement membrane, and thrombocyte adherence. </a:t>
            </a:r>
          </a:p>
          <a:p>
            <a:pPr lvl="1"/>
            <a:r>
              <a:rPr lang="en-US" dirty="0" smtClean="0"/>
              <a:t>After 48 hours thrombus can be found in the sinusoidal spaces and smooth muscle necrosis with </a:t>
            </a:r>
            <a:r>
              <a:rPr lang="en-US" dirty="0" err="1" smtClean="0"/>
              <a:t>fibroblastlike</a:t>
            </a:r>
            <a:r>
              <a:rPr lang="en-US" dirty="0" smtClean="0"/>
              <a:t> cell transformation is evident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Ischemic Priapism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3429000"/>
            <a:ext cx="7408333" cy="10583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i="1" dirty="0" smtClean="0">
                <a:latin typeface="Amienne" panose="04000508060000020003" pitchFamily="82" charset="0"/>
              </a:rPr>
              <a:t>THANK YOU</a:t>
            </a:r>
            <a:endParaRPr lang="en-US" sz="8800" i="1" dirty="0">
              <a:latin typeface="Amienne" panose="04000508060000020003" pitchFamily="8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patient </a:t>
            </a:r>
            <a:r>
              <a:rPr lang="en-US" dirty="0"/>
              <a:t>typically complains of penile pain after 6 to 8 hours, </a:t>
            </a:r>
            <a:r>
              <a:rPr lang="en-US" dirty="0" smtClean="0"/>
              <a:t>and the </a:t>
            </a:r>
            <a:r>
              <a:rPr lang="en-US" dirty="0"/>
              <a:t>examination reveals a rigid erection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Interventions beyond </a:t>
            </a:r>
            <a:r>
              <a:rPr lang="en-US" dirty="0"/>
              <a:t>48 to 72 hours of onset may help </a:t>
            </a:r>
            <a:r>
              <a:rPr lang="en-US" dirty="0" smtClean="0"/>
              <a:t>relieve erection </a:t>
            </a:r>
            <a:r>
              <a:rPr lang="en-US" dirty="0"/>
              <a:t>and pain but have little benefit in </a:t>
            </a:r>
            <a:r>
              <a:rPr lang="en-US" dirty="0" smtClean="0"/>
              <a:t>preserving potency</a:t>
            </a:r>
          </a:p>
          <a:p>
            <a:r>
              <a:rPr lang="en-US" dirty="0"/>
              <a:t>When left untreated, resolution </a:t>
            </a:r>
            <a:r>
              <a:rPr lang="en-US" dirty="0" smtClean="0"/>
              <a:t>may take </a:t>
            </a:r>
            <a:r>
              <a:rPr lang="en-US" dirty="0"/>
              <a:t>days and erectile dysfunction (ED) invariably results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Ischemic Priapism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7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Nonischemic</a:t>
            </a:r>
            <a:r>
              <a:rPr lang="en-US" dirty="0"/>
              <a:t> priapism is a persistent erection caused </a:t>
            </a:r>
            <a:r>
              <a:rPr lang="en-US" dirty="0" smtClean="0"/>
              <a:t>by unregulated </a:t>
            </a:r>
            <a:r>
              <a:rPr lang="en-US" dirty="0"/>
              <a:t>cavernous arterial inflow</a:t>
            </a:r>
            <a:r>
              <a:rPr lang="en-US" dirty="0" smtClean="0"/>
              <a:t>.</a:t>
            </a:r>
          </a:p>
          <a:p>
            <a:r>
              <a:rPr lang="en-US" dirty="0"/>
              <a:t>Typically, </a:t>
            </a:r>
            <a:r>
              <a:rPr lang="en-US" dirty="0" smtClean="0"/>
              <a:t>the corpora </a:t>
            </a:r>
            <a:r>
              <a:rPr lang="en-US" dirty="0"/>
              <a:t>are tumescent but not rigid and the penis is </a:t>
            </a:r>
            <a:r>
              <a:rPr lang="en-US" dirty="0" smtClean="0"/>
              <a:t>not painful</a:t>
            </a:r>
          </a:p>
          <a:p>
            <a:r>
              <a:rPr lang="en-US" dirty="0"/>
              <a:t>A history of blunt trauma to the penis or an </a:t>
            </a:r>
            <a:r>
              <a:rPr lang="en-US" dirty="0" smtClean="0"/>
              <a:t>iatrogenic needle </a:t>
            </a:r>
            <a:r>
              <a:rPr lang="en-US" dirty="0"/>
              <a:t>injury is </a:t>
            </a:r>
            <a:r>
              <a:rPr lang="en-US" dirty="0" smtClean="0"/>
              <a:t>common</a:t>
            </a:r>
          </a:p>
          <a:p>
            <a:r>
              <a:rPr lang="en-US" dirty="0" smtClean="0"/>
              <a:t>The result </a:t>
            </a:r>
            <a:r>
              <a:rPr lang="en-US" dirty="0"/>
              <a:t>is a disruption of the cavernous arterial anatomy </a:t>
            </a:r>
            <a:r>
              <a:rPr lang="en-US" dirty="0" smtClean="0"/>
              <a:t>creating an </a:t>
            </a:r>
            <a:r>
              <a:rPr lang="en-US" dirty="0"/>
              <a:t>arteriolar-sinusoidal fistula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Nonischemic</a:t>
            </a:r>
            <a:r>
              <a:rPr lang="en-US" b="1" dirty="0"/>
              <a:t> Priapism </a:t>
            </a:r>
          </a:p>
        </p:txBody>
      </p:sp>
    </p:spTree>
    <p:extLst>
      <p:ext uri="{BB962C8B-B14F-4D97-AF65-F5344CB8AC3E}">
        <p14:creationId xmlns:p14="http://schemas.microsoft.com/office/powerpoint/2010/main" val="35655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cavernous </a:t>
            </a:r>
            <a:r>
              <a:rPr lang="en-US" dirty="0" smtClean="0"/>
              <a:t>environment does </a:t>
            </a:r>
            <a:r>
              <a:rPr lang="en-US" dirty="0"/>
              <a:t>not become ischemic and cavernous blood gases </a:t>
            </a:r>
            <a:r>
              <a:rPr lang="en-US" dirty="0" smtClean="0"/>
              <a:t>do </a:t>
            </a:r>
            <a:r>
              <a:rPr lang="en-US" dirty="0"/>
              <a:t>not show hypoxia, hypercarbia, or acidosis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</a:t>
            </a:r>
            <a:r>
              <a:rPr lang="en-US" dirty="0"/>
              <a:t>type </a:t>
            </a:r>
            <a:r>
              <a:rPr lang="en-US" dirty="0" smtClean="0"/>
              <a:t>of priapism</a:t>
            </a:r>
            <a:r>
              <a:rPr lang="en-US" dirty="0"/>
              <a:t>, once properly diagnosed, does not </a:t>
            </a:r>
            <a:r>
              <a:rPr lang="en-US" dirty="0" smtClean="0"/>
              <a:t>require emergent </a:t>
            </a:r>
            <a:r>
              <a:rPr lang="en-US" dirty="0"/>
              <a:t>intervention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Nonischemic</a:t>
            </a:r>
            <a:r>
              <a:rPr lang="en-US" b="1" dirty="0"/>
              <a:t> Priapism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Stuttering priapism characterizes a pattern of recurrence</a:t>
            </a:r>
            <a:r>
              <a:rPr lang="en-US" dirty="0" smtClean="0"/>
              <a:t>.</a:t>
            </a:r>
          </a:p>
          <a:p>
            <a:r>
              <a:rPr lang="en-US" dirty="0"/>
              <a:t>The term has historically described </a:t>
            </a:r>
            <a:r>
              <a:rPr lang="en-US" dirty="0" smtClean="0"/>
              <a:t>recurrent unwanted </a:t>
            </a:r>
            <a:r>
              <a:rPr lang="en-US" dirty="0"/>
              <a:t>and painful erections in men with sickle </a:t>
            </a:r>
            <a:r>
              <a:rPr lang="en-US" dirty="0" smtClean="0"/>
              <a:t>cell disease </a:t>
            </a:r>
            <a:r>
              <a:rPr lang="en-US" dirty="0"/>
              <a:t>(SCD</a:t>
            </a:r>
            <a:r>
              <a:rPr lang="en-US" dirty="0" smtClean="0"/>
              <a:t>)</a:t>
            </a:r>
          </a:p>
          <a:p>
            <a:r>
              <a:rPr lang="en-US" dirty="0"/>
              <a:t>Patients typically awaken with </a:t>
            </a:r>
            <a:r>
              <a:rPr lang="en-US" dirty="0" smtClean="0"/>
              <a:t>an erection </a:t>
            </a:r>
            <a:r>
              <a:rPr lang="en-US" dirty="0"/>
              <a:t>that persists for several hours</a:t>
            </a:r>
            <a:r>
              <a:rPr lang="en-US" dirty="0" smtClean="0"/>
              <a:t>.</a:t>
            </a:r>
          </a:p>
          <a:p>
            <a:r>
              <a:rPr lang="en-US" dirty="0"/>
              <a:t>Unfortunately, males </a:t>
            </a:r>
            <a:r>
              <a:rPr lang="en-US" dirty="0" smtClean="0"/>
              <a:t>with SCD </a:t>
            </a:r>
            <a:r>
              <a:rPr lang="en-US" dirty="0"/>
              <a:t>may experience stuttering priapism from childhood; in </a:t>
            </a:r>
            <a:r>
              <a:rPr lang="en-US" dirty="0" smtClean="0"/>
              <a:t>these patients </a:t>
            </a:r>
            <a:r>
              <a:rPr lang="en-US" dirty="0"/>
              <a:t>the pattern of stuttering may increase in frequency </a:t>
            </a:r>
            <a:r>
              <a:rPr lang="en-US" dirty="0" smtClean="0"/>
              <a:t>and duration</a:t>
            </a:r>
            <a:r>
              <a:rPr lang="en-US" dirty="0"/>
              <a:t>, leading up to a full episode of unrelenting ischemic priapism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Stuttering Priapism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5BA330D7466F40B6C538FA465A5418" ma:contentTypeVersion="1" ma:contentTypeDescription="Create a new document." ma:contentTypeScope="" ma:versionID="6d2c6e4de0738f82d41f5f09b0733f5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514E652-56D6-475E-B132-FEA9332CEFA3}"/>
</file>

<file path=customXml/itemProps2.xml><?xml version="1.0" encoding="utf-8"?>
<ds:datastoreItem xmlns:ds="http://schemas.openxmlformats.org/officeDocument/2006/customXml" ds:itemID="{C4441379-CB31-4F3E-A9E0-7A53604D3439}"/>
</file>

<file path=customXml/itemProps3.xml><?xml version="1.0" encoding="utf-8"?>
<ds:datastoreItem xmlns:ds="http://schemas.openxmlformats.org/officeDocument/2006/customXml" ds:itemID="{F2BC71EF-E774-4973-ABE3-3E810F99E27D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8615</TotalTime>
  <Words>1814</Words>
  <Application>Microsoft Office PowerPoint</Application>
  <PresentationFormat>On-screen Show (4:3)</PresentationFormat>
  <Paragraphs>134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Waveform</vt:lpstr>
      <vt:lpstr>PRIAPISM</vt:lpstr>
      <vt:lpstr>DEFINITION</vt:lpstr>
      <vt:lpstr>CLASSIFICATION</vt:lpstr>
      <vt:lpstr>Ischemic Priapism </vt:lpstr>
      <vt:lpstr>Ischemic Priapism </vt:lpstr>
      <vt:lpstr>Ischemic Priapism </vt:lpstr>
      <vt:lpstr>Nonischemic Priapism </vt:lpstr>
      <vt:lpstr>Nonischemic Priapism </vt:lpstr>
      <vt:lpstr>Stuttering Priapism </vt:lpstr>
      <vt:lpstr>EPIDEMIOLOGY AND PATHOPHYSIOLOGY OF PRIAPISM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 AND DIAGNOSIS OF PRIAPISM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MEDICAL TREATMENTS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SURGICAL MANAGEMENT OF ISCHEMIC PRIAPISM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Immediate Implantation of Penile Prosthesis</vt:lpstr>
      <vt:lpstr>PowerPoint Presentation</vt:lpstr>
      <vt:lpstr>PowerPoint Presentation</vt:lpstr>
      <vt:lpstr>PowerPoint Presentation</vt:lpstr>
      <vt:lpstr>MANAGEMENT OF ARTERIAL (NONISCHEMIC, HIGH-FLOW) PRIAPISM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Shaban</dc:creator>
  <cp:lastModifiedBy>Adel Rabadi</cp:lastModifiedBy>
  <cp:revision>33</cp:revision>
  <dcterms:created xsi:type="dcterms:W3CDTF">2015-12-04T16:13:23Z</dcterms:created>
  <dcterms:modified xsi:type="dcterms:W3CDTF">2020-09-05T10:16:29Z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0x010100EB5BA330D7466F40B6C538FA465A5418</vt:lpwstr>
  </property>
</Properties>
</file>