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40.xml" ContentType="application/vnd.openxmlformats-officedocument.presentationml.slide+xml"/>
  <Override PartName="/ppt/slides/slide60.xml" ContentType="application/vnd.openxmlformats-officedocument.presentationml.slide+xml"/>
  <Override PartName="/ppt/slides/slide59.xml" ContentType="application/vnd.openxmlformats-officedocument.presentationml.slide+xml"/>
  <Override PartName="/ppt/slides/slide58.xml" ContentType="application/vnd.openxmlformats-officedocument.presentationml.slide+xml"/>
  <Override PartName="/ppt/slides/slide57.xml" ContentType="application/vnd.openxmlformats-officedocument.presentationml.slide+xml"/>
  <Override PartName="/ppt/slides/slide61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4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3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7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69" Type="http://schemas.openxmlformats.org/officeDocument/2006/relationships/customXml" Target="../customXml/item2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E98CF-1F93-4DC7-BF0D-239E61E80618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B28E4-017A-42A0-8226-38BD412DFB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6547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B28E4-017A-42A0-8226-38BD412DFB1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1736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8232-E583-4012-9B6A-ACC84A6CC156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B0B6C36-A580-4A92-A57F-EAB611E5E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8232-E583-4012-9B6A-ACC84A6CC156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B6C36-A580-4A92-A57F-EAB611E5E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8232-E583-4012-9B6A-ACC84A6CC156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B6C36-A580-4A92-A57F-EAB611E5E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8232-E583-4012-9B6A-ACC84A6CC156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B0B6C36-A580-4A92-A57F-EAB611E5E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8232-E583-4012-9B6A-ACC84A6CC156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B6C36-A580-4A92-A57F-EAB611E5ED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8232-E583-4012-9B6A-ACC84A6CC156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B6C36-A580-4A92-A57F-EAB611E5E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8232-E583-4012-9B6A-ACC84A6CC156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B0B6C36-A580-4A92-A57F-EAB611E5ED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8232-E583-4012-9B6A-ACC84A6CC156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B6C36-A580-4A92-A57F-EAB611E5E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8232-E583-4012-9B6A-ACC84A6CC156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B6C36-A580-4A92-A57F-EAB611E5E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8232-E583-4012-9B6A-ACC84A6CC156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B6C36-A580-4A92-A57F-EAB611E5E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8232-E583-4012-9B6A-ACC84A6CC156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B6C36-A580-4A92-A57F-EAB611E5ED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F858232-E583-4012-9B6A-ACC84A6CC156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B0B6C36-A580-4A92-A57F-EAB611E5ED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Ureteral Injuries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46275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Surgical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Analysis of 13 published studies concluded that the following procedures </a:t>
            </a:r>
            <a:r>
              <a:rPr lang="en-US" dirty="0" smtClean="0"/>
              <a:t>contribute to </a:t>
            </a:r>
            <a:r>
              <a:rPr lang="en-US" dirty="0"/>
              <a:t>iatrogenic ureteral </a:t>
            </a:r>
            <a:r>
              <a:rPr lang="en-US" dirty="0" smtClean="0"/>
              <a:t>injuries:</a:t>
            </a:r>
          </a:p>
          <a:p>
            <a:pPr lvl="1"/>
            <a:r>
              <a:rPr lang="en-US" dirty="0" smtClean="0"/>
              <a:t>hysterectomy </a:t>
            </a:r>
            <a:r>
              <a:rPr lang="en-US" dirty="0"/>
              <a:t>(54</a:t>
            </a:r>
            <a:r>
              <a:rPr lang="en-US" dirty="0" smtClean="0"/>
              <a:t>%),</a:t>
            </a:r>
          </a:p>
          <a:p>
            <a:pPr lvl="1"/>
            <a:r>
              <a:rPr lang="en-US" dirty="0" smtClean="0"/>
              <a:t>colorectal </a:t>
            </a:r>
            <a:r>
              <a:rPr lang="en-US" dirty="0"/>
              <a:t>surgery (14</a:t>
            </a:r>
            <a:r>
              <a:rPr lang="en-US" dirty="0" smtClean="0"/>
              <a:t>%)</a:t>
            </a:r>
          </a:p>
          <a:p>
            <a:pPr lvl="1"/>
            <a:r>
              <a:rPr lang="en-US" dirty="0" smtClean="0"/>
              <a:t>pelvic procedures such </a:t>
            </a:r>
            <a:r>
              <a:rPr lang="en-US" dirty="0"/>
              <a:t>as ovarian tumor removal (8</a:t>
            </a:r>
            <a:r>
              <a:rPr lang="en-US" dirty="0" smtClean="0"/>
              <a:t>%)</a:t>
            </a:r>
          </a:p>
          <a:p>
            <a:pPr lvl="1"/>
            <a:r>
              <a:rPr lang="en-US" dirty="0" smtClean="0"/>
              <a:t>transabdominal </a:t>
            </a:r>
            <a:r>
              <a:rPr lang="en-US" dirty="0" err="1"/>
              <a:t>urethropexy</a:t>
            </a:r>
            <a:r>
              <a:rPr lang="en-US" dirty="0"/>
              <a:t> (8</a:t>
            </a:r>
            <a:r>
              <a:rPr lang="en-US" dirty="0" smtClean="0"/>
              <a:t>%)</a:t>
            </a:r>
          </a:p>
          <a:p>
            <a:pPr lvl="1"/>
            <a:r>
              <a:rPr lang="en-US" dirty="0" smtClean="0"/>
              <a:t>abdominal vascular surgery </a:t>
            </a:r>
            <a:r>
              <a:rPr lang="en-US" dirty="0"/>
              <a:t>(6%)</a:t>
            </a:r>
          </a:p>
        </p:txBody>
      </p:sp>
    </p:spTree>
    <p:extLst>
      <p:ext uri="{BB962C8B-B14F-4D97-AF65-F5344CB8AC3E}">
        <p14:creationId xmlns="" xmlns:p14="http://schemas.microsoft.com/office/powerpoint/2010/main" val="1291866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Vascular Surgery.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Intraoperative ureteral manipulation resulting in subsequent </a:t>
            </a:r>
            <a:r>
              <a:rPr lang="en-US" dirty="0" err="1"/>
              <a:t>hydronephrosis</a:t>
            </a:r>
            <a:r>
              <a:rPr lang="en-US" dirty="0"/>
              <a:t> is common </a:t>
            </a:r>
            <a:r>
              <a:rPr lang="en-US" dirty="0" smtClean="0"/>
              <a:t>after </a:t>
            </a:r>
            <a:r>
              <a:rPr lang="en-US" dirty="0" err="1" smtClean="0"/>
              <a:t>aortoiliac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/>
              <a:t>aortofemoral</a:t>
            </a:r>
            <a:r>
              <a:rPr lang="en-US" dirty="0"/>
              <a:t> bypass surgery (12% to 20%), but the course is benign in </a:t>
            </a:r>
            <a:r>
              <a:rPr lang="en-US" dirty="0" smtClean="0"/>
              <a:t>most</a:t>
            </a:r>
          </a:p>
          <a:p>
            <a:r>
              <a:rPr lang="en-US" dirty="0" smtClean="0"/>
              <a:t>Surgical </a:t>
            </a:r>
            <a:r>
              <a:rPr lang="en-US" dirty="0" err="1"/>
              <a:t>devascularization</a:t>
            </a:r>
            <a:r>
              <a:rPr lang="en-US" dirty="0"/>
              <a:t> or inflammation can result in symptomatic </a:t>
            </a:r>
            <a:r>
              <a:rPr lang="en-US" dirty="0" smtClean="0"/>
              <a:t>ureteral stenosis</a:t>
            </a:r>
            <a:r>
              <a:rPr lang="en-US" dirty="0"/>
              <a:t>, often delayed in manifestation by months, occurring in only 1% to 2% of these patients</a:t>
            </a:r>
          </a:p>
        </p:txBody>
      </p:sp>
    </p:spTree>
    <p:extLst>
      <p:ext uri="{BB962C8B-B14F-4D97-AF65-F5344CB8AC3E}">
        <p14:creationId xmlns="" xmlns:p14="http://schemas.microsoft.com/office/powerpoint/2010/main" val="1155185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majority </a:t>
            </a:r>
            <a:r>
              <a:rPr lang="en-US" dirty="0"/>
              <a:t>(up to 85%) of surgical injuries to the ureter after vascular procedures are not </a:t>
            </a:r>
            <a:r>
              <a:rPr lang="en-US" dirty="0" smtClean="0"/>
              <a:t>recognized immediately</a:t>
            </a:r>
          </a:p>
          <a:p>
            <a:r>
              <a:rPr lang="en-US" dirty="0"/>
              <a:t>Postoperative symptoms of missed ureteral injury </a:t>
            </a:r>
            <a:r>
              <a:rPr lang="en-US" dirty="0" smtClean="0"/>
              <a:t>include</a:t>
            </a:r>
          </a:p>
          <a:p>
            <a:pPr lvl="1"/>
            <a:r>
              <a:rPr lang="en-US" dirty="0" smtClean="0"/>
              <a:t>flank pain (36</a:t>
            </a:r>
            <a:r>
              <a:rPr lang="en-US" dirty="0"/>
              <a:t>% to 90</a:t>
            </a:r>
            <a:r>
              <a:rPr lang="en-US" dirty="0" smtClean="0"/>
              <a:t>%)</a:t>
            </a:r>
          </a:p>
          <a:p>
            <a:pPr lvl="1"/>
            <a:r>
              <a:rPr lang="en-US" dirty="0" smtClean="0"/>
              <a:t>fever</a:t>
            </a:r>
          </a:p>
          <a:p>
            <a:pPr lvl="1"/>
            <a:r>
              <a:rPr lang="en-US" dirty="0" smtClean="0"/>
              <a:t>Ileus</a:t>
            </a:r>
          </a:p>
          <a:p>
            <a:pPr lvl="1"/>
            <a:r>
              <a:rPr lang="en-US" dirty="0" smtClean="0"/>
              <a:t>abdominal distention</a:t>
            </a:r>
          </a:p>
          <a:p>
            <a:pPr lvl="1"/>
            <a:r>
              <a:rPr lang="en-US" dirty="0" smtClean="0"/>
              <a:t>urinary </a:t>
            </a:r>
            <a:r>
              <a:rPr lang="en-US" dirty="0"/>
              <a:t>fistula</a:t>
            </a:r>
          </a:p>
        </p:txBody>
      </p:sp>
    </p:spTree>
    <p:extLst>
      <p:ext uri="{BB962C8B-B14F-4D97-AF65-F5344CB8AC3E}">
        <p14:creationId xmlns="" xmlns:p14="http://schemas.microsoft.com/office/powerpoint/2010/main" val="3109748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Ureteroarterial</a:t>
            </a:r>
            <a:r>
              <a:rPr lang="en-US" dirty="0"/>
              <a:t> fistulas deserve special mention. This rare and potentially catastrophic </a:t>
            </a:r>
            <a:r>
              <a:rPr lang="en-US" dirty="0" smtClean="0"/>
              <a:t>condition should </a:t>
            </a:r>
            <a:r>
              <a:rPr lang="en-US" dirty="0"/>
              <a:t>be diagnosed and treated immediately because it can cause life-threatening </a:t>
            </a:r>
            <a:r>
              <a:rPr lang="en-US" dirty="0" smtClean="0"/>
              <a:t>hematuria</a:t>
            </a:r>
          </a:p>
          <a:p>
            <a:r>
              <a:rPr lang="en-US" dirty="0"/>
              <a:t>The </a:t>
            </a:r>
            <a:r>
              <a:rPr lang="en-US" dirty="0" smtClean="0"/>
              <a:t>fistula, mostly </a:t>
            </a:r>
            <a:r>
              <a:rPr lang="en-US" dirty="0"/>
              <a:t>between the ureter and ipsilateral iliac artery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90449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Robotic and Laparoscopic 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reported rate of ureteral injury varies between 0.5</a:t>
            </a:r>
            <a:r>
              <a:rPr lang="en-US" dirty="0" smtClean="0"/>
              <a:t>% (</a:t>
            </a:r>
            <a:r>
              <a:rPr lang="en-US" dirty="0"/>
              <a:t>experienced surgeons) and 14% (inexperienced surgeons) after laparoscopic </a:t>
            </a:r>
            <a:r>
              <a:rPr lang="en-US" dirty="0" smtClean="0"/>
              <a:t>hysterectomy</a:t>
            </a:r>
          </a:p>
          <a:p>
            <a:r>
              <a:rPr lang="en-US" dirty="0"/>
              <a:t>Of ureteral injuries </a:t>
            </a:r>
            <a:r>
              <a:rPr lang="en-US" dirty="0" smtClean="0"/>
              <a:t>during hysterectomy</a:t>
            </a:r>
            <a:r>
              <a:rPr lang="en-US" dirty="0"/>
              <a:t>, 50% have no identifiable risk factors. The other 50% are associated with </a:t>
            </a:r>
            <a:r>
              <a:rPr lang="en-US" dirty="0" smtClean="0"/>
              <a:t>malignancy, endometriosis</a:t>
            </a:r>
            <a:r>
              <a:rPr lang="en-US" dirty="0"/>
              <a:t>, prior surgery, and surgery for prolapse</a:t>
            </a:r>
          </a:p>
        </p:txBody>
      </p:sp>
    </p:spTree>
    <p:extLst>
      <p:ext uri="{BB962C8B-B14F-4D97-AF65-F5344CB8AC3E}">
        <p14:creationId xmlns="" xmlns:p14="http://schemas.microsoft.com/office/powerpoint/2010/main" val="803885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contradistinction to open operation, in which at least one third of ureteral injuries </a:t>
            </a:r>
            <a:r>
              <a:rPr lang="en-US" dirty="0" smtClean="0"/>
              <a:t>are recognized immediately, </a:t>
            </a:r>
            <a:r>
              <a:rPr lang="en-US" dirty="0"/>
              <a:t>fewer injuries to the ureter are </a:t>
            </a:r>
            <a:r>
              <a:rPr lang="en-US" dirty="0" smtClean="0"/>
              <a:t>immediately identified </a:t>
            </a:r>
            <a:r>
              <a:rPr lang="en-US" dirty="0"/>
              <a:t>after </a:t>
            </a:r>
            <a:r>
              <a:rPr lang="en-US" dirty="0" smtClean="0"/>
              <a:t>laparoscopy. </a:t>
            </a:r>
            <a:r>
              <a:rPr lang="en-US" dirty="0"/>
              <a:t>Therefore, </a:t>
            </a:r>
            <a:r>
              <a:rPr lang="en-US" dirty="0" smtClean="0"/>
              <a:t>during laparoscopy </a:t>
            </a:r>
            <a:r>
              <a:rPr lang="en-US" dirty="0"/>
              <a:t>and robotic surgery, a high index of suspicion for ureteral injury is required.</a:t>
            </a:r>
          </a:p>
        </p:txBody>
      </p:sp>
    </p:spTree>
    <p:extLst>
      <p:ext uri="{BB962C8B-B14F-4D97-AF65-F5344CB8AC3E}">
        <p14:creationId xmlns="" xmlns:p14="http://schemas.microsoft.com/office/powerpoint/2010/main" val="317871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Avoiding and Detecting Ureteral Injury.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Avoidance of ureteral injury is predicated on intimate knowledge of its location, especially </a:t>
            </a:r>
            <a:r>
              <a:rPr lang="en-US" dirty="0" smtClean="0"/>
              <a:t>its relation </a:t>
            </a:r>
            <a:r>
              <a:rPr lang="en-US" dirty="0"/>
              <a:t>to the uterine and ovarian arteries, if those structures are going to be ligated, as in </a:t>
            </a:r>
            <a:r>
              <a:rPr lang="en-US" dirty="0" smtClean="0"/>
              <a:t>a hysterectomy</a:t>
            </a:r>
          </a:p>
          <a:p>
            <a:r>
              <a:rPr lang="en-US" dirty="0"/>
              <a:t>Visualization of the ureter in the area of the </a:t>
            </a:r>
            <a:r>
              <a:rPr lang="en-US" dirty="0" err="1"/>
              <a:t>ureterosacral</a:t>
            </a:r>
            <a:r>
              <a:rPr lang="en-US" dirty="0"/>
              <a:t> ligaments is </a:t>
            </a:r>
            <a:r>
              <a:rPr lang="en-US" dirty="0" smtClean="0"/>
              <a:t>thought to </a:t>
            </a:r>
            <a:r>
              <a:rPr lang="en-US" dirty="0"/>
              <a:t>be especially difficult, and special care must be taken in this area</a:t>
            </a:r>
          </a:p>
        </p:txBody>
      </p:sp>
    </p:spTree>
    <p:extLst>
      <p:ext uri="{BB962C8B-B14F-4D97-AF65-F5344CB8AC3E}">
        <p14:creationId xmlns="" xmlns:p14="http://schemas.microsoft.com/office/powerpoint/2010/main" val="677570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Intraoperative hydration or diuretic administration has been suggested </a:t>
            </a:r>
            <a:r>
              <a:rPr lang="en-US" dirty="0" smtClean="0"/>
              <a:t>to enhance </a:t>
            </a:r>
            <a:r>
              <a:rPr lang="en-US" dirty="0"/>
              <a:t>ureteral visualization and potentially decrease the risk for </a:t>
            </a:r>
            <a:r>
              <a:rPr lang="en-US" dirty="0" smtClean="0"/>
              <a:t>injury</a:t>
            </a:r>
          </a:p>
          <a:p>
            <a:r>
              <a:rPr lang="en-US" dirty="0" smtClean="0"/>
              <a:t>Preoperative ureteral stenting can be used to ease identification of the ureter in </a:t>
            </a:r>
            <a:r>
              <a:rPr lang="en-US" dirty="0" err="1" smtClean="0"/>
              <a:t>highrisk</a:t>
            </a:r>
            <a:r>
              <a:rPr lang="en-US" dirty="0" smtClean="0"/>
              <a:t> cases,</a:t>
            </a:r>
            <a:r>
              <a:rPr lang="en-US" dirty="0"/>
              <a:t> although </a:t>
            </a:r>
            <a:r>
              <a:rPr lang="en-US" dirty="0" smtClean="0"/>
              <a:t>it may </a:t>
            </a:r>
            <a:r>
              <a:rPr lang="en-US" dirty="0"/>
              <a:t>increase intraoperative recognition of ureteral injury, it may not actually decrease ureteral injuries</a:t>
            </a:r>
          </a:p>
        </p:txBody>
      </p:sp>
    </p:spTree>
    <p:extLst>
      <p:ext uri="{BB962C8B-B14F-4D97-AF65-F5344CB8AC3E}">
        <p14:creationId xmlns="" xmlns:p14="http://schemas.microsoft.com/office/powerpoint/2010/main" val="1642727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injection of 5 to 10 mL of IV indigo carmine dye followed by cystoscopy to ensure patency of the </a:t>
            </a:r>
            <a:r>
              <a:rPr lang="en-US" dirty="0" smtClean="0"/>
              <a:t>ureters after </a:t>
            </a:r>
            <a:r>
              <a:rPr lang="en-US" dirty="0"/>
              <a:t>laparoscopic hysterectomy. When this technique was used in 118 patients undergoing </a:t>
            </a:r>
            <a:r>
              <a:rPr lang="en-US" dirty="0" smtClean="0"/>
              <a:t>laparoscopic hysterectomy</a:t>
            </a:r>
            <a:r>
              <a:rPr lang="en-US" dirty="0"/>
              <a:t>, 4 of 4 cases of ureteral occlusion were identified immediately (mostly caused by </a:t>
            </a:r>
            <a:r>
              <a:rPr lang="en-US" dirty="0" smtClean="0"/>
              <a:t>suture ligation</a:t>
            </a:r>
            <a:r>
              <a:rPr lang="en-US" dirty="0"/>
              <a:t>) and repaired immediately without complications</a:t>
            </a:r>
          </a:p>
        </p:txBody>
      </p:sp>
    </p:spTree>
    <p:extLst>
      <p:ext uri="{BB962C8B-B14F-4D97-AF65-F5344CB8AC3E}">
        <p14:creationId xmlns="" xmlns:p14="http://schemas.microsoft.com/office/powerpoint/2010/main" val="3061123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 Tenuous Ureteral Blood Supply.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distal ureteral blood supply is variable. It is estimated by cadaver studies that 10% of females carry a disproportionate amount of their distal ureteral blood supply via uterine artery branches</a:t>
            </a:r>
          </a:p>
          <a:p>
            <a:r>
              <a:rPr lang="en-US" dirty="0"/>
              <a:t>It has been experimentally proved on cadavers that 40% of </a:t>
            </a:r>
            <a:r>
              <a:rPr lang="en-US" dirty="0" smtClean="0"/>
              <a:t>females have </a:t>
            </a:r>
            <a:r>
              <a:rPr lang="en-US" dirty="0"/>
              <a:t>decreased ureteral perfusion after ligating the uterine artery</a:t>
            </a:r>
          </a:p>
        </p:txBody>
      </p:sp>
    </p:spTree>
    <p:extLst>
      <p:ext uri="{BB962C8B-B14F-4D97-AF65-F5344CB8AC3E}">
        <p14:creationId xmlns="" xmlns:p14="http://schemas.microsoft.com/office/powerpoint/2010/main" val="2489182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Ureteral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unrecognized or mismanaged ureteral injury can lead to significant complications, including:</a:t>
            </a:r>
          </a:p>
          <a:p>
            <a:pPr lvl="1"/>
            <a:r>
              <a:rPr lang="en-US" dirty="0" smtClean="0"/>
              <a:t>urinoma</a:t>
            </a:r>
          </a:p>
          <a:p>
            <a:pPr lvl="1"/>
            <a:r>
              <a:rPr lang="en-US" dirty="0" smtClean="0"/>
              <a:t>Abscess</a:t>
            </a:r>
          </a:p>
          <a:p>
            <a:pPr lvl="1"/>
            <a:r>
              <a:rPr lang="en-US" dirty="0" smtClean="0"/>
              <a:t>ureteral stricture</a:t>
            </a:r>
          </a:p>
          <a:p>
            <a:pPr lvl="1"/>
            <a:r>
              <a:rPr lang="en-US" dirty="0" smtClean="0"/>
              <a:t>urinary fistula</a:t>
            </a:r>
          </a:p>
          <a:p>
            <a:pPr lvl="1"/>
            <a:r>
              <a:rPr lang="en-US" dirty="0" smtClean="0"/>
              <a:t>potential loss of an ipsilateral renal unit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865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Distal ureteral </a:t>
            </a:r>
            <a:r>
              <a:rPr lang="en-US" dirty="0" err="1"/>
              <a:t>devascularization</a:t>
            </a:r>
            <a:r>
              <a:rPr lang="en-US" dirty="0"/>
              <a:t> may be an unavoidable consequence in a small percentage of women </a:t>
            </a:r>
            <a:r>
              <a:rPr lang="en-US" dirty="0" smtClean="0"/>
              <a:t>after hysterectomy</a:t>
            </a:r>
          </a:p>
          <a:p>
            <a:r>
              <a:rPr lang="en-US" dirty="0"/>
              <a:t>Ureteral </a:t>
            </a:r>
            <a:r>
              <a:rPr lang="en-US" dirty="0" err="1"/>
              <a:t>devascularization</a:t>
            </a:r>
            <a:r>
              <a:rPr lang="en-US" dirty="0"/>
              <a:t> tends to manifest differently from </a:t>
            </a:r>
            <a:r>
              <a:rPr lang="en-US" dirty="0" smtClean="0"/>
              <a:t>other ureteral injuries</a:t>
            </a:r>
            <a:endParaRPr lang="en-US" dirty="0"/>
          </a:p>
          <a:p>
            <a:r>
              <a:rPr lang="en-US" dirty="0"/>
              <a:t>Patients tend to present late (more than a week after surgery, but as late as 1 to </a:t>
            </a:r>
            <a:r>
              <a:rPr lang="en-US" dirty="0" smtClean="0"/>
              <a:t>2 months</a:t>
            </a:r>
            <a:r>
              <a:rPr lang="en-US" dirty="0"/>
              <a:t>), usually with </a:t>
            </a:r>
            <a:r>
              <a:rPr lang="en-US" i="1" dirty="0"/>
              <a:t>ureteral steno</a:t>
            </a:r>
            <a:r>
              <a:rPr lang="en-US" dirty="0"/>
              <a:t>sis, </a:t>
            </a:r>
            <a:r>
              <a:rPr lang="en-US" i="1" dirty="0"/>
              <a:t>urinoma</a:t>
            </a:r>
            <a:r>
              <a:rPr lang="en-US" dirty="0"/>
              <a:t>, or even </a:t>
            </a:r>
            <a:r>
              <a:rPr lang="en-US" i="1" dirty="0"/>
              <a:t>ureterovaginal fistula</a:t>
            </a:r>
          </a:p>
        </p:txBody>
      </p:sp>
    </p:spTree>
    <p:extLst>
      <p:ext uri="{BB962C8B-B14F-4D97-AF65-F5344CB8AC3E}">
        <p14:creationId xmlns="" xmlns:p14="http://schemas.microsoft.com/office/powerpoint/2010/main" val="894614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Ureteroscopic</a:t>
            </a:r>
            <a:r>
              <a:rPr lang="en-US" b="1" dirty="0"/>
              <a:t>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fact, </a:t>
            </a:r>
            <a:r>
              <a:rPr lang="en-US" dirty="0" err="1"/>
              <a:t>ureteroscopic</a:t>
            </a:r>
            <a:r>
              <a:rPr lang="en-US" dirty="0"/>
              <a:t> injury was the most </a:t>
            </a:r>
            <a:r>
              <a:rPr lang="en-US" dirty="0" smtClean="0"/>
              <a:t>common cause </a:t>
            </a:r>
            <a:r>
              <a:rPr lang="en-US" dirty="0"/>
              <a:t>of iatrogenic ureteral trauma in some modern </a:t>
            </a:r>
            <a:r>
              <a:rPr lang="en-US" dirty="0" smtClean="0"/>
              <a:t>series</a:t>
            </a:r>
            <a:endParaRPr lang="en-US" dirty="0"/>
          </a:p>
          <a:p>
            <a:r>
              <a:rPr lang="en-US" dirty="0"/>
              <a:t>Improvements in equipment and operator experience subsequently decreased the rate of </a:t>
            </a:r>
            <a:r>
              <a:rPr lang="en-US" dirty="0" smtClean="0"/>
              <a:t>ureteral perforation</a:t>
            </a:r>
            <a:r>
              <a:rPr lang="en-US" dirty="0"/>
              <a:t>, to a stable average of 7% in the 1990s</a:t>
            </a:r>
          </a:p>
        </p:txBody>
      </p:sp>
    </p:spTree>
    <p:extLst>
      <p:ext uri="{BB962C8B-B14F-4D97-AF65-F5344CB8AC3E}">
        <p14:creationId xmlns="" xmlns:p14="http://schemas.microsoft.com/office/powerpoint/2010/main" val="934290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factor cited as a cause of ureteral injury during </a:t>
            </a:r>
            <a:r>
              <a:rPr lang="en-US" dirty="0" err="1"/>
              <a:t>ureteroscopy</a:t>
            </a:r>
            <a:r>
              <a:rPr lang="en-US" dirty="0"/>
              <a:t> was the persistence of stone </a:t>
            </a:r>
            <a:r>
              <a:rPr lang="en-US" dirty="0" smtClean="0"/>
              <a:t>basket attempts </a:t>
            </a:r>
            <a:r>
              <a:rPr lang="en-US" dirty="0"/>
              <a:t>after recognition of a ureteral tear.</a:t>
            </a:r>
            <a:endParaRPr lang="en-US" dirty="0" smtClean="0"/>
          </a:p>
          <a:p>
            <a:r>
              <a:rPr lang="en-US" dirty="0" smtClean="0"/>
              <a:t>Current </a:t>
            </a:r>
            <a:r>
              <a:rPr lang="en-US" dirty="0"/>
              <a:t>recommendations are to stop the procedure and </a:t>
            </a:r>
            <a:r>
              <a:rPr lang="en-US" dirty="0" smtClean="0"/>
              <a:t>place a </a:t>
            </a:r>
            <a:r>
              <a:rPr lang="en-US" dirty="0"/>
              <a:t>ureteral stent when ureteral perforations are identified</a:t>
            </a:r>
          </a:p>
        </p:txBody>
      </p:sp>
    </p:spTree>
    <p:extLst>
      <p:ext uri="{BB962C8B-B14F-4D97-AF65-F5344CB8AC3E}">
        <p14:creationId xmlns="" xmlns:p14="http://schemas.microsoft.com/office/powerpoint/2010/main" val="705315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 is also recommended to perform </a:t>
            </a:r>
            <a:r>
              <a:rPr lang="en-US" dirty="0" err="1" smtClean="0"/>
              <a:t>ureteroscopy</a:t>
            </a:r>
            <a:r>
              <a:rPr lang="en-US" dirty="0" smtClean="0"/>
              <a:t> alongside or over a wire placed up into the renal pelvis.</a:t>
            </a:r>
          </a:p>
          <a:p>
            <a:r>
              <a:rPr lang="en-US" dirty="0"/>
              <a:t>Factors associated </a:t>
            </a:r>
            <a:r>
              <a:rPr lang="en-US" dirty="0" smtClean="0"/>
              <a:t>with higher </a:t>
            </a:r>
            <a:r>
              <a:rPr lang="en-US" dirty="0"/>
              <a:t>complication rates during </a:t>
            </a:r>
            <a:r>
              <a:rPr lang="en-US" dirty="0" err="1"/>
              <a:t>ureteroscopy</a:t>
            </a:r>
            <a:r>
              <a:rPr lang="en-US" dirty="0"/>
              <a:t> </a:t>
            </a:r>
            <a:r>
              <a:rPr lang="en-US" dirty="0" smtClean="0"/>
              <a:t>were</a:t>
            </a:r>
          </a:p>
          <a:p>
            <a:pPr lvl="1"/>
            <a:r>
              <a:rPr lang="en-US" dirty="0" smtClean="0"/>
              <a:t>longer </a:t>
            </a:r>
            <a:r>
              <a:rPr lang="en-US" dirty="0"/>
              <a:t>surgery </a:t>
            </a:r>
            <a:r>
              <a:rPr lang="en-US" dirty="0" smtClean="0"/>
              <a:t>times</a:t>
            </a:r>
          </a:p>
          <a:p>
            <a:pPr lvl="1"/>
            <a:r>
              <a:rPr lang="en-US" dirty="0" err="1" smtClean="0"/>
              <a:t>reatment</a:t>
            </a:r>
            <a:r>
              <a:rPr lang="en-US" dirty="0" smtClean="0"/>
              <a:t> </a:t>
            </a:r>
            <a:r>
              <a:rPr lang="en-US" dirty="0"/>
              <a:t>of renal </a:t>
            </a:r>
            <a:r>
              <a:rPr lang="en-US" dirty="0" smtClean="0"/>
              <a:t>calculi</a:t>
            </a:r>
          </a:p>
          <a:p>
            <a:pPr lvl="1"/>
            <a:r>
              <a:rPr lang="en-US" dirty="0" smtClean="0"/>
              <a:t>surgeon inexperience</a:t>
            </a:r>
          </a:p>
          <a:p>
            <a:pPr lvl="1"/>
            <a:r>
              <a:rPr lang="en-US" dirty="0" smtClean="0"/>
              <a:t>previous </a:t>
            </a:r>
            <a:r>
              <a:rPr lang="en-US" dirty="0"/>
              <a:t>irradiation</a:t>
            </a:r>
          </a:p>
        </p:txBody>
      </p:sp>
    </p:spTree>
    <p:extLst>
      <p:ext uri="{BB962C8B-B14F-4D97-AF65-F5344CB8AC3E}">
        <p14:creationId xmlns="" xmlns:p14="http://schemas.microsoft.com/office/powerpoint/2010/main" val="1576141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Factors that are thought to protect against ureteral </a:t>
            </a:r>
            <a:r>
              <a:rPr lang="en-US" dirty="0" smtClean="0"/>
              <a:t>injury </a:t>
            </a:r>
            <a:r>
              <a:rPr lang="da-DK" dirty="0" smtClean="0"/>
              <a:t>are </a:t>
            </a:r>
            <a:r>
              <a:rPr lang="da-DK" dirty="0"/>
              <a:t>smaller </a:t>
            </a:r>
            <a:r>
              <a:rPr lang="da-DK" dirty="0" smtClean="0"/>
              <a:t>and </a:t>
            </a:r>
            <a:r>
              <a:rPr lang="da-DK" dirty="0"/>
              <a:t>flexible ureteroscopes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50642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Gunshot and Stab </a:t>
            </a:r>
            <a:r>
              <a:rPr lang="en-US" b="1" dirty="0" smtClean="0"/>
              <a:t>Wounds</a:t>
            </a:r>
          </a:p>
          <a:p>
            <a:pPr lvl="1"/>
            <a:r>
              <a:rPr lang="en-US" dirty="0"/>
              <a:t>Hematuria is a nonspecific indicator of urologic </a:t>
            </a:r>
            <a:r>
              <a:rPr lang="en-US" dirty="0" smtClean="0"/>
              <a:t>injury</a:t>
            </a:r>
          </a:p>
          <a:p>
            <a:pPr lvl="1"/>
            <a:r>
              <a:rPr lang="en-US" dirty="0"/>
              <a:t>Significant ureteral injury can occur in </a:t>
            </a:r>
            <a:r>
              <a:rPr lang="en-US" dirty="0" smtClean="0"/>
              <a:t>the absence </a:t>
            </a:r>
            <a:r>
              <a:rPr lang="en-US" dirty="0"/>
              <a:t>of </a:t>
            </a:r>
            <a:r>
              <a:rPr lang="en-US" dirty="0" smtClean="0"/>
              <a:t>hematuria</a:t>
            </a:r>
          </a:p>
          <a:p>
            <a:pPr lvl="1"/>
            <a:r>
              <a:rPr lang="en-US" dirty="0"/>
              <a:t>a high index of suspicion is required in cases of </a:t>
            </a:r>
            <a:r>
              <a:rPr lang="en-US" dirty="0" smtClean="0"/>
              <a:t>potential ureteral </a:t>
            </a:r>
            <a:r>
              <a:rPr lang="en-US" dirty="0"/>
              <a:t>injury after penetrating trauma.</a:t>
            </a:r>
          </a:p>
        </p:txBody>
      </p:sp>
    </p:spTree>
    <p:extLst>
      <p:ext uri="{BB962C8B-B14F-4D97-AF65-F5344CB8AC3E}">
        <p14:creationId xmlns="" xmlns:p14="http://schemas.microsoft.com/office/powerpoint/2010/main" val="2159093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Intraoperative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Intraoperative detection requires a high degree </a:t>
            </a:r>
            <a:r>
              <a:rPr lang="en-US" dirty="0" smtClean="0"/>
              <a:t>of suspicion</a:t>
            </a:r>
            <a:r>
              <a:rPr lang="en-US" dirty="0"/>
              <a:t>, but there is evidence that specific vigilance for ureteral injuries may decrease the incidence </a:t>
            </a:r>
            <a:r>
              <a:rPr lang="en-US" dirty="0" smtClean="0"/>
              <a:t>of missed injuries</a:t>
            </a:r>
          </a:p>
          <a:p>
            <a:r>
              <a:rPr lang="en-US" dirty="0"/>
              <a:t>With </a:t>
            </a:r>
            <a:r>
              <a:rPr lang="en-US" dirty="0" smtClean="0"/>
              <a:t>a 75</a:t>
            </a:r>
            <a:r>
              <a:rPr lang="en-US" dirty="0"/>
              <a:t>% sensitivity for traumatic ureteral injury, wound location may be the only indicator </a:t>
            </a:r>
            <a:r>
              <a:rPr lang="en-US" dirty="0" smtClean="0"/>
              <a:t>for identifying </a:t>
            </a:r>
            <a:r>
              <a:rPr lang="en-US" dirty="0"/>
              <a:t>ureteral injury in the acute setting</a:t>
            </a:r>
          </a:p>
        </p:txBody>
      </p:sp>
    </p:spTree>
    <p:extLst>
      <p:ext uri="{BB962C8B-B14F-4D97-AF65-F5344CB8AC3E}">
        <p14:creationId xmlns="" xmlns:p14="http://schemas.microsoft.com/office/powerpoint/2010/main" val="1461106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Intraoperative recognition </a:t>
            </a:r>
            <a:r>
              <a:rPr lang="en-US" dirty="0"/>
              <a:t>of ureteral or renal pelvis injury may be aided by using a small needle to inject 1 to 2 mL </a:t>
            </a:r>
            <a:r>
              <a:rPr lang="en-US" dirty="0" smtClean="0"/>
              <a:t>of methylene </a:t>
            </a:r>
            <a:r>
              <a:rPr lang="en-US" dirty="0"/>
              <a:t>blue (10 mg/mL) directly into the renal pelvis. Care must be taken not to inject excessive </a:t>
            </a:r>
            <a:r>
              <a:rPr lang="en-US" dirty="0" smtClean="0"/>
              <a:t>dye, because </a:t>
            </a:r>
            <a:r>
              <a:rPr lang="en-US" dirty="0"/>
              <a:t>it can spill and stain local tissues, making dye determination of the source of leak impossible.</a:t>
            </a:r>
          </a:p>
        </p:txBody>
      </p:sp>
    </p:spTree>
    <p:extLst>
      <p:ext uri="{BB962C8B-B14F-4D97-AF65-F5344CB8AC3E}">
        <p14:creationId xmlns="" xmlns:p14="http://schemas.microsoft.com/office/powerpoint/2010/main" val="23909689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Inadequate exploration or a low index of suspicion in the presence of multiple injuries is </a:t>
            </a:r>
            <a:r>
              <a:rPr lang="en-US" dirty="0" smtClean="0"/>
              <a:t>often responsible </a:t>
            </a:r>
            <a:r>
              <a:rPr lang="en-US" dirty="0"/>
              <a:t>for missed ureteral injury</a:t>
            </a:r>
            <a:r>
              <a:rPr lang="en-US" dirty="0" smtClean="0"/>
              <a:t>.</a:t>
            </a:r>
          </a:p>
          <a:p>
            <a:r>
              <a:rPr lang="en-US" dirty="0"/>
              <a:t>An unrecognized or undertreated ureteral injury can lead to </a:t>
            </a:r>
            <a:r>
              <a:rPr lang="en-US" dirty="0" smtClean="0"/>
              <a:t>other significant </a:t>
            </a:r>
            <a:r>
              <a:rPr lang="en-US" dirty="0"/>
              <a:t>complications, including urinoma, abscess, ureteral stricture, and urinary fistula</a:t>
            </a:r>
          </a:p>
        </p:txBody>
      </p:sp>
    </p:spTree>
    <p:extLst>
      <p:ext uri="{BB962C8B-B14F-4D97-AF65-F5344CB8AC3E}">
        <p14:creationId xmlns="" xmlns:p14="http://schemas.microsoft.com/office/powerpoint/2010/main" val="21145957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Fever, leukocytosis, and local peritoneal irritation are the most common signs and symptoms of </a:t>
            </a:r>
            <a:r>
              <a:rPr lang="en-US" dirty="0" smtClean="0"/>
              <a:t>missed ureteral </a:t>
            </a:r>
            <a:r>
              <a:rPr lang="en-US" dirty="0"/>
              <a:t>injury and always should prompt CT examination</a:t>
            </a:r>
            <a:r>
              <a:rPr lang="en-US" dirty="0" smtClean="0"/>
              <a:t>.</a:t>
            </a:r>
          </a:p>
          <a:p>
            <a:r>
              <a:rPr lang="en-US" dirty="0"/>
              <a:t>In contrast to acute injuries, “missed” </a:t>
            </a:r>
            <a:r>
              <a:rPr lang="en-US" dirty="0" smtClean="0"/>
              <a:t>injuries that </a:t>
            </a:r>
            <a:r>
              <a:rPr lang="en-US" dirty="0"/>
              <a:t>are discovered more than 48 hours after injury may be best diagnosed with retrograde </a:t>
            </a:r>
            <a:r>
              <a:rPr lang="en-US" dirty="0" err="1" smtClean="0"/>
              <a:t>ureterography</a:t>
            </a:r>
            <a:r>
              <a:rPr lang="en-US" dirty="0" smtClean="0"/>
              <a:t> if </a:t>
            </a:r>
            <a:r>
              <a:rPr lang="en-US" dirty="0"/>
              <a:t>possible</a:t>
            </a:r>
          </a:p>
        </p:txBody>
      </p:sp>
    </p:spTree>
    <p:extLst>
      <p:ext uri="{BB962C8B-B14F-4D97-AF65-F5344CB8AC3E}">
        <p14:creationId xmlns="" xmlns:p14="http://schemas.microsoft.com/office/powerpoint/2010/main" val="1248155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External trauma</a:t>
            </a:r>
          </a:p>
          <a:p>
            <a:r>
              <a:rPr lang="en-US" dirty="0" smtClean="0"/>
              <a:t>Open surgery</a:t>
            </a:r>
          </a:p>
          <a:p>
            <a:r>
              <a:rPr lang="en-US" dirty="0" smtClean="0"/>
              <a:t>Laparoscopy</a:t>
            </a:r>
          </a:p>
          <a:p>
            <a:r>
              <a:rPr lang="en-US" dirty="0" smtClean="0"/>
              <a:t>Endoscopic procedures</a:t>
            </a:r>
          </a:p>
        </p:txBody>
      </p:sp>
    </p:spTree>
    <p:extLst>
      <p:ext uri="{BB962C8B-B14F-4D97-AF65-F5344CB8AC3E}">
        <p14:creationId xmlns="" xmlns:p14="http://schemas.microsoft.com/office/powerpoint/2010/main" val="10656147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Imaging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Excretory Urography</a:t>
            </a:r>
          </a:p>
          <a:p>
            <a:r>
              <a:rPr lang="en-US" dirty="0"/>
              <a:t>Ureteral injuries after external violence, unlike renal injuries, are difficult to detect with the usual array </a:t>
            </a:r>
            <a:r>
              <a:rPr lang="en-US" dirty="0" smtClean="0"/>
              <a:t>of diagnostic </a:t>
            </a:r>
            <a:r>
              <a:rPr lang="en-US" dirty="0"/>
              <a:t>tools: preoperative urinalysis, CT scan, and intraoperative one-shot IVP.</a:t>
            </a:r>
          </a:p>
        </p:txBody>
      </p:sp>
    </p:spTree>
    <p:extLst>
      <p:ext uri="{BB962C8B-B14F-4D97-AF65-F5344CB8AC3E}">
        <p14:creationId xmlns="" xmlns:p14="http://schemas.microsoft.com/office/powerpoint/2010/main" val="19147155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However, in the absence of a better test, we still recommend intraoperative one-shot pyelography </a:t>
            </a:r>
            <a:r>
              <a:rPr lang="en-US" dirty="0" smtClean="0"/>
              <a:t>together with </a:t>
            </a:r>
            <a:r>
              <a:rPr lang="en-US" dirty="0"/>
              <a:t>intraoperative inspection to detect ureteral injuries and assess the functional status of </a:t>
            </a:r>
            <a:r>
              <a:rPr lang="en-US" dirty="0" smtClean="0"/>
              <a:t>the contralateral </a:t>
            </a:r>
            <a:r>
              <a:rPr lang="en-US" dirty="0"/>
              <a:t>system</a:t>
            </a:r>
          </a:p>
        </p:txBody>
      </p:sp>
    </p:spTree>
    <p:extLst>
      <p:ext uri="{BB962C8B-B14F-4D97-AF65-F5344CB8AC3E}">
        <p14:creationId xmlns="" xmlns:p14="http://schemas.microsoft.com/office/powerpoint/2010/main" val="12446397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Computed Tomography.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Ureteral injuries can be difficult to diagnose on CT</a:t>
            </a:r>
            <a:endParaRPr lang="en-US" dirty="0" smtClean="0"/>
          </a:p>
          <a:p>
            <a:r>
              <a:rPr lang="en-US" dirty="0" smtClean="0"/>
              <a:t>Because </a:t>
            </a:r>
            <a:r>
              <a:rPr lang="en-US" dirty="0"/>
              <a:t>modern helical CT scanners can obtain </a:t>
            </a:r>
            <a:r>
              <a:rPr lang="en-US" dirty="0" smtClean="0"/>
              <a:t>images rapidly</a:t>
            </a:r>
            <a:r>
              <a:rPr lang="en-US" dirty="0"/>
              <a:t>, before IV contrast dye is excreted in the urine, delayed images must be obtained (5 to </a:t>
            </a:r>
            <a:r>
              <a:rPr lang="en-US" dirty="0" smtClean="0"/>
              <a:t>2 minutes </a:t>
            </a:r>
            <a:r>
              <a:rPr lang="en-US" dirty="0"/>
              <a:t>after contrast injection) to allow contrast material to </a:t>
            </a:r>
            <a:r>
              <a:rPr lang="en-US" dirty="0" err="1"/>
              <a:t>extravasate</a:t>
            </a:r>
            <a:r>
              <a:rPr lang="en-US" dirty="0"/>
              <a:t> from the </a:t>
            </a:r>
            <a:r>
              <a:rPr lang="en-US" dirty="0" smtClean="0"/>
              <a:t>injured collecting </a:t>
            </a:r>
            <a:r>
              <a:rPr lang="en-US" dirty="0"/>
              <a:t>system, renal pelvis, or ureter</a:t>
            </a:r>
          </a:p>
        </p:txBody>
      </p:sp>
    </p:spTree>
    <p:extLst>
      <p:ext uri="{BB962C8B-B14F-4D97-AF65-F5344CB8AC3E}">
        <p14:creationId xmlns="" xmlns:p14="http://schemas.microsoft.com/office/powerpoint/2010/main" val="23867446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ureteral injuries are often detected late, </a:t>
            </a:r>
            <a:r>
              <a:rPr lang="en-US" dirty="0" err="1"/>
              <a:t>periureteral</a:t>
            </a:r>
            <a:r>
              <a:rPr lang="en-US" dirty="0"/>
              <a:t> urinoma seen on delayed CT scans</a:t>
            </a:r>
          </a:p>
        </p:txBody>
      </p:sp>
    </p:spTree>
    <p:extLst>
      <p:ext uri="{BB962C8B-B14F-4D97-AF65-F5344CB8AC3E}">
        <p14:creationId xmlns="" xmlns:p14="http://schemas.microsoft.com/office/powerpoint/2010/main" val="27908818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Retrograde </a:t>
            </a:r>
            <a:r>
              <a:rPr lang="en-US" b="1" dirty="0" err="1"/>
              <a:t>Ureterography</a:t>
            </a:r>
            <a:r>
              <a:rPr lang="en-US" b="1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most sensitive radiographic test for </a:t>
            </a:r>
            <a:r>
              <a:rPr lang="en-US" dirty="0" smtClean="0"/>
              <a:t>ureteral injury</a:t>
            </a:r>
          </a:p>
          <a:p>
            <a:r>
              <a:rPr lang="en-US" dirty="0" smtClean="0"/>
              <a:t>Delineate </a:t>
            </a:r>
            <a:r>
              <a:rPr lang="en-US" dirty="0"/>
              <a:t>the extent of ureteral injury </a:t>
            </a:r>
            <a:r>
              <a:rPr lang="en-US" dirty="0" smtClean="0"/>
              <a:t>seen on </a:t>
            </a:r>
            <a:r>
              <a:rPr lang="en-US" dirty="0"/>
              <a:t>CT scan or IVP if further clinical information is needed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Most commonly used </a:t>
            </a:r>
            <a:r>
              <a:rPr lang="en-US" dirty="0"/>
              <a:t>to diagnose initially missed ureteral injuries, because it allows the simultaneous placement of </a:t>
            </a:r>
            <a:r>
              <a:rPr lang="en-US" dirty="0" smtClean="0"/>
              <a:t>a ureteral </a:t>
            </a:r>
            <a:r>
              <a:rPr lang="en-US" dirty="0"/>
              <a:t>stent if possible</a:t>
            </a:r>
          </a:p>
        </p:txBody>
      </p:sp>
    </p:spTree>
    <p:extLst>
      <p:ext uri="{BB962C8B-B14F-4D97-AF65-F5344CB8AC3E}">
        <p14:creationId xmlns="" xmlns:p14="http://schemas.microsoft.com/office/powerpoint/2010/main" val="2146144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Antegrade</a:t>
            </a:r>
            <a:r>
              <a:rPr lang="en-US" b="1" dirty="0"/>
              <a:t> </a:t>
            </a:r>
            <a:r>
              <a:rPr lang="en-US" b="1" dirty="0" err="1"/>
              <a:t>Ureterography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Anterograde </a:t>
            </a:r>
            <a:r>
              <a:rPr lang="en-US" dirty="0" err="1"/>
              <a:t>ureterography</a:t>
            </a:r>
            <a:r>
              <a:rPr lang="en-US" dirty="0"/>
              <a:t> is seldom used in our </a:t>
            </a:r>
            <a:r>
              <a:rPr lang="en-US" dirty="0" smtClean="0"/>
              <a:t>practice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6350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Management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22110"/>
            <a:ext cx="8153400" cy="535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1902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General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1. Mobilize the injured ureter carefully, sparing the adventitia widely, so as not to </a:t>
            </a:r>
            <a:r>
              <a:rPr lang="en-US" dirty="0" err="1"/>
              <a:t>devascularize</a:t>
            </a:r>
            <a:r>
              <a:rPr lang="en-US" dirty="0"/>
              <a:t> the </a:t>
            </a:r>
            <a:r>
              <a:rPr lang="en-US" dirty="0" smtClean="0"/>
              <a:t>ureter further</a:t>
            </a:r>
            <a:r>
              <a:rPr lang="en-US" dirty="0"/>
              <a:t>.</a:t>
            </a:r>
          </a:p>
          <a:p>
            <a:r>
              <a:rPr lang="en-US" dirty="0"/>
              <a:t>2. Debride the ureter minimally but judiciously until edges bleed, especially in high-velocity </a:t>
            </a:r>
            <a:r>
              <a:rPr lang="en-US" dirty="0" smtClean="0"/>
              <a:t>gunshot wounds</a:t>
            </a:r>
            <a:r>
              <a:rPr lang="en-US" dirty="0"/>
              <a:t>.</a:t>
            </a:r>
          </a:p>
          <a:p>
            <a:r>
              <a:rPr lang="en-US" dirty="0"/>
              <a:t>3. Repair ureters with </a:t>
            </a:r>
            <a:r>
              <a:rPr lang="en-US" dirty="0" err="1"/>
              <a:t>spatulated</a:t>
            </a:r>
            <a:r>
              <a:rPr lang="en-US" dirty="0"/>
              <a:t>, tension-free, </a:t>
            </a:r>
            <a:r>
              <a:rPr lang="en-US" dirty="0" smtClean="0"/>
              <a:t>stented, </a:t>
            </a:r>
            <a:r>
              <a:rPr lang="en-US" dirty="0"/>
              <a:t>watertight anastomosis, </a:t>
            </a:r>
            <a:r>
              <a:rPr lang="en-US" dirty="0" smtClean="0"/>
              <a:t>using fine </a:t>
            </a:r>
            <a:r>
              <a:rPr lang="en-US" dirty="0"/>
              <a:t>absorbable monofilament such as 5-0 </a:t>
            </a:r>
            <a:r>
              <a:rPr lang="en-US" dirty="0" err="1"/>
              <a:t>polydioxanone</a:t>
            </a:r>
            <a:r>
              <a:rPr lang="en-US" dirty="0"/>
              <a:t> and retroperitoneal drainage afterward. </a:t>
            </a:r>
            <a:r>
              <a:rPr lang="en-US" dirty="0" smtClean="0"/>
              <a:t>Use optical </a:t>
            </a:r>
            <a:r>
              <a:rPr lang="en-US" dirty="0"/>
              <a:t>magnification if necessary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568406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4. </a:t>
            </a:r>
            <a:r>
              <a:rPr lang="en-US" dirty="0" err="1"/>
              <a:t>Retroperitonealize</a:t>
            </a:r>
            <a:r>
              <a:rPr lang="en-US" dirty="0"/>
              <a:t> the ureteral repair by closing peritoneum over it if possible</a:t>
            </a:r>
          </a:p>
          <a:p>
            <a:r>
              <a:rPr lang="en-US" dirty="0"/>
              <a:t>5. Do not tunnel </a:t>
            </a:r>
            <a:r>
              <a:rPr lang="en-US" dirty="0" err="1"/>
              <a:t>ureteroneocystostomies</a:t>
            </a:r>
            <a:r>
              <a:rPr lang="en-US" dirty="0"/>
              <a:t> but rather create a widely </a:t>
            </a:r>
            <a:r>
              <a:rPr lang="en-US" dirty="0" err="1"/>
              <a:t>spatulated</a:t>
            </a:r>
            <a:r>
              <a:rPr lang="en-US" dirty="0"/>
              <a:t> </a:t>
            </a:r>
            <a:r>
              <a:rPr lang="en-US" dirty="0" err="1"/>
              <a:t>nontunneled</a:t>
            </a:r>
            <a:r>
              <a:rPr lang="en-US" dirty="0"/>
              <a:t> anastomosis.</a:t>
            </a:r>
          </a:p>
          <a:p>
            <a:r>
              <a:rPr lang="en-US" dirty="0"/>
              <a:t>6. With severely injured ureters, blast effect, concomitant vascular surgery, and other complex </a:t>
            </a:r>
            <a:r>
              <a:rPr lang="en-US" dirty="0" smtClean="0"/>
              <a:t>cases, consider </a:t>
            </a:r>
            <a:r>
              <a:rPr lang="en-US" dirty="0"/>
              <a:t>omental interposition to isolate the repair when possible.</a:t>
            </a:r>
          </a:p>
          <a:p>
            <a:r>
              <a:rPr lang="en-US" dirty="0"/>
              <a:t>7. If immediate repair is not possible, tie off the ureter with long silk sutures and plan to repair it </a:t>
            </a:r>
            <a:r>
              <a:rPr lang="en-US" dirty="0" smtClean="0"/>
              <a:t>later (damage </a:t>
            </a:r>
            <a:r>
              <a:rPr lang="en-US" dirty="0"/>
              <a:t>control). Ipsilateral drainage can be achieved by placing a single J stent brought </a:t>
            </a:r>
            <a:r>
              <a:rPr lang="en-US" dirty="0" smtClean="0"/>
              <a:t>out </a:t>
            </a:r>
            <a:r>
              <a:rPr lang="en-US" dirty="0" err="1" smtClean="0"/>
              <a:t>cutaneously</a:t>
            </a:r>
            <a:r>
              <a:rPr lang="en-US" dirty="0" smtClean="0"/>
              <a:t> </a:t>
            </a:r>
            <a:r>
              <a:rPr lang="en-US" dirty="0"/>
              <a:t>or a percutaneous nephrostomy tube placed later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625696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7772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62276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External Trauma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Damage to the ureter after external violence is quite </a:t>
            </a:r>
            <a:r>
              <a:rPr lang="en-US" i="1" dirty="0"/>
              <a:t>rare</a:t>
            </a:r>
            <a:r>
              <a:rPr lang="en-US" dirty="0"/>
              <a:t>, occurring in less than 4% of all penetrating </a:t>
            </a:r>
            <a:r>
              <a:rPr lang="en-US" dirty="0" smtClean="0"/>
              <a:t>and less </a:t>
            </a:r>
            <a:r>
              <a:rPr lang="en-US" dirty="0"/>
              <a:t>than 1% of all cases of blunt </a:t>
            </a:r>
            <a:r>
              <a:rPr lang="en-US" dirty="0" smtClean="0"/>
              <a:t>trauma</a:t>
            </a:r>
          </a:p>
          <a:p>
            <a:r>
              <a:rPr lang="en-US" dirty="0"/>
              <a:t>These patients </a:t>
            </a:r>
            <a:r>
              <a:rPr lang="en-US" dirty="0" smtClean="0"/>
              <a:t>often have </a:t>
            </a:r>
            <a:r>
              <a:rPr lang="en-US" dirty="0"/>
              <a:t>significant concomitant injuries and a devastating degree of mortality that approaches </a:t>
            </a:r>
            <a:r>
              <a:rPr lang="en-US" dirty="0" smtClean="0"/>
              <a:t>one third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373666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External Trauma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Contusion</a:t>
            </a:r>
            <a:r>
              <a:rPr lang="en-US" b="1" dirty="0" smtClean="0"/>
              <a:t>.</a:t>
            </a:r>
          </a:p>
          <a:p>
            <a:pPr lvl="1"/>
            <a:r>
              <a:rPr lang="en-US" dirty="0"/>
              <a:t>Ureteral contusions, although the most minor of ureteral injuries, can heal with </a:t>
            </a:r>
            <a:r>
              <a:rPr lang="en-US" dirty="0" smtClean="0"/>
              <a:t>stricture</a:t>
            </a:r>
          </a:p>
          <a:p>
            <a:pPr lvl="1"/>
            <a:r>
              <a:rPr lang="en-US" dirty="0"/>
              <a:t>Severe or large areas of contusion should be treated with excision of the damaged area </a:t>
            </a:r>
            <a:r>
              <a:rPr lang="en-US" dirty="0" smtClean="0"/>
              <a:t>an </a:t>
            </a:r>
            <a:r>
              <a:rPr lang="en-US" dirty="0" err="1" smtClean="0"/>
              <a:t>ureteroureterostomy</a:t>
            </a:r>
            <a:r>
              <a:rPr lang="en-US" dirty="0" smtClean="0"/>
              <a:t>/</a:t>
            </a:r>
            <a:r>
              <a:rPr lang="en-US" dirty="0" err="1" smtClean="0"/>
              <a:t>ureteroneocystostomy</a:t>
            </a:r>
            <a:endParaRPr lang="en-US" dirty="0" smtClean="0"/>
          </a:p>
          <a:p>
            <a:pPr lvl="1"/>
            <a:r>
              <a:rPr lang="en-US" dirty="0"/>
              <a:t>The safest approach in ureteral contusions that do </a:t>
            </a:r>
            <a:r>
              <a:rPr lang="en-US" dirty="0" smtClean="0"/>
              <a:t>not appear </a:t>
            </a:r>
            <a:r>
              <a:rPr lang="en-US" dirty="0"/>
              <a:t>to require excision/anastomosis is to place a ureteral stent</a:t>
            </a:r>
          </a:p>
        </p:txBody>
      </p:sp>
    </p:spTree>
    <p:extLst>
      <p:ext uri="{BB962C8B-B14F-4D97-AF65-F5344CB8AC3E}">
        <p14:creationId xmlns="" xmlns:p14="http://schemas.microsoft.com/office/powerpoint/2010/main" val="17368359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Management of ureteral leak is by percutaneous nephrostomy placement and ureteral catheter </a:t>
            </a:r>
            <a:r>
              <a:rPr lang="en-US" dirty="0" smtClean="0"/>
              <a:t>placement for </a:t>
            </a:r>
            <a:r>
              <a:rPr lang="en-US" dirty="0"/>
              <a:t>at least 6 weeks,</a:t>
            </a:r>
          </a:p>
        </p:txBody>
      </p:sp>
    </p:spTree>
    <p:extLst>
      <p:ext uri="{BB962C8B-B14F-4D97-AF65-F5344CB8AC3E}">
        <p14:creationId xmlns="" xmlns:p14="http://schemas.microsoft.com/office/powerpoint/2010/main" val="24366129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Upper Ureteral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Ureteroureterostomy</a:t>
            </a:r>
            <a:r>
              <a:rPr lang="en-US" b="1" dirty="0" smtClean="0"/>
              <a:t>.</a:t>
            </a:r>
          </a:p>
          <a:p>
            <a:pPr lvl="1"/>
            <a:r>
              <a:rPr lang="en-US" dirty="0"/>
              <a:t>Ureteral avulsion from the renal pelvis, or even very proximal ureteral injury, can be managed </a:t>
            </a:r>
            <a:r>
              <a:rPr lang="en-US" dirty="0" smtClean="0"/>
              <a:t>by </a:t>
            </a:r>
            <a:r>
              <a:rPr lang="en-US" dirty="0" err="1" smtClean="0"/>
              <a:t>reimplantation</a:t>
            </a:r>
            <a:r>
              <a:rPr lang="en-US" dirty="0" smtClean="0"/>
              <a:t> </a:t>
            </a:r>
            <a:r>
              <a:rPr lang="en-US" dirty="0"/>
              <a:t>of the ureter directly into the renal </a:t>
            </a:r>
            <a:r>
              <a:rPr lang="en-US" dirty="0" smtClean="0"/>
              <a:t>pelvis</a:t>
            </a:r>
          </a:p>
          <a:p>
            <a:pPr lvl="1"/>
            <a:r>
              <a:rPr lang="en-US" dirty="0" err="1"/>
              <a:t>Ureteroureterostomy</a:t>
            </a:r>
            <a:r>
              <a:rPr lang="en-US" dirty="0"/>
              <a:t>, or so-called </a:t>
            </a:r>
            <a:r>
              <a:rPr lang="en-US" dirty="0" smtClean="0"/>
              <a:t>end-to-end repair</a:t>
            </a:r>
            <a:r>
              <a:rPr lang="en-US" dirty="0"/>
              <a:t>, is used in injuries to the upper two thirds of the ureter</a:t>
            </a:r>
          </a:p>
        </p:txBody>
      </p:sp>
    </p:spTree>
    <p:extLst>
      <p:ext uri="{BB962C8B-B14F-4D97-AF65-F5344CB8AC3E}">
        <p14:creationId xmlns="" xmlns:p14="http://schemas.microsoft.com/office/powerpoint/2010/main" val="41108559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Complications after </a:t>
            </a:r>
            <a:r>
              <a:rPr lang="en-US" dirty="0" err="1"/>
              <a:t>ureteroureterostomy</a:t>
            </a:r>
            <a:r>
              <a:rPr lang="en-US" dirty="0"/>
              <a:t>, usually urine leakage, </a:t>
            </a:r>
            <a:r>
              <a:rPr lang="en-US" dirty="0" smtClean="0"/>
              <a:t>occur 10</a:t>
            </a:r>
            <a:r>
              <a:rPr lang="en-US" dirty="0"/>
              <a:t>% to 24% of </a:t>
            </a:r>
            <a:r>
              <a:rPr lang="en-US" dirty="0" smtClean="0"/>
              <a:t>the time. </a:t>
            </a:r>
          </a:p>
          <a:p>
            <a:pPr lvl="1"/>
            <a:r>
              <a:rPr lang="en-US" dirty="0" smtClean="0"/>
              <a:t>Other </a:t>
            </a:r>
            <a:r>
              <a:rPr lang="en-US" dirty="0"/>
              <a:t>acute complications include abscess </a:t>
            </a:r>
            <a:r>
              <a:rPr lang="en-US" dirty="0" smtClean="0"/>
              <a:t>and fistula</a:t>
            </a:r>
          </a:p>
          <a:p>
            <a:pPr lvl="1"/>
            <a:r>
              <a:rPr lang="en-US" dirty="0"/>
              <a:t>Chronic complications, usually ureteral stenosis, are less common, involving approximately 5</a:t>
            </a:r>
            <a:r>
              <a:rPr lang="en-US" dirty="0" smtClean="0"/>
              <a:t>% </a:t>
            </a:r>
            <a:r>
              <a:rPr lang="da-DK" dirty="0" smtClean="0"/>
              <a:t>to </a:t>
            </a:r>
            <a:r>
              <a:rPr lang="da-DK" dirty="0"/>
              <a:t>12% </a:t>
            </a:r>
            <a:r>
              <a:rPr lang="da-DK" dirty="0" smtClean="0"/>
              <a:t>of </a:t>
            </a:r>
            <a:r>
              <a:rPr lang="da-DK" dirty="0"/>
              <a:t>patients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60948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Autotransplantation</a:t>
            </a:r>
            <a:r>
              <a:rPr lang="en-US" b="1" dirty="0" smtClean="0"/>
              <a:t>.</a:t>
            </a:r>
          </a:p>
          <a:p>
            <a:pPr lvl="1"/>
            <a:r>
              <a:rPr lang="en-US" dirty="0" err="1"/>
              <a:t>Autotransplantation</a:t>
            </a:r>
            <a:r>
              <a:rPr lang="en-US" dirty="0"/>
              <a:t> of the kidney has been used after profound ureteral loss or after multiple attempts </a:t>
            </a:r>
            <a:r>
              <a:rPr lang="en-US" dirty="0" smtClean="0"/>
              <a:t>at ureteral </a:t>
            </a:r>
            <a:r>
              <a:rPr lang="en-US" dirty="0"/>
              <a:t>repair have </a:t>
            </a:r>
            <a:r>
              <a:rPr lang="en-US" dirty="0" smtClean="0"/>
              <a:t>failed</a:t>
            </a:r>
          </a:p>
          <a:p>
            <a:pPr lvl="1"/>
            <a:r>
              <a:rPr lang="en-US" dirty="0"/>
              <a:t>This maneuver remains the final option before nephrectomy</a:t>
            </a:r>
          </a:p>
        </p:txBody>
      </p:sp>
    </p:spTree>
    <p:extLst>
      <p:ext uri="{BB962C8B-B14F-4D97-AF65-F5344CB8AC3E}">
        <p14:creationId xmlns="" xmlns:p14="http://schemas.microsoft.com/office/powerpoint/2010/main" val="26840656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Bowel Interposition</a:t>
            </a:r>
            <a:r>
              <a:rPr lang="en-US" b="1" dirty="0" smtClean="0"/>
              <a:t>.</a:t>
            </a:r>
          </a:p>
          <a:p>
            <a:pPr lvl="1"/>
            <a:r>
              <a:rPr lang="en-US" dirty="0"/>
              <a:t>Delayed ureteral repairs, especially when a very long segment of ureter is destroyed, also can </a:t>
            </a:r>
            <a:r>
              <a:rPr lang="en-US" dirty="0" smtClean="0"/>
              <a:t>be performed </a:t>
            </a:r>
            <a:r>
              <a:rPr lang="en-US" dirty="0"/>
              <a:t>by creation of a ureteral conduit out of ileum in much the same way that an </a:t>
            </a:r>
            <a:r>
              <a:rPr lang="en-US" dirty="0" err="1"/>
              <a:t>ileal</a:t>
            </a:r>
            <a:r>
              <a:rPr lang="en-US" dirty="0"/>
              <a:t> conduit </a:t>
            </a:r>
            <a:r>
              <a:rPr lang="en-US" dirty="0" smtClean="0"/>
              <a:t>is</a:t>
            </a:r>
            <a:r>
              <a:rPr lang="en-US" dirty="0"/>
              <a:t> </a:t>
            </a:r>
            <a:r>
              <a:rPr lang="en-US" dirty="0" smtClean="0"/>
              <a:t>constructed </a:t>
            </a:r>
            <a:r>
              <a:rPr lang="en-US" dirty="0"/>
              <a:t>to drain the urine after </a:t>
            </a:r>
            <a:r>
              <a:rPr lang="en-US" dirty="0" smtClean="0"/>
              <a:t>cystectomy</a:t>
            </a:r>
          </a:p>
          <a:p>
            <a:pPr lvl="1"/>
            <a:r>
              <a:rPr lang="en-US" dirty="0"/>
              <a:t>Success rates for </a:t>
            </a:r>
            <a:r>
              <a:rPr lang="en-US" dirty="0" err="1"/>
              <a:t>ileal</a:t>
            </a:r>
            <a:r>
              <a:rPr lang="en-US" dirty="0"/>
              <a:t> replacement of the ureter have </a:t>
            </a:r>
            <a:r>
              <a:rPr lang="en-US" dirty="0" smtClean="0"/>
              <a:t>been </a:t>
            </a:r>
            <a:r>
              <a:rPr lang="da-DK" dirty="0" smtClean="0"/>
              <a:t>reported </a:t>
            </a:r>
            <a:r>
              <a:rPr lang="da-DK" dirty="0"/>
              <a:t>to be 81</a:t>
            </a:r>
            <a:r>
              <a:rPr lang="da-DK" dirty="0" smtClean="0"/>
              <a:t>% </a:t>
            </a:r>
            <a:r>
              <a:rPr lang="da-DK" dirty="0"/>
              <a:t>to 100%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710293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Ileal</a:t>
            </a:r>
            <a:r>
              <a:rPr lang="en-US" dirty="0"/>
              <a:t> interposition is not </a:t>
            </a:r>
            <a:r>
              <a:rPr lang="en-US" dirty="0" smtClean="0"/>
              <a:t>suggested for </a:t>
            </a:r>
            <a:r>
              <a:rPr lang="en-US" dirty="0"/>
              <a:t>acute repair of ureteral injury but rather would be used in delayed or staged repairs</a:t>
            </a:r>
          </a:p>
        </p:txBody>
      </p:sp>
    </p:spTree>
    <p:extLst>
      <p:ext uri="{BB962C8B-B14F-4D97-AF65-F5344CB8AC3E}">
        <p14:creationId xmlns="" xmlns:p14="http://schemas.microsoft.com/office/powerpoint/2010/main" val="36586677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Monitoring after Ureteral Repair</a:t>
            </a:r>
            <a:r>
              <a:rPr lang="en-US" b="1" dirty="0" smtClean="0"/>
              <a:t>.</a:t>
            </a:r>
          </a:p>
          <a:p>
            <a:pPr lvl="1"/>
            <a:r>
              <a:rPr lang="en-US" dirty="0"/>
              <a:t>leave the stent in for </a:t>
            </a:r>
            <a:r>
              <a:rPr lang="en-US" dirty="0" smtClean="0"/>
              <a:t>6 weeks</a:t>
            </a:r>
          </a:p>
          <a:p>
            <a:pPr lvl="1"/>
            <a:r>
              <a:rPr lang="en-US" dirty="0"/>
              <a:t>At the time of stent removal</a:t>
            </a:r>
            <a:r>
              <a:rPr lang="en-US" dirty="0" smtClean="0"/>
              <a:t>, </a:t>
            </a:r>
            <a:r>
              <a:rPr lang="en-US" dirty="0"/>
              <a:t>usually perform a retrograde </a:t>
            </a:r>
            <a:r>
              <a:rPr lang="en-US" dirty="0" err="1"/>
              <a:t>ureterogram</a:t>
            </a:r>
            <a:r>
              <a:rPr lang="en-US" dirty="0"/>
              <a:t> to document </a:t>
            </a:r>
            <a:r>
              <a:rPr lang="en-US" dirty="0" smtClean="0"/>
              <a:t>healing without </a:t>
            </a:r>
            <a:r>
              <a:rPr lang="en-US" dirty="0"/>
              <a:t>leakage or </a:t>
            </a:r>
            <a:r>
              <a:rPr lang="en-US" dirty="0" smtClean="0"/>
              <a:t>stenosis</a:t>
            </a:r>
          </a:p>
          <a:p>
            <a:pPr lvl="1"/>
            <a:r>
              <a:rPr lang="en-US" dirty="0"/>
              <a:t>One month postoperatively</a:t>
            </a:r>
            <a:r>
              <a:rPr lang="en-US" dirty="0" smtClean="0"/>
              <a:t>, </a:t>
            </a:r>
            <a:r>
              <a:rPr lang="en-US" dirty="0"/>
              <a:t>perform a furosemide (Lasix) </a:t>
            </a:r>
            <a:r>
              <a:rPr lang="en-US" dirty="0" err="1"/>
              <a:t>renogram</a:t>
            </a:r>
            <a:r>
              <a:rPr lang="en-US" dirty="0"/>
              <a:t> </a:t>
            </a:r>
            <a:r>
              <a:rPr lang="en-US" dirty="0" smtClean="0"/>
              <a:t>to document </a:t>
            </a:r>
            <a:r>
              <a:rPr lang="en-US" dirty="0"/>
              <a:t>that the system continues to be </a:t>
            </a:r>
            <a:r>
              <a:rPr lang="en-US" dirty="0" smtClean="0"/>
              <a:t>unobstructed</a:t>
            </a:r>
          </a:p>
          <a:p>
            <a:pPr lvl="1"/>
            <a:r>
              <a:rPr lang="en-US" dirty="0"/>
              <a:t>Four months </a:t>
            </a:r>
            <a:r>
              <a:rPr lang="en-US" dirty="0" smtClean="0"/>
              <a:t>postoperatively, </a:t>
            </a:r>
            <a:r>
              <a:rPr lang="en-US" dirty="0"/>
              <a:t>perform a </a:t>
            </a:r>
            <a:r>
              <a:rPr lang="en-US" dirty="0" smtClean="0"/>
              <a:t>renal ultrasound </a:t>
            </a:r>
            <a:r>
              <a:rPr lang="en-US" dirty="0"/>
              <a:t>to document lack of </a:t>
            </a:r>
            <a:r>
              <a:rPr lang="en-US" dirty="0" err="1"/>
              <a:t>hydronephrosis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374165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Nephrectomy</a:t>
            </a:r>
            <a:r>
              <a:rPr lang="en-US" b="1" dirty="0" smtClean="0"/>
              <a:t>.</a:t>
            </a:r>
          </a:p>
          <a:p>
            <a:pPr lvl="1"/>
            <a:r>
              <a:rPr lang="en-US" dirty="0"/>
              <a:t>Rarely, acute nephrectomy is required to treat ureteral injury after external </a:t>
            </a:r>
            <a:r>
              <a:rPr lang="en-US" dirty="0" smtClean="0"/>
              <a:t>violence</a:t>
            </a:r>
          </a:p>
          <a:p>
            <a:pPr lvl="1"/>
            <a:r>
              <a:rPr lang="en-US" dirty="0"/>
              <a:t>Reasons </a:t>
            </a:r>
            <a:r>
              <a:rPr lang="en-US" dirty="0" smtClean="0"/>
              <a:t>for nephrectomy </a:t>
            </a:r>
            <a:r>
              <a:rPr lang="en-US" dirty="0"/>
              <a:t>include associated severe visceral injuries (although damage control without nephrectomy </a:t>
            </a:r>
            <a:r>
              <a:rPr lang="en-US" dirty="0" smtClean="0"/>
              <a:t>is nearly </a:t>
            </a:r>
            <a:r>
              <a:rPr lang="en-US" dirty="0"/>
              <a:t>always preferable) or severe associated injury to the ipsilateral kidney when renal repair is </a:t>
            </a:r>
            <a:r>
              <a:rPr lang="en-US" dirty="0" smtClean="0"/>
              <a:t>not possible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570225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Delayed nephrectomy may </a:t>
            </a:r>
            <a:r>
              <a:rPr lang="en-US" dirty="0" smtClean="0"/>
              <a:t>be required </a:t>
            </a:r>
            <a:r>
              <a:rPr lang="en-US" dirty="0"/>
              <a:t>because </a:t>
            </a:r>
            <a:r>
              <a:rPr lang="en-US" dirty="0" smtClean="0"/>
              <a:t>of:</a:t>
            </a:r>
          </a:p>
          <a:p>
            <a:pPr lvl="1"/>
            <a:r>
              <a:rPr lang="en-US" dirty="0" smtClean="0"/>
              <a:t>poor </a:t>
            </a:r>
            <a:r>
              <a:rPr lang="en-US" dirty="0"/>
              <a:t>renal function (which can sometimes be seen after delayed recognition of </a:t>
            </a:r>
            <a:r>
              <a:rPr lang="en-US" dirty="0" smtClean="0"/>
              <a:t>an obstructing </a:t>
            </a:r>
            <a:r>
              <a:rPr lang="en-US" dirty="0"/>
              <a:t>ureteral injury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severe </a:t>
            </a:r>
            <a:r>
              <a:rPr lang="en-US" dirty="0" err="1"/>
              <a:t>panureteral</a:t>
            </a:r>
            <a:r>
              <a:rPr lang="en-US" dirty="0"/>
              <a:t> injury when </a:t>
            </a:r>
            <a:r>
              <a:rPr lang="en-US" dirty="0" err="1"/>
              <a:t>ileal</a:t>
            </a:r>
            <a:r>
              <a:rPr lang="en-US" dirty="0"/>
              <a:t> ureter or other reconstruction </a:t>
            </a:r>
            <a:r>
              <a:rPr lang="en-US" dirty="0" smtClean="0"/>
              <a:t>is impossible</a:t>
            </a:r>
          </a:p>
          <a:p>
            <a:pPr lvl="1"/>
            <a:r>
              <a:rPr lang="en-US" dirty="0" smtClean="0"/>
              <a:t>persistent </a:t>
            </a:r>
            <a:r>
              <a:rPr lang="en-US" dirty="0"/>
              <a:t>ureteral fistula (especially vascular fistula) despite previous intervention</a:t>
            </a:r>
          </a:p>
        </p:txBody>
      </p:sp>
    </p:spTree>
    <p:extLst>
      <p:ext uri="{BB962C8B-B14F-4D97-AF65-F5344CB8AC3E}">
        <p14:creationId xmlns="" xmlns:p14="http://schemas.microsoft.com/office/powerpoint/2010/main" val="3721840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Associated visceral injury is common—predominantly small (39% to 65</a:t>
            </a:r>
            <a:r>
              <a:rPr lang="en-US" dirty="0" smtClean="0"/>
              <a:t>%) and </a:t>
            </a:r>
            <a:r>
              <a:rPr lang="en-US" dirty="0"/>
              <a:t>large (28% to 33%) bowel </a:t>
            </a:r>
            <a:r>
              <a:rPr lang="en-US" dirty="0" smtClean="0"/>
              <a:t>perforation</a:t>
            </a:r>
            <a:endParaRPr lang="en-US" dirty="0"/>
          </a:p>
          <a:p>
            <a:r>
              <a:rPr lang="en-US" dirty="0"/>
              <a:t>A significant percentage (10% to 28%) of patients with ureteral injuries also has associated renal </a:t>
            </a:r>
            <a:r>
              <a:rPr lang="en-US" dirty="0" smtClean="0"/>
              <a:t>injuries</a:t>
            </a:r>
          </a:p>
          <a:p>
            <a:r>
              <a:rPr lang="en-US" dirty="0"/>
              <a:t>A smaller percentage (5%) has associated bladder injuries</a:t>
            </a:r>
          </a:p>
        </p:txBody>
      </p:sp>
    </p:spTree>
    <p:extLst>
      <p:ext uri="{BB962C8B-B14F-4D97-AF65-F5344CB8AC3E}">
        <p14:creationId xmlns="" xmlns:p14="http://schemas.microsoft.com/office/powerpoint/2010/main" val="13843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Midureteral</a:t>
            </a:r>
            <a:r>
              <a:rPr lang="en-US" b="1" dirty="0"/>
              <a:t>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Transureteroureterostomy.</a:t>
            </a:r>
            <a:endParaRPr lang="en-US" dirty="0" smtClean="0"/>
          </a:p>
          <a:p>
            <a:pPr lvl="1"/>
            <a:r>
              <a:rPr lang="en-US" dirty="0"/>
              <a:t>This form of repair involves bringing the injured ureter across the midline </a:t>
            </a:r>
            <a:r>
              <a:rPr lang="en-US" dirty="0" smtClean="0"/>
              <a:t>and anastomosing </a:t>
            </a:r>
            <a:r>
              <a:rPr lang="en-US" dirty="0"/>
              <a:t>it end-to-side into the uninjured ureter </a:t>
            </a:r>
            <a:endParaRPr lang="en-US" dirty="0" smtClean="0"/>
          </a:p>
          <a:p>
            <a:pPr lvl="1"/>
            <a:r>
              <a:rPr lang="en-US" dirty="0" smtClean="0"/>
              <a:t>most often performed as a secondary or delayed procedure.</a:t>
            </a:r>
          </a:p>
          <a:p>
            <a:pPr lvl="1"/>
            <a:r>
              <a:rPr lang="en-US" dirty="0"/>
              <a:t>Caution is required </a:t>
            </a:r>
            <a:r>
              <a:rPr lang="en-US" dirty="0" smtClean="0"/>
              <a:t>while performing </a:t>
            </a:r>
            <a:r>
              <a:rPr lang="en-US" dirty="0"/>
              <a:t>this procedure because it involves surgery on the uninjured, contralateral ureter with </a:t>
            </a:r>
            <a:r>
              <a:rPr lang="en-US" dirty="0" smtClean="0"/>
              <a:t>the theoretical </a:t>
            </a:r>
            <a:r>
              <a:rPr lang="en-US" dirty="0"/>
              <a:t>risk for converting unilateral ureteral injury into (iatrogenic) bilateral ureteral injury</a:t>
            </a:r>
          </a:p>
        </p:txBody>
      </p:sp>
    </p:spTree>
    <p:extLst>
      <p:ext uri="{BB962C8B-B14F-4D97-AF65-F5344CB8AC3E}">
        <p14:creationId xmlns="" xmlns:p14="http://schemas.microsoft.com/office/powerpoint/2010/main" val="38850400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Lower Ureteral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Ureteroneocystostomy</a:t>
            </a:r>
            <a:r>
              <a:rPr lang="en-US" b="1" dirty="0"/>
              <a:t>.</a:t>
            </a:r>
            <a:endParaRPr lang="en-US" dirty="0" smtClean="0"/>
          </a:p>
          <a:p>
            <a:pPr lvl="1"/>
            <a:r>
              <a:rPr lang="en-US" dirty="0" smtClean="0"/>
              <a:t>Used </a:t>
            </a:r>
            <a:r>
              <a:rPr lang="en-US" dirty="0"/>
              <a:t>to repair distal ureteral injuries that occur so close to the bladder that </a:t>
            </a:r>
            <a:r>
              <a:rPr lang="en-US" dirty="0" smtClean="0"/>
              <a:t>the bladder </a:t>
            </a:r>
            <a:r>
              <a:rPr lang="en-US" dirty="0"/>
              <a:t>does not need to be brought up to the ureteral stump with a psoas hitch or </a:t>
            </a:r>
            <a:r>
              <a:rPr lang="en-US" dirty="0" err="1"/>
              <a:t>Boari</a:t>
            </a:r>
            <a:r>
              <a:rPr lang="en-US" dirty="0"/>
              <a:t> </a:t>
            </a:r>
            <a:r>
              <a:rPr lang="en-US" dirty="0" smtClean="0"/>
              <a:t>procedure</a:t>
            </a:r>
          </a:p>
          <a:p>
            <a:pPr lvl="1"/>
            <a:r>
              <a:rPr lang="en-US" dirty="0"/>
              <a:t>Standard principles of </a:t>
            </a:r>
            <a:r>
              <a:rPr lang="en-US" dirty="0" err="1"/>
              <a:t>ureteroneocystostomy</a:t>
            </a:r>
            <a:r>
              <a:rPr lang="en-US" dirty="0"/>
              <a:t> include a long, </a:t>
            </a:r>
            <a:r>
              <a:rPr lang="en-US" dirty="0" err="1"/>
              <a:t>nontunneled</a:t>
            </a:r>
            <a:r>
              <a:rPr lang="en-US" dirty="0"/>
              <a:t>, </a:t>
            </a:r>
            <a:r>
              <a:rPr lang="en-US" dirty="0" err="1"/>
              <a:t>spatulated</a:t>
            </a:r>
            <a:r>
              <a:rPr lang="en-US" dirty="0"/>
              <a:t>, stented anastomosis</a:t>
            </a:r>
          </a:p>
        </p:txBody>
      </p:sp>
    </p:spTree>
    <p:extLst>
      <p:ext uri="{BB962C8B-B14F-4D97-AF65-F5344CB8AC3E}">
        <p14:creationId xmlns="" xmlns:p14="http://schemas.microsoft.com/office/powerpoint/2010/main" val="17152490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Psoas Bladder Hitch</a:t>
            </a:r>
            <a:r>
              <a:rPr lang="en-US" b="1" dirty="0" smtClean="0"/>
              <a:t>.</a:t>
            </a:r>
            <a:endParaRPr lang="en-US" b="1" dirty="0"/>
          </a:p>
          <a:p>
            <a:pPr lvl="1"/>
            <a:r>
              <a:rPr lang="en-US" dirty="0" smtClean="0"/>
              <a:t>The mainstay </a:t>
            </a:r>
            <a:r>
              <a:rPr lang="en-US" dirty="0"/>
              <a:t>in the treatment of injuries to the lower third of </a:t>
            </a:r>
            <a:r>
              <a:rPr lang="en-US" dirty="0" smtClean="0"/>
              <a:t>the ureter </a:t>
            </a:r>
            <a:r>
              <a:rPr lang="en-US" dirty="0"/>
              <a:t>and has a high success rate, from 95% to 100%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37358405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/>
              <a:t>Boari</a:t>
            </a:r>
            <a:r>
              <a:rPr lang="en-US" b="1" dirty="0"/>
              <a:t> Flap</a:t>
            </a:r>
            <a:r>
              <a:rPr lang="en-US" b="1" dirty="0" smtClean="0"/>
              <a:t>.</a:t>
            </a:r>
          </a:p>
          <a:p>
            <a:pPr lvl="1"/>
            <a:r>
              <a:rPr lang="en-US" dirty="0"/>
              <a:t>Injuries to the lower two thirds of the ureter with long ureteral defects (too long to be bridged by </a:t>
            </a:r>
            <a:r>
              <a:rPr lang="en-US" dirty="0" smtClean="0"/>
              <a:t>bringing the </a:t>
            </a:r>
            <a:r>
              <a:rPr lang="en-US" dirty="0"/>
              <a:t>bladder up in the psoas hitch procedure) can be managed with a </a:t>
            </a:r>
            <a:r>
              <a:rPr lang="en-US" dirty="0" err="1"/>
              <a:t>Boari</a:t>
            </a:r>
            <a:r>
              <a:rPr lang="en-US" dirty="0"/>
              <a:t> </a:t>
            </a:r>
            <a:r>
              <a:rPr lang="en-US" dirty="0" smtClean="0"/>
              <a:t>flap</a:t>
            </a:r>
            <a:endParaRPr lang="en-US" dirty="0"/>
          </a:p>
          <a:p>
            <a:pPr lvl="1"/>
            <a:r>
              <a:rPr lang="en-US" dirty="0" smtClean="0"/>
              <a:t>In </a:t>
            </a:r>
            <a:r>
              <a:rPr lang="en-US" dirty="0"/>
              <a:t>this case, a pedicle of bladder is swung cephalad </a:t>
            </a:r>
            <a:r>
              <a:rPr lang="en-US" dirty="0" smtClean="0"/>
              <a:t>and </a:t>
            </a:r>
            <a:r>
              <a:rPr lang="en-US" dirty="0" err="1" smtClean="0"/>
              <a:t>tubularized</a:t>
            </a:r>
            <a:r>
              <a:rPr lang="en-US" dirty="0" smtClean="0"/>
              <a:t> </a:t>
            </a:r>
            <a:r>
              <a:rPr lang="en-US" dirty="0"/>
              <a:t>to bridge the gap to the injured </a:t>
            </a:r>
            <a:r>
              <a:rPr lang="en-US" dirty="0" smtClean="0"/>
              <a:t>ureter</a:t>
            </a:r>
          </a:p>
          <a:p>
            <a:pPr lvl="1"/>
            <a:r>
              <a:rPr lang="en-US" dirty="0"/>
              <a:t>The procedure is time-consuming, however, and is </a:t>
            </a:r>
            <a:r>
              <a:rPr lang="en-US" dirty="0" smtClean="0"/>
              <a:t>not appropriate </a:t>
            </a:r>
            <a:r>
              <a:rPr lang="en-US" dirty="0"/>
              <a:t>for most acute injuries</a:t>
            </a:r>
          </a:p>
        </p:txBody>
      </p:sp>
    </p:spTree>
    <p:extLst>
      <p:ext uri="{BB962C8B-B14F-4D97-AF65-F5344CB8AC3E}">
        <p14:creationId xmlns="" xmlns:p14="http://schemas.microsoft.com/office/powerpoint/2010/main" val="23037937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Minimally </a:t>
            </a:r>
            <a:r>
              <a:rPr lang="en-US" b="1" dirty="0" smtClean="0"/>
              <a:t>Invasive.</a:t>
            </a:r>
          </a:p>
          <a:p>
            <a:pPr lvl="1"/>
            <a:r>
              <a:rPr lang="en-US" dirty="0"/>
              <a:t>More recently, laparoscopic and robotic repair of distal ureteral injuries has emerged as a </a:t>
            </a:r>
            <a:r>
              <a:rPr lang="en-US" dirty="0" smtClean="0"/>
              <a:t>viable alternative </a:t>
            </a:r>
            <a:r>
              <a:rPr lang="en-US" dirty="0"/>
              <a:t>to open </a:t>
            </a:r>
            <a:r>
              <a:rPr lang="en-US" dirty="0" smtClean="0"/>
              <a:t>surgery</a:t>
            </a:r>
          </a:p>
          <a:p>
            <a:pPr lvl="1"/>
            <a:r>
              <a:rPr lang="en-US" dirty="0"/>
              <a:t>Laparoscopic direct </a:t>
            </a:r>
            <a:r>
              <a:rPr lang="en-US" dirty="0" err="1"/>
              <a:t>ureteroneocystostomy</a:t>
            </a:r>
            <a:r>
              <a:rPr lang="en-US" dirty="0"/>
              <a:t>, </a:t>
            </a:r>
            <a:r>
              <a:rPr lang="en-US" dirty="0" smtClean="0"/>
              <a:t>psoas bladder </a:t>
            </a:r>
            <a:r>
              <a:rPr lang="en-US" dirty="0"/>
              <a:t>hitch, and </a:t>
            </a:r>
            <a:r>
              <a:rPr lang="en-US" dirty="0" err="1"/>
              <a:t>Boari</a:t>
            </a:r>
            <a:r>
              <a:rPr lang="en-US" dirty="0"/>
              <a:t> flap reconstructions have been described</a:t>
            </a:r>
          </a:p>
        </p:txBody>
      </p:sp>
    </p:spTree>
    <p:extLst>
      <p:ext uri="{BB962C8B-B14F-4D97-AF65-F5344CB8AC3E}">
        <p14:creationId xmlns="" xmlns:p14="http://schemas.microsoft.com/office/powerpoint/2010/main" val="9690339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Partial </a:t>
            </a:r>
            <a:r>
              <a:rPr lang="en-US" b="1" dirty="0" smtClean="0"/>
              <a:t>Transection</a:t>
            </a:r>
          </a:p>
          <a:p>
            <a:pPr lvl="1"/>
            <a:r>
              <a:rPr lang="en-US" dirty="0"/>
              <a:t>Primary repair of a partial transection is used in the majority of ureteral </a:t>
            </a:r>
            <a:r>
              <a:rPr lang="en-US" dirty="0" smtClean="0"/>
              <a:t>injuries</a:t>
            </a:r>
          </a:p>
          <a:p>
            <a:pPr lvl="1"/>
            <a:r>
              <a:rPr lang="en-US" dirty="0"/>
              <a:t>Principles of primary repair involve </a:t>
            </a:r>
            <a:r>
              <a:rPr lang="en-US" dirty="0" err="1"/>
              <a:t>spatulated</a:t>
            </a:r>
            <a:r>
              <a:rPr lang="en-US" dirty="0"/>
              <a:t>, watertight </a:t>
            </a:r>
            <a:r>
              <a:rPr lang="en-US" dirty="0" smtClean="0"/>
              <a:t>closure, with </a:t>
            </a:r>
            <a:r>
              <a:rPr lang="en-US" dirty="0"/>
              <a:t>interrupted or running 5-0 or 6-0 absorbable monofilament</a:t>
            </a:r>
          </a:p>
        </p:txBody>
      </p:sp>
    </p:spTree>
    <p:extLst>
      <p:ext uri="{BB962C8B-B14F-4D97-AF65-F5344CB8AC3E}">
        <p14:creationId xmlns="" xmlns:p14="http://schemas.microsoft.com/office/powerpoint/2010/main" val="38746091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Surgical Ligation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Ligation of the ureter should be treated by removal of the ligature and observation of the ureter for viability.</a:t>
            </a:r>
          </a:p>
          <a:p>
            <a:r>
              <a:rPr lang="en-US" dirty="0" smtClean="0"/>
              <a:t>If viability is in question, </a:t>
            </a:r>
            <a:r>
              <a:rPr lang="en-US" dirty="0" err="1" smtClean="0"/>
              <a:t>ureteroureterostomy</a:t>
            </a:r>
            <a:r>
              <a:rPr lang="en-US" dirty="0" smtClean="0"/>
              <a:t> or ureteral </a:t>
            </a:r>
            <a:r>
              <a:rPr lang="en-US" dirty="0" err="1" smtClean="0"/>
              <a:t>reimplantation</a:t>
            </a:r>
            <a:r>
              <a:rPr lang="en-US" dirty="0" smtClean="0"/>
              <a:t> should be performed</a:t>
            </a:r>
          </a:p>
          <a:p>
            <a:r>
              <a:rPr lang="en-US" dirty="0"/>
              <a:t>Placement of a ureteral stent, </a:t>
            </a:r>
            <a:r>
              <a:rPr lang="en-US" dirty="0" smtClean="0"/>
              <a:t>by opening </a:t>
            </a:r>
            <a:r>
              <a:rPr lang="en-US" dirty="0"/>
              <a:t>the bladder or by immediate </a:t>
            </a:r>
            <a:r>
              <a:rPr lang="en-US" dirty="0" err="1"/>
              <a:t>cystoscopic</a:t>
            </a:r>
            <a:r>
              <a:rPr lang="en-US" dirty="0"/>
              <a:t> placement, is highly advised</a:t>
            </a:r>
          </a:p>
        </p:txBody>
      </p:sp>
    </p:spTree>
    <p:extLst>
      <p:ext uri="{BB962C8B-B14F-4D97-AF65-F5344CB8AC3E}">
        <p14:creationId xmlns="" xmlns:p14="http://schemas.microsoft.com/office/powerpoint/2010/main" val="39508972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Surgical Transection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Immediate Recognition.</a:t>
            </a:r>
            <a:endParaRPr lang="en-US" dirty="0" smtClean="0"/>
          </a:p>
          <a:p>
            <a:pPr lvl="1"/>
            <a:r>
              <a:rPr lang="en-US" dirty="0" smtClean="0"/>
              <a:t>Injuries </a:t>
            </a:r>
            <a:r>
              <a:rPr lang="en-US" dirty="0"/>
              <a:t>discovered immediately after </a:t>
            </a:r>
            <a:r>
              <a:rPr lang="en-US" dirty="0" err="1"/>
              <a:t>nonaortic</a:t>
            </a:r>
            <a:r>
              <a:rPr lang="en-US" dirty="0"/>
              <a:t> surgery are largely treated in the same way as </a:t>
            </a:r>
            <a:r>
              <a:rPr lang="en-US" dirty="0" smtClean="0"/>
              <a:t>ureteral injury </a:t>
            </a:r>
            <a:r>
              <a:rPr lang="en-US" dirty="0"/>
              <a:t>after external violence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Most lacerations can be treated with </a:t>
            </a:r>
            <a:r>
              <a:rPr lang="en-US" dirty="0" err="1" smtClean="0"/>
              <a:t>ureteroureterostomy</a:t>
            </a:r>
            <a:endParaRPr lang="en-US" dirty="0"/>
          </a:p>
          <a:p>
            <a:pPr lvl="1"/>
            <a:r>
              <a:rPr lang="en-US" dirty="0"/>
              <a:t>additional maneuvers such as omental wrapping of the repair or placement of an ipsilateral </a:t>
            </a:r>
            <a:r>
              <a:rPr lang="en-US" dirty="0" smtClean="0"/>
              <a:t>nephrostomy tube </a:t>
            </a:r>
            <a:r>
              <a:rPr lang="en-US" dirty="0"/>
              <a:t>have been advocated to decrease the potential for urine leakage or breakdown of the repair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41072883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Ureteral injuries that occur during vascular graft surgery are a special case. Intraoperative </a:t>
            </a:r>
            <a:r>
              <a:rPr lang="en-US" dirty="0" smtClean="0"/>
              <a:t>management of </a:t>
            </a:r>
            <a:r>
              <a:rPr lang="en-US" dirty="0"/>
              <a:t>these should be primary </a:t>
            </a:r>
            <a:r>
              <a:rPr lang="en-US" dirty="0" err="1"/>
              <a:t>ureteroureterostomy</a:t>
            </a:r>
            <a:r>
              <a:rPr lang="en-US" dirty="0"/>
              <a:t> with isolation of the repair with </a:t>
            </a:r>
            <a:r>
              <a:rPr lang="en-US" dirty="0" err="1"/>
              <a:t>omentum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851998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Delayed </a:t>
            </a:r>
            <a:r>
              <a:rPr lang="en-US" b="1" dirty="0" smtClean="0"/>
              <a:t>Recognition</a:t>
            </a:r>
            <a:endParaRPr lang="en-US" b="1" dirty="0"/>
          </a:p>
          <a:p>
            <a:r>
              <a:rPr lang="en-US" dirty="0"/>
              <a:t>Delayed diagnosis of ureteral injury is most often (66% </a:t>
            </a:r>
            <a:r>
              <a:rPr lang="en-US" dirty="0" smtClean="0"/>
              <a:t>to </a:t>
            </a:r>
            <a:r>
              <a:rPr lang="en-US" dirty="0"/>
              <a:t>76</a:t>
            </a:r>
            <a:r>
              <a:rPr lang="en-US" dirty="0" smtClean="0"/>
              <a:t>% of cases) </a:t>
            </a:r>
            <a:r>
              <a:rPr lang="en-US" dirty="0"/>
              <a:t>achieved by CT pyelography, IVP, or </a:t>
            </a:r>
            <a:r>
              <a:rPr lang="en-US" dirty="0" smtClean="0"/>
              <a:t>retrograde </a:t>
            </a:r>
            <a:r>
              <a:rPr lang="en-US" dirty="0" err="1" smtClean="0"/>
              <a:t>ureterography</a:t>
            </a:r>
            <a:endParaRPr lang="en-US" dirty="0" smtClean="0"/>
          </a:p>
          <a:p>
            <a:r>
              <a:rPr lang="en-US" dirty="0"/>
              <a:t>Repair of these delayed-recognition injuries is controversial. Some </a:t>
            </a:r>
            <a:r>
              <a:rPr lang="en-US" dirty="0" smtClean="0"/>
              <a:t>advocate immediate </a:t>
            </a:r>
            <a:r>
              <a:rPr lang="en-US" dirty="0"/>
              <a:t>attempt at placement of a double-J ureteral </a:t>
            </a:r>
            <a:r>
              <a:rPr lang="en-US" dirty="0" smtClean="0"/>
              <a:t>stent </a:t>
            </a:r>
            <a:r>
              <a:rPr lang="en-US" dirty="0"/>
              <a:t>but this is </a:t>
            </a:r>
            <a:r>
              <a:rPr lang="en-US" dirty="0" smtClean="0"/>
              <a:t>not always </a:t>
            </a:r>
            <a:r>
              <a:rPr lang="en-US" dirty="0"/>
              <a:t>possible.</a:t>
            </a:r>
          </a:p>
        </p:txBody>
      </p:sp>
    </p:spTree>
    <p:extLst>
      <p:ext uri="{BB962C8B-B14F-4D97-AF65-F5344CB8AC3E}">
        <p14:creationId xmlns="" xmlns:p14="http://schemas.microsoft.com/office/powerpoint/2010/main" val="416642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" y="1447800"/>
            <a:ext cx="9130998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9574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Usually, failure to place a stent is due to complete obstruction of the ureter or to </a:t>
            </a:r>
            <a:r>
              <a:rPr lang="en-US" dirty="0" smtClean="0"/>
              <a:t>too long </a:t>
            </a:r>
            <a:r>
              <a:rPr lang="en-US" dirty="0"/>
              <a:t>a </a:t>
            </a:r>
            <a:r>
              <a:rPr lang="en-US" dirty="0" smtClean="0"/>
              <a:t>gap</a:t>
            </a:r>
          </a:p>
          <a:p>
            <a:r>
              <a:rPr lang="en-US" dirty="0"/>
              <a:t>If stent placement is achieved, open repair is planned only in patients with </a:t>
            </a:r>
            <a:r>
              <a:rPr lang="en-US" dirty="0" smtClean="0"/>
              <a:t>persistent leakage </a:t>
            </a:r>
            <a:r>
              <a:rPr lang="en-US" dirty="0"/>
              <a:t>or significant ureteral </a:t>
            </a:r>
            <a:r>
              <a:rPr lang="en-US" dirty="0" smtClean="0"/>
              <a:t>stricture</a:t>
            </a:r>
          </a:p>
          <a:p>
            <a:r>
              <a:rPr lang="en-US" dirty="0"/>
              <a:t>If the ureter ultimately cannot be stented, a percutaneous nephrostomy is placed</a:t>
            </a:r>
          </a:p>
        </p:txBody>
      </p:sp>
    </p:spTree>
    <p:extLst>
      <p:ext uri="{BB962C8B-B14F-4D97-AF65-F5344CB8AC3E}">
        <p14:creationId xmlns="" xmlns:p14="http://schemas.microsoft.com/office/powerpoint/2010/main" val="404780510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Ureteroscopy</a:t>
            </a:r>
            <a:r>
              <a:rPr lang="en-US" b="1" dirty="0"/>
              <a:t> Injury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Avulsion</a:t>
            </a:r>
          </a:p>
          <a:p>
            <a:pPr lvl="1"/>
            <a:r>
              <a:rPr lang="en-US" dirty="0"/>
              <a:t>Ureteral avulsion during </a:t>
            </a:r>
            <a:r>
              <a:rPr lang="en-US" dirty="0" err="1"/>
              <a:t>ureteroscopy</a:t>
            </a:r>
            <a:r>
              <a:rPr lang="en-US" dirty="0"/>
              <a:t> is treated in the same manner as ureteral injuries </a:t>
            </a:r>
            <a:r>
              <a:rPr lang="en-US" dirty="0" smtClean="0"/>
              <a:t>after </a:t>
            </a:r>
            <a:r>
              <a:rPr lang="en-US" dirty="0"/>
              <a:t>open </a:t>
            </a:r>
            <a:r>
              <a:rPr lang="en-US" dirty="0" smtClean="0"/>
              <a:t>or laparoscopic surgery</a:t>
            </a:r>
          </a:p>
          <a:p>
            <a:r>
              <a:rPr lang="en-US" b="1" dirty="0" smtClean="0"/>
              <a:t>Perforation</a:t>
            </a:r>
          </a:p>
          <a:p>
            <a:pPr lvl="1"/>
            <a:r>
              <a:rPr lang="en-US" dirty="0"/>
              <a:t>Ureteral perforation during </a:t>
            </a:r>
            <a:r>
              <a:rPr lang="en-US" dirty="0" err="1"/>
              <a:t>ureteroscopy</a:t>
            </a:r>
            <a:r>
              <a:rPr lang="en-US" dirty="0"/>
              <a:t> can be treated by ureteral stenting, usually with </a:t>
            </a:r>
            <a:r>
              <a:rPr lang="en-US" dirty="0" smtClean="0"/>
              <a:t>no subsequent </a:t>
            </a:r>
            <a:r>
              <a:rPr lang="en-US" dirty="0"/>
              <a:t>complications</a:t>
            </a:r>
          </a:p>
        </p:txBody>
      </p:sp>
    </p:spTree>
    <p:extLst>
      <p:ext uri="{BB962C8B-B14F-4D97-AF65-F5344CB8AC3E}">
        <p14:creationId xmlns="" xmlns:p14="http://schemas.microsoft.com/office/powerpoint/2010/main" val="4069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penetrating trauma imparts a large degree of energy over a small area (as in the course of </a:t>
            </a:r>
            <a:r>
              <a:rPr lang="en-US" dirty="0" smtClean="0"/>
              <a:t>a bullet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mechanism by which bullets injure the ureter </a:t>
            </a:r>
            <a:r>
              <a:rPr lang="en-US" dirty="0" smtClean="0"/>
              <a:t>is:</a:t>
            </a:r>
          </a:p>
          <a:p>
            <a:pPr lvl="1"/>
            <a:r>
              <a:rPr lang="en-US" dirty="0"/>
              <a:t>direct </a:t>
            </a:r>
            <a:r>
              <a:rPr lang="en-US" dirty="0" smtClean="0"/>
              <a:t>transection</a:t>
            </a:r>
          </a:p>
          <a:p>
            <a:pPr lvl="1"/>
            <a:r>
              <a:rPr lang="en-US" dirty="0"/>
              <a:t>disruption of the delicate intramural blood supply</a:t>
            </a:r>
          </a:p>
        </p:txBody>
      </p:sp>
    </p:spTree>
    <p:extLst>
      <p:ext uri="{BB962C8B-B14F-4D97-AF65-F5344CB8AC3E}">
        <p14:creationId xmlns="" xmlns:p14="http://schemas.microsoft.com/office/powerpoint/2010/main" val="2402731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patients with blunt trauma with ureteral injuries are subject to extreme force applied </a:t>
            </a:r>
            <a:r>
              <a:rPr lang="en-US" dirty="0" smtClean="0"/>
              <a:t>over the </a:t>
            </a:r>
            <a:r>
              <a:rPr lang="en-US" dirty="0"/>
              <a:t>entire body, like a fall from heights or a high-speed motor vehicle </a:t>
            </a:r>
            <a:r>
              <a:rPr lang="en-US" dirty="0" smtClean="0"/>
              <a:t>accident</a:t>
            </a:r>
          </a:p>
          <a:p>
            <a:r>
              <a:rPr lang="en-US" dirty="0" smtClean="0"/>
              <a:t>The presence </a:t>
            </a:r>
            <a:r>
              <a:rPr lang="en-US" dirty="0"/>
              <a:t>of massive force injuries in the patient with blunt trauma should always increase the level </a:t>
            </a:r>
            <a:r>
              <a:rPr lang="en-US" dirty="0" smtClean="0"/>
              <a:t>of suspicion </a:t>
            </a:r>
            <a:r>
              <a:rPr lang="en-US" dirty="0"/>
              <a:t>for ureteral injury</a:t>
            </a:r>
          </a:p>
        </p:txBody>
      </p:sp>
    </p:spTree>
    <p:extLst>
      <p:ext uri="{BB962C8B-B14F-4D97-AF65-F5344CB8AC3E}">
        <p14:creationId xmlns="" xmlns:p14="http://schemas.microsoft.com/office/powerpoint/2010/main" val="250467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Patients with penetrating trauma with any degree of hematuria or a wound pattern that suggests </a:t>
            </a:r>
            <a:r>
              <a:rPr lang="en-US" dirty="0" smtClean="0"/>
              <a:t>the possibility </a:t>
            </a:r>
            <a:r>
              <a:rPr lang="en-US" dirty="0"/>
              <a:t>of genitourinary injury should be imaged</a:t>
            </a:r>
            <a:r>
              <a:rPr lang="en-US" dirty="0" smtClean="0"/>
              <a:t>.</a:t>
            </a:r>
          </a:p>
          <a:p>
            <a:r>
              <a:rPr lang="en-US" dirty="0"/>
              <a:t>Patients with blunt trauma with gross hematuria </a:t>
            </a:r>
            <a:r>
              <a:rPr lang="en-US" dirty="0" smtClean="0"/>
              <a:t>or </a:t>
            </a:r>
            <a:r>
              <a:rPr lang="en-US" dirty="0" err="1" smtClean="0"/>
              <a:t>microhematuria</a:t>
            </a:r>
            <a:r>
              <a:rPr lang="en-US" dirty="0" smtClean="0"/>
              <a:t> </a:t>
            </a:r>
            <a:r>
              <a:rPr lang="en-US" dirty="0"/>
              <a:t>plus hypotension, a history of significant deceleration, or significant associated </a:t>
            </a:r>
            <a:r>
              <a:rPr lang="en-US" dirty="0" smtClean="0"/>
              <a:t>injuries also </a:t>
            </a:r>
            <a:r>
              <a:rPr lang="en-US" dirty="0"/>
              <a:t>should be imaged</a:t>
            </a:r>
          </a:p>
        </p:txBody>
      </p:sp>
    </p:spTree>
    <p:extLst>
      <p:ext uri="{BB962C8B-B14F-4D97-AF65-F5344CB8AC3E}">
        <p14:creationId xmlns="" xmlns:p14="http://schemas.microsoft.com/office/powerpoint/2010/main" val="1337069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5BA330D7466F40B6C538FA465A5418" ma:contentTypeVersion="1" ma:contentTypeDescription="Create a new document." ma:contentTypeScope="" ma:versionID="6d2c6e4de0738f82d41f5f09b0733f5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fa53a8320f8b1c95a8960917c09239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4EB35D0-0628-4FAF-9153-72737A656540}"/>
</file>

<file path=customXml/itemProps2.xml><?xml version="1.0" encoding="utf-8"?>
<ds:datastoreItem xmlns:ds="http://schemas.openxmlformats.org/officeDocument/2006/customXml" ds:itemID="{03B1B4BD-B3E7-4746-B47B-DD2391BE0114}"/>
</file>

<file path=customXml/itemProps3.xml><?xml version="1.0" encoding="utf-8"?>
<ds:datastoreItem xmlns:ds="http://schemas.openxmlformats.org/officeDocument/2006/customXml" ds:itemID="{068A097B-1D5C-4187-9F45-758835C82A75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9894</TotalTime>
  <Words>2700</Words>
  <Application>Microsoft Office PowerPoint</Application>
  <PresentationFormat>On-screen Show (4:3)</PresentationFormat>
  <Paragraphs>185</Paragraphs>
  <Slides>61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Trek</vt:lpstr>
      <vt:lpstr>Ureteral Injuries</vt:lpstr>
      <vt:lpstr>Ureteral Injuries</vt:lpstr>
      <vt:lpstr>Causes</vt:lpstr>
      <vt:lpstr>External Trauma</vt:lpstr>
      <vt:lpstr>Slide 5</vt:lpstr>
      <vt:lpstr>Slide 6</vt:lpstr>
      <vt:lpstr>Slide 7</vt:lpstr>
      <vt:lpstr>Slide 8</vt:lpstr>
      <vt:lpstr>Slide 9</vt:lpstr>
      <vt:lpstr>Surgical Injury</vt:lpstr>
      <vt:lpstr>Vascular Surgery.</vt:lpstr>
      <vt:lpstr>Slide 12</vt:lpstr>
      <vt:lpstr>Slide 13</vt:lpstr>
      <vt:lpstr>Robotic and Laparoscopic Surgery</vt:lpstr>
      <vt:lpstr>Slide 15</vt:lpstr>
      <vt:lpstr>Avoiding and Detecting Ureteral Injury.</vt:lpstr>
      <vt:lpstr>Slide 17</vt:lpstr>
      <vt:lpstr>Slide 18</vt:lpstr>
      <vt:lpstr>The Tenuous Ureteral Blood Supply.</vt:lpstr>
      <vt:lpstr>Slide 20</vt:lpstr>
      <vt:lpstr>Ureteroscopic Injury</vt:lpstr>
      <vt:lpstr>Slide 22</vt:lpstr>
      <vt:lpstr>Slide 23</vt:lpstr>
      <vt:lpstr>Slide 24</vt:lpstr>
      <vt:lpstr>Diagnosis</vt:lpstr>
      <vt:lpstr>Intraoperative Recognition</vt:lpstr>
      <vt:lpstr>Slide 27</vt:lpstr>
      <vt:lpstr>Slide 28</vt:lpstr>
      <vt:lpstr>Slide 29</vt:lpstr>
      <vt:lpstr>Imaging Studies</vt:lpstr>
      <vt:lpstr>Slide 31</vt:lpstr>
      <vt:lpstr>Computed Tomography.</vt:lpstr>
      <vt:lpstr>Slide 33</vt:lpstr>
      <vt:lpstr>Retrograde Ureterography.</vt:lpstr>
      <vt:lpstr>Antegrade Ureterography</vt:lpstr>
      <vt:lpstr>Management</vt:lpstr>
      <vt:lpstr>General Principles</vt:lpstr>
      <vt:lpstr>Slide 38</vt:lpstr>
      <vt:lpstr>Slide 39</vt:lpstr>
      <vt:lpstr>External Trauma</vt:lpstr>
      <vt:lpstr>Slide 41</vt:lpstr>
      <vt:lpstr>Upper Ureteral Injuries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Midureteral Injuries</vt:lpstr>
      <vt:lpstr>Lower Ureteral Injuries</vt:lpstr>
      <vt:lpstr>Slide 52</vt:lpstr>
      <vt:lpstr>Slide 53</vt:lpstr>
      <vt:lpstr>Slide 54</vt:lpstr>
      <vt:lpstr>Slide 55</vt:lpstr>
      <vt:lpstr>Surgical Ligation</vt:lpstr>
      <vt:lpstr>Surgical Transection</vt:lpstr>
      <vt:lpstr>Slide 58</vt:lpstr>
      <vt:lpstr>Slide 59</vt:lpstr>
      <vt:lpstr>Slide 60</vt:lpstr>
      <vt:lpstr>Ureteroscopy Injury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Ureteral Injuries</dc:title>
  <dc:creator>Shaban</dc:creator>
  <cp:lastModifiedBy>adel alrabadi</cp:lastModifiedBy>
  <cp:revision>29</cp:revision>
  <dcterms:created xsi:type="dcterms:W3CDTF">2016-01-02T08:55:36Z</dcterms:created>
  <dcterms:modified xsi:type="dcterms:W3CDTF">2020-08-02T10:05:29Z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0x010100EB5BA330D7466F40B6C538FA465A5418</vt:lpwstr>
  </property>
</Properties>
</file>