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7"/>
  </p:notesMasterIdLst>
  <p:sldIdLst>
    <p:sldId id="280" r:id="rId5"/>
    <p:sldId id="281" r:id="rId6"/>
    <p:sldId id="282" r:id="rId7"/>
    <p:sldId id="283" r:id="rId8"/>
    <p:sldId id="284" r:id="rId9"/>
    <p:sldId id="285" r:id="rId10"/>
    <p:sldId id="429" r:id="rId11"/>
    <p:sldId id="286" r:id="rId12"/>
    <p:sldId id="287" r:id="rId13"/>
    <p:sldId id="394" r:id="rId14"/>
    <p:sldId id="288" r:id="rId15"/>
    <p:sldId id="289" r:id="rId16"/>
    <p:sldId id="396" r:id="rId17"/>
    <p:sldId id="291" r:id="rId18"/>
    <p:sldId id="292" r:id="rId19"/>
    <p:sldId id="294" r:id="rId20"/>
    <p:sldId id="295" r:id="rId21"/>
    <p:sldId id="296" r:id="rId22"/>
    <p:sldId id="397" r:id="rId23"/>
    <p:sldId id="297" r:id="rId24"/>
    <p:sldId id="298" r:id="rId25"/>
    <p:sldId id="299" r:id="rId26"/>
    <p:sldId id="398" r:id="rId27"/>
    <p:sldId id="300" r:id="rId28"/>
    <p:sldId id="301" r:id="rId29"/>
    <p:sldId id="302" r:id="rId30"/>
    <p:sldId id="399" r:id="rId31"/>
    <p:sldId id="307" r:id="rId32"/>
    <p:sldId id="308" r:id="rId33"/>
    <p:sldId id="310" r:id="rId34"/>
    <p:sldId id="400" r:id="rId35"/>
    <p:sldId id="312" r:id="rId36"/>
    <p:sldId id="313" r:id="rId37"/>
    <p:sldId id="314" r:id="rId38"/>
    <p:sldId id="315" r:id="rId39"/>
    <p:sldId id="320" r:id="rId40"/>
    <p:sldId id="323" r:id="rId41"/>
    <p:sldId id="325" r:id="rId42"/>
    <p:sldId id="327" r:id="rId43"/>
    <p:sldId id="328" r:id="rId44"/>
    <p:sldId id="337" r:id="rId45"/>
    <p:sldId id="338" r:id="rId46"/>
    <p:sldId id="339" r:id="rId47"/>
    <p:sldId id="340" r:id="rId48"/>
    <p:sldId id="341" r:id="rId49"/>
    <p:sldId id="342" r:id="rId50"/>
    <p:sldId id="350" r:id="rId51"/>
    <p:sldId id="352" r:id="rId52"/>
    <p:sldId id="353" r:id="rId53"/>
    <p:sldId id="355" r:id="rId54"/>
    <p:sldId id="357" r:id="rId55"/>
    <p:sldId id="358" r:id="rId56"/>
    <p:sldId id="359" r:id="rId57"/>
    <p:sldId id="428" r:id="rId58"/>
    <p:sldId id="361" r:id="rId59"/>
    <p:sldId id="363" r:id="rId60"/>
    <p:sldId id="420" r:id="rId61"/>
    <p:sldId id="430" r:id="rId62"/>
    <p:sldId id="431" r:id="rId63"/>
    <p:sldId id="432" r:id="rId64"/>
    <p:sldId id="437" r:id="rId65"/>
    <p:sldId id="433" r:id="rId66"/>
    <p:sldId id="438" r:id="rId67"/>
    <p:sldId id="434" r:id="rId68"/>
    <p:sldId id="435" r:id="rId69"/>
    <p:sldId id="439" r:id="rId70"/>
    <p:sldId id="436" r:id="rId71"/>
    <p:sldId id="440" r:id="rId72"/>
    <p:sldId id="402" r:id="rId73"/>
    <p:sldId id="403" r:id="rId74"/>
    <p:sldId id="404" r:id="rId75"/>
    <p:sldId id="422" r:id="rId76"/>
    <p:sldId id="405" r:id="rId77"/>
    <p:sldId id="406" r:id="rId78"/>
    <p:sldId id="423" r:id="rId79"/>
    <p:sldId id="408" r:id="rId80"/>
    <p:sldId id="409" r:id="rId81"/>
    <p:sldId id="410" r:id="rId82"/>
    <p:sldId id="424" r:id="rId83"/>
    <p:sldId id="411" r:id="rId84"/>
    <p:sldId id="412" r:id="rId85"/>
    <p:sldId id="441" r:id="rId86"/>
    <p:sldId id="448" r:id="rId87"/>
    <p:sldId id="452" r:id="rId88"/>
    <p:sldId id="449" r:id="rId89"/>
    <p:sldId id="450" r:id="rId90"/>
    <p:sldId id="451" r:id="rId91"/>
    <p:sldId id="453" r:id="rId92"/>
    <p:sldId id="454" r:id="rId93"/>
    <p:sldId id="455" r:id="rId94"/>
    <p:sldId id="456" r:id="rId95"/>
    <p:sldId id="460" r:id="rId96"/>
    <p:sldId id="457" r:id="rId97"/>
    <p:sldId id="458" r:id="rId98"/>
    <p:sldId id="459" r:id="rId99"/>
    <p:sldId id="461" r:id="rId100"/>
    <p:sldId id="462" r:id="rId101"/>
    <p:sldId id="463" r:id="rId102"/>
    <p:sldId id="515" r:id="rId103"/>
    <p:sldId id="466" r:id="rId104"/>
    <p:sldId id="516" r:id="rId105"/>
    <p:sldId id="467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4DAE-3847-4F80-9C54-8F57489F7C56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ECEC-736D-4F12-BFFA-090BE2368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1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1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6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8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B6CF-6A5C-4E6B-A9E8-B6E3E6A6F01B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2A30-4ABE-458C-BFA6-D4C3623C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Diseases of Nervous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Fatima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Obeidat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MD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B. Brain Herniation</a:t>
            </a:r>
            <a:endParaRPr lang="en-US" sz="5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latin typeface="Arial Narrow" pitchFamily="34" charset="0"/>
              </a:rPr>
              <a:t>- Means </a:t>
            </a:r>
            <a:r>
              <a:rPr lang="en-US" sz="5200" dirty="0">
                <a:latin typeface="Arial Narrow" pitchFamily="34" charset="0"/>
              </a:rPr>
              <a:t>accumulation of excessive CSF within the ventricular system as a result of a disturbance in its secretion, circulation or its </a:t>
            </a:r>
            <a:r>
              <a:rPr lang="en-US" sz="5200" dirty="0" smtClean="0">
                <a:latin typeface="Arial Narrow" pitchFamily="34" charset="0"/>
              </a:rPr>
              <a:t>absorption.</a:t>
            </a:r>
            <a:endParaRPr lang="en-US" sz="5200" dirty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54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. </a:t>
            </a:r>
            <a:r>
              <a:rPr lang="en-US" sz="3600" u="sng" dirty="0" smtClean="0">
                <a:latin typeface="Arial Narrow" pitchFamily="34" charset="0"/>
              </a:rPr>
              <a:t>MORPHOLOGY :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MS is primarily a white matter disease and the affected areas show multiple, well-circumscribed, slightly depressed, gray irregularly shaped lesions termed </a:t>
            </a:r>
            <a:r>
              <a:rPr lang="en-US" sz="3600" u="sng" dirty="0" smtClean="0">
                <a:latin typeface="Arial Narrow" pitchFamily="34" charset="0"/>
              </a:rPr>
              <a:t>plaques</a:t>
            </a:r>
            <a:r>
              <a:rPr lang="en-US" sz="3600" dirty="0" smtClean="0">
                <a:latin typeface="Arial Narrow" pitchFamily="34" charset="0"/>
              </a:rPr>
              <a:t> commonly arise near the ventricles 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</a:t>
            </a: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dirty="0">
                <a:latin typeface="Arial Narrow" pitchFamily="34" charset="0"/>
              </a:rPr>
              <a:t>They are also frequent in</a:t>
            </a:r>
          </a:p>
          <a:p>
            <a:pPr marL="514350" indent="-514350">
              <a:buFontTx/>
              <a:buNone/>
              <a:defRPr/>
            </a:pPr>
            <a:r>
              <a:rPr lang="en-US" dirty="0">
                <a:latin typeface="Arial Narrow" pitchFamily="34" charset="0"/>
              </a:rPr>
              <a:t>a.   Optic nerves and chiasm,</a:t>
            </a:r>
          </a:p>
          <a:p>
            <a:pPr marL="742950" indent="-742950">
              <a:buFontTx/>
              <a:buAutoNum type="alphaLcPeriod" startAt="2"/>
              <a:defRPr/>
            </a:pPr>
            <a:r>
              <a:rPr lang="en-US" dirty="0">
                <a:latin typeface="Arial Narrow" pitchFamily="34" charset="0"/>
              </a:rPr>
              <a:t>Brain stem ascending and descending fiber tracts,</a:t>
            </a:r>
          </a:p>
          <a:p>
            <a:pPr marL="742950" indent="-742950">
              <a:buNone/>
              <a:defRPr/>
            </a:pPr>
            <a:r>
              <a:rPr lang="en-US" dirty="0">
                <a:latin typeface="Arial Narrow" pitchFamily="34" charset="0"/>
              </a:rPr>
              <a:t> c.  Cerebellum, and spinal cord. </a:t>
            </a:r>
          </a:p>
          <a:p>
            <a:pPr>
              <a:buFontTx/>
              <a:buNone/>
              <a:defRPr/>
            </a:pPr>
            <a:r>
              <a:rPr lang="en-US" dirty="0">
                <a:latin typeface="Arial Narrow" pitchFamily="34" charset="0"/>
              </a:rPr>
              <a:t>-   The lesions have sharply defined borders at the microscopic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138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Multiple sclerosis</a:t>
            </a:r>
            <a:endParaRPr lang="ar-JO" dirty="0"/>
          </a:p>
        </p:txBody>
      </p:sp>
      <p:pic>
        <p:nvPicPr>
          <p:cNvPr id="183299" name="Picture 2" descr="C:\Users\USER\Desktop\showimage.cf9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05000"/>
            <a:ext cx="75438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3852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4403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endParaRPr lang="en-US" sz="3600" i="1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5800" i="1" dirty="0" smtClean="0">
                <a:latin typeface="Arial Narrow" pitchFamily="34" charset="0"/>
              </a:rPr>
              <a:t> </a:t>
            </a:r>
            <a:r>
              <a:rPr lang="en-US" sz="5800" dirty="0" smtClean="0">
                <a:latin typeface="Arial Narrow" pitchFamily="34" charset="0"/>
              </a:rPr>
              <a:t>a. Most commonly due to impaired flow due to obstruction or impaired </a:t>
            </a:r>
            <a:r>
              <a:rPr lang="en-US" sz="5800" dirty="0" err="1" smtClean="0">
                <a:latin typeface="Arial Narrow" pitchFamily="34" charset="0"/>
              </a:rPr>
              <a:t>resorption</a:t>
            </a:r>
            <a:r>
              <a:rPr lang="en-US" sz="5800" dirty="0" smtClean="0">
                <a:latin typeface="Arial Narrow" pitchFamily="34" charset="0"/>
              </a:rPr>
              <a:t> of CSF </a:t>
            </a:r>
          </a:p>
          <a:p>
            <a:pPr>
              <a:buFontTx/>
              <a:buNone/>
              <a:defRPr/>
            </a:pPr>
            <a:r>
              <a:rPr lang="en-US" sz="5800" dirty="0" smtClean="0">
                <a:latin typeface="Arial Narrow" pitchFamily="34" charset="0"/>
              </a:rPr>
              <a:t>b. Overproduction of CSF, seen in choroid plexus </a:t>
            </a:r>
            <a:r>
              <a:rPr lang="en-US" sz="5800" dirty="0" err="1" smtClean="0">
                <a:latin typeface="Arial Narrow" pitchFamily="34" charset="0"/>
              </a:rPr>
              <a:t>papilloma</a:t>
            </a:r>
            <a:r>
              <a:rPr lang="en-US" sz="5800" dirty="0" smtClean="0">
                <a:latin typeface="Arial Narrow" pitchFamily="34" charset="0"/>
              </a:rPr>
              <a:t> </a:t>
            </a:r>
            <a:r>
              <a:rPr lang="en-US" sz="5800" u="sng" dirty="0" smtClean="0">
                <a:latin typeface="Arial Narrow" pitchFamily="34" charset="0"/>
              </a:rPr>
              <a:t>is a rare cause of  hydrocephalus.</a:t>
            </a:r>
          </a:p>
          <a:p>
            <a:pPr>
              <a:buFontTx/>
              <a:buNone/>
              <a:defRPr/>
            </a:pPr>
            <a:r>
              <a:rPr lang="en-US" sz="5800" u="sng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1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4008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200" u="sng" dirty="0" smtClean="0">
                <a:latin typeface="Arial Narrow" panose="020B0606020202030204" pitchFamily="34" charset="0"/>
              </a:rPr>
              <a:t>Types of hydrocephalus</a:t>
            </a:r>
          </a:p>
          <a:p>
            <a:pPr marL="857250" indent="-857250">
              <a:buFontTx/>
              <a:buNone/>
              <a:defRPr/>
            </a:pPr>
            <a:r>
              <a:rPr lang="en-US" sz="4200" b="1" dirty="0" smtClean="0">
                <a:latin typeface="Arial Narrow" pitchFamily="34" charset="0"/>
              </a:rPr>
              <a:t>  </a:t>
            </a:r>
            <a:r>
              <a:rPr lang="en-US" sz="4200" b="1" u="sng" dirty="0">
                <a:latin typeface="Arial Narrow" pitchFamily="34" charset="0"/>
              </a:rPr>
              <a:t>1</a:t>
            </a:r>
            <a:r>
              <a:rPr lang="en-US" sz="4200" b="1" u="sng" dirty="0" smtClean="0">
                <a:latin typeface="Arial Narrow" pitchFamily="34" charset="0"/>
              </a:rPr>
              <a:t>. Non-communicating hydrocephalus (obstructive</a:t>
            </a:r>
            <a:r>
              <a:rPr lang="en-US" sz="4200" u="sng" dirty="0" smtClean="0">
                <a:latin typeface="Arial Narrow" pitchFamily="34" charset="0"/>
              </a:rPr>
              <a:t>)</a:t>
            </a:r>
            <a:r>
              <a:rPr lang="en-US" sz="4200" dirty="0" smtClean="0">
                <a:latin typeface="Arial Narrow" pitchFamily="34" charset="0"/>
              </a:rPr>
              <a:t>: </a:t>
            </a:r>
          </a:p>
          <a:p>
            <a:pPr marL="857250" indent="-857250">
              <a:buFontTx/>
              <a:buNone/>
              <a:defRPr/>
            </a:pPr>
            <a:r>
              <a:rPr lang="en-US" sz="4200" dirty="0" smtClean="0">
                <a:latin typeface="Arial Narrow" pitchFamily="34" charset="0"/>
              </a:rPr>
              <a:t> -     It occurs when a lesion obstructing the free passage of the CSF from the ventricles to the subarachnoid space;</a:t>
            </a:r>
          </a:p>
          <a:p>
            <a:pPr marL="857250" indent="-857250">
              <a:buFontTx/>
              <a:buNone/>
              <a:defRPr/>
            </a:pPr>
            <a:r>
              <a:rPr lang="en-US" sz="4200" b="1" i="1" u="sng" dirty="0" smtClean="0">
                <a:latin typeface="Arial Narrow" pitchFamily="34" charset="0"/>
              </a:rPr>
              <a:t> </a:t>
            </a:r>
            <a:endParaRPr lang="en-US" sz="3600" dirty="0" smtClean="0">
              <a:latin typeface="Arial Narrow" pitchFamily="34" charset="0"/>
            </a:endParaRPr>
          </a:p>
          <a:p>
            <a:pPr marL="857250" indent="-857250"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2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 smtClean="0">
                <a:latin typeface="Arial Narrow" panose="020B0606020202030204" pitchFamily="34" charset="0"/>
              </a:rPr>
              <a:t>Tumors</a:t>
            </a:r>
          </a:p>
          <a:p>
            <a:pPr>
              <a:buFontTx/>
              <a:buChar char="-"/>
            </a:pPr>
            <a:r>
              <a:rPr lang="en-US" sz="4400" dirty="0" smtClean="0">
                <a:latin typeface="Arial Narrow" panose="020B0606020202030204" pitchFamily="34" charset="0"/>
              </a:rPr>
              <a:t>Congenital </a:t>
            </a:r>
            <a:r>
              <a:rPr lang="en-US" sz="4400" dirty="0" err="1" smtClean="0">
                <a:latin typeface="Arial Narrow" panose="020B0606020202030204" pitchFamily="34" charset="0"/>
              </a:rPr>
              <a:t>Acqueduct</a:t>
            </a:r>
            <a:r>
              <a:rPr lang="en-US" sz="4400" dirty="0" smtClean="0">
                <a:latin typeface="Arial Narrow" panose="020B0606020202030204" pitchFamily="34" charset="0"/>
              </a:rPr>
              <a:t> stenosis</a:t>
            </a:r>
            <a:endParaRPr lang="en-US" sz="4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6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2.  </a:t>
            </a:r>
            <a:r>
              <a:rPr lang="en-US" sz="3600" b="1" i="1" u="sng" dirty="0" smtClean="0">
                <a:latin typeface="Arial Narrow" pitchFamily="34" charset="0"/>
              </a:rPr>
              <a:t>Communicating hydrocephalus</a:t>
            </a:r>
            <a:r>
              <a:rPr lang="en-US" sz="3600" b="1" i="1" dirty="0" smtClean="0">
                <a:latin typeface="Arial Narrow" pitchFamily="34" charset="0"/>
              </a:rPr>
              <a:t>,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Refers to the abnormality in which there is a free passage of CSF from within the ventricular system into the subarachnoid space.</a:t>
            </a:r>
          </a:p>
          <a:p>
            <a:pPr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u="sng" dirty="0" smtClean="0">
                <a:latin typeface="Arial Narrow" pitchFamily="34" charset="0"/>
              </a:rPr>
              <a:t>-Causes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a. Defects in the subarachnoid space such as fibrosis in leptomeningeal infection and hemorrhage from saccular aneurysms.</a:t>
            </a:r>
            <a:endParaRPr lang="ar-JO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b. Defects in absorption of CSF at the </a:t>
            </a:r>
            <a:r>
              <a:rPr lang="en-US" sz="4000" dirty="0" err="1" smtClean="0">
                <a:latin typeface="Arial Narrow" pitchFamily="34" charset="0"/>
              </a:rPr>
              <a:t>arachnoid</a:t>
            </a:r>
            <a:r>
              <a:rPr lang="en-US" sz="4000" dirty="0" smtClean="0">
                <a:latin typeface="Arial Narrow" pitchFamily="34" charset="0"/>
              </a:rPr>
              <a:t> granulations such as </a:t>
            </a:r>
          </a:p>
          <a:p>
            <a:pPr marL="742950" indent="-7429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Congenital deficiency of arachnoids'  granulation</a:t>
            </a:r>
          </a:p>
          <a:p>
            <a:pPr marL="742950" indent="-7429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c. Overproduction of CSF by choroid plexus </a:t>
            </a:r>
            <a:r>
              <a:rPr lang="en-US" sz="4000" dirty="0" err="1" smtClean="0">
                <a:latin typeface="Arial Narrow" pitchFamily="34" charset="0"/>
              </a:rPr>
              <a:t>papilloma</a:t>
            </a:r>
            <a:endParaRPr lang="en-US" sz="4000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d. Idiopathic</a:t>
            </a:r>
          </a:p>
          <a:p>
            <a:pPr marL="514350" indent="-51435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 smtClean="0">
                <a:latin typeface="Arial Narrow" pitchFamily="34" charset="0"/>
              </a:rPr>
              <a:t>C.  Brain Herniation </a:t>
            </a:r>
            <a:r>
              <a:rPr lang="en-GB" b="1" dirty="0" smtClean="0">
                <a:latin typeface="Arial Narrow" pitchFamily="34" charset="0"/>
              </a:rPr>
              <a:t/>
            </a:r>
            <a:br>
              <a:rPr lang="en-GB" b="1" dirty="0" smtClean="0"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6400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800" dirty="0" smtClean="0">
                <a:latin typeface="Arial Narrow" pitchFamily="34" charset="0"/>
              </a:rPr>
              <a:t>-     Intracranial pressure may increase by focal expanding lesion or  generalized </a:t>
            </a:r>
            <a:r>
              <a:rPr lang="en-GB" sz="4800" dirty="0" err="1" smtClean="0">
                <a:latin typeface="Arial Narrow" pitchFamily="34" charset="0"/>
              </a:rPr>
              <a:t>edema</a:t>
            </a:r>
            <a:r>
              <a:rPr lang="en-GB" sz="4800" dirty="0" smtClean="0">
                <a:latin typeface="Arial Narrow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800" dirty="0" smtClean="0">
                <a:latin typeface="Arial Narrow" pitchFamily="34" charset="0"/>
              </a:rPr>
              <a:t>-     Because the cranial vault is subdivided by rigid </a:t>
            </a:r>
            <a:r>
              <a:rPr lang="en-GB" sz="4800" dirty="0" err="1" smtClean="0">
                <a:latin typeface="Arial Narrow" pitchFamily="34" charset="0"/>
              </a:rPr>
              <a:t>dural</a:t>
            </a:r>
            <a:r>
              <a:rPr lang="en-GB" sz="4800" dirty="0" smtClean="0">
                <a:latin typeface="Arial Narrow" pitchFamily="34" charset="0"/>
              </a:rPr>
              <a:t> folds (</a:t>
            </a:r>
            <a:r>
              <a:rPr lang="en-GB" sz="4800" dirty="0" err="1" smtClean="0">
                <a:latin typeface="Arial Narrow" pitchFamily="34" charset="0"/>
              </a:rPr>
              <a:t>falx</a:t>
            </a:r>
            <a:r>
              <a:rPr lang="en-GB" sz="4800" dirty="0" smtClean="0">
                <a:latin typeface="Arial Narrow" pitchFamily="34" charset="0"/>
              </a:rPr>
              <a:t> and tentorium), a focal expansion of the brain causes it to be displaced in relation to these partitions causing brain herniation</a:t>
            </a:r>
            <a:r>
              <a:rPr lang="en-GB" sz="4000" dirty="0" smtClean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6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864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5400" dirty="0" smtClean="0">
                <a:latin typeface="Arial Narrow" pitchFamily="34" charset="0"/>
              </a:rPr>
              <a:t>-     </a:t>
            </a:r>
            <a:r>
              <a:rPr lang="en-GB" sz="5400" dirty="0" err="1" smtClean="0">
                <a:latin typeface="Arial Narrow" pitchFamily="34" charset="0"/>
              </a:rPr>
              <a:t>Herniations</a:t>
            </a:r>
            <a:r>
              <a:rPr lang="en-GB" sz="5400" dirty="0" smtClean="0">
                <a:latin typeface="Arial Narrow" pitchFamily="34" charset="0"/>
              </a:rPr>
              <a:t> are named by .  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5400" dirty="0" smtClean="0">
                <a:latin typeface="Arial Narrow" pitchFamily="34" charset="0"/>
              </a:rPr>
              <a:t>a.  Either the part of the brain that is displaced or</a:t>
            </a:r>
          </a:p>
          <a:p>
            <a:pPr marL="742950" indent="-742950">
              <a:lnSpc>
                <a:spcPct val="80000"/>
              </a:lnSpc>
              <a:buFontTx/>
              <a:buAutoNum type="alphaLcPeriod" startAt="2"/>
              <a:defRPr/>
            </a:pPr>
            <a:r>
              <a:rPr lang="en-GB" sz="5400" dirty="0" smtClean="0">
                <a:latin typeface="Arial Narrow" pitchFamily="34" charset="0"/>
              </a:rPr>
              <a:t>The structure across which it moves.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5400" b="1" dirty="0" smtClean="0">
                <a:latin typeface="Arial Narrow" pitchFamily="34" charset="0"/>
              </a:rPr>
              <a:t> -    Types of </a:t>
            </a:r>
            <a:r>
              <a:rPr lang="en-US" sz="5400" b="1" dirty="0" err="1" smtClean="0">
                <a:latin typeface="Arial Narrow" pitchFamily="34" charset="0"/>
              </a:rPr>
              <a:t>herniations</a:t>
            </a:r>
            <a:r>
              <a:rPr lang="en-US" sz="5400" dirty="0" smtClean="0">
                <a:latin typeface="Arial Narrow" pitchFamily="34" charset="0"/>
              </a:rPr>
              <a:t>:</a:t>
            </a:r>
            <a:endParaRPr lang="en-GB" sz="5400" b="1" i="1" u="sng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800" b="1" i="1" u="sng" dirty="0">
                <a:latin typeface="Arial Narrow" pitchFamily="34" charset="0"/>
              </a:rPr>
              <a:t>1. </a:t>
            </a:r>
            <a:r>
              <a:rPr lang="en-GB" sz="4800" b="1" i="1" u="sng" dirty="0" err="1">
                <a:latin typeface="Arial Narrow" pitchFamily="34" charset="0"/>
              </a:rPr>
              <a:t>Subfalcine</a:t>
            </a:r>
            <a:r>
              <a:rPr lang="en-GB" sz="4800" b="1" i="1" u="sng" dirty="0">
                <a:latin typeface="Arial Narrow" pitchFamily="34" charset="0"/>
              </a:rPr>
              <a:t> (cingulate) herniation</a:t>
            </a:r>
            <a:r>
              <a:rPr lang="en-GB" sz="4800" dirty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800" dirty="0">
                <a:latin typeface="Arial Narrow" pitchFamily="34" charset="0"/>
              </a:rPr>
              <a:t>-   Expansion of a mass in </a:t>
            </a:r>
            <a:r>
              <a:rPr lang="en-GB" sz="4800" b="1" u="sng" dirty="0">
                <a:latin typeface="Arial Narrow" pitchFamily="34" charset="0"/>
              </a:rPr>
              <a:t>the frontal or parietal lobe </a:t>
            </a:r>
            <a:r>
              <a:rPr lang="en-GB" sz="4800" dirty="0">
                <a:latin typeface="Arial Narrow" pitchFamily="34" charset="0"/>
              </a:rPr>
              <a:t>will result in herniation of ipsilateral cingulate gyrus under the free edge of the </a:t>
            </a:r>
            <a:r>
              <a:rPr lang="en-GB" sz="4800" dirty="0" err="1" smtClean="0">
                <a:latin typeface="Arial Narrow" pitchFamily="34" charset="0"/>
              </a:rPr>
              <a:t>falx</a:t>
            </a:r>
            <a:r>
              <a:rPr lang="en-GB" sz="4800" dirty="0" smtClean="0">
                <a:latin typeface="Arial Narrow" pitchFamily="34" charset="0"/>
              </a:rPr>
              <a:t>.</a:t>
            </a:r>
            <a:endParaRPr lang="en-GB" sz="4800" dirty="0">
              <a:latin typeface="Arial Narrow" pitchFamily="34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437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I.Edema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Hydrocephalus and Herniation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410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   - </a:t>
            </a:r>
            <a:r>
              <a:rPr lang="en-GB" sz="5400" dirty="0" smtClean="0">
                <a:latin typeface="Arial Narrow" pitchFamily="34" charset="0"/>
              </a:rPr>
              <a:t>to produce selective displacement of the </a:t>
            </a:r>
            <a:r>
              <a:rPr lang="en-GB" sz="5400" dirty="0" err="1" smtClean="0">
                <a:latin typeface="Arial Narrow" pitchFamily="34" charset="0"/>
              </a:rPr>
              <a:t>pericallosal</a:t>
            </a:r>
            <a:r>
              <a:rPr lang="en-GB" sz="5400" dirty="0" smtClean="0">
                <a:latin typeface="Arial Narrow" pitchFamily="34" charset="0"/>
              </a:rPr>
              <a:t> arteries away from the lesion and from the midline</a:t>
            </a:r>
          </a:p>
          <a:p>
            <a:pPr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defRPr/>
            </a:pP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10200"/>
          </a:xfrm>
        </p:spPr>
        <p:txBody>
          <a:bodyPr/>
          <a:lstStyle/>
          <a:p>
            <a:pPr>
              <a:buNone/>
            </a:pPr>
            <a:r>
              <a:rPr lang="en-GB" b="1" u="sng" dirty="0" smtClean="0">
                <a:latin typeface="Arial Narrow" pitchFamily="34" charset="0"/>
              </a:rPr>
              <a:t>Consequences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-   </a:t>
            </a:r>
            <a:r>
              <a:rPr lang="en-GB" sz="4000" dirty="0" smtClean="0">
                <a:latin typeface="Arial Narrow" pitchFamily="34" charset="0"/>
              </a:rPr>
              <a:t>This may compromise circulation through the </a:t>
            </a:r>
            <a:r>
              <a:rPr lang="en-GB" sz="4000" dirty="0" err="1" smtClean="0">
                <a:latin typeface="Arial Narrow" pitchFamily="34" charset="0"/>
              </a:rPr>
              <a:t>pericallosal</a:t>
            </a:r>
            <a:r>
              <a:rPr lang="en-GB" sz="4000" dirty="0" smtClean="0">
                <a:latin typeface="Arial Narrow" pitchFamily="34" charset="0"/>
              </a:rPr>
              <a:t> arteries ( branches of anterior cerebral artery) and result in infarction of the parietal </a:t>
            </a:r>
            <a:r>
              <a:rPr lang="en-GB" sz="4000" dirty="0" err="1" smtClean="0">
                <a:latin typeface="Arial Narrow" pitchFamily="34" charset="0"/>
              </a:rPr>
              <a:t>parasaggital</a:t>
            </a:r>
            <a:r>
              <a:rPr lang="en-GB" sz="4000" dirty="0" smtClean="0">
                <a:latin typeface="Arial Narrow" pitchFamily="34" charset="0"/>
              </a:rPr>
              <a:t> cortex , manifesting clinically as a weakness or sensory loss in one or both legs.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8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6248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b="1" i="1" u="sng" dirty="0">
                <a:latin typeface="Arial Narrow" pitchFamily="34" charset="0"/>
              </a:rPr>
              <a:t>2. </a:t>
            </a:r>
            <a:r>
              <a:rPr lang="en-GB" sz="4000" b="1" i="1" u="sng" dirty="0" err="1" smtClean="0">
                <a:latin typeface="Arial Narrow" pitchFamily="34" charset="0"/>
              </a:rPr>
              <a:t>Tentorial</a:t>
            </a:r>
            <a:r>
              <a:rPr lang="en-GB" sz="4000" b="1" i="1" u="sng" dirty="0" smtClean="0">
                <a:latin typeface="Arial Narrow" pitchFamily="34" charset="0"/>
              </a:rPr>
              <a:t> </a:t>
            </a:r>
            <a:r>
              <a:rPr lang="en-GB" sz="4000" b="1" i="1" u="sng" dirty="0">
                <a:latin typeface="Arial Narrow" pitchFamily="34" charset="0"/>
              </a:rPr>
              <a:t>(</a:t>
            </a:r>
            <a:r>
              <a:rPr lang="en-GB" sz="4000" b="1" i="1" u="sng" dirty="0" err="1" smtClean="0">
                <a:latin typeface="Arial Narrow" pitchFamily="34" charset="0"/>
              </a:rPr>
              <a:t>uncal</a:t>
            </a:r>
            <a:r>
              <a:rPr lang="en-GB" sz="4000" b="1" i="1" u="sng" dirty="0" smtClean="0">
                <a:latin typeface="Arial Narrow" pitchFamily="34" charset="0"/>
              </a:rPr>
              <a:t>)</a:t>
            </a:r>
            <a:r>
              <a:rPr lang="en-GB" sz="4000" b="1" u="sng" dirty="0" smtClean="0">
                <a:latin typeface="Arial Narrow" pitchFamily="34" charset="0"/>
              </a:rPr>
              <a:t> or </a:t>
            </a:r>
            <a:r>
              <a:rPr lang="en-GB" sz="4000" b="1" u="sng" dirty="0" err="1" smtClean="0">
                <a:latin typeface="Arial Narrow" pitchFamily="34" charset="0"/>
              </a:rPr>
              <a:t>uncinate</a:t>
            </a:r>
            <a:r>
              <a:rPr lang="en-GB" sz="4000" b="1" u="sng" dirty="0" smtClean="0">
                <a:latin typeface="Arial Narrow" pitchFamily="34" charset="0"/>
              </a:rPr>
              <a:t> </a:t>
            </a:r>
            <a:r>
              <a:rPr lang="en-GB" sz="4000" b="1" u="sng" dirty="0" err="1" smtClean="0">
                <a:latin typeface="Arial Narrow" pitchFamily="34" charset="0"/>
              </a:rPr>
              <a:t>gyrus</a:t>
            </a:r>
            <a:r>
              <a:rPr lang="en-GB" sz="4000" b="1" u="sng" dirty="0" smtClean="0">
                <a:latin typeface="Arial Narrow" pitchFamily="34" charset="0"/>
              </a:rPr>
              <a:t> </a:t>
            </a:r>
            <a:r>
              <a:rPr lang="en-GB" sz="4000" b="1" u="sng" dirty="0" err="1" smtClean="0">
                <a:latin typeface="Arial Narrow" pitchFamily="34" charset="0"/>
              </a:rPr>
              <a:t>herniation</a:t>
            </a:r>
            <a:r>
              <a:rPr lang="en-GB" sz="4000" dirty="0" smtClean="0">
                <a:latin typeface="Arial Narrow" pitchFamily="34" charset="0"/>
              </a:rPr>
              <a:t>- 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Caused by any </a:t>
            </a:r>
            <a:r>
              <a:rPr lang="en-GB" sz="4000" dirty="0" err="1" smtClean="0">
                <a:latin typeface="Arial Narrow" pitchFamily="34" charset="0"/>
              </a:rPr>
              <a:t>supratentorial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>
                <a:latin typeface="Arial Narrow" pitchFamily="34" charset="0"/>
              </a:rPr>
              <a:t>expanding 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>
                <a:latin typeface="Arial Narrow" pitchFamily="34" charset="0"/>
              </a:rPr>
              <a:t>mass </a:t>
            </a:r>
            <a:r>
              <a:rPr lang="en-GB" sz="4000" dirty="0" smtClean="0">
                <a:latin typeface="Arial Narrow" pitchFamily="34" charset="0"/>
              </a:rPr>
              <a:t>which may </a:t>
            </a:r>
            <a:r>
              <a:rPr lang="en-GB" sz="4000" dirty="0">
                <a:latin typeface="Arial Narrow" pitchFamily="34" charset="0"/>
              </a:rPr>
              <a:t>produce herniation of the ipsilateral uncus </a:t>
            </a:r>
            <a:r>
              <a:rPr lang="en-GB" sz="4000" dirty="0" smtClean="0">
                <a:latin typeface="Arial Narrow" pitchFamily="34" charset="0"/>
              </a:rPr>
              <a:t>(tip and medial part of </a:t>
            </a:r>
            <a:r>
              <a:rPr lang="en-GB" sz="4000" dirty="0" err="1" smtClean="0">
                <a:latin typeface="Arial Narrow" pitchFamily="34" charset="0"/>
              </a:rPr>
              <a:t>parahippocampal</a:t>
            </a:r>
            <a:r>
              <a:rPr lang="en-GB" sz="4000" dirty="0" smtClean="0">
                <a:latin typeface="Arial Narrow" pitchFamily="34" charset="0"/>
              </a:rPr>
              <a:t> gyrus) downwards </a:t>
            </a:r>
            <a:r>
              <a:rPr lang="en-GB" sz="4000" dirty="0">
                <a:latin typeface="Arial Narrow" pitchFamily="34" charset="0"/>
              </a:rPr>
              <a:t>through the tentorial </a:t>
            </a:r>
            <a:r>
              <a:rPr lang="en-GB" sz="4000" dirty="0" smtClean="0">
                <a:latin typeface="Arial Narrow" pitchFamily="34" charset="0"/>
              </a:rPr>
              <a:t>incisura.</a:t>
            </a:r>
            <a:endParaRPr lang="en-GB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>
                <a:latin typeface="Arial Narrow" pitchFamily="34" charset="0"/>
              </a:rPr>
              <a:t>-    This occurs most frequently when the mass </a:t>
            </a:r>
            <a:r>
              <a:rPr lang="en-GB" sz="4400" u="sng" dirty="0">
                <a:latin typeface="Arial Narrow" pitchFamily="34" charset="0"/>
              </a:rPr>
              <a:t>is located in the temporal lobe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Uncal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endParaRPr lang="en-US" dirty="0"/>
          </a:p>
        </p:txBody>
      </p:sp>
      <p:pic>
        <p:nvPicPr>
          <p:cNvPr id="1026" name="Picture 2" descr="C:\Users\Delo\Desktop\CNS05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924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GB" sz="4000" b="1" u="sng" dirty="0" smtClean="0">
                <a:latin typeface="Arial Narrow" pitchFamily="34" charset="0"/>
              </a:rPr>
              <a:t>-     Consequences of temporal lobe displacement</a:t>
            </a:r>
            <a:r>
              <a:rPr lang="en-GB" sz="4000" dirty="0" smtClean="0">
                <a:latin typeface="Arial Narrow" pitchFamily="34" charset="0"/>
              </a:rPr>
              <a:t>: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4000" dirty="0" smtClean="0">
                <a:latin typeface="Arial Narrow" pitchFamily="34" charset="0"/>
              </a:rPr>
              <a:t>The </a:t>
            </a:r>
            <a:r>
              <a:rPr lang="en-US" sz="4000" dirty="0" err="1" smtClean="0">
                <a:latin typeface="Arial Narrow" pitchFamily="34" charset="0"/>
              </a:rPr>
              <a:t>ipsilateral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oculomotor</a:t>
            </a:r>
            <a:r>
              <a:rPr lang="en-US" sz="4000" dirty="0" smtClean="0">
                <a:latin typeface="Arial Narrow" pitchFamily="34" charset="0"/>
              </a:rPr>
              <a:t> nerve compressed between the  free edge of the </a:t>
            </a:r>
            <a:r>
              <a:rPr lang="en-US" sz="4000" dirty="0" err="1" smtClean="0">
                <a:latin typeface="Arial Narrow" pitchFamily="34" charset="0"/>
              </a:rPr>
              <a:t>tentorium</a:t>
            </a:r>
            <a:r>
              <a:rPr lang="en-US" sz="4000" dirty="0" smtClean="0">
                <a:latin typeface="Arial Narrow" pitchFamily="34" charset="0"/>
              </a:rPr>
              <a:t> and the posterior cerebral artery will result in  paralysis of the nerve produces </a:t>
            </a:r>
            <a:r>
              <a:rPr lang="en-US" sz="4000" u="sng" dirty="0" err="1" smtClean="0">
                <a:latin typeface="Arial Narrow" pitchFamily="34" charset="0"/>
              </a:rPr>
              <a:t>ptosis</a:t>
            </a:r>
            <a:r>
              <a:rPr lang="en-US" sz="4000" u="sng" dirty="0" smtClean="0">
                <a:latin typeface="Arial Narrow" pitchFamily="34" charset="0"/>
              </a:rPr>
              <a:t> and dilation of the pupil </a:t>
            </a:r>
            <a:r>
              <a:rPr lang="en-US" sz="4000" u="sng" dirty="0" err="1" smtClean="0">
                <a:latin typeface="Arial Narrow" pitchFamily="34" charset="0"/>
              </a:rPr>
              <a:t>ipsilateral</a:t>
            </a:r>
            <a:r>
              <a:rPr lang="en-US" sz="4000" u="sng" dirty="0" smtClean="0">
                <a:latin typeface="Arial Narrow" pitchFamily="34" charset="0"/>
              </a:rPr>
              <a:t> to the lesion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2409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sz="3600" dirty="0" smtClean="0">
              <a:latin typeface="Arial Narrow" pitchFamily="34" charset="0"/>
            </a:endParaRPr>
          </a:p>
          <a:p>
            <a:pPr marL="742950" indent="-742950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   </a:t>
            </a:r>
          </a:p>
          <a:p>
            <a:pPr marL="742950" indent="-742950">
              <a:lnSpc>
                <a:spcPct val="80000"/>
              </a:lnSpc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Note -   Dilation of the pupil is the earliest consistent sign of </a:t>
            </a:r>
            <a:r>
              <a:rPr lang="en-US" sz="3600" u="sng" dirty="0" err="1" smtClean="0">
                <a:latin typeface="Arial Narrow" pitchFamily="34" charset="0"/>
              </a:rPr>
              <a:t>tentorial</a:t>
            </a:r>
            <a:r>
              <a:rPr lang="en-US" sz="3600" u="sng" dirty="0" smtClean="0">
                <a:latin typeface="Arial Narrow" pitchFamily="34" charset="0"/>
              </a:rPr>
              <a:t> </a:t>
            </a:r>
            <a:r>
              <a:rPr lang="en-US" sz="3600" u="sng" dirty="0" err="1" smtClean="0">
                <a:latin typeface="Arial Narrow" pitchFamily="34" charset="0"/>
              </a:rPr>
              <a:t>herniation</a:t>
            </a:r>
            <a:r>
              <a:rPr lang="en-US" sz="3600" u="sng" dirty="0" smtClean="0">
                <a:latin typeface="Arial Narrow" pitchFamily="34" charset="0"/>
              </a:rPr>
              <a:t> and may occur before there is any loss of consciousness</a:t>
            </a:r>
          </a:p>
          <a:p>
            <a:pPr marL="742950" indent="-742950">
              <a:lnSpc>
                <a:spcPct val="80000"/>
              </a:lnSpc>
              <a:buFontTx/>
              <a:buAutoNum type="alphaUcPeriod" startAt="2"/>
              <a:defRPr/>
            </a:pPr>
            <a:r>
              <a:rPr lang="en-US" sz="3600" dirty="0" smtClean="0">
                <a:latin typeface="Arial Narrow" pitchFamily="34" charset="0"/>
              </a:rPr>
              <a:t>Compression of the cerebral peduncle(crus </a:t>
            </a:r>
            <a:r>
              <a:rPr lang="en-US" sz="3600" dirty="0" err="1" smtClean="0">
                <a:latin typeface="Arial Narrow" pitchFamily="34" charset="0"/>
              </a:rPr>
              <a:t>cerbri</a:t>
            </a:r>
            <a:r>
              <a:rPr lang="en-US" sz="3600" dirty="0" smtClean="0">
                <a:latin typeface="Arial Narrow" pitchFamily="34" charset="0"/>
              </a:rPr>
              <a:t>) on the side of the mass lesion will result in contralateral limb weakness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Arial Narrow" pitchFamily="34" charset="0"/>
              </a:rPr>
              <a:t>C. Compression </a:t>
            </a:r>
            <a:r>
              <a:rPr lang="en-GB" sz="4400" dirty="0">
                <a:latin typeface="Arial Narrow" pitchFamily="34" charset="0"/>
              </a:rPr>
              <a:t>of the posterior cerebral artery  resulting in ischemic injury to the territory supplied by that </a:t>
            </a:r>
            <a:r>
              <a:rPr lang="en-GB" sz="4400" u="sng" dirty="0">
                <a:latin typeface="Arial Narrow" pitchFamily="34" charset="0"/>
              </a:rPr>
              <a:t>vessel, including the primary visual cortex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740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400" dirty="0"/>
              <a:t> </a:t>
            </a:r>
            <a:r>
              <a:rPr lang="en-GB" sz="5400" dirty="0" smtClean="0"/>
              <a:t>3</a:t>
            </a:r>
            <a:r>
              <a:rPr lang="en-GB" sz="5400" b="1" i="1" u="sng" dirty="0" smtClean="0">
                <a:latin typeface="Arial Narrow" pitchFamily="34" charset="0"/>
              </a:rPr>
              <a:t>.Tonsillar </a:t>
            </a:r>
            <a:r>
              <a:rPr lang="en-GB" sz="5400" b="1" i="1" u="sng" dirty="0" err="1">
                <a:latin typeface="Arial Narrow" pitchFamily="34" charset="0"/>
              </a:rPr>
              <a:t>herniation</a:t>
            </a:r>
            <a:r>
              <a:rPr lang="en-GB" sz="5400" dirty="0">
                <a:latin typeface="Arial Narrow" pitchFamily="34" charset="0"/>
              </a:rPr>
              <a:t> (foramen impaction, </a:t>
            </a:r>
            <a:r>
              <a:rPr lang="en-GB" sz="5400" dirty="0" err="1">
                <a:latin typeface="Arial Narrow" pitchFamily="34" charset="0"/>
              </a:rPr>
              <a:t>cerebellar</a:t>
            </a:r>
            <a:r>
              <a:rPr lang="en-GB" sz="5400" dirty="0">
                <a:latin typeface="Arial Narrow" pitchFamily="34" charset="0"/>
              </a:rPr>
              <a:t> cone)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5400" dirty="0">
                <a:latin typeface="Arial Narrow" pitchFamily="34" charset="0"/>
              </a:rPr>
              <a:t>-  Refers to displacement of the </a:t>
            </a:r>
            <a:r>
              <a:rPr lang="en-GB" sz="5400" dirty="0" err="1">
                <a:latin typeface="Arial Narrow" pitchFamily="34" charset="0"/>
              </a:rPr>
              <a:t>cerebellar</a:t>
            </a:r>
            <a:r>
              <a:rPr lang="en-GB" sz="5400" dirty="0">
                <a:latin typeface="Arial Narrow" pitchFamily="34" charset="0"/>
              </a:rPr>
              <a:t> tonsils through the foramen magnum. </a:t>
            </a:r>
          </a:p>
          <a:p>
            <a:pPr>
              <a:lnSpc>
                <a:spcPct val="80000"/>
              </a:lnSpc>
              <a:defRPr/>
            </a:pP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6000" dirty="0" smtClean="0">
                <a:latin typeface="Arial Narrow" pitchFamily="34" charset="0"/>
              </a:rPr>
              <a:t>-  This pattern of herniation is life-threatening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8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A. Brain Edema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3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Arial Narrow" panose="020B0606020202030204" pitchFamily="34" charset="0"/>
              </a:rPr>
              <a:t>II. </a:t>
            </a:r>
            <a:r>
              <a:rPr lang="en-GB" dirty="0">
                <a:latin typeface="Arial Narrow" panose="020B0606020202030204" pitchFamily="34" charset="0"/>
              </a:rPr>
              <a:t>Cerebrovascular diseases </a:t>
            </a:r>
            <a:endParaRPr lang="en-GB" sz="3600" dirty="0">
              <a:latin typeface="Arial Narrow" panose="020B0606020202030204" pitchFamily="34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 Narrow" panose="020B0606020202030204" pitchFamily="34" charset="0"/>
              </a:rPr>
              <a:t>A. Ischemia and infarction</a:t>
            </a:r>
            <a:endParaRPr lang="en-US" sz="5400" dirty="0">
              <a:latin typeface="Arial Narrow" panose="020B06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1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400" b="1" u="sng" dirty="0" smtClean="0">
                <a:latin typeface="Arial Narrow" pitchFamily="34" charset="0"/>
              </a:rPr>
              <a:t>Clinical terms</a:t>
            </a:r>
          </a:p>
          <a:p>
            <a:pPr>
              <a:buFontTx/>
              <a:buNone/>
              <a:defRPr/>
            </a:pPr>
            <a:r>
              <a:rPr lang="en-US" sz="4400" b="1" u="sng" dirty="0" smtClean="0">
                <a:latin typeface="Arial Narrow" pitchFamily="34" charset="0"/>
              </a:rPr>
              <a:t>1. Stroke :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Is the clinical designation applied to </a:t>
            </a:r>
          </a:p>
          <a:p>
            <a:pPr marL="742950" indent="-742950">
              <a:buAutoNum type="alphaLcPeriod"/>
              <a:defRPr/>
            </a:pPr>
            <a:r>
              <a:rPr lang="en-US" sz="3600" dirty="0" smtClean="0">
                <a:latin typeface="Arial Narrow" pitchFamily="34" charset="0"/>
              </a:rPr>
              <a:t>Abrupt onset of focal or global neurological symptoms</a:t>
            </a:r>
          </a:p>
          <a:p>
            <a:pPr marL="742950" indent="-742950">
              <a:buAutoNum type="alphaLcPeriod"/>
              <a:defRPr/>
            </a:pPr>
            <a:r>
              <a:rPr lang="en-US" sz="3600" dirty="0" smtClean="0">
                <a:latin typeface="Arial Narrow" pitchFamily="34" charset="0"/>
              </a:rPr>
              <a:t>Caused by ischemia or hemorrhage </a:t>
            </a:r>
          </a:p>
          <a:p>
            <a:pPr marL="742950" indent="-742950">
              <a:buFont typeface="Arial" pitchFamily="34" charset="0"/>
              <a:buAutoNum type="alphaLcPeriod"/>
              <a:defRPr/>
            </a:pPr>
            <a:r>
              <a:rPr lang="en-US" sz="3600" dirty="0" smtClean="0">
                <a:latin typeface="Arial Narrow" pitchFamily="34" charset="0"/>
              </a:rPr>
              <a:t>Symptoms must continue for more than 24 hours.</a:t>
            </a:r>
          </a:p>
          <a:p>
            <a:pPr marL="742950" indent="-742950">
              <a:buFont typeface="Arial" pitchFamily="34" charset="0"/>
              <a:buAutoNum type="alphaLcPeriod"/>
              <a:defRPr/>
            </a:pPr>
            <a:r>
              <a:rPr lang="en-US" sz="3600" dirty="0" smtClean="0">
                <a:latin typeface="Arial Narrow" pitchFamily="34" charset="0"/>
              </a:rPr>
              <a:t> Should be permanent damage to the brain. </a:t>
            </a:r>
          </a:p>
          <a:p>
            <a:pPr marL="742950" indent="-742950"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800" b="1" u="sng" dirty="0" smtClean="0">
                <a:latin typeface="Arial Narrow" pitchFamily="34" charset="0"/>
              </a:rPr>
              <a:t>2. Transient ischemic attack(TIA): </a:t>
            </a:r>
          </a:p>
          <a:p>
            <a:pPr>
              <a:buFontTx/>
              <a:buNone/>
              <a:defRPr/>
            </a:pPr>
            <a:r>
              <a:rPr lang="en-US" sz="4800" dirty="0" smtClean="0">
                <a:latin typeface="Arial Narrow" pitchFamily="34" charset="0"/>
              </a:rPr>
              <a:t>a-  The neurological symptoms resolve within 24 hours </a:t>
            </a:r>
          </a:p>
          <a:p>
            <a:pPr>
              <a:buFontTx/>
              <a:buNone/>
              <a:defRPr/>
            </a:pPr>
            <a:r>
              <a:rPr lang="en-US" sz="4800" dirty="0" smtClean="0">
                <a:latin typeface="Arial Narrow" pitchFamily="34" charset="0"/>
              </a:rPr>
              <a:t>b. No irreversible tissue damage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-   It is convenient to consider </a:t>
            </a:r>
            <a:r>
              <a:rPr lang="en-US" sz="4400" dirty="0" err="1" smtClean="0">
                <a:latin typeface="Arial Narrow" pitchFamily="34" charset="0"/>
              </a:rPr>
              <a:t>cerebrovascular</a:t>
            </a:r>
            <a:r>
              <a:rPr lang="en-US" sz="4400" dirty="0" smtClean="0">
                <a:latin typeface="Arial Narrow" pitchFamily="34" charset="0"/>
              </a:rPr>
              <a:t> disease as two processes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a.    Hypoxia, ischemia and infarction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b.    Hemorrhage </a:t>
            </a:r>
            <a:endParaRPr lang="en-GB" sz="4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791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A.    Hypoxia, ischemia and infarction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 The brain may be deprived of oxygen by several mechanisms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a.   Functional hypoxia in a setting of a low partial pressure of oxygen or impaired oxygen-carrying capacity </a:t>
            </a:r>
          </a:p>
          <a:p>
            <a:pPr marL="742950" indent="-742950">
              <a:lnSpc>
                <a:spcPct val="80000"/>
              </a:lnSpc>
              <a:buFontTx/>
              <a:buAutoNum type="alphaLcPeriod" startAt="2"/>
              <a:defRPr/>
            </a:pPr>
            <a:r>
              <a:rPr lang="en-US" sz="3600" dirty="0" smtClean="0">
                <a:latin typeface="Arial Narrow" pitchFamily="34" charset="0"/>
              </a:rPr>
              <a:t>Global Ischemia; either transient or permanent due to tissue </a:t>
            </a:r>
            <a:r>
              <a:rPr lang="en-US" sz="3600" dirty="0" err="1" smtClean="0">
                <a:latin typeface="Arial Narrow" pitchFamily="34" charset="0"/>
              </a:rPr>
              <a:t>hypoperfusion</a:t>
            </a:r>
            <a:r>
              <a:rPr lang="en-US" sz="3600" dirty="0" smtClean="0">
                <a:latin typeface="Arial Narrow" pitchFamily="34" charset="0"/>
              </a:rPr>
              <a:t>, as in  hypotension or shock</a:t>
            </a:r>
          </a:p>
          <a:p>
            <a:pPr marL="742950" indent="-742950">
              <a:lnSpc>
                <a:spcPct val="80000"/>
              </a:lnSpc>
              <a:buFontTx/>
              <a:buAutoNum type="alphaLcPeriod" startAt="2"/>
              <a:defRPr/>
            </a:pPr>
            <a:r>
              <a:rPr lang="en-US" sz="3600" dirty="0" smtClean="0">
                <a:latin typeface="Arial Narrow" pitchFamily="34" charset="0"/>
              </a:rPr>
              <a:t>Focal ischemia: vascular obstruction.</a:t>
            </a:r>
          </a:p>
        </p:txBody>
      </p:sp>
    </p:spTree>
    <p:extLst>
      <p:ext uri="{BB962C8B-B14F-4D97-AF65-F5344CB8AC3E}">
        <p14:creationId xmlns:p14="http://schemas.microsoft.com/office/powerpoint/2010/main" val="5762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Clinically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- Severe </a:t>
            </a:r>
            <a:r>
              <a:rPr lang="en-US" sz="3600" b="1" u="sng" dirty="0">
                <a:latin typeface="Arial Narrow" pitchFamily="34" charset="0"/>
              </a:rPr>
              <a:t>global </a:t>
            </a:r>
            <a:r>
              <a:rPr lang="en-US" sz="3600" b="1" u="sng" dirty="0" smtClean="0">
                <a:latin typeface="Arial Narrow" pitchFamily="34" charset="0"/>
              </a:rPr>
              <a:t>ischemia</a:t>
            </a:r>
            <a:r>
              <a:rPr lang="en-GB" sz="3600" dirty="0" smtClean="0">
                <a:latin typeface="Arial Narrow" pitchFamily="34" charset="0"/>
              </a:rPr>
              <a:t>.(pan necrosis)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b="1" dirty="0" smtClean="0">
                <a:latin typeface="Arial Narrow" pitchFamily="34" charset="0"/>
              </a:rPr>
              <a:t>Consequences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 a.   Persistent(more than 1 month)vegetative state ( awake but not aware) </a:t>
            </a:r>
          </a:p>
          <a:p>
            <a:pPr marL="742950" indent="-742950">
              <a:lnSpc>
                <a:spcPct val="80000"/>
              </a:lnSpc>
              <a:buFontTx/>
              <a:buAutoNum type="alphaLcPeriod" startAt="2"/>
              <a:defRPr/>
            </a:pPr>
            <a:r>
              <a:rPr lang="en-GB" sz="3600" dirty="0" smtClean="0">
                <a:latin typeface="Arial Narrow" pitchFamily="34" charset="0"/>
              </a:rPr>
              <a:t>Brain death</a:t>
            </a:r>
          </a:p>
          <a:p>
            <a:pPr marL="742950" indent="-742950">
              <a:lnSpc>
                <a:spcPct val="80000"/>
              </a:lnSpc>
              <a:buFontTx/>
              <a:buAutoNum type="arabicPeriod"/>
              <a:defRPr/>
            </a:pPr>
            <a:r>
              <a:rPr lang="en-GB" sz="3600" dirty="0" smtClean="0">
                <a:latin typeface="Arial Narrow" pitchFamily="34" charset="0"/>
              </a:rPr>
              <a:t>Evidence of diffuse cortical injury (</a:t>
            </a:r>
            <a:r>
              <a:rPr lang="en-GB" sz="3600" dirty="0" err="1" smtClean="0">
                <a:latin typeface="Arial Narrow" pitchFamily="34" charset="0"/>
              </a:rPr>
              <a:t>isoelectric</a:t>
            </a:r>
            <a:r>
              <a:rPr lang="en-GB" sz="3600" dirty="0" smtClean="0">
                <a:latin typeface="Arial Narrow" pitchFamily="34" charset="0"/>
              </a:rPr>
              <a:t>, or "flat," electroencephalogram </a:t>
            </a:r>
          </a:p>
          <a:p>
            <a:pPr marL="742950" indent="-742950">
              <a:lnSpc>
                <a:spcPct val="80000"/>
              </a:lnSpc>
              <a:buFontTx/>
              <a:buAutoNum type="arabicPeriod"/>
              <a:defRPr/>
            </a:pPr>
            <a:r>
              <a:rPr lang="en-GB" sz="3600" dirty="0" smtClean="0">
                <a:latin typeface="Arial Narrow" pitchFamily="34" charset="0"/>
              </a:rPr>
              <a:t>And brain stem damage, including absent reflexes and respiratory drive 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GB" sz="3600" dirty="0">
              <a:latin typeface="Arial Narrow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55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GB" sz="3600" b="1" i="1" dirty="0" err="1" smtClean="0">
                <a:latin typeface="Arial Narrow" pitchFamily="34" charset="0"/>
              </a:rPr>
              <a:t>II.Focal</a:t>
            </a:r>
            <a:r>
              <a:rPr lang="en-GB" sz="3600" b="1" i="1" dirty="0" smtClean="0">
                <a:latin typeface="Arial Narrow" pitchFamily="34" charset="0"/>
              </a:rPr>
              <a:t> Cerebral Ischemia</a:t>
            </a:r>
            <a:endParaRPr lang="en-GB" sz="3600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Cerebral arterial occlusion leads to infarction of CNS tissue in the distribution of the compromised vessel.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The  extent of tissue damage is determined by modifying variables, mainly the adequacy of collateral flow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The major source of collateral flow is the circle of Willis.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GB" sz="3600" dirty="0" smtClean="0">
              <a:latin typeface="Arial Narrow" pitchFamily="34" charset="0"/>
            </a:endParaRPr>
          </a:p>
          <a:p>
            <a:pPr>
              <a:defRPr/>
            </a:pP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601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Occlusive vascular disease  may be due to </a:t>
            </a:r>
          </a:p>
          <a:p>
            <a:pPr marL="742950" indent="-742950">
              <a:lnSpc>
                <a:spcPct val="90000"/>
              </a:lnSpc>
              <a:buFontTx/>
              <a:buAutoNum type="arabicPeriod"/>
              <a:defRPr/>
            </a:pPr>
            <a:r>
              <a:rPr lang="en-GB" sz="3600" i="1" dirty="0" smtClean="0">
                <a:latin typeface="Arial Narrow" pitchFamily="34" charset="0"/>
              </a:rPr>
              <a:t>In situ thrombosis</a:t>
            </a:r>
            <a:r>
              <a:rPr lang="en-GB" sz="3600" dirty="0" smtClean="0">
                <a:latin typeface="Arial Narrow" pitchFamily="34" charset="0"/>
              </a:rPr>
              <a:t> </a:t>
            </a:r>
          </a:p>
          <a:p>
            <a:pPr marL="742950" indent="-742950"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The most common sites of primary thrombosis are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a.  The carotid bifurcation..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b.  The origin of the middle cerebral artery,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c.  And at either end of the basilar artery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sz="3600" dirty="0">
                <a:latin typeface="Arial Narrow" pitchFamily="34" charset="0"/>
              </a:rPr>
              <a:t>2.   </a:t>
            </a:r>
            <a:r>
              <a:rPr lang="en-GB" sz="3600" i="1" dirty="0" err="1">
                <a:latin typeface="Arial Narrow" pitchFamily="34" charset="0"/>
              </a:rPr>
              <a:t>Embolization</a:t>
            </a:r>
            <a:r>
              <a:rPr lang="en-GB" sz="3600" dirty="0">
                <a:latin typeface="Arial Narrow" pitchFamily="34" charset="0"/>
              </a:rPr>
              <a:t> from a distant source.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GB" sz="3600" dirty="0">
                <a:latin typeface="Arial Narrow" pitchFamily="34" charset="0"/>
              </a:rPr>
              <a:t>-    </a:t>
            </a:r>
            <a:r>
              <a:rPr lang="en-GB" sz="3600" u="sng" dirty="0">
                <a:latin typeface="Arial Narrow" pitchFamily="34" charset="0"/>
              </a:rPr>
              <a:t>Overall, embolic infarctions are more common than thrombosis</a:t>
            </a:r>
            <a:r>
              <a:rPr lang="en-GB" sz="3600" dirty="0">
                <a:latin typeface="Arial Narrow" pitchFamily="34" charset="0"/>
              </a:rPr>
              <a:t>. 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GB" sz="3600" dirty="0">
                <a:latin typeface="Arial Narrow" pitchFamily="34" charset="0"/>
              </a:rPr>
              <a:t>-    Sources of emboli: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GB" sz="3600" dirty="0">
                <a:latin typeface="Arial Narrow" pitchFamily="34" charset="0"/>
              </a:rPr>
              <a:t>a.   Cardiac mural thrombi are a frequent source 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GB" sz="3600" dirty="0">
                <a:latin typeface="Arial Narrow" pitchFamily="34" charset="0"/>
              </a:rPr>
              <a:t>b.   </a:t>
            </a:r>
            <a:r>
              <a:rPr lang="en-GB" sz="3600" dirty="0" err="1">
                <a:latin typeface="Arial Narrow" pitchFamily="34" charset="0"/>
              </a:rPr>
              <a:t>Thromboemboli</a:t>
            </a:r>
            <a:r>
              <a:rPr lang="en-GB" sz="3600" dirty="0">
                <a:latin typeface="Arial Narrow" pitchFamily="34" charset="0"/>
              </a:rPr>
              <a:t> also arise in arteries, most often from </a:t>
            </a:r>
            <a:r>
              <a:rPr lang="en-GB" sz="3600" dirty="0" err="1">
                <a:latin typeface="Arial Narrow" pitchFamily="34" charset="0"/>
              </a:rPr>
              <a:t>atheromatous</a:t>
            </a:r>
            <a:r>
              <a:rPr lang="en-GB" sz="3600" dirty="0">
                <a:latin typeface="Arial Narrow" pitchFamily="34" charset="0"/>
              </a:rPr>
              <a:t> plaques within the carotid arteries</a:t>
            </a:r>
            <a:r>
              <a:rPr lang="en-GB" sz="3600" dirty="0" smtClean="0">
                <a:latin typeface="Arial Narrow" pitchFamily="34" charset="0"/>
              </a:rPr>
              <a:t>.</a:t>
            </a: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800" dirty="0" smtClean="0">
                <a:latin typeface="Arial Narrow" panose="020B0606020202030204" pitchFamily="34" charset="0"/>
              </a:rPr>
              <a:t>- Means accumulation of excess fluid within the brain parenchyma</a:t>
            </a:r>
          </a:p>
          <a:p>
            <a:pPr>
              <a:buFontTx/>
              <a:buNone/>
              <a:defRPr/>
            </a:pPr>
            <a:r>
              <a:rPr lang="en-US" sz="4800" dirty="0" smtClean="0">
                <a:latin typeface="Arial Narrow" panose="020B0606020202030204" pitchFamily="34" charset="0"/>
              </a:rPr>
              <a:t>-There are two main types that may occur together: </a:t>
            </a:r>
          </a:p>
        </p:txBody>
      </p:sp>
    </p:spTree>
    <p:extLst>
      <p:ext uri="{BB962C8B-B14F-4D97-AF65-F5344CB8AC3E}">
        <p14:creationId xmlns:p14="http://schemas.microsoft.com/office/powerpoint/2010/main" val="17135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b="1" u="sng" dirty="0" smtClean="0">
                <a:latin typeface="Arial Narrow" panose="020B0606020202030204" pitchFamily="34" charset="0"/>
              </a:rPr>
              <a:t>NOTE:</a:t>
            </a:r>
            <a:endParaRPr lang="en-US" b="1" u="sng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-    </a:t>
            </a:r>
            <a:r>
              <a:rPr lang="en-US" sz="4000" dirty="0">
                <a:latin typeface="Arial Narrow" panose="020B0606020202030204" pitchFamily="34" charset="0"/>
              </a:rPr>
              <a:t>The territory of distribution of the middle cerebral artery-the direct extension of the internal carotid artery-is most frequently affected by embolic infarction</a:t>
            </a:r>
          </a:p>
        </p:txBody>
      </p:sp>
    </p:spTree>
    <p:extLst>
      <p:ext uri="{BB962C8B-B14F-4D97-AF65-F5344CB8AC3E}">
        <p14:creationId xmlns:p14="http://schemas.microsoft.com/office/powerpoint/2010/main" val="3736396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/>
              <a:t>B. Intracranial </a:t>
            </a:r>
            <a:r>
              <a:rPr lang="en-GB" sz="3600" b="1" dirty="0" err="1"/>
              <a:t>Hemorrhage</a:t>
            </a:r>
            <a:endParaRPr lang="en-GB" sz="36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sz="36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 </a:t>
            </a:r>
            <a:r>
              <a:rPr lang="en-GB" sz="4000" dirty="0" err="1" smtClean="0">
                <a:latin typeface="Arial Narrow" pitchFamily="34" charset="0"/>
              </a:rPr>
              <a:t>Hemorrhage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>
                <a:latin typeface="Arial Narrow" pitchFamily="34" charset="0"/>
              </a:rPr>
              <a:t>within the skull can occur in a variety of locations, and each location is associated with a set of underlying causes.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>
                <a:latin typeface="Arial Narrow" pitchFamily="34" charset="0"/>
              </a:rPr>
              <a:t>1.  </a:t>
            </a:r>
            <a:r>
              <a:rPr lang="en-GB" sz="4000" dirty="0" err="1">
                <a:latin typeface="Arial Narrow" pitchFamily="34" charset="0"/>
              </a:rPr>
              <a:t>Hemorrhages</a:t>
            </a:r>
            <a:r>
              <a:rPr lang="en-GB" sz="4000" dirty="0">
                <a:latin typeface="Arial Narrow" pitchFamily="34" charset="0"/>
              </a:rPr>
              <a:t> within the brain itself can occur:</a:t>
            </a:r>
          </a:p>
          <a:p>
            <a:pPr marL="742950" indent="-742950">
              <a:lnSpc>
                <a:spcPct val="80000"/>
              </a:lnSpc>
              <a:buFontTx/>
              <a:buAutoNum type="alphaLcPeriod"/>
              <a:defRPr/>
            </a:pPr>
            <a:r>
              <a:rPr lang="en-GB" sz="4000" dirty="0" smtClean="0">
                <a:latin typeface="Arial Narrow" pitchFamily="34" charset="0"/>
              </a:rPr>
              <a:t>Secondary </a:t>
            </a:r>
            <a:r>
              <a:rPr lang="en-GB" sz="4000" dirty="0">
                <a:latin typeface="Arial Narrow" pitchFamily="34" charset="0"/>
              </a:rPr>
              <a:t>to hypertension </a:t>
            </a:r>
            <a:r>
              <a:rPr lang="en-GB" sz="4000" dirty="0" smtClean="0">
                <a:latin typeface="Arial Narrow" pitchFamily="34" charset="0"/>
              </a:rPr>
              <a:t>(most common)</a:t>
            </a:r>
          </a:p>
          <a:p>
            <a:pPr marL="742950" indent="-742950">
              <a:lnSpc>
                <a:spcPct val="80000"/>
              </a:lnSpc>
              <a:buFontTx/>
              <a:buAutoNum type="alphaLcPeriod"/>
              <a:defRPr/>
            </a:pPr>
            <a:r>
              <a:rPr lang="en-GB" sz="4000" dirty="0" smtClean="0">
                <a:latin typeface="Arial Narrow" pitchFamily="34" charset="0"/>
              </a:rPr>
              <a:t>Cerebral </a:t>
            </a:r>
            <a:r>
              <a:rPr lang="en-GB" sz="4000" dirty="0" err="1" smtClean="0">
                <a:latin typeface="Arial Narrow" pitchFamily="34" charset="0"/>
              </a:rPr>
              <a:t>amyloid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 err="1" smtClean="0">
                <a:latin typeface="Arial Narrow" pitchFamily="34" charset="0"/>
              </a:rPr>
              <a:t>angiopathy</a:t>
            </a:r>
            <a:endParaRPr lang="en-GB" sz="4000" dirty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rial Narrow" panose="020B0606020202030204" pitchFamily="34" charset="0"/>
              </a:rPr>
              <a:t>c.  </a:t>
            </a:r>
            <a:r>
              <a:rPr lang="en-US" sz="4800" dirty="0" err="1">
                <a:latin typeface="Arial Narrow" panose="020B0606020202030204" pitchFamily="34" charset="0"/>
              </a:rPr>
              <a:t>Arterio</a:t>
            </a:r>
            <a:r>
              <a:rPr lang="en-US" sz="4800" dirty="0">
                <a:latin typeface="Arial Narrow" panose="020B0606020202030204" pitchFamily="34" charset="0"/>
              </a:rPr>
              <a:t>-venous </a:t>
            </a:r>
            <a:r>
              <a:rPr lang="en-US" sz="4800" dirty="0" smtClean="0">
                <a:latin typeface="Arial Narrow" panose="020B0606020202030204" pitchFamily="34" charset="0"/>
              </a:rPr>
              <a:t>malformation</a:t>
            </a:r>
            <a:r>
              <a:rPr lang="en-US" sz="4800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4800" dirty="0">
                <a:latin typeface="Arial Narrow" panose="020B0606020202030204" pitchFamily="34" charset="0"/>
              </a:rPr>
              <a:t>d.  A cavernous </a:t>
            </a:r>
            <a:r>
              <a:rPr lang="en-US" sz="4800" dirty="0" smtClean="0">
                <a:latin typeface="Arial Narrow" panose="020B0606020202030204" pitchFamily="34" charset="0"/>
              </a:rPr>
              <a:t>malformation. </a:t>
            </a:r>
            <a:endParaRPr lang="en-US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10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638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2.  Subarachnoid </a:t>
            </a:r>
            <a:r>
              <a:rPr lang="en-GB" sz="4000" dirty="0" err="1" smtClean="0">
                <a:latin typeface="Arial Narrow" pitchFamily="34" charset="0"/>
              </a:rPr>
              <a:t>hemorrhages</a:t>
            </a:r>
            <a:r>
              <a:rPr lang="en-GB" sz="4000" dirty="0" smtClean="0">
                <a:latin typeface="Arial Narrow" pitchFamily="34" charset="0"/>
              </a:rPr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  Are most commonly seen with aneurysms but occur also with other vascular malformations.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3.  </a:t>
            </a:r>
            <a:r>
              <a:rPr lang="en-GB" sz="4000" dirty="0" err="1" smtClean="0">
                <a:latin typeface="Arial Narrow" pitchFamily="34" charset="0"/>
              </a:rPr>
              <a:t>Hemorrhages</a:t>
            </a:r>
            <a:r>
              <a:rPr lang="en-GB" sz="4000" dirty="0" smtClean="0">
                <a:latin typeface="Arial Narrow" pitchFamily="34" charset="0"/>
              </a:rPr>
              <a:t> associated with the </a:t>
            </a:r>
            <a:r>
              <a:rPr lang="en-GB" sz="4000" dirty="0" err="1" smtClean="0">
                <a:latin typeface="Arial Narrow" pitchFamily="34" charset="0"/>
              </a:rPr>
              <a:t>dura</a:t>
            </a:r>
            <a:r>
              <a:rPr lang="en-GB" sz="4000" dirty="0" smtClean="0">
                <a:latin typeface="Arial Narrow" pitchFamily="34" charset="0"/>
              </a:rPr>
              <a:t> (in either subdural or epidural spaces) usually due to </a:t>
            </a:r>
            <a:r>
              <a:rPr lang="en-GB" sz="4000" i="1" dirty="0" smtClean="0">
                <a:latin typeface="Arial Narrow" pitchFamily="34" charset="0"/>
              </a:rPr>
              <a:t>trauma.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400" b="1" i="1" dirty="0" smtClean="0">
                <a:latin typeface="Arial Narrow" pitchFamily="34" charset="0"/>
              </a:rPr>
              <a:t>1. Primary Brain </a:t>
            </a:r>
            <a:r>
              <a:rPr lang="en-GB" sz="4400" b="1" i="1" dirty="0" err="1" smtClean="0">
                <a:latin typeface="Arial Narrow" pitchFamily="34" charset="0"/>
              </a:rPr>
              <a:t>Parenchymal</a:t>
            </a:r>
            <a:r>
              <a:rPr lang="en-GB" sz="4400" b="1" i="1" dirty="0" smtClean="0">
                <a:latin typeface="Arial Narrow" pitchFamily="34" charset="0"/>
              </a:rPr>
              <a:t> </a:t>
            </a:r>
            <a:r>
              <a:rPr lang="en-GB" sz="4400" b="1" i="1" dirty="0" err="1" smtClean="0">
                <a:latin typeface="Arial Narrow" pitchFamily="34" charset="0"/>
              </a:rPr>
              <a:t>Hemorrhage</a:t>
            </a:r>
            <a:endParaRPr lang="en-GB" sz="44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 Spontaneous (</a:t>
            </a:r>
            <a:r>
              <a:rPr lang="en-GB" sz="4400" u="sng" dirty="0" smtClean="0">
                <a:latin typeface="Arial Narrow" pitchFamily="34" charset="0"/>
              </a:rPr>
              <a:t>non-traumatic</a:t>
            </a:r>
            <a:r>
              <a:rPr lang="en-GB" sz="4400" dirty="0" smtClean="0">
                <a:latin typeface="Arial Narrow" pitchFamily="34" charset="0"/>
              </a:rPr>
              <a:t>) intra-</a:t>
            </a:r>
            <a:r>
              <a:rPr lang="en-GB" sz="4400" dirty="0" err="1" smtClean="0">
                <a:latin typeface="Arial Narrow" pitchFamily="34" charset="0"/>
              </a:rPr>
              <a:t>parenchymal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hemorrhages</a:t>
            </a:r>
            <a:r>
              <a:rPr lang="en-GB" sz="4400" dirty="0" smtClean="0">
                <a:latin typeface="Arial Narrow" pitchFamily="34" charset="0"/>
              </a:rPr>
              <a:t> occur most commonly in mid to late adult life, with a peak incidence at about 60 years of age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Most are caused by rupture of a small </a:t>
            </a:r>
            <a:r>
              <a:rPr lang="en-GB" sz="4400" dirty="0" err="1" smtClean="0">
                <a:latin typeface="Arial Narrow" pitchFamily="34" charset="0"/>
              </a:rPr>
              <a:t>intraparenchymal</a:t>
            </a:r>
            <a:r>
              <a:rPr lang="en-GB" sz="4400" dirty="0" smtClean="0">
                <a:latin typeface="Arial Narrow" pitchFamily="34" charset="0"/>
              </a:rPr>
              <a:t> vessel</a:t>
            </a:r>
          </a:p>
        </p:txBody>
      </p:sp>
    </p:spTree>
    <p:extLst>
      <p:ext uri="{BB962C8B-B14F-4D97-AF65-F5344CB8AC3E}">
        <p14:creationId xmlns:p14="http://schemas.microsoft.com/office/powerpoint/2010/main" val="10232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 Narrow" panose="020B0606020202030204" pitchFamily="34" charset="0"/>
              </a:rPr>
              <a:t>A. Hypertension :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anose="020B0606020202030204" pitchFamily="34" charset="0"/>
              </a:rPr>
              <a:t>Is </a:t>
            </a:r>
            <a:r>
              <a:rPr lang="en-US" sz="3600" dirty="0">
                <a:latin typeface="Arial Narrow" panose="020B0606020202030204" pitchFamily="34" charset="0"/>
              </a:rPr>
              <a:t>the leading underlying </a:t>
            </a:r>
            <a:r>
              <a:rPr lang="en-US" sz="3600" dirty="0" smtClean="0">
                <a:latin typeface="Arial Narrow" panose="020B0606020202030204" pitchFamily="34" charset="0"/>
              </a:rPr>
              <a:t>cause of </a:t>
            </a:r>
            <a:r>
              <a:rPr lang="en-US" sz="3600" dirty="0" err="1" smtClean="0">
                <a:latin typeface="Arial Narrow" panose="020B0606020202030204" pitchFamily="34" charset="0"/>
              </a:rPr>
              <a:t>intraparenchymal</a:t>
            </a:r>
            <a:r>
              <a:rPr lang="en-US" sz="3600" dirty="0" smtClean="0">
                <a:latin typeface="Arial Narrow" panose="020B0606020202030204" pitchFamily="34" charset="0"/>
              </a:rPr>
              <a:t> hemorrhage accounts </a:t>
            </a:r>
            <a:r>
              <a:rPr lang="en-US" sz="3600" dirty="0">
                <a:latin typeface="Arial Narrow" panose="020B0606020202030204" pitchFamily="34" charset="0"/>
              </a:rPr>
              <a:t>for roughly 15% of </a:t>
            </a:r>
            <a:r>
              <a:rPr lang="en-US" sz="3600" dirty="0" smtClean="0">
                <a:latin typeface="Arial Narrow" panose="020B0606020202030204" pitchFamily="34" charset="0"/>
              </a:rPr>
              <a:t> deaths </a:t>
            </a:r>
            <a:r>
              <a:rPr lang="en-US" sz="3600" dirty="0">
                <a:latin typeface="Arial Narrow" panose="020B0606020202030204" pitchFamily="34" charset="0"/>
              </a:rPr>
              <a:t>among persons with </a:t>
            </a:r>
            <a:r>
              <a:rPr lang="en-US" sz="3600" dirty="0" smtClean="0">
                <a:latin typeface="Arial Narrow" panose="020B0606020202030204" pitchFamily="34" charset="0"/>
              </a:rPr>
              <a:t>chronic benign hypertension</a:t>
            </a:r>
            <a:endParaRPr lang="en-US" sz="3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 Narrow" panose="020B0606020202030204" pitchFamily="34" charset="0"/>
              </a:rPr>
              <a:t>-     It has a peak incidence at about 60 years</a:t>
            </a: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0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sz="3600" dirty="0" smtClean="0">
                <a:latin typeface="Arial Narrow" pitchFamily="34" charset="0"/>
              </a:rPr>
              <a:t>-  Massive  Hypertensive </a:t>
            </a:r>
            <a:r>
              <a:rPr lang="en-US" sz="3600" dirty="0" err="1" smtClean="0">
                <a:latin typeface="Arial Narrow" pitchFamily="34" charset="0"/>
              </a:rPr>
              <a:t>intraparenchymal</a:t>
            </a:r>
            <a:r>
              <a:rPr lang="en-US" sz="3600" dirty="0" smtClean="0">
                <a:latin typeface="Arial Narrow" pitchFamily="34" charset="0"/>
              </a:rPr>
              <a:t> hemorrhages occur in: </a:t>
            </a:r>
          </a:p>
          <a:p>
            <a:pPr marL="0" indent="0">
              <a:buNone/>
            </a:pP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>
                <a:latin typeface="Arial Narrow" pitchFamily="34" charset="0"/>
              </a:rPr>
              <a:t>a. </a:t>
            </a:r>
            <a:r>
              <a:rPr lang="en-US" sz="3600" u="sng" dirty="0">
                <a:latin typeface="Arial Narrow" pitchFamily="34" charset="0"/>
              </a:rPr>
              <a:t>Basal ganglia,--most common location </a:t>
            </a:r>
          </a:p>
          <a:p>
            <a:pPr marL="0" indent="0">
              <a:buNone/>
            </a:pPr>
            <a:r>
              <a:rPr lang="en-US" sz="3600" dirty="0">
                <a:latin typeface="Arial Narrow" pitchFamily="34" charset="0"/>
              </a:rPr>
              <a:t>b.  Thalamus</a:t>
            </a:r>
          </a:p>
          <a:p>
            <a:pPr marL="0" indent="0">
              <a:buNone/>
            </a:pPr>
            <a:r>
              <a:rPr lang="en-US" sz="3600" dirty="0">
                <a:latin typeface="Arial Narrow" pitchFamily="34" charset="0"/>
              </a:rPr>
              <a:t>c.  Pons </a:t>
            </a:r>
          </a:p>
          <a:p>
            <a:pPr marL="0" indent="0">
              <a:buNone/>
            </a:pPr>
            <a:r>
              <a:rPr lang="en-US" sz="3600" dirty="0">
                <a:latin typeface="Arial Narrow" pitchFamily="34" charset="0"/>
              </a:rPr>
              <a:t>d.  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>
                <a:latin typeface="Arial Narrow" pitchFamily="34" charset="0"/>
              </a:rPr>
              <a:t>Cerebellum</a:t>
            </a:r>
          </a:p>
          <a:p>
            <a:pPr marL="514350" indent="-514350">
              <a:buFontTx/>
              <a:buNone/>
              <a:defRPr/>
            </a:pPr>
            <a:endParaRPr lang="ar-JO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B.. </a:t>
            </a:r>
            <a:r>
              <a:rPr lang="en-US" sz="3600" b="1" u="sng" dirty="0" smtClean="0">
                <a:latin typeface="Arial Narrow" pitchFamily="34" charset="0"/>
              </a:rPr>
              <a:t>Cerebral </a:t>
            </a:r>
            <a:r>
              <a:rPr lang="en-US" sz="3600" b="1" u="sng" dirty="0" err="1" smtClean="0">
                <a:latin typeface="Arial Narrow" pitchFamily="34" charset="0"/>
              </a:rPr>
              <a:t>Amyloid</a:t>
            </a:r>
            <a:r>
              <a:rPr lang="en-US" sz="3600" b="1" u="sng" dirty="0" smtClean="0">
                <a:latin typeface="Arial Narrow" pitchFamily="34" charset="0"/>
              </a:rPr>
              <a:t> </a:t>
            </a:r>
            <a:r>
              <a:rPr lang="en-US" sz="3600" b="1" u="sng" dirty="0" err="1" smtClean="0">
                <a:latin typeface="Arial Narrow" pitchFamily="34" charset="0"/>
              </a:rPr>
              <a:t>Angiopathy</a:t>
            </a:r>
            <a:r>
              <a:rPr lang="en-US" sz="3600" b="1" u="sng" dirty="0" smtClean="0">
                <a:latin typeface="Arial Narrow" pitchFamily="34" charset="0"/>
              </a:rPr>
              <a:t> (CAA) :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Is the second most common cause of spontaneous </a:t>
            </a:r>
            <a:r>
              <a:rPr lang="en-US" sz="3600" dirty="0" err="1" smtClean="0">
                <a:latin typeface="Arial Narrow" pitchFamily="34" charset="0"/>
              </a:rPr>
              <a:t>intraparenchymal</a:t>
            </a:r>
            <a:r>
              <a:rPr lang="en-US" sz="3600" dirty="0" smtClean="0">
                <a:latin typeface="Arial Narrow" pitchFamily="34" charset="0"/>
              </a:rPr>
              <a:t> brain hemorrhage.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Is a disease in which </a:t>
            </a:r>
            <a:r>
              <a:rPr lang="en-US" sz="3600" dirty="0" err="1" smtClean="0">
                <a:latin typeface="Arial Narrow" pitchFamily="34" charset="0"/>
              </a:rPr>
              <a:t>amyloidogenic</a:t>
            </a:r>
            <a:r>
              <a:rPr lang="en-US" sz="3600" dirty="0" smtClean="0">
                <a:latin typeface="Arial Narrow" pitchFamily="34" charset="0"/>
              </a:rPr>
              <a:t> peptides, deposit in the walls of meningeal and cortical vessels.</a:t>
            </a:r>
          </a:p>
          <a:p>
            <a:pPr marL="514350" indent="-51435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4400" u="sng" dirty="0" smtClean="0">
                <a:latin typeface="Arial Narrow" panose="020B0606020202030204" pitchFamily="34" charset="0"/>
              </a:rPr>
              <a:t>CAA-associated </a:t>
            </a:r>
            <a:r>
              <a:rPr lang="en-US" sz="4400" u="sng" dirty="0">
                <a:latin typeface="Arial Narrow" panose="020B0606020202030204" pitchFamily="34" charset="0"/>
              </a:rPr>
              <a:t>hemorrhages </a:t>
            </a:r>
            <a:r>
              <a:rPr lang="en-US" sz="4400" dirty="0">
                <a:latin typeface="Arial Narrow" panose="020B0606020202030204" pitchFamily="34" charset="0"/>
              </a:rPr>
              <a:t>often occur </a:t>
            </a:r>
            <a:r>
              <a:rPr lang="en-US" sz="4400" dirty="0" smtClean="0">
                <a:latin typeface="Arial Narrow" panose="020B0606020202030204" pitchFamily="34" charset="0"/>
              </a:rPr>
              <a:t>in the </a:t>
            </a:r>
            <a:r>
              <a:rPr lang="en-US" sz="4400" dirty="0">
                <a:latin typeface="Arial Narrow" panose="020B0606020202030204" pitchFamily="34" charset="0"/>
              </a:rPr>
              <a:t>lobes of the cerebral cortex </a:t>
            </a:r>
            <a:r>
              <a:rPr lang="en-US" sz="4400" u="sng" dirty="0">
                <a:latin typeface="Arial Narrow" panose="020B0606020202030204" pitchFamily="34" charset="0"/>
              </a:rPr>
              <a:t>(lobar </a:t>
            </a:r>
            <a:r>
              <a:rPr lang="en-US" sz="4400" u="sng" dirty="0" smtClean="0">
                <a:latin typeface="Arial Narrow" panose="020B0606020202030204" pitchFamily="34" charset="0"/>
              </a:rPr>
              <a:t>hemorrhages</a:t>
            </a:r>
            <a:r>
              <a:rPr lang="en-US" sz="4400" dirty="0" smtClean="0">
                <a:latin typeface="Arial Narrow" panose="020B0606020202030204" pitchFamily="34" charset="0"/>
              </a:rPr>
              <a:t>).</a:t>
            </a:r>
            <a:endParaRPr lang="en-US" sz="4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32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/>
              <a:t> 2. Subarachnoid </a:t>
            </a:r>
            <a:r>
              <a:rPr lang="en-GB" b="1" i="1" dirty="0" err="1" smtClean="0"/>
              <a:t>Hemorrhage</a:t>
            </a:r>
            <a:r>
              <a:rPr lang="en-GB" sz="3600" b="1" i="1" dirty="0" smtClean="0"/>
              <a:t> </a:t>
            </a:r>
            <a:br>
              <a:rPr lang="en-GB" sz="3600" b="1" i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GB" sz="4400" i="1" u="sng" dirty="0" smtClean="0">
                <a:latin typeface="Arial Narrow" pitchFamily="34" charset="0"/>
              </a:rPr>
              <a:t>Causes: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A.  Saccular (berry) aneurysm rupture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Is the most frequent cause of clinically significant subarachnoid </a:t>
            </a:r>
            <a:r>
              <a:rPr lang="en-GB" sz="4400" dirty="0" err="1" smtClean="0">
                <a:latin typeface="Arial Narrow" pitchFamily="34" charset="0"/>
              </a:rPr>
              <a:t>hemorrhage</a:t>
            </a:r>
            <a:r>
              <a:rPr lang="en-GB" sz="4400" dirty="0" smtClean="0">
                <a:latin typeface="Arial Narrow" pitchFamily="34" charset="0"/>
              </a:rPr>
              <a:t>.</a:t>
            </a:r>
            <a:r>
              <a:rPr lang="en-GB" sz="4400" i="1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B. Vascular malformation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Tx/>
              <a:buNone/>
              <a:defRPr/>
            </a:pPr>
            <a:r>
              <a:rPr lang="en-US" b="1" u="sng" dirty="0">
                <a:latin typeface="Arial Narrow" pitchFamily="34" charset="0"/>
              </a:rPr>
              <a:t>I. </a:t>
            </a:r>
            <a:r>
              <a:rPr lang="en-US" sz="4000" b="1" u="sng" dirty="0" err="1">
                <a:latin typeface="Arial Narrow" pitchFamily="34" charset="0"/>
              </a:rPr>
              <a:t>Vasogenic</a:t>
            </a:r>
            <a:r>
              <a:rPr lang="en-US" sz="4000" b="1" u="sng" dirty="0">
                <a:latin typeface="Arial Narrow" pitchFamily="34" charset="0"/>
              </a:rPr>
              <a:t> edema</a:t>
            </a:r>
          </a:p>
          <a:p>
            <a:pPr marL="571500" indent="-571500">
              <a:buFontTx/>
              <a:buNone/>
              <a:defRPr/>
            </a:pPr>
            <a:r>
              <a:rPr lang="en-US" sz="4000" dirty="0">
                <a:latin typeface="Arial Narrow" pitchFamily="34" charset="0"/>
              </a:rPr>
              <a:t>-   Is the most common </a:t>
            </a:r>
            <a:r>
              <a:rPr lang="en-US" sz="4000" dirty="0" smtClean="0">
                <a:latin typeface="Arial Narrow" pitchFamily="34" charset="0"/>
              </a:rPr>
              <a:t>type. </a:t>
            </a:r>
            <a:endParaRPr lang="en-US" sz="4000" dirty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sz="4000" dirty="0">
                <a:latin typeface="Arial Narrow" pitchFamily="34" charset="0"/>
              </a:rPr>
              <a:t>-    Affects mainly the white matter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>
                <a:latin typeface="Arial Narrow" pitchFamily="34" charset="0"/>
              </a:rPr>
              <a:t>-    Occurs when the integrity of the blood brain </a:t>
            </a:r>
            <a:r>
              <a:rPr lang="en-US" sz="4000" dirty="0" smtClean="0">
                <a:latin typeface="Arial Narrow" pitchFamily="34" charset="0"/>
              </a:rPr>
              <a:t>barrier</a:t>
            </a:r>
            <a:r>
              <a:rPr lang="en-US" sz="4000" dirty="0">
                <a:latin typeface="Arial Narrow" pitchFamily="34" charset="0"/>
              </a:rPr>
              <a:t> is  disrupted , allowing fluid to shift from the vascular compartment into the extracellular spaces of the brain and can be: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36997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62484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3600" b="1" i="1" u="sng" dirty="0" smtClean="0"/>
              <a:t>  Saccular (Berry ) aneurysm</a:t>
            </a:r>
            <a:r>
              <a:rPr lang="en-GB" sz="3600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3600" dirty="0" smtClean="0"/>
              <a:t>-     </a:t>
            </a:r>
            <a:r>
              <a:rPr lang="en-GB" sz="3600" dirty="0" smtClean="0">
                <a:latin typeface="Arial Narrow" pitchFamily="34" charset="0"/>
              </a:rPr>
              <a:t>Rupture of </a:t>
            </a:r>
            <a:r>
              <a:rPr lang="en-GB" sz="3600" dirty="0" err="1" smtClean="0">
                <a:latin typeface="Arial Narrow" pitchFamily="34" charset="0"/>
              </a:rPr>
              <a:t>saccular</a:t>
            </a:r>
            <a:r>
              <a:rPr lang="en-GB" sz="3600" dirty="0" smtClean="0">
                <a:latin typeface="Arial Narrow" pitchFamily="34" charset="0"/>
              </a:rPr>
              <a:t> aneurysm can occur at any time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In about one-third of cases it is associated with acute increase in intracranial pressure, such as with straining at stool or sexual orgasm.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Blood under arterial pressure is forced into the subarachnoid space, </a:t>
            </a:r>
          </a:p>
        </p:txBody>
      </p:sp>
    </p:spTree>
    <p:extLst>
      <p:ext uri="{BB962C8B-B14F-4D97-AF65-F5344CB8AC3E}">
        <p14:creationId xmlns:p14="http://schemas.microsoft.com/office/powerpoint/2010/main" val="3693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6324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 Between 25% and 50% of individuals die with the first rupture, although those who survive typically improve and recover consciousness in minutes.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 Recurring bleeding is common in survivors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6096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GB" sz="4800" dirty="0" smtClean="0">
                <a:latin typeface="Arial Narrow" pitchFamily="34" charset="0"/>
              </a:rPr>
              <a:t>Although they are sometimes referred to as </a:t>
            </a:r>
            <a:r>
              <a:rPr lang="en-GB" sz="4800" i="1" dirty="0" smtClean="0">
                <a:latin typeface="Arial Narrow" pitchFamily="34" charset="0"/>
              </a:rPr>
              <a:t>congenital,</a:t>
            </a:r>
            <a:r>
              <a:rPr lang="en-GB" sz="4800" dirty="0" smtClean="0">
                <a:latin typeface="Arial Narrow" pitchFamily="34" charset="0"/>
              </a:rPr>
              <a:t> they are </a:t>
            </a:r>
            <a:r>
              <a:rPr lang="en-GB" sz="4800" u="sng" dirty="0" smtClean="0">
                <a:latin typeface="Arial Narrow" pitchFamily="34" charset="0"/>
              </a:rPr>
              <a:t>not present at birth </a:t>
            </a:r>
            <a:r>
              <a:rPr lang="en-GB" sz="4800" dirty="0" smtClean="0">
                <a:latin typeface="Arial Narrow" pitchFamily="34" charset="0"/>
              </a:rPr>
              <a:t>but develop over time because of underlying defects in the vessel media especially in patients with </a:t>
            </a:r>
            <a:r>
              <a:rPr lang="en-GB" sz="4800" u="sng" dirty="0" smtClean="0">
                <a:latin typeface="Arial Narrow" pitchFamily="34" charset="0"/>
              </a:rPr>
              <a:t>hypertension </a:t>
            </a:r>
          </a:p>
          <a:p>
            <a:endParaRPr lang="en-GB" sz="48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  <a:defRPr/>
            </a:pPr>
            <a:endParaRPr lang="en-GB" sz="3600" i="1" u="sng" dirty="0" smtClean="0">
              <a:latin typeface="Arial Narrow" pitchFamily="34" charset="0"/>
            </a:endParaRP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GB" sz="3600" i="1" u="sng" dirty="0" smtClean="0">
                <a:latin typeface="Arial Narrow" pitchFamily="34" charset="0"/>
              </a:rPr>
              <a:t>Complications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1- In the early period after a subarachnoid </a:t>
            </a:r>
            <a:r>
              <a:rPr lang="en-GB" sz="3600" dirty="0" err="1" smtClean="0">
                <a:latin typeface="Arial Narrow" pitchFamily="34" charset="0"/>
              </a:rPr>
              <a:t>hemorrhage</a:t>
            </a:r>
            <a:r>
              <a:rPr lang="en-GB" sz="3600" dirty="0" smtClean="0">
                <a:latin typeface="Arial Narrow" pitchFamily="34" charset="0"/>
              </a:rPr>
              <a:t>, there is a risk of additional ischemic injury from vasospasm involving other vessels.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2- In the healing phase of subarachnoid </a:t>
            </a:r>
            <a:r>
              <a:rPr lang="en-GB" sz="3600" dirty="0" err="1" smtClean="0">
                <a:latin typeface="Arial Narrow" pitchFamily="34" charset="0"/>
              </a:rPr>
              <a:t>hemorrhage</a:t>
            </a:r>
            <a:r>
              <a:rPr lang="en-GB" sz="3600" dirty="0" smtClean="0">
                <a:latin typeface="Arial Narrow" pitchFamily="34" charset="0"/>
              </a:rPr>
              <a:t>, </a:t>
            </a:r>
            <a:r>
              <a:rPr lang="en-GB" sz="3600" dirty="0" err="1" smtClean="0">
                <a:latin typeface="Arial Narrow" pitchFamily="34" charset="0"/>
              </a:rPr>
              <a:t>meningeal</a:t>
            </a:r>
            <a:r>
              <a:rPr lang="en-GB" sz="3600" dirty="0" smtClean="0">
                <a:latin typeface="Arial Narrow" pitchFamily="34" charset="0"/>
              </a:rPr>
              <a:t> fibrosis and scarring occur, sometimes leading to obstruction of CSF flow as well as interruption of the normal pathways of CSF </a:t>
            </a:r>
            <a:r>
              <a:rPr lang="en-GB" sz="3600" dirty="0" err="1" smtClean="0">
                <a:latin typeface="Arial Narrow" pitchFamily="34" charset="0"/>
              </a:rPr>
              <a:t>resorption</a:t>
            </a:r>
            <a:r>
              <a:rPr lang="en-GB" sz="3600" dirty="0" smtClean="0">
                <a:latin typeface="Arial Narrow" pitchFamily="34" charset="0"/>
              </a:rPr>
              <a:t>.</a:t>
            </a:r>
            <a:endParaRPr lang="en-GB" sz="3600" b="1" dirty="0" smtClean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en-GB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Arial Narrow" panose="020B0606020202030204" pitchFamily="34" charset="0"/>
              </a:rPr>
              <a:t>Note:</a:t>
            </a:r>
          </a:p>
          <a:p>
            <a:pPr marL="0" indent="0">
              <a:buNone/>
            </a:pPr>
            <a:r>
              <a:rPr lang="en-US" sz="4800" dirty="0" smtClean="0">
                <a:latin typeface="Arial Narrow" panose="020B0606020202030204" pitchFamily="34" charset="0"/>
              </a:rPr>
              <a:t>-90% of cases arise in the anterior circulation</a:t>
            </a:r>
            <a:endParaRPr lang="en-US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70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4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9884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6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Berry aneurysm</a:t>
            </a:r>
            <a:endParaRPr lang="en-GB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8132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4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9884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5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NOTE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While </a:t>
            </a:r>
            <a:r>
              <a:rPr lang="en-GB" sz="3600" dirty="0" err="1" smtClean="0">
                <a:latin typeface="Arial Narrow" pitchFamily="34" charset="0"/>
              </a:rPr>
              <a:t>saccular</a:t>
            </a:r>
            <a:r>
              <a:rPr lang="en-GB" sz="3600" dirty="0" smtClean="0">
                <a:latin typeface="Arial Narrow" pitchFamily="34" charset="0"/>
              </a:rPr>
              <a:t> aneurysms are the most common type of intracranial aneurysm, other types include atherosclerotic (</a:t>
            </a:r>
            <a:r>
              <a:rPr lang="en-GB" sz="3600" dirty="0" err="1" smtClean="0">
                <a:latin typeface="Arial Narrow" pitchFamily="34" charset="0"/>
              </a:rPr>
              <a:t>fusiform</a:t>
            </a:r>
            <a:r>
              <a:rPr lang="en-GB" sz="3600" dirty="0" smtClean="0">
                <a:latin typeface="Arial Narrow" pitchFamily="34" charset="0"/>
              </a:rPr>
              <a:t>, mostly of the basilar artery), </a:t>
            </a:r>
            <a:r>
              <a:rPr lang="en-GB" sz="3600" dirty="0" err="1" smtClean="0">
                <a:latin typeface="Arial Narrow" pitchFamily="34" charset="0"/>
              </a:rPr>
              <a:t>mycotic</a:t>
            </a:r>
            <a:r>
              <a:rPr lang="en-GB" sz="3600" dirty="0" smtClean="0">
                <a:latin typeface="Arial Narrow" pitchFamily="34" charset="0"/>
              </a:rPr>
              <a:t>, traumatic, and dissecting aneurysms.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These latter three (</a:t>
            </a:r>
            <a:r>
              <a:rPr lang="en-GB" sz="3600" dirty="0" err="1" smtClean="0">
                <a:latin typeface="Arial Narrow" pitchFamily="34" charset="0"/>
              </a:rPr>
              <a:t>mycotic</a:t>
            </a:r>
            <a:r>
              <a:rPr lang="en-GB" sz="3600" dirty="0" smtClean="0">
                <a:latin typeface="Arial Narrow" pitchFamily="34" charset="0"/>
              </a:rPr>
              <a:t>, traumatic, dissecting), as with </a:t>
            </a:r>
            <a:r>
              <a:rPr lang="en-GB" sz="3600" dirty="0" err="1" smtClean="0">
                <a:latin typeface="Arial Narrow" pitchFamily="34" charset="0"/>
              </a:rPr>
              <a:t>saccular</a:t>
            </a:r>
            <a:r>
              <a:rPr lang="en-GB" sz="3600" dirty="0" smtClean="0">
                <a:latin typeface="Arial Narrow" pitchFamily="34" charset="0"/>
              </a:rPr>
              <a:t> aneurysms, are most often found in the anterior circulation.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They usually present with cerebral infarction from vascular occlusion instead of subarachnoid </a:t>
            </a:r>
            <a:r>
              <a:rPr lang="en-GB" sz="3600" dirty="0" err="1" smtClean="0">
                <a:latin typeface="Arial Narrow" pitchFamily="34" charset="0"/>
              </a:rPr>
              <a:t>hemorrhage</a:t>
            </a:r>
            <a:r>
              <a:rPr lang="en-GB" sz="3600" dirty="0" smtClean="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3600" i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821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B. Vascular Malformations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Vascular malformations of the brain are classified into four principal types based on the nature of the abnormal vessels: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600" i="1" dirty="0" smtClean="0">
                <a:latin typeface="Arial Narrow" pitchFamily="34" charset="0"/>
              </a:rPr>
              <a:t>1.   </a:t>
            </a:r>
            <a:r>
              <a:rPr lang="en-GB" sz="3600" i="1" dirty="0" err="1" smtClean="0">
                <a:latin typeface="Arial Narrow" pitchFamily="34" charset="0"/>
              </a:rPr>
              <a:t>Arteriovenous</a:t>
            </a:r>
            <a:r>
              <a:rPr lang="en-GB" sz="3600" i="1" dirty="0" smtClean="0">
                <a:latin typeface="Arial Narrow" pitchFamily="34" charset="0"/>
              </a:rPr>
              <a:t> malformations (AVM),</a:t>
            </a:r>
            <a:r>
              <a:rPr lang="en-GB" sz="3600" dirty="0" smtClean="0">
                <a:latin typeface="Arial Narrow" pitchFamily="34" charset="0"/>
              </a:rPr>
              <a:t> the most common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600" i="1" dirty="0" smtClean="0">
                <a:latin typeface="Arial Narrow" pitchFamily="34" charset="0"/>
              </a:rPr>
              <a:t>2.   Cavernous </a:t>
            </a:r>
            <a:r>
              <a:rPr lang="en-GB" sz="3600" i="1" dirty="0" err="1" smtClean="0">
                <a:latin typeface="Arial Narrow" pitchFamily="34" charset="0"/>
              </a:rPr>
              <a:t>angiomas</a:t>
            </a:r>
            <a:r>
              <a:rPr lang="en-GB" sz="3600" i="1" dirty="0" smtClean="0">
                <a:latin typeface="Arial Narrow" pitchFamily="34" charset="0"/>
              </a:rPr>
              <a:t>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600" i="1" dirty="0" smtClean="0">
                <a:latin typeface="Arial Narrow" pitchFamily="34" charset="0"/>
              </a:rPr>
              <a:t>3.   Capillary </a:t>
            </a:r>
            <a:r>
              <a:rPr lang="en-GB" sz="3600" i="1" dirty="0" err="1" smtClean="0">
                <a:latin typeface="Arial Narrow" pitchFamily="34" charset="0"/>
              </a:rPr>
              <a:t>telangiectasias</a:t>
            </a:r>
            <a:r>
              <a:rPr lang="en-GB" sz="3600" i="1" dirty="0" smtClean="0">
                <a:latin typeface="Arial Narrow" pitchFamily="34" charset="0"/>
              </a:rPr>
              <a:t>, and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600" i="1" dirty="0" smtClean="0">
                <a:latin typeface="Arial Narrow" pitchFamily="34" charset="0"/>
              </a:rPr>
              <a:t>4.   Venous </a:t>
            </a:r>
            <a:r>
              <a:rPr lang="en-GB" sz="3600" i="1" dirty="0" err="1" smtClean="0">
                <a:latin typeface="Arial Narrow" pitchFamily="34" charset="0"/>
              </a:rPr>
              <a:t>angiomas</a:t>
            </a:r>
            <a:r>
              <a:rPr lang="en-GB" sz="3600" i="1" dirty="0" smtClean="0">
                <a:latin typeface="Arial Narrow" pitchFamily="34" charset="0"/>
              </a:rPr>
              <a:t>.</a:t>
            </a: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198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  </a:t>
            </a:r>
          </a:p>
          <a:p>
            <a:pPr marL="514350" indent="-514350">
              <a:buFontTx/>
              <a:buNone/>
              <a:defRPr/>
            </a:pPr>
            <a:r>
              <a:rPr lang="en-US" sz="4400" b="1" i="1" u="sng" dirty="0" smtClean="0">
                <a:latin typeface="Arial Narrow" pitchFamily="34" charset="0"/>
              </a:rPr>
              <a:t>A. Localized in </a:t>
            </a:r>
          </a:p>
          <a:p>
            <a:pPr marL="742950" indent="-742950">
              <a:buFontTx/>
              <a:buAutoNum type="alphaLcPeriod"/>
              <a:defRPr/>
            </a:pPr>
            <a:r>
              <a:rPr lang="en-US" sz="4000" b="1" dirty="0" smtClean="0">
                <a:latin typeface="Arial Narrow" pitchFamily="34" charset="0"/>
              </a:rPr>
              <a:t>Brain tumors </a:t>
            </a:r>
            <a:r>
              <a:rPr lang="en-US" sz="4000" dirty="0" smtClean="0">
                <a:latin typeface="Arial Narrow" pitchFamily="34" charset="0"/>
              </a:rPr>
              <a:t>either primary or metastatic: </a:t>
            </a:r>
          </a:p>
          <a:p>
            <a:pPr marL="742950" indent="-742950"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In brain tumors, the blood vessels are abnormal with fenestrations in the capillary wall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b. </a:t>
            </a:r>
            <a:r>
              <a:rPr lang="en-US" sz="4000" b="1" dirty="0" smtClean="0">
                <a:latin typeface="Arial Narrow" pitchFamily="34" charset="0"/>
              </a:rPr>
              <a:t>Cerebral abscess </a:t>
            </a:r>
            <a:r>
              <a:rPr lang="en-US" sz="4000" dirty="0" smtClean="0">
                <a:latin typeface="Arial Narrow" pitchFamily="34" charset="0"/>
              </a:rPr>
              <a:t>: 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Due to </a:t>
            </a:r>
            <a:r>
              <a:rPr lang="en-US" sz="4000" dirty="0" err="1" smtClean="0">
                <a:latin typeface="Arial Narrow" pitchFamily="34" charset="0"/>
              </a:rPr>
              <a:t>neoangiogenesis</a:t>
            </a:r>
            <a:endParaRPr lang="en-US" sz="4000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1.  </a:t>
            </a:r>
            <a:r>
              <a:rPr lang="en-GB" sz="4400" i="1" u="sng" dirty="0" err="1" smtClean="0">
                <a:latin typeface="Arial Narrow" pitchFamily="34" charset="0"/>
              </a:rPr>
              <a:t>Arteriovenous</a:t>
            </a:r>
            <a:r>
              <a:rPr lang="en-GB" sz="4400" i="1" u="sng" dirty="0" smtClean="0">
                <a:latin typeface="Arial Narrow" pitchFamily="34" charset="0"/>
              </a:rPr>
              <a:t> malformations (AVMs</a:t>
            </a:r>
            <a:r>
              <a:rPr lang="en-GB" sz="4400" dirty="0" smtClean="0">
                <a:latin typeface="Arial Narrow" pitchFamily="34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 Affect males twice as frequently as females;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 The lesion is most often recognized clinically between the ages of 10 and 30 years,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The lesions presenting as </a:t>
            </a:r>
            <a:r>
              <a:rPr lang="en-GB" sz="3600" dirty="0" smtClean="0">
                <a:latin typeface="Arial Narrow" pitchFamily="34" charset="0"/>
              </a:rPr>
              <a:t>:</a:t>
            </a:r>
            <a:endParaRPr lang="en-GB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dirty="0">
                <a:latin typeface="Arial Narrow" pitchFamily="34" charset="0"/>
              </a:rPr>
              <a:t>a.   A seizure disorder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dirty="0">
                <a:latin typeface="Arial Narrow" pitchFamily="34" charset="0"/>
              </a:rPr>
              <a:t>b.   An intra-cerebral </a:t>
            </a:r>
            <a:r>
              <a:rPr lang="en-GB" dirty="0" err="1">
                <a:latin typeface="Arial Narrow" pitchFamily="34" charset="0"/>
              </a:rPr>
              <a:t>hemorrhage</a:t>
            </a:r>
            <a:r>
              <a:rPr lang="en-GB" dirty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dirty="0">
                <a:latin typeface="Arial Narrow" pitchFamily="34" charset="0"/>
              </a:rPr>
              <a:t>c.   A subarachnoid </a:t>
            </a:r>
            <a:r>
              <a:rPr lang="en-GB" dirty="0" err="1">
                <a:latin typeface="Arial Narrow" pitchFamily="34" charset="0"/>
              </a:rPr>
              <a:t>hemorrhage</a:t>
            </a:r>
            <a:r>
              <a:rPr lang="en-GB" dirty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dirty="0">
                <a:latin typeface="Arial Narrow" pitchFamily="34" charset="0"/>
              </a:rPr>
              <a:t>d.   Large AVMs occurring in the </a:t>
            </a:r>
            <a:r>
              <a:rPr lang="en-GB" dirty="0" err="1">
                <a:latin typeface="Arial Narrow" pitchFamily="34" charset="0"/>
              </a:rPr>
              <a:t>newborn</a:t>
            </a:r>
            <a:r>
              <a:rPr lang="en-GB" dirty="0">
                <a:latin typeface="Arial Narrow" pitchFamily="34" charset="0"/>
              </a:rPr>
              <a:t> period can lead to high-output congestive heart failure because of blood shunting directly from arteries to veins.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7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The risk of bleeding makes AVM the most dangerous type of vascular malformation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b="1" dirty="0" smtClean="0">
                <a:latin typeface="Arial Narrow" pitchFamily="34" charset="0"/>
              </a:rPr>
              <a:t>Morphology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Involve vessels in the subarachnoid space extending into brain parenchyma or they may occur exclusively within the brain.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i="1" u="sng" dirty="0" smtClean="0">
                <a:latin typeface="Arial Narrow" pitchFamily="34" charset="0"/>
              </a:rPr>
              <a:t>Macroscopic appearance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They resemble a tangled network of wormlike vascular channels </a:t>
            </a:r>
          </a:p>
        </p:txBody>
      </p:sp>
    </p:spTree>
    <p:extLst>
      <p:ext uri="{BB962C8B-B14F-4D97-AF65-F5344CB8AC3E}">
        <p14:creationId xmlns:p14="http://schemas.microsoft.com/office/powerpoint/2010/main" val="29386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i="1" u="sng" dirty="0">
                <a:latin typeface="Arial Narrow" pitchFamily="34" charset="0"/>
              </a:rPr>
              <a:t>Microscopically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dirty="0">
                <a:latin typeface="Arial Narrow" pitchFamily="34" charset="0"/>
              </a:rPr>
              <a:t>-   They are enlarged blood vessels separated by </a:t>
            </a:r>
            <a:r>
              <a:rPr lang="en-GB" dirty="0" err="1">
                <a:latin typeface="Arial Narrow" pitchFamily="34" charset="0"/>
              </a:rPr>
              <a:t>gliotic</a:t>
            </a:r>
            <a:r>
              <a:rPr lang="en-GB" dirty="0">
                <a:latin typeface="Arial Narrow" pitchFamily="34" charset="0"/>
              </a:rPr>
              <a:t> tissue, often with evidence of prior </a:t>
            </a:r>
            <a:r>
              <a:rPr lang="en-GB" dirty="0" err="1">
                <a:latin typeface="Arial Narrow" pitchFamily="34" charset="0"/>
              </a:rPr>
              <a:t>hemorrhage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8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391400" cy="5287963"/>
          </a:xfrm>
        </p:spPr>
        <p:txBody>
          <a:bodyPr/>
          <a:lstStyle/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  Some vessels can be recognized as arteries with duplicated and fragmented internal elastic lamina, while others show marked thickening or partial replacement of the media by </a:t>
            </a:r>
            <a:r>
              <a:rPr lang="en-GB" sz="3600" dirty="0" err="1" smtClean="0">
                <a:latin typeface="Arial Narrow" pitchFamily="34" charset="0"/>
              </a:rPr>
              <a:t>hyalinized</a:t>
            </a:r>
            <a:r>
              <a:rPr lang="en-GB" sz="3600" dirty="0" smtClean="0">
                <a:latin typeface="Arial Narrow" pitchFamily="34" charset="0"/>
              </a:rPr>
              <a:t> connective tissue.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/>
              <a:t>. 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4000" b="1" dirty="0" smtClean="0"/>
              <a:t>2. Cavernous </a:t>
            </a:r>
            <a:r>
              <a:rPr lang="en-GB" sz="4000" b="1" dirty="0" err="1" smtClean="0"/>
              <a:t>hemangiomas</a:t>
            </a:r>
            <a:r>
              <a:rPr lang="en-GB" sz="4000" dirty="0" smtClean="0"/>
              <a:t> 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4000" dirty="0" smtClean="0"/>
              <a:t>-   Consist of distended, loosely organized vascular channels with thin </a:t>
            </a:r>
            <a:r>
              <a:rPr lang="en-GB" sz="4000" dirty="0" err="1" smtClean="0"/>
              <a:t>collagenized</a:t>
            </a:r>
            <a:r>
              <a:rPr lang="en-GB" sz="4000" dirty="0" smtClean="0"/>
              <a:t> walls. 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4000" dirty="0" smtClean="0"/>
              <a:t>-   They are devoid of intervening nervous tissue (thus distinguishing them from capillary </a:t>
            </a:r>
            <a:r>
              <a:rPr lang="en-GB" sz="4000" dirty="0" err="1" smtClean="0"/>
              <a:t>telangiectasias</a:t>
            </a:r>
            <a:r>
              <a:rPr lang="en-GB" sz="4000" dirty="0" smtClean="0"/>
              <a:t>). </a:t>
            </a:r>
          </a:p>
          <a:p>
            <a:pPr marL="381000" indent="-381000" eaLnBrk="1" hangingPunct="1">
              <a:lnSpc>
                <a:spcPct val="90000"/>
              </a:lnSpc>
              <a:buFontTx/>
              <a:buNone/>
              <a:defRPr/>
            </a:pP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2226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dirty="0" smtClean="0"/>
              <a:t>- They </a:t>
            </a:r>
            <a:r>
              <a:rPr lang="en-GB" dirty="0"/>
              <a:t>occur most often in the cerebellum, pons, and subcortical regions, 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dirty="0"/>
              <a:t>-   Have a low flow without </a:t>
            </a:r>
            <a:r>
              <a:rPr lang="en-GB" dirty="0" err="1"/>
              <a:t>arterio</a:t>
            </a:r>
            <a:r>
              <a:rPr lang="en-GB" dirty="0"/>
              <a:t>-venous shunting. 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en-GB" dirty="0"/>
              <a:t>-   Foci of old </a:t>
            </a:r>
            <a:r>
              <a:rPr lang="en-GB" dirty="0" err="1"/>
              <a:t>hemorrhage</a:t>
            </a:r>
            <a:r>
              <a:rPr lang="en-GB" dirty="0"/>
              <a:t>, infarction, and calcification frequently surround the abnormal vessels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16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543800" cy="5791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3600" b="1" dirty="0" smtClean="0">
                <a:latin typeface="Arial Narrow" pitchFamily="34" charset="0"/>
              </a:rPr>
              <a:t>3. Capillary </a:t>
            </a:r>
            <a:r>
              <a:rPr lang="en-GB" sz="3600" b="1" dirty="0" err="1" smtClean="0">
                <a:latin typeface="Arial Narrow" pitchFamily="34" charset="0"/>
              </a:rPr>
              <a:t>telangiectasias</a:t>
            </a:r>
            <a:r>
              <a:rPr lang="en-GB" sz="3600" dirty="0" smtClean="0">
                <a:latin typeface="Arial Narrow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Are microscopic foci of dilated, thin-walled vascular channels separated by relatively normal brain parenchyma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Occurring most frequently in the </a:t>
            </a:r>
            <a:r>
              <a:rPr lang="en-GB" sz="3600" dirty="0" err="1" smtClean="0">
                <a:latin typeface="Arial Narrow" pitchFamily="34" charset="0"/>
              </a:rPr>
              <a:t>pons</a:t>
            </a:r>
            <a:r>
              <a:rPr lang="en-GB" sz="3600" dirty="0" smtClean="0">
                <a:latin typeface="Arial Narrow" pitchFamily="34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GB" sz="3600" b="1" dirty="0" smtClean="0"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2879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b="1" dirty="0">
                <a:latin typeface="Arial Narrow" pitchFamily="34" charset="0"/>
              </a:rPr>
              <a:t>4.    Venous </a:t>
            </a:r>
            <a:r>
              <a:rPr lang="en-GB" b="1" dirty="0" err="1">
                <a:latin typeface="Arial Narrow" pitchFamily="34" charset="0"/>
              </a:rPr>
              <a:t>angiomas</a:t>
            </a:r>
            <a:r>
              <a:rPr lang="en-GB" b="1" dirty="0">
                <a:latin typeface="Arial Narrow" pitchFamily="34" charset="0"/>
              </a:rPr>
              <a:t> (varices)</a:t>
            </a:r>
            <a:r>
              <a:rPr lang="en-GB" dirty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>
                <a:latin typeface="Arial Narrow" pitchFamily="34" charset="0"/>
              </a:rPr>
              <a:t>-     Consist of aggregates of </a:t>
            </a:r>
            <a:r>
              <a:rPr lang="en-GB" dirty="0" err="1">
                <a:latin typeface="Arial Narrow" pitchFamily="34" charset="0"/>
              </a:rPr>
              <a:t>ectatic</a:t>
            </a:r>
            <a:r>
              <a:rPr lang="en-GB" dirty="0">
                <a:latin typeface="Arial Narrow" pitchFamily="34" charset="0"/>
              </a:rPr>
              <a:t> venous channels.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b="1" i="1" u="sng" dirty="0">
                <a:latin typeface="Arial Narrow" pitchFamily="34" charset="0"/>
              </a:rPr>
              <a:t>Note:</a:t>
            </a:r>
            <a:r>
              <a:rPr lang="en-GB" dirty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>
                <a:latin typeface="Arial Narrow" pitchFamily="34" charset="0"/>
              </a:rPr>
              <a:t>-    These latter two types of vascular malformation are unlikely to bleed or cause symptoms, and are most commonly discovered as incidental lesions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70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CENTRAL NERVOUS SYSTEM TRAUMA</a:t>
            </a:r>
            <a:endParaRPr lang="ar-JO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5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884238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Arial Narrow" pitchFamily="34" charset="0"/>
              </a:rPr>
              <a:t>Vasogenic</a:t>
            </a:r>
            <a:r>
              <a:rPr lang="en-US" sz="3600" dirty="0" smtClean="0">
                <a:latin typeface="Arial Narrow" pitchFamily="34" charset="0"/>
              </a:rPr>
              <a:t> edema surrounding </a:t>
            </a:r>
            <a:r>
              <a:rPr lang="en-US" sz="3600" dirty="0" err="1" smtClean="0">
                <a:latin typeface="Arial Narrow" pitchFamily="34" charset="0"/>
              </a:rPr>
              <a:t>glioblastoma</a:t>
            </a:r>
            <a:r>
              <a:rPr lang="en-US" sz="3600" dirty="0" smtClean="0">
                <a:latin typeface="Arial Narrow" pitchFamily="34" charset="0"/>
              </a:rPr>
              <a:t> (primary malignant brain tumor)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2050" name="Picture 2" descr="C:\Users\Delo\Desktop\brain_met_veiws_050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76400"/>
            <a:ext cx="8001000" cy="4724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1066800" y="35814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-  Repetitive episodes of trauma can lead to later development of neurodegenerative processes</a:t>
            </a:r>
          </a:p>
          <a:p>
            <a:pPr marL="514350" indent="-514350"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Note:  Association of trauma with the risk of Alzheimer disease</a:t>
            </a:r>
          </a:p>
        </p:txBody>
      </p:sp>
    </p:spTree>
    <p:extLst>
      <p:ext uri="{BB962C8B-B14F-4D97-AF65-F5344CB8AC3E}">
        <p14:creationId xmlns:p14="http://schemas.microsoft.com/office/powerpoint/2010/main" val="17136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I.  Traumatic </a:t>
            </a:r>
            <a:r>
              <a:rPr lang="en-US" sz="3600" u="sng" dirty="0" err="1" smtClean="0">
                <a:latin typeface="Arial Narrow" pitchFamily="34" charset="0"/>
              </a:rPr>
              <a:t>Parenchymal</a:t>
            </a:r>
            <a:r>
              <a:rPr lang="en-US" sz="3600" u="sng" dirty="0" smtClean="0">
                <a:latin typeface="Arial Narrow" pitchFamily="34" charset="0"/>
              </a:rPr>
              <a:t> Injuries 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u="sng" dirty="0" smtClean="0">
                <a:latin typeface="Arial Narrow" pitchFamily="34" charset="0"/>
              </a:rPr>
              <a:t>C</a:t>
            </a:r>
            <a:r>
              <a:rPr lang="en-US" sz="3600" b="1" i="1" u="sng" dirty="0" smtClean="0">
                <a:latin typeface="Arial Narrow" pitchFamily="34" charset="0"/>
              </a:rPr>
              <a:t>ontusions</a:t>
            </a:r>
            <a:r>
              <a:rPr lang="en-US" sz="3600" u="sng" dirty="0" smtClean="0">
                <a:latin typeface="Arial Narrow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 Results from blunt brain trauma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 The </a:t>
            </a:r>
            <a:r>
              <a:rPr lang="en-US" sz="3600" dirty="0" err="1" smtClean="0">
                <a:latin typeface="Arial Narrow" pitchFamily="34" charset="0"/>
              </a:rPr>
              <a:t>pia-arachnoid</a:t>
            </a:r>
            <a:r>
              <a:rPr lang="en-US" sz="3600" dirty="0" smtClean="0">
                <a:latin typeface="Arial Narrow" pitchFamily="34" charset="0"/>
              </a:rPr>
              <a:t> is not breached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When an object impacts the head, brain injury may occur at the site of impact called -a </a:t>
            </a:r>
            <a:r>
              <a:rPr lang="en-US" sz="3600" i="1" dirty="0" smtClean="0">
                <a:latin typeface="Arial Narrow" pitchFamily="34" charset="0"/>
              </a:rPr>
              <a:t>coup injury</a:t>
            </a:r>
          </a:p>
          <a:p>
            <a:pPr marL="514350" indent="-514350">
              <a:buFontTx/>
              <a:buNone/>
              <a:defRPr/>
            </a:pPr>
            <a:endParaRPr lang="ar-JO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ar-JO" dirty="0" smtClean="0">
              <a:latin typeface="Arial Narrow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400" dirty="0">
                <a:latin typeface="Arial Narrow" pitchFamily="34" charset="0"/>
              </a:rPr>
              <a:t>-or opposite the site of impact on the other side of the brain-a </a:t>
            </a:r>
            <a:r>
              <a:rPr lang="en-US" sz="4400" i="1" dirty="0" err="1">
                <a:latin typeface="Arial Narrow" pitchFamily="34" charset="0"/>
              </a:rPr>
              <a:t>contrecoup</a:t>
            </a:r>
            <a:r>
              <a:rPr lang="en-US" sz="4400" i="1" dirty="0">
                <a:latin typeface="Arial Narrow" pitchFamily="34" charset="0"/>
              </a:rPr>
              <a:t> injury</a:t>
            </a:r>
            <a:r>
              <a:rPr lang="en-US" sz="4400" dirty="0">
                <a:latin typeface="Arial Narrow" pitchFamily="34" charset="0"/>
              </a:rPr>
              <a:t>. </a:t>
            </a:r>
          </a:p>
          <a:p>
            <a:pPr>
              <a:buFontTx/>
              <a:buNone/>
              <a:defRPr/>
            </a:pPr>
            <a:r>
              <a:rPr lang="en-US" sz="4400" dirty="0">
                <a:latin typeface="Arial Narrow" pitchFamily="34" charset="0"/>
              </a:rPr>
              <a:t>-  Both coup and </a:t>
            </a:r>
            <a:r>
              <a:rPr lang="en-US" sz="4400" dirty="0" err="1">
                <a:latin typeface="Arial Narrow" pitchFamily="34" charset="0"/>
              </a:rPr>
              <a:t>contrecoup</a:t>
            </a:r>
            <a:r>
              <a:rPr lang="en-US" sz="4400" dirty="0">
                <a:latin typeface="Arial Narrow" pitchFamily="34" charset="0"/>
              </a:rPr>
              <a:t> lesions are contusions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3727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>
            <a:normAutofit/>
          </a:bodyPr>
          <a:lstStyle/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1.  Coup contusions 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Occur at the site of impact and tend to be more severe in relation </a:t>
            </a:r>
            <a:r>
              <a:rPr lang="en-US" sz="3600" u="sng" dirty="0" smtClean="0">
                <a:latin typeface="Arial Narrow" pitchFamily="34" charset="0"/>
              </a:rPr>
              <a:t>to a blow to the stationary head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2.  </a:t>
            </a:r>
            <a:r>
              <a:rPr lang="en-US" sz="3600" dirty="0" err="1" smtClean="0">
                <a:latin typeface="Arial Narrow" pitchFamily="34" charset="0"/>
              </a:rPr>
              <a:t>Contrecoup</a:t>
            </a:r>
            <a:r>
              <a:rPr lang="en-US" sz="3600" dirty="0" smtClean="0">
                <a:latin typeface="Arial Narrow" pitchFamily="34" charset="0"/>
              </a:rPr>
              <a:t> contusions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Occur in the brain away from the point of impact and they occur due to sudden deceleration of the head and the classic example is a fall on the </a:t>
            </a:r>
            <a:r>
              <a:rPr lang="en-US" sz="3600" dirty="0" err="1" smtClean="0">
                <a:latin typeface="Arial Narrow" pitchFamily="34" charset="0"/>
              </a:rPr>
              <a:t>occiput</a:t>
            </a:r>
            <a:r>
              <a:rPr lang="en-US" sz="3600" dirty="0" smtClean="0">
                <a:latin typeface="Arial Narrow" pitchFamily="34" charset="0"/>
              </a:rPr>
              <a:t> resulting in severe contusions </a:t>
            </a:r>
            <a:r>
              <a:rPr lang="en-US" sz="3600" b="1" u="sng" dirty="0" smtClean="0">
                <a:latin typeface="Arial Narrow" pitchFamily="34" charset="0"/>
              </a:rPr>
              <a:t>to the frontal and temporal poles </a:t>
            </a:r>
            <a:endParaRPr lang="ar-JO" sz="3600" b="1" u="sng" dirty="0"/>
          </a:p>
        </p:txBody>
      </p:sp>
    </p:spTree>
    <p:extLst>
      <p:ext uri="{BB962C8B-B14F-4D97-AF65-F5344CB8AC3E}">
        <p14:creationId xmlns:p14="http://schemas.microsoft.com/office/powerpoint/2010/main" val="37499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  <a:defRPr/>
            </a:pPr>
            <a:r>
              <a:rPr lang="en-US" sz="5400" dirty="0" smtClean="0">
                <a:latin typeface="Arial Narrow" pitchFamily="34" charset="0"/>
              </a:rPr>
              <a:t>Contusions are caused by rapid tissue displacement, disruption of vascular channels, </a:t>
            </a:r>
          </a:p>
          <a:p>
            <a:pPr>
              <a:buFontTx/>
              <a:buChar char="-"/>
              <a:defRPr/>
            </a:pPr>
            <a:r>
              <a:rPr lang="en-US" sz="5400" dirty="0" smtClean="0">
                <a:latin typeface="Arial Narrow" pitchFamily="34" charset="0"/>
              </a:rPr>
              <a:t>Trauma  </a:t>
            </a:r>
            <a:r>
              <a:rPr lang="en-US" sz="5400" dirty="0">
                <a:latin typeface="Arial Narrow" pitchFamily="34" charset="0"/>
              </a:rPr>
              <a:t>affects the superficial-  layer of cortex in contrast to ischemia </a:t>
            </a:r>
            <a:endParaRPr lang="en-US" sz="5400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5400" u="sng" dirty="0" smtClean="0">
                <a:latin typeface="Arial Narrow" pitchFamily="34" charset="0"/>
              </a:rPr>
              <a:t>The crests of the </a:t>
            </a:r>
            <a:r>
              <a:rPr lang="en-US" sz="5400" u="sng" dirty="0" err="1" smtClean="0">
                <a:latin typeface="Arial Narrow" pitchFamily="34" charset="0"/>
              </a:rPr>
              <a:t>gyri</a:t>
            </a:r>
            <a:r>
              <a:rPr lang="en-US" sz="5400" u="sng" dirty="0" smtClean="0">
                <a:latin typeface="Arial Narrow" pitchFamily="34" charset="0"/>
              </a:rPr>
              <a:t> are the  most susceptible to traumatic injury than depth of </a:t>
            </a:r>
            <a:r>
              <a:rPr lang="en-US" sz="5400" u="sng" dirty="0" err="1" smtClean="0">
                <a:latin typeface="Arial Narrow" pitchFamily="34" charset="0"/>
              </a:rPr>
              <a:t>sulci</a:t>
            </a:r>
            <a:r>
              <a:rPr lang="en-US" sz="5400" dirty="0" smtClean="0">
                <a:latin typeface="Arial Narrow" pitchFamily="34" charset="0"/>
              </a:rPr>
              <a:t>. </a:t>
            </a:r>
          </a:p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Char char="-"/>
              <a:defRPr/>
            </a:pPr>
            <a:r>
              <a:rPr lang="en-US" dirty="0">
                <a:latin typeface="Arial Narrow" pitchFamily="34" charset="0"/>
              </a:rPr>
              <a:t>Are common in regions of the brain overlying rough and irregular inner skull surfaces, such as: </a:t>
            </a:r>
          </a:p>
          <a:p>
            <a:pPr marL="514350" indent="-514350">
              <a:buNone/>
              <a:defRPr/>
            </a:pPr>
            <a:r>
              <a:rPr lang="en-US" dirty="0">
                <a:latin typeface="Arial Narrow" pitchFamily="34" charset="0"/>
              </a:rPr>
              <a:t>a.  The frontal poles</a:t>
            </a:r>
          </a:p>
          <a:p>
            <a:pPr marL="514350" indent="-514350">
              <a:buFontTx/>
              <a:buNone/>
              <a:defRPr/>
            </a:pPr>
            <a:r>
              <a:rPr lang="en-US" dirty="0">
                <a:latin typeface="Arial Narrow" pitchFamily="34" charset="0"/>
              </a:rPr>
              <a:t>b.  The orbital surfaces of the frontal lobes</a:t>
            </a:r>
          </a:p>
          <a:p>
            <a:pPr marL="514350" indent="-514350">
              <a:buFontTx/>
              <a:buNone/>
              <a:defRPr/>
            </a:pPr>
            <a:r>
              <a:rPr lang="en-US" dirty="0">
                <a:latin typeface="Arial Narrow" pitchFamily="34" charset="0"/>
              </a:rPr>
              <a:t>c. And the temporal lobe tips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865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8686800" cy="138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Contusions: Recent and old</a:t>
            </a:r>
            <a:endParaRPr lang="ar-JO" dirty="0"/>
          </a:p>
        </p:txBody>
      </p:sp>
      <p:pic>
        <p:nvPicPr>
          <p:cNvPr id="150531" name="Picture 2" descr="C:\Users\USER\Desktop\88888888888888888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905000"/>
            <a:ext cx="61722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864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1722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   </a:t>
            </a:r>
            <a:r>
              <a:rPr lang="en-US" sz="3600" b="1" dirty="0" smtClean="0">
                <a:latin typeface="Arial Narrow" pitchFamily="34" charset="0"/>
              </a:rPr>
              <a:t>II.  Diffuse axonal injury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Trauma can also cause more subtle but widespread injury to axons within the brain </a:t>
            </a:r>
            <a:r>
              <a:rPr lang="en-US" sz="3600" b="1" u="sng" dirty="0" smtClean="0">
                <a:latin typeface="Arial Narrow" pitchFamily="34" charset="0"/>
              </a:rPr>
              <a:t>Mechanism: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The movement of one region of brain relative to another is thought to disrupt axonal integrity and function such as in angular acceleration of brain in car accidents</a:t>
            </a:r>
            <a:r>
              <a:rPr lang="en-US" dirty="0" smtClean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9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0198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As many as 50% of patients who develop coma shortly after trauma are believed to have white matter damage and diffuse axonal injury. 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Although these injuries may be widespread, the lesions usually are asymmetric and are most commonly found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Tx/>
              <a:buNone/>
              <a:defRPr/>
            </a:pPr>
            <a:r>
              <a:rPr lang="en-US" sz="4800" dirty="0">
                <a:latin typeface="Arial Narrow" pitchFamily="34" charset="0"/>
              </a:rPr>
              <a:t>a.   Regions near the angles of the lateral ventricles</a:t>
            </a:r>
          </a:p>
          <a:p>
            <a:pPr marL="514350" indent="-514350">
              <a:buFontTx/>
              <a:buNone/>
              <a:defRPr/>
            </a:pPr>
            <a:r>
              <a:rPr lang="en-US" sz="4800" dirty="0">
                <a:latin typeface="Arial Narrow" pitchFamily="34" charset="0"/>
              </a:rPr>
              <a:t>b.    Corpus callosum</a:t>
            </a:r>
          </a:p>
          <a:p>
            <a:pPr marL="514350" indent="-514350">
              <a:buFontTx/>
              <a:buNone/>
              <a:defRPr/>
            </a:pPr>
            <a:r>
              <a:rPr lang="en-US" sz="4800" dirty="0">
                <a:latin typeface="Arial Narrow" pitchFamily="34" charset="0"/>
              </a:rPr>
              <a:t>c.  Various tracts in the brain stem.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993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6294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sz="4000" b="1" i="1" u="sng" dirty="0" smtClean="0">
                <a:latin typeface="Arial Narrow" pitchFamily="34" charset="0"/>
              </a:rPr>
              <a:t>B. Generalized 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</a:t>
            </a:r>
            <a:r>
              <a:rPr lang="en-US" sz="4000" u="sng" dirty="0" smtClean="0">
                <a:latin typeface="Arial Narrow" pitchFamily="34" charset="0"/>
              </a:rPr>
              <a:t>In late stages of ischemic encephalopathy </a:t>
            </a:r>
            <a:r>
              <a:rPr lang="en-US" sz="4000" dirty="0" smtClean="0">
                <a:latin typeface="Arial Narrow" pitchFamily="34" charset="0"/>
              </a:rPr>
              <a:t>due to damage of endothelial cells by ischemia:</a:t>
            </a:r>
          </a:p>
          <a:p>
            <a:pPr marL="514350" indent="-514350">
              <a:buFontTx/>
              <a:buNone/>
              <a:defRPr/>
            </a:pPr>
            <a:r>
              <a:rPr lang="en-US" sz="4000" b="1" i="1" u="sng" dirty="0" smtClean="0">
                <a:latin typeface="Arial Narrow" pitchFamily="34" charset="0"/>
              </a:rPr>
              <a:t>II. </a:t>
            </a:r>
            <a:r>
              <a:rPr lang="en-US" sz="4000" b="1" i="1" u="sng" dirty="0" err="1" smtClean="0">
                <a:latin typeface="Arial Narrow" pitchFamily="34" charset="0"/>
              </a:rPr>
              <a:t>Cytotoxic</a:t>
            </a:r>
            <a:r>
              <a:rPr lang="en-US" sz="4000" b="1" i="1" u="sng" dirty="0" smtClean="0">
                <a:latin typeface="Arial Narrow" pitchFamily="34" charset="0"/>
              </a:rPr>
              <a:t> edema</a:t>
            </a:r>
            <a:r>
              <a:rPr lang="en-US" sz="4000" b="1" u="sng" dirty="0" smtClean="0">
                <a:latin typeface="Arial Narrow" pitchFamily="34" charset="0"/>
              </a:rPr>
              <a:t> </a:t>
            </a:r>
            <a:r>
              <a:rPr lang="en-US" sz="4000" dirty="0" smtClean="0">
                <a:latin typeface="Arial Narrow" pitchFamily="34" charset="0"/>
              </a:rPr>
              <a:t>: 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 An increase in intracellular fluid secondary to neuronal or glial membrane injury.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The extracellular space is reduced. </a:t>
            </a:r>
          </a:p>
          <a:p>
            <a:pPr marL="514350" indent="-514350"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Char char="-"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8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b="1" i="1" u="sng" dirty="0" smtClean="0">
                <a:latin typeface="Arial Narrow" pitchFamily="34" charset="0"/>
              </a:rPr>
              <a:t>IV.  Concussion</a:t>
            </a:r>
            <a:r>
              <a:rPr lang="en-US" sz="3600" b="1" u="sng" dirty="0" smtClean="0">
                <a:latin typeface="Arial Narrow" pitchFamily="34" charset="0"/>
              </a:rPr>
              <a:t> 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Describes reversible altered consciousness from head injury in the absence of contusion. 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-The characteristic transient neurologic dysfunction includes;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1.    Loss of consciousness,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2.    Temporary respiratory arrest</a:t>
            </a:r>
          </a:p>
          <a:p>
            <a:pPr>
              <a:buFontTx/>
              <a:buNone/>
              <a:defRPr/>
            </a:pPr>
            <a:endParaRPr lang="ar-JO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3.   Loss of reflexes. 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 Although neurologic recovery is complete, amnesia for the event persists.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The pathogenesis of the sudden disruption of nervous activity is unknown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12956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PRIMARY </a:t>
            </a:r>
            <a:r>
              <a:rPr lang="en-US" dirty="0" smtClean="0"/>
              <a:t>DISEASES OF MYELIN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26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I. </a:t>
            </a:r>
            <a:r>
              <a:rPr lang="en-US" sz="3600" u="sng" dirty="0" err="1" smtClean="0">
                <a:latin typeface="Arial Narrow" pitchFamily="34" charset="0"/>
              </a:rPr>
              <a:t>Demyelinating</a:t>
            </a:r>
            <a:r>
              <a:rPr lang="en-US" sz="3600" u="sng" dirty="0" smtClean="0">
                <a:latin typeface="Arial Narrow" pitchFamily="34" charset="0"/>
              </a:rPr>
              <a:t> diseases of the CNS </a:t>
            </a:r>
            <a:endParaRPr lang="ar-JO" sz="3600" u="sng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 Are acquired conditions characterized by preferential damage to previously normal myelin and include: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1. Immune-mediated injury, such as multiple sclerosis (MS)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2. Progressive multifocal </a:t>
            </a:r>
            <a:r>
              <a:rPr lang="en-US" sz="3600" dirty="0" err="1" smtClean="0">
                <a:latin typeface="Arial Narrow" pitchFamily="34" charset="0"/>
              </a:rPr>
              <a:t>leukoencephalopathy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3. And injury caused by drugs and other toxic agents</a:t>
            </a:r>
            <a:r>
              <a:rPr lang="en-US" sz="3600" b="1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latin typeface="Arial Narrow" pitchFamily="34" charset="0"/>
              </a:rPr>
              <a:t>1. </a:t>
            </a:r>
            <a:r>
              <a:rPr lang="en-US" b="1" dirty="0" err="1">
                <a:latin typeface="Arial Narrow" pitchFamily="34" charset="0"/>
              </a:rPr>
              <a:t>Multliple</a:t>
            </a:r>
            <a:r>
              <a:rPr lang="en-US" b="1" dirty="0">
                <a:latin typeface="Arial Narrow" pitchFamily="34" charset="0"/>
              </a:rPr>
              <a:t> sclerosis:</a:t>
            </a:r>
            <a:r>
              <a:rPr lang="en-US" dirty="0">
                <a:latin typeface="Arial Narrow" pitchFamily="34" charset="0"/>
              </a:rPr>
              <a:t> Is an autoimmune demyelinating disorder characterized by </a:t>
            </a:r>
            <a:r>
              <a:rPr lang="en-US" dirty="0" smtClean="0">
                <a:latin typeface="Arial Narrow" pitchFamily="34" charset="0"/>
              </a:rPr>
              <a:t>distinct episodes </a:t>
            </a:r>
            <a:r>
              <a:rPr lang="en-US" dirty="0">
                <a:latin typeface="Arial Narrow" pitchFamily="34" charset="0"/>
              </a:rPr>
              <a:t>of neurologic deficits, separated in time, attributable to white matter lesions that are separated in space. </a:t>
            </a:r>
          </a:p>
          <a:p>
            <a:pPr>
              <a:buFontTx/>
              <a:buNone/>
              <a:defRPr/>
            </a:pPr>
            <a:r>
              <a:rPr lang="en-US" dirty="0">
                <a:latin typeface="Arial Narrow" pitchFamily="34" charset="0"/>
              </a:rPr>
              <a:t>-  It is the most common of the demyelinating disorders,. </a:t>
            </a:r>
          </a:p>
          <a:p>
            <a:pPr>
              <a:buFontTx/>
              <a:buNone/>
              <a:defRPr/>
            </a:pP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75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200" dirty="0" smtClean="0">
                <a:latin typeface="Arial Narrow" pitchFamily="34" charset="0"/>
              </a:rPr>
              <a:t>-   </a:t>
            </a:r>
            <a:r>
              <a:rPr lang="en-US" sz="4200" dirty="0" smtClean="0">
                <a:latin typeface="Arial Narrow" pitchFamily="34" charset="0"/>
              </a:rPr>
              <a:t>The disease may become apparent at any age, although onset in childhood or after age 50 is relatively rare.</a:t>
            </a:r>
          </a:p>
          <a:p>
            <a:pPr>
              <a:buFontTx/>
              <a:buNone/>
              <a:defRPr/>
            </a:pPr>
            <a:r>
              <a:rPr lang="en-US" sz="4200" dirty="0" smtClean="0">
                <a:latin typeface="Arial Narrow" pitchFamily="34" charset="0"/>
              </a:rPr>
              <a:t> -   Women are affected twice as often as men </a:t>
            </a:r>
          </a:p>
          <a:p>
            <a:pPr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. </a:t>
            </a:r>
          </a:p>
          <a:p>
            <a:pPr>
              <a:buFontTx/>
              <a:buNone/>
              <a:defRPr/>
            </a:pPr>
            <a:r>
              <a:rPr lang="en-US" dirty="0" smtClean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143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PATHOGENESIS :</a:t>
            </a:r>
          </a:p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- </a:t>
            </a:r>
            <a:r>
              <a:rPr lang="en-US" sz="3600" dirty="0" smtClean="0">
                <a:latin typeface="Arial Narrow" pitchFamily="34" charset="0"/>
              </a:rPr>
              <a:t>  A combination of environmental and genetic factors result in a loss of tolerance to self proteins (myelin antigens).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The nature of the initiating agent, often suggested to be an- infectious agent, remains uncertain.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A-   There is a significant contribution of genetic factors to the risk of developing 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11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.. </a:t>
            </a:r>
            <a:endParaRPr lang="ar-JO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1.The disease risk is 15-fold higher when the disease is present in a first-degree relative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2. The concordance rate for monozygotic twins is about 25%, with a much lower rate for </a:t>
            </a:r>
            <a:r>
              <a:rPr lang="en-US" sz="3600" dirty="0" err="1" smtClean="0">
                <a:latin typeface="Arial Narrow" pitchFamily="34" charset="0"/>
              </a:rPr>
              <a:t>dizygotic</a:t>
            </a:r>
            <a:r>
              <a:rPr lang="en-US" sz="3600" dirty="0" smtClean="0">
                <a:latin typeface="Arial Narrow" pitchFamily="34" charset="0"/>
              </a:rPr>
              <a:t> twins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.</a:t>
            </a:r>
            <a:endParaRPr lang="ar-JO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ar-JO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3. A significant fraction of the genetic risk for MS is attributable to HLA-DR variants and DR2 allele is the one that most significantly increases the risk for developing </a:t>
            </a:r>
            <a:r>
              <a:rPr lang="en-US" dirty="0" smtClean="0">
                <a:latin typeface="Arial Narrow" pitchFamily="34" charset="0"/>
              </a:rPr>
              <a:t>MS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4. Polymorphisms in the genes encoding receptors for the cytokines IL-2 and IL-7</a:t>
            </a:r>
            <a:r>
              <a:rPr lang="en-US" dirty="0"/>
              <a:t> , </a:t>
            </a:r>
            <a:r>
              <a:rPr lang="en-US" dirty="0">
                <a:latin typeface="Arial Narrow" pitchFamily="34" charset="0"/>
              </a:rPr>
              <a:t>which  control the activation and regulation of T cell-mediated immune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570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248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.</a:t>
            </a: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Immune-mediated myelin destruction is thought to have a central role in MS exemplified by the  central role for CD4+ T cells with an increase in T</a:t>
            </a:r>
            <a:r>
              <a:rPr lang="en-US" sz="3600" baseline="-25000" dirty="0" smtClean="0">
                <a:latin typeface="Arial Narrow" pitchFamily="34" charset="0"/>
              </a:rPr>
              <a:t>H</a:t>
            </a:r>
            <a:r>
              <a:rPr lang="en-US" sz="3600" dirty="0" smtClean="0">
                <a:latin typeface="Arial Narrow" pitchFamily="34" charset="0"/>
              </a:rPr>
              <a:t>17 and T</a:t>
            </a:r>
            <a:r>
              <a:rPr lang="en-US" sz="3600" baseline="-25000" dirty="0" smtClean="0">
                <a:latin typeface="Arial Narrow" pitchFamily="34" charset="0"/>
              </a:rPr>
              <a:t>H</a:t>
            </a:r>
            <a:r>
              <a:rPr lang="en-US" sz="3600" dirty="0" smtClean="0">
                <a:latin typeface="Arial Narrow" pitchFamily="34" charset="0"/>
              </a:rPr>
              <a:t>1 CD4+ cells thought to be a critical component of the injury to myelin.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.  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36286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</a:t>
            </a:r>
            <a:r>
              <a:rPr lang="en-US" sz="4000" u="sng" dirty="0" smtClean="0">
                <a:latin typeface="Arial Narrow" pitchFamily="34" charset="0"/>
              </a:rPr>
              <a:t>The blood brain barrier is intact </a:t>
            </a:r>
          </a:p>
          <a:p>
            <a:pPr marL="514350" indent="-514350"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 </a:t>
            </a:r>
            <a:r>
              <a:rPr lang="en-US" sz="4000" u="sng" dirty="0" smtClean="0">
                <a:latin typeface="Arial Narrow" pitchFamily="34" charset="0"/>
              </a:rPr>
              <a:t>Caused by ischemia to the brain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It occurs because energy failure disables the Na/K pump system allowing large amounts of sodium accompanied by water to enter the cells </a:t>
            </a:r>
          </a:p>
          <a:p>
            <a:pPr marL="514350" indent="-514350"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Mainly affects the gray matter.</a:t>
            </a:r>
          </a:p>
          <a:p>
            <a:pPr marL="514350" indent="-514350"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001000" cy="52117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There is also  contributions from CD8+ T cells and B cells.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 Narrow" pitchFamily="34" charset="0"/>
              </a:rPr>
              <a:t>-   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MS is characterized by the presence of de-myelination out of proportion to axonal loss, </a:t>
            </a:r>
          </a:p>
        </p:txBody>
      </p:sp>
    </p:spTree>
    <p:extLst>
      <p:ext uri="{BB962C8B-B14F-4D97-AF65-F5344CB8AC3E}">
        <p14:creationId xmlns:p14="http://schemas.microsoft.com/office/powerpoint/2010/main" val="25496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en-US" dirty="0" smtClean="0"/>
              <a:t>Chronic multiple 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Clinical course patterns;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1.Relapsing remitting pattern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Most common pattern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Characterized by relapses with full recovery or with residual deficit upon recovery , periods </a:t>
            </a:r>
            <a:r>
              <a:rPr lang="en-US" sz="3600" dirty="0" smtClean="0">
                <a:latin typeface="Arial Narrow" pitchFamily="34" charset="0"/>
              </a:rPr>
              <a:t>between</a:t>
            </a: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>
                <a:latin typeface="Arial Narrow" pitchFamily="34" charset="0"/>
              </a:rPr>
              <a:t>relapses characterized by lack of disease progression</a:t>
            </a:r>
          </a:p>
          <a:p>
            <a:pPr>
              <a:buFontTx/>
              <a:buChar char="-"/>
            </a:pPr>
            <a:r>
              <a:rPr lang="en-US" dirty="0">
                <a:latin typeface="Arial Narrow" pitchFamily="34" charset="0"/>
              </a:rPr>
              <a:t>Usually symptoms have acute or subacute onset, with symptoms increasing over days to weeks followed by 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322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3152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 period of a f a few weeks with little change and the a period of recovery over 1-2 months 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Remission occurs due to redistribution of sodium channels throughout the </a:t>
            </a:r>
            <a:r>
              <a:rPr lang="en-US" sz="3600" dirty="0" err="1" smtClean="0">
                <a:latin typeface="Arial Narrow" pitchFamily="34" charset="0"/>
              </a:rPr>
              <a:t>axolemma</a:t>
            </a:r>
            <a:r>
              <a:rPr lang="en-US" sz="3600" dirty="0" smtClean="0">
                <a:latin typeface="Arial Narrow" pitchFamily="34" charset="0"/>
              </a:rPr>
              <a:t> of </a:t>
            </a:r>
            <a:r>
              <a:rPr lang="en-US" sz="3600" dirty="0" err="1" smtClean="0">
                <a:latin typeface="Arial Narrow" pitchFamily="34" charset="0"/>
              </a:rPr>
              <a:t>demylinated</a:t>
            </a:r>
            <a:r>
              <a:rPr lang="en-US" sz="3600" dirty="0" smtClean="0">
                <a:latin typeface="Arial Narrow" pitchFamily="34" charset="0"/>
              </a:rPr>
              <a:t> segment. </a:t>
            </a:r>
          </a:p>
          <a:p>
            <a:pPr>
              <a:buNone/>
            </a:pPr>
            <a:endParaRPr lang="en-US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5532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2. Secondary progressive MS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Second most common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Begins similar to </a:t>
            </a:r>
            <a:r>
              <a:rPr lang="en-US" sz="3600" dirty="0" smtClean="0">
                <a:latin typeface="Arial Narrow" pitchFamily="34" charset="0"/>
              </a:rPr>
              <a:t>the </a:t>
            </a:r>
            <a:r>
              <a:rPr lang="en-US" sz="3600" dirty="0" smtClean="0">
                <a:latin typeface="Arial Narrow" pitchFamily="34" charset="0"/>
              </a:rPr>
              <a:t>first pattern but evolves wit an unremitting progressive course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3. Primary progressive MS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Have steadily progressive course from the onset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MS(Marburg </a:t>
            </a:r>
            <a:r>
              <a:rPr lang="en-US" dirty="0" err="1" smtClean="0"/>
              <a:t>diseaase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4582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Characterized by rapidly progressive course , with neurological symptoms similar to Chronic MS such as </a:t>
            </a:r>
            <a:r>
              <a:rPr lang="en-US" sz="3600" dirty="0" err="1" smtClean="0">
                <a:latin typeface="Arial Narrow" pitchFamily="34" charset="0"/>
              </a:rPr>
              <a:t>hemiplegia</a:t>
            </a:r>
            <a:r>
              <a:rPr lang="en-US" sz="3600" dirty="0" smtClean="0">
                <a:latin typeface="Arial Narrow" pitchFamily="34" charset="0"/>
              </a:rPr>
              <a:t>, </a:t>
            </a:r>
          </a:p>
          <a:p>
            <a:r>
              <a:rPr lang="en-US" sz="3600" dirty="0" smtClean="0">
                <a:latin typeface="Arial Narrow" pitchFamily="34" charset="0"/>
              </a:rPr>
              <a:t>MRI shows one or 2 lesions</a:t>
            </a:r>
          </a:p>
          <a:p>
            <a:r>
              <a:rPr lang="en-US" sz="3600" dirty="0" smtClean="0">
                <a:latin typeface="Arial Narrow" pitchFamily="34" charset="0"/>
              </a:rPr>
              <a:t>Death occurs 1-6 months after clinical onset</a:t>
            </a: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MS(Marburg </a:t>
            </a:r>
            <a:r>
              <a:rPr lang="en-US" dirty="0" err="1" smtClean="0"/>
              <a:t>diseaase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4582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Characterized by rapidly progressive course , with neurological symptoms similar to Chronic MS such as </a:t>
            </a:r>
            <a:r>
              <a:rPr lang="en-US" sz="3600" dirty="0" err="1" smtClean="0">
                <a:latin typeface="Arial Narrow" pitchFamily="34" charset="0"/>
              </a:rPr>
              <a:t>hemiplegia</a:t>
            </a:r>
            <a:r>
              <a:rPr lang="en-US" sz="3600" dirty="0" smtClean="0">
                <a:latin typeface="Arial Narrow" pitchFamily="34" charset="0"/>
              </a:rPr>
              <a:t>, </a:t>
            </a:r>
          </a:p>
          <a:p>
            <a:r>
              <a:rPr lang="en-US" sz="3600" dirty="0" smtClean="0">
                <a:latin typeface="Arial Narrow" pitchFamily="34" charset="0"/>
              </a:rPr>
              <a:t>MRI shows one or 2 lesions</a:t>
            </a:r>
          </a:p>
          <a:p>
            <a:r>
              <a:rPr lang="en-US" sz="3600" dirty="0" smtClean="0">
                <a:latin typeface="Arial Narrow" pitchFamily="34" charset="0"/>
              </a:rPr>
              <a:t>Death occurs 1-6 months after clinical onset</a:t>
            </a: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Clinically isolated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0593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optic neuritis</a:t>
            </a:r>
          </a:p>
          <a:p>
            <a:pPr marL="514350" indent="-514350">
              <a:buFontTx/>
              <a:buChar char="-"/>
            </a:pPr>
            <a:r>
              <a:rPr lang="en-US" sz="3600" dirty="0" smtClean="0"/>
              <a:t>Is the initial </a:t>
            </a:r>
            <a:r>
              <a:rPr lang="en-US" sz="3600" dirty="0" smtClean="0"/>
              <a:t>clinical event </a:t>
            </a:r>
            <a:r>
              <a:rPr lang="en-US" sz="3600" dirty="0" smtClean="0"/>
              <a:t>in20% of cases of MS</a:t>
            </a:r>
          </a:p>
          <a:p>
            <a:pPr marL="514350" indent="-514350">
              <a:buFontTx/>
              <a:buChar char="-"/>
            </a:pPr>
            <a:r>
              <a:rPr lang="en-US" sz="3600" dirty="0" smtClean="0"/>
              <a:t>But may be clinically isolated</a:t>
            </a:r>
          </a:p>
          <a:p>
            <a:pPr marL="514350" indent="-514350">
              <a:buFontTx/>
              <a:buChar char="-"/>
            </a:pPr>
            <a:r>
              <a:rPr lang="en-US" sz="3600" dirty="0" smtClean="0"/>
              <a:t>Symptoms include loss of visual activity, loss of peripheral vision or loss of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vision</a:t>
            </a:r>
          </a:p>
          <a:p>
            <a:pPr marL="514350" indent="-514350">
              <a:buFontTx/>
              <a:buChar char="-"/>
            </a:pPr>
            <a:r>
              <a:rPr lang="en-US" sz="3600" dirty="0" smtClean="0"/>
              <a:t>May be </a:t>
            </a:r>
            <a:r>
              <a:rPr lang="en-US" sz="3600" dirty="0" smtClean="0"/>
              <a:t>followed </a:t>
            </a:r>
            <a:r>
              <a:rPr lang="en-US" sz="3600" dirty="0" smtClean="0"/>
              <a:t>by optic atrophy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33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91600" cy="6248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i="1" u="sng" dirty="0" smtClean="0">
                <a:latin typeface="Arial Narrow" pitchFamily="34" charset="0"/>
              </a:rPr>
              <a:t>2</a:t>
            </a:r>
            <a:r>
              <a:rPr lang="en-US" sz="3600" i="1" u="sng" dirty="0" smtClean="0">
                <a:latin typeface="Arial Narrow" pitchFamily="34" charset="0"/>
              </a:rPr>
              <a:t>. </a:t>
            </a:r>
            <a:r>
              <a:rPr lang="en-US" sz="3600" i="1" u="sng" dirty="0" err="1" smtClean="0">
                <a:latin typeface="Arial Narrow" pitchFamily="34" charset="0"/>
              </a:rPr>
              <a:t>Neuromyelitis</a:t>
            </a:r>
            <a:r>
              <a:rPr lang="en-US" sz="3600" i="1" u="sng" dirty="0" smtClean="0">
                <a:latin typeface="Arial Narrow" pitchFamily="34" charset="0"/>
              </a:rPr>
              <a:t> </a:t>
            </a:r>
            <a:r>
              <a:rPr lang="en-US" sz="3600" i="1" u="sng" dirty="0" err="1" smtClean="0">
                <a:latin typeface="Arial Narrow" pitchFamily="34" charset="0"/>
              </a:rPr>
              <a:t>optica</a:t>
            </a:r>
            <a:r>
              <a:rPr lang="en-US" sz="3600" u="sng" dirty="0" smtClean="0">
                <a:latin typeface="Arial Narrow" pitchFamily="34" charset="0"/>
              </a:rPr>
              <a:t> (NMO)(</a:t>
            </a:r>
            <a:r>
              <a:rPr lang="en-US" sz="3600" u="sng" dirty="0" err="1" smtClean="0">
                <a:latin typeface="Arial Narrow" pitchFamily="34" charset="0"/>
              </a:rPr>
              <a:t>Devic</a:t>
            </a:r>
            <a:r>
              <a:rPr lang="en-US" sz="3600" u="sng" dirty="0" smtClean="0">
                <a:latin typeface="Arial Narrow" pitchFamily="34" charset="0"/>
              </a:rPr>
              <a:t> disease) :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Is an inflammatory </a:t>
            </a:r>
            <a:r>
              <a:rPr lang="en-US" sz="3600" dirty="0" err="1" smtClean="0">
                <a:latin typeface="Arial Narrow" pitchFamily="34" charset="0"/>
              </a:rPr>
              <a:t>demyelinating</a:t>
            </a:r>
            <a:r>
              <a:rPr lang="en-US" sz="3600" dirty="0" smtClean="0">
                <a:latin typeface="Arial Narrow" pitchFamily="34" charset="0"/>
              </a:rPr>
              <a:t> disease of the optic nerves and spinal cord and previously thought to be a form of MS with stereotypic anatomic regions of susceptibility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-  This </a:t>
            </a:r>
            <a:r>
              <a:rPr lang="en-US" dirty="0">
                <a:latin typeface="Arial Narrow" pitchFamily="34" charset="0"/>
              </a:rPr>
              <a:t>is now recognized to be an antibody-mediated autoimmune disorder with antibodies to the water channel aquaporin-4 are both diagnostic and pathogenic.</a:t>
            </a:r>
          </a:p>
          <a:p>
            <a:pPr>
              <a:buFontTx/>
              <a:buNone/>
              <a:defRPr/>
            </a:pP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45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C6912905979468049BE2ADD77F133" ma:contentTypeVersion="0" ma:contentTypeDescription="Create a new document." ma:contentTypeScope="" ma:versionID="0e6d342fc2e3ac91291a97ec3ef7b6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361FF3-4833-440B-BB96-31D4357C4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408508-5FC8-4C2C-A895-B08AECE18699}"/>
</file>

<file path=customXml/itemProps3.xml><?xml version="1.0" encoding="utf-8"?>
<ds:datastoreItem xmlns:ds="http://schemas.openxmlformats.org/officeDocument/2006/customXml" ds:itemID="{484300BE-2400-4386-BB8B-01EFE34814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3274</Words>
  <Application>Microsoft Office PowerPoint</Application>
  <PresentationFormat>On-screen Show (4:3)</PresentationFormat>
  <Paragraphs>320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Diseases of Nervous System</vt:lpstr>
      <vt:lpstr>I.Edema, Hydrocephalus and Herniation</vt:lpstr>
      <vt:lpstr>A. Brain Edema</vt:lpstr>
      <vt:lpstr>PowerPoint Presentation</vt:lpstr>
      <vt:lpstr>PowerPoint Presentation</vt:lpstr>
      <vt:lpstr>PowerPoint Presentation</vt:lpstr>
      <vt:lpstr>Vasogenic edema surrounding glioblastoma (primary malignant brain tumor)</vt:lpstr>
      <vt:lpstr>PowerPoint Presentation</vt:lpstr>
      <vt:lpstr>PowerPoint Presentation</vt:lpstr>
      <vt:lpstr>B. Brain Herniation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 Brain Herniation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Uncal herniation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Cerebrovascular diseases </vt:lpstr>
      <vt:lpstr>A. Ischemia and infarction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Intracranial Hemorrhage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Subarachnoid Hemorrhage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Berry aneurysm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CENTRAL NERVOUS SYSTEM 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Contusions: Recent and 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DISEASES OF MYELIN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multiple sclerosis</vt:lpstr>
      <vt:lpstr>PowerPoint Presentation</vt:lpstr>
      <vt:lpstr>PowerPoint Presentation</vt:lpstr>
      <vt:lpstr>PowerPoint Presentation</vt:lpstr>
      <vt:lpstr>Acute MS(Marburg diseaase)</vt:lpstr>
      <vt:lpstr>Acute MS(Marburg diseaase)</vt:lpstr>
      <vt:lpstr>Clinically isolated patterns</vt:lpstr>
      <vt:lpstr>PowerPoint Presentation</vt:lpstr>
      <vt:lpstr>PowerPoint Presentation</vt:lpstr>
      <vt:lpstr>PowerPoint Presentation</vt:lpstr>
      <vt:lpstr>PowerPoint Presentation</vt:lpstr>
      <vt:lpstr>Multiple sclerosis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</dc:creator>
  <cp:lastModifiedBy>Mid</cp:lastModifiedBy>
  <cp:revision>44</cp:revision>
  <dcterms:created xsi:type="dcterms:W3CDTF">2017-03-12T13:22:54Z</dcterms:created>
  <dcterms:modified xsi:type="dcterms:W3CDTF">2018-01-04T09:48:47Z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0x010100867C6912905979468049BE2ADD77F133</vt:lpwstr>
  </property>
</Properties>
</file>