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54.xml" ContentType="application/vnd.openxmlformats-officedocument.presentationml.slide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5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69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70.xml" ContentType="application/vnd.openxmlformats-officedocument.presentationml.slide+xml"/>
  <Override PartName="/ppt/slides/slide62.xml" ContentType="application/vnd.openxmlformats-officedocument.presentationml.slide+xml"/>
  <Override PartName="/ppt/slides/slide57.xml" ContentType="application/vnd.openxmlformats-officedocument.presentationml.slide+xml"/>
  <Override PartName="/ppt/slides/slide64.xml" ContentType="application/vnd.openxmlformats-officedocument.presentationml.slide+xml"/>
  <Override PartName="/ppt/slides/slide68.xml" ContentType="application/vnd.openxmlformats-officedocument.presentationml.slide+xml"/>
  <Override PartName="/ppt/slides/slide67.xml" ContentType="application/vnd.openxmlformats-officedocument.presentationml.slide+xml"/>
  <Override PartName="/ppt/slides/slide63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394" r:id="rId10"/>
    <p:sldId id="288" r:id="rId11"/>
    <p:sldId id="289" r:id="rId12"/>
    <p:sldId id="396" r:id="rId13"/>
    <p:sldId id="291" r:id="rId14"/>
    <p:sldId id="292" r:id="rId15"/>
    <p:sldId id="294" r:id="rId16"/>
    <p:sldId id="295" r:id="rId17"/>
    <p:sldId id="296" r:id="rId18"/>
    <p:sldId id="397" r:id="rId19"/>
    <p:sldId id="297" r:id="rId20"/>
    <p:sldId id="298" r:id="rId21"/>
    <p:sldId id="299" r:id="rId22"/>
    <p:sldId id="398" r:id="rId23"/>
    <p:sldId id="300" r:id="rId24"/>
    <p:sldId id="301" r:id="rId25"/>
    <p:sldId id="302" r:id="rId26"/>
    <p:sldId id="399" r:id="rId27"/>
    <p:sldId id="307" r:id="rId28"/>
    <p:sldId id="308" r:id="rId29"/>
    <p:sldId id="310" r:id="rId30"/>
    <p:sldId id="400" r:id="rId31"/>
    <p:sldId id="312" r:id="rId32"/>
    <p:sldId id="313" r:id="rId33"/>
    <p:sldId id="314" r:id="rId34"/>
    <p:sldId id="315" r:id="rId35"/>
    <p:sldId id="320" r:id="rId36"/>
    <p:sldId id="323" r:id="rId37"/>
    <p:sldId id="325" r:id="rId38"/>
    <p:sldId id="327" r:id="rId39"/>
    <p:sldId id="328" r:id="rId40"/>
    <p:sldId id="337" r:id="rId41"/>
    <p:sldId id="338" r:id="rId42"/>
    <p:sldId id="339" r:id="rId43"/>
    <p:sldId id="340" r:id="rId44"/>
    <p:sldId id="341" r:id="rId45"/>
    <p:sldId id="342" r:id="rId46"/>
    <p:sldId id="350" r:id="rId47"/>
    <p:sldId id="352" r:id="rId48"/>
    <p:sldId id="353" r:id="rId49"/>
    <p:sldId id="355" r:id="rId50"/>
    <p:sldId id="357" r:id="rId51"/>
    <p:sldId id="358" r:id="rId52"/>
    <p:sldId id="359" r:id="rId53"/>
    <p:sldId id="428" r:id="rId54"/>
    <p:sldId id="361" r:id="rId55"/>
    <p:sldId id="363" r:id="rId56"/>
    <p:sldId id="420" r:id="rId57"/>
    <p:sldId id="421" r:id="rId58"/>
    <p:sldId id="402" r:id="rId59"/>
    <p:sldId id="403" r:id="rId60"/>
    <p:sldId id="404" r:id="rId61"/>
    <p:sldId id="422" r:id="rId62"/>
    <p:sldId id="405" r:id="rId63"/>
    <p:sldId id="406" r:id="rId64"/>
    <p:sldId id="423" r:id="rId65"/>
    <p:sldId id="408" r:id="rId66"/>
    <p:sldId id="409" r:id="rId67"/>
    <p:sldId id="410" r:id="rId68"/>
    <p:sldId id="424" r:id="rId69"/>
    <p:sldId id="411" r:id="rId70"/>
    <p:sldId id="412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79" Type="http://schemas.openxmlformats.org/officeDocument/2006/relationships/customXml" Target="../customXml/item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78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E4DAE-3847-4F80-9C54-8F57489F7C5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0ECEC-736D-4F12-BFFA-090BE2368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7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1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1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6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5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6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8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8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4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6CF-6A5C-4E6B-A9E8-B6E3E6A6F01B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7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Diseases of Nervous System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Fatima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Obeidat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MD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4403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endParaRPr lang="en-US" sz="3600" i="1" dirty="0" smtClean="0">
              <a:latin typeface="Arial Narrow" pitchFamily="34" charset="0"/>
            </a:endParaRPr>
          </a:p>
          <a:p>
            <a:pPr>
              <a:buFontTx/>
              <a:buNone/>
              <a:defRPr/>
            </a:pPr>
            <a:r>
              <a:rPr lang="en-US" sz="5800" i="1" dirty="0" smtClean="0">
                <a:latin typeface="Arial Narrow" pitchFamily="34" charset="0"/>
              </a:rPr>
              <a:t> </a:t>
            </a:r>
            <a:r>
              <a:rPr lang="en-US" sz="5800" dirty="0" smtClean="0">
                <a:latin typeface="Arial Narrow" pitchFamily="34" charset="0"/>
              </a:rPr>
              <a:t>a. Most commonly due to impaired flow due to obstruction or impaired </a:t>
            </a:r>
            <a:r>
              <a:rPr lang="en-US" sz="5800" dirty="0" err="1" smtClean="0">
                <a:latin typeface="Arial Narrow" pitchFamily="34" charset="0"/>
              </a:rPr>
              <a:t>resorption</a:t>
            </a:r>
            <a:r>
              <a:rPr lang="en-US" sz="5800" dirty="0" smtClean="0">
                <a:latin typeface="Arial Narrow" pitchFamily="34" charset="0"/>
              </a:rPr>
              <a:t> of CSF </a:t>
            </a:r>
          </a:p>
          <a:p>
            <a:pPr>
              <a:buFontTx/>
              <a:buNone/>
              <a:defRPr/>
            </a:pPr>
            <a:r>
              <a:rPr lang="en-US" sz="5800" dirty="0" smtClean="0">
                <a:latin typeface="Arial Narrow" pitchFamily="34" charset="0"/>
              </a:rPr>
              <a:t>b. Overproduction of CSF, seen in choroid plexus </a:t>
            </a:r>
            <a:r>
              <a:rPr lang="en-US" sz="5800" dirty="0" err="1" smtClean="0">
                <a:latin typeface="Arial Narrow" pitchFamily="34" charset="0"/>
              </a:rPr>
              <a:t>papilloma</a:t>
            </a:r>
            <a:r>
              <a:rPr lang="en-US" sz="5800" dirty="0" smtClean="0">
                <a:latin typeface="Arial Narrow" pitchFamily="34" charset="0"/>
              </a:rPr>
              <a:t> </a:t>
            </a:r>
            <a:r>
              <a:rPr lang="en-US" sz="5800" u="sng" dirty="0" smtClean="0">
                <a:latin typeface="Arial Narrow" pitchFamily="34" charset="0"/>
              </a:rPr>
              <a:t>is a rare cause of  hydrocephalus.</a:t>
            </a:r>
          </a:p>
          <a:p>
            <a:pPr>
              <a:buFontTx/>
              <a:buNone/>
              <a:defRPr/>
            </a:pPr>
            <a:r>
              <a:rPr lang="en-US" sz="5800" u="sng" dirty="0" smtClean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41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4008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4200" u="sng" dirty="0" smtClean="0">
                <a:latin typeface="Arial Narrow" panose="020B0606020202030204" pitchFamily="34" charset="0"/>
              </a:rPr>
              <a:t>Types of hydrocephalus</a:t>
            </a:r>
          </a:p>
          <a:p>
            <a:pPr marL="857250" indent="-857250">
              <a:buFontTx/>
              <a:buNone/>
              <a:defRPr/>
            </a:pPr>
            <a:r>
              <a:rPr lang="en-US" sz="4200" b="1" dirty="0" smtClean="0">
                <a:latin typeface="Arial Narrow" pitchFamily="34" charset="0"/>
              </a:rPr>
              <a:t>  </a:t>
            </a:r>
            <a:r>
              <a:rPr lang="en-US" sz="4200" b="1" u="sng" dirty="0">
                <a:latin typeface="Arial Narrow" pitchFamily="34" charset="0"/>
              </a:rPr>
              <a:t>1</a:t>
            </a:r>
            <a:r>
              <a:rPr lang="en-US" sz="4200" b="1" u="sng" dirty="0" smtClean="0">
                <a:latin typeface="Arial Narrow" pitchFamily="34" charset="0"/>
              </a:rPr>
              <a:t>. Non-communicating hydrocephalus (obstructive</a:t>
            </a:r>
            <a:r>
              <a:rPr lang="en-US" sz="4200" u="sng" dirty="0" smtClean="0">
                <a:latin typeface="Arial Narrow" pitchFamily="34" charset="0"/>
              </a:rPr>
              <a:t>)</a:t>
            </a:r>
            <a:r>
              <a:rPr lang="en-US" sz="4200" dirty="0" smtClean="0">
                <a:latin typeface="Arial Narrow" pitchFamily="34" charset="0"/>
              </a:rPr>
              <a:t>: </a:t>
            </a:r>
          </a:p>
          <a:p>
            <a:pPr marL="857250" indent="-857250">
              <a:buFontTx/>
              <a:buNone/>
              <a:defRPr/>
            </a:pPr>
            <a:r>
              <a:rPr lang="en-US" sz="4200" dirty="0" smtClean="0">
                <a:latin typeface="Arial Narrow" pitchFamily="34" charset="0"/>
              </a:rPr>
              <a:t> -     It occurs when a lesion obstructing the free passage of the CSF from the ventricles to the subarachnoid space;</a:t>
            </a:r>
          </a:p>
          <a:p>
            <a:pPr marL="857250" indent="-857250">
              <a:buFontTx/>
              <a:buNone/>
              <a:defRPr/>
            </a:pPr>
            <a:r>
              <a:rPr lang="en-US" sz="4200" b="1" i="1" u="sng" dirty="0" smtClean="0">
                <a:latin typeface="Arial Narrow" pitchFamily="34" charset="0"/>
              </a:rPr>
              <a:t> </a:t>
            </a:r>
            <a:endParaRPr lang="en-US" sz="3600" dirty="0" smtClean="0">
              <a:latin typeface="Arial Narrow" pitchFamily="34" charset="0"/>
            </a:endParaRPr>
          </a:p>
          <a:p>
            <a:pPr marL="857250" indent="-857250"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22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400" dirty="0" smtClean="0">
                <a:latin typeface="Arial Narrow" panose="020B0606020202030204" pitchFamily="34" charset="0"/>
              </a:rPr>
              <a:t>Tumors</a:t>
            </a:r>
          </a:p>
          <a:p>
            <a:pPr>
              <a:buFontTx/>
              <a:buChar char="-"/>
            </a:pPr>
            <a:r>
              <a:rPr lang="en-US" sz="4400" dirty="0" smtClean="0">
                <a:latin typeface="Arial Narrow" panose="020B0606020202030204" pitchFamily="34" charset="0"/>
              </a:rPr>
              <a:t>Congenital </a:t>
            </a:r>
            <a:r>
              <a:rPr lang="en-US" sz="4400" dirty="0" err="1" smtClean="0">
                <a:latin typeface="Arial Narrow" panose="020B0606020202030204" pitchFamily="34" charset="0"/>
              </a:rPr>
              <a:t>Acqueduct</a:t>
            </a:r>
            <a:r>
              <a:rPr lang="en-US" sz="4400" dirty="0" smtClean="0">
                <a:latin typeface="Arial Narrow" panose="020B0606020202030204" pitchFamily="34" charset="0"/>
              </a:rPr>
              <a:t> stenosis</a:t>
            </a:r>
            <a:endParaRPr lang="en-US" sz="4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62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3600" b="1" u="sng" dirty="0" smtClean="0">
                <a:latin typeface="Arial Narrow" pitchFamily="34" charset="0"/>
              </a:rPr>
              <a:t>2.  </a:t>
            </a:r>
            <a:r>
              <a:rPr lang="en-US" sz="3600" b="1" i="1" u="sng" dirty="0" smtClean="0">
                <a:latin typeface="Arial Narrow" pitchFamily="34" charset="0"/>
              </a:rPr>
              <a:t>Communicating hydrocephalus</a:t>
            </a:r>
            <a:r>
              <a:rPr lang="en-US" sz="3600" b="1" i="1" dirty="0" smtClean="0">
                <a:latin typeface="Arial Narrow" pitchFamily="34" charset="0"/>
              </a:rPr>
              <a:t>,</a:t>
            </a:r>
            <a:r>
              <a:rPr lang="en-US" sz="3600" b="1" dirty="0" smtClean="0">
                <a:latin typeface="Arial Narrow" pitchFamily="34" charset="0"/>
              </a:rPr>
              <a:t> </a:t>
            </a:r>
            <a:r>
              <a:rPr lang="en-US" sz="3600" dirty="0" smtClean="0">
                <a:latin typeface="Arial Narrow" pitchFamily="34" charset="0"/>
              </a:rPr>
              <a:t>: 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latin typeface="Arial Narrow" pitchFamily="34" charset="0"/>
              </a:rPr>
              <a:t>Refers to the abnormality in which there is a free passage of CSF from within the ventricular system into the subarachnoid space.</a:t>
            </a:r>
          </a:p>
          <a:p>
            <a:pPr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u="sng" dirty="0" smtClean="0">
                <a:latin typeface="Arial Narrow" pitchFamily="34" charset="0"/>
              </a:rPr>
              <a:t>-Causes</a:t>
            </a: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a. Defects in the subarachnoid space such as fibrosis in leptomeningeal infection and hemorrhage from saccular aneurysms.</a:t>
            </a:r>
            <a:endParaRPr lang="ar-JO" sz="3600" dirty="0" smtClean="0">
              <a:latin typeface="Arial Narrow" pitchFamily="34" charset="0"/>
            </a:endParaRPr>
          </a:p>
          <a:p>
            <a:pPr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 marL="742950" indent="-7429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b. Defects in absorption of CSF at the </a:t>
            </a:r>
            <a:r>
              <a:rPr lang="en-US" sz="4000" dirty="0" err="1" smtClean="0">
                <a:latin typeface="Arial Narrow" pitchFamily="34" charset="0"/>
              </a:rPr>
              <a:t>arachnoid</a:t>
            </a:r>
            <a:r>
              <a:rPr lang="en-US" sz="4000" dirty="0" smtClean="0">
                <a:latin typeface="Arial Narrow" pitchFamily="34" charset="0"/>
              </a:rPr>
              <a:t> granulations such as 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Congenital deficiency of arachnoids'  granulation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c. Overproduction of CSF by choroid plexus </a:t>
            </a:r>
            <a:r>
              <a:rPr lang="en-US" sz="4000" dirty="0" err="1" smtClean="0">
                <a:latin typeface="Arial Narrow" pitchFamily="34" charset="0"/>
              </a:rPr>
              <a:t>papilloma</a:t>
            </a:r>
            <a:endParaRPr lang="en-US" sz="4000" dirty="0" smtClean="0">
              <a:latin typeface="Arial Narrow" pitchFamily="34" charset="0"/>
            </a:endParaRPr>
          </a:p>
          <a:p>
            <a:pPr marL="742950" indent="-7429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d. Idiopathic</a:t>
            </a:r>
          </a:p>
          <a:p>
            <a:pPr marL="514350" indent="-514350"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1" dirty="0" smtClean="0">
                <a:latin typeface="Arial Narrow" pitchFamily="34" charset="0"/>
              </a:rPr>
              <a:t>C.  Brain Herniation </a:t>
            </a:r>
            <a:r>
              <a:rPr lang="en-GB" b="1" dirty="0" smtClean="0">
                <a:latin typeface="Arial Narrow" pitchFamily="34" charset="0"/>
              </a:rPr>
              <a:t/>
            </a:r>
            <a:br>
              <a:rPr lang="en-GB" b="1" dirty="0" smtClean="0">
                <a:latin typeface="Arial Narrow" pitchFamily="34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89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915400" cy="6400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800" dirty="0" smtClean="0">
                <a:latin typeface="Arial Narrow" pitchFamily="34" charset="0"/>
              </a:rPr>
              <a:t>-     Intracranial pressure may increase by focal expanding lesion or  generalized </a:t>
            </a:r>
            <a:r>
              <a:rPr lang="en-GB" sz="4800" dirty="0" err="1" smtClean="0">
                <a:latin typeface="Arial Narrow" pitchFamily="34" charset="0"/>
              </a:rPr>
              <a:t>edema</a:t>
            </a:r>
            <a:r>
              <a:rPr lang="en-GB" sz="4800" dirty="0" smtClean="0">
                <a:latin typeface="Arial Narrow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800" dirty="0" smtClean="0">
                <a:latin typeface="Arial Narrow" pitchFamily="34" charset="0"/>
              </a:rPr>
              <a:t>-     Because the cranial vault is subdivided by rigid </a:t>
            </a:r>
            <a:r>
              <a:rPr lang="en-GB" sz="4800" dirty="0" err="1" smtClean="0">
                <a:latin typeface="Arial Narrow" pitchFamily="34" charset="0"/>
              </a:rPr>
              <a:t>dural</a:t>
            </a:r>
            <a:r>
              <a:rPr lang="en-GB" sz="4800" dirty="0" smtClean="0">
                <a:latin typeface="Arial Narrow" pitchFamily="34" charset="0"/>
              </a:rPr>
              <a:t> folds (</a:t>
            </a:r>
            <a:r>
              <a:rPr lang="en-GB" sz="4800" dirty="0" err="1" smtClean="0">
                <a:latin typeface="Arial Narrow" pitchFamily="34" charset="0"/>
              </a:rPr>
              <a:t>falx</a:t>
            </a:r>
            <a:r>
              <a:rPr lang="en-GB" sz="4800" dirty="0" smtClean="0">
                <a:latin typeface="Arial Narrow" pitchFamily="34" charset="0"/>
              </a:rPr>
              <a:t> and tentorium), a focal expansion of the brain causes it to be displaced in relation to these partitions causing brain herniation</a:t>
            </a:r>
            <a:r>
              <a:rPr lang="en-GB" sz="4000" dirty="0" smtClean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06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486400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5400" dirty="0" smtClean="0">
                <a:latin typeface="Arial Narrow" pitchFamily="34" charset="0"/>
              </a:rPr>
              <a:t>-     </a:t>
            </a:r>
            <a:r>
              <a:rPr lang="en-GB" sz="5400" dirty="0" err="1" smtClean="0">
                <a:latin typeface="Arial Narrow" pitchFamily="34" charset="0"/>
              </a:rPr>
              <a:t>Herniations</a:t>
            </a:r>
            <a:r>
              <a:rPr lang="en-GB" sz="5400" dirty="0" smtClean="0">
                <a:latin typeface="Arial Narrow" pitchFamily="34" charset="0"/>
              </a:rPr>
              <a:t> are named by .  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5400" dirty="0" smtClean="0">
                <a:latin typeface="Arial Narrow" pitchFamily="34" charset="0"/>
              </a:rPr>
              <a:t>a.  Either the part of the brain that is displaced or</a:t>
            </a:r>
          </a:p>
          <a:p>
            <a:pPr marL="742950" indent="-742950">
              <a:lnSpc>
                <a:spcPct val="80000"/>
              </a:lnSpc>
              <a:buFontTx/>
              <a:buAutoNum type="alphaLcPeriod" startAt="2"/>
              <a:defRPr/>
            </a:pPr>
            <a:r>
              <a:rPr lang="en-GB" sz="5400" dirty="0" smtClean="0">
                <a:latin typeface="Arial Narrow" pitchFamily="34" charset="0"/>
              </a:rPr>
              <a:t>The structure across which it moves.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5400" b="1" dirty="0" smtClean="0">
                <a:latin typeface="Arial Narrow" pitchFamily="34" charset="0"/>
              </a:rPr>
              <a:t> -    Types of </a:t>
            </a:r>
            <a:r>
              <a:rPr lang="en-US" sz="5400" b="1" dirty="0" err="1" smtClean="0">
                <a:latin typeface="Arial Narrow" pitchFamily="34" charset="0"/>
              </a:rPr>
              <a:t>herniations</a:t>
            </a:r>
            <a:r>
              <a:rPr lang="en-US" sz="5400" dirty="0" smtClean="0">
                <a:latin typeface="Arial Narrow" pitchFamily="34" charset="0"/>
              </a:rPr>
              <a:t>:</a:t>
            </a:r>
            <a:endParaRPr lang="en-GB" sz="5400" b="1" i="1" u="sng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800" b="1" i="1" u="sng" dirty="0">
                <a:latin typeface="Arial Narrow" pitchFamily="34" charset="0"/>
              </a:rPr>
              <a:t>1. </a:t>
            </a:r>
            <a:r>
              <a:rPr lang="en-GB" sz="4800" b="1" i="1" u="sng" dirty="0" err="1">
                <a:latin typeface="Arial Narrow" pitchFamily="34" charset="0"/>
              </a:rPr>
              <a:t>Subfalcine</a:t>
            </a:r>
            <a:r>
              <a:rPr lang="en-GB" sz="4800" b="1" i="1" u="sng" dirty="0">
                <a:latin typeface="Arial Narrow" pitchFamily="34" charset="0"/>
              </a:rPr>
              <a:t> (cingulate) herniation</a:t>
            </a:r>
            <a:r>
              <a:rPr lang="en-GB" sz="4800" dirty="0">
                <a:latin typeface="Arial Narrow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800" dirty="0">
                <a:latin typeface="Arial Narrow" pitchFamily="34" charset="0"/>
              </a:rPr>
              <a:t>-   Expansion of a mass in </a:t>
            </a:r>
            <a:r>
              <a:rPr lang="en-GB" sz="4800" b="1" u="sng" dirty="0">
                <a:latin typeface="Arial Narrow" pitchFamily="34" charset="0"/>
              </a:rPr>
              <a:t>the frontal or parietal lobe </a:t>
            </a:r>
            <a:r>
              <a:rPr lang="en-GB" sz="4800" dirty="0">
                <a:latin typeface="Arial Narrow" pitchFamily="34" charset="0"/>
              </a:rPr>
              <a:t>will result in herniation of ipsilateral cingulate gyrus under the free edge of the </a:t>
            </a:r>
            <a:r>
              <a:rPr lang="en-GB" sz="4800" dirty="0" err="1" smtClean="0">
                <a:latin typeface="Arial Narrow" pitchFamily="34" charset="0"/>
              </a:rPr>
              <a:t>falx</a:t>
            </a:r>
            <a:r>
              <a:rPr lang="en-GB" sz="4800" dirty="0" smtClean="0">
                <a:latin typeface="Arial Narrow" pitchFamily="34" charset="0"/>
              </a:rPr>
              <a:t>.</a:t>
            </a:r>
            <a:endParaRPr lang="en-GB" sz="4800" dirty="0">
              <a:latin typeface="Arial Narrow" pitchFamily="34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94371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5410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   - </a:t>
            </a:r>
            <a:r>
              <a:rPr lang="en-GB" sz="5400" dirty="0" smtClean="0">
                <a:latin typeface="Arial Narrow" pitchFamily="34" charset="0"/>
              </a:rPr>
              <a:t>to produce selective displacement of the </a:t>
            </a:r>
            <a:r>
              <a:rPr lang="en-GB" sz="5400" dirty="0" err="1" smtClean="0">
                <a:latin typeface="Arial Narrow" pitchFamily="34" charset="0"/>
              </a:rPr>
              <a:t>pericallosal</a:t>
            </a:r>
            <a:r>
              <a:rPr lang="en-GB" sz="5400" dirty="0" smtClean="0">
                <a:latin typeface="Arial Narrow" pitchFamily="34" charset="0"/>
              </a:rPr>
              <a:t> arteries away from the lesion and from the midline</a:t>
            </a:r>
          </a:p>
          <a:p>
            <a:pPr>
              <a:defRPr/>
            </a:pPr>
            <a:endParaRPr lang="en-US" sz="3600" dirty="0" smtClean="0">
              <a:latin typeface="Arial Narrow" pitchFamily="34" charset="0"/>
            </a:endParaRPr>
          </a:p>
          <a:p>
            <a:pPr>
              <a:defRPr/>
            </a:pP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4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I.Edema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Hydrocephalus and Herniation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410200"/>
          </a:xfrm>
        </p:spPr>
        <p:txBody>
          <a:bodyPr/>
          <a:lstStyle/>
          <a:p>
            <a:pPr>
              <a:buNone/>
            </a:pPr>
            <a:r>
              <a:rPr lang="en-GB" b="1" u="sng" dirty="0" smtClean="0">
                <a:latin typeface="Arial Narrow" pitchFamily="34" charset="0"/>
              </a:rPr>
              <a:t>Consequences</a:t>
            </a:r>
          </a:p>
          <a:p>
            <a:pPr>
              <a:buNone/>
            </a:pPr>
            <a:r>
              <a:rPr lang="en-GB" dirty="0" smtClean="0">
                <a:latin typeface="Arial Narrow" pitchFamily="34" charset="0"/>
              </a:rPr>
              <a:t>-   </a:t>
            </a:r>
            <a:r>
              <a:rPr lang="en-GB" sz="4000" dirty="0" smtClean="0">
                <a:latin typeface="Arial Narrow" pitchFamily="34" charset="0"/>
              </a:rPr>
              <a:t>This may compromise circulation through the </a:t>
            </a:r>
            <a:r>
              <a:rPr lang="en-GB" sz="4000" dirty="0" err="1" smtClean="0">
                <a:latin typeface="Arial Narrow" pitchFamily="34" charset="0"/>
              </a:rPr>
              <a:t>pericallosal</a:t>
            </a:r>
            <a:r>
              <a:rPr lang="en-GB" sz="4000" dirty="0" smtClean="0">
                <a:latin typeface="Arial Narrow" pitchFamily="34" charset="0"/>
              </a:rPr>
              <a:t> arteries ( branches of anterior cerebral artery) and result in infarction of the parietal </a:t>
            </a:r>
            <a:r>
              <a:rPr lang="en-GB" sz="4000" dirty="0" err="1" smtClean="0">
                <a:latin typeface="Arial Narrow" pitchFamily="34" charset="0"/>
              </a:rPr>
              <a:t>parasaggital</a:t>
            </a:r>
            <a:r>
              <a:rPr lang="en-GB" sz="4000" dirty="0" smtClean="0">
                <a:latin typeface="Arial Narrow" pitchFamily="34" charset="0"/>
              </a:rPr>
              <a:t> cortex , manifesting clinically as a weakness or sensory loss in one or both legs.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81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915400" cy="6248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b="1" i="1" u="sng" dirty="0">
                <a:latin typeface="Arial Narrow" pitchFamily="34" charset="0"/>
              </a:rPr>
              <a:t>2. </a:t>
            </a:r>
            <a:r>
              <a:rPr lang="en-GB" sz="4000" b="1" i="1" u="sng" dirty="0" err="1" smtClean="0">
                <a:latin typeface="Arial Narrow" pitchFamily="34" charset="0"/>
              </a:rPr>
              <a:t>Tentorial</a:t>
            </a:r>
            <a:r>
              <a:rPr lang="en-GB" sz="4000" b="1" i="1" u="sng" dirty="0" smtClean="0">
                <a:latin typeface="Arial Narrow" pitchFamily="34" charset="0"/>
              </a:rPr>
              <a:t> </a:t>
            </a:r>
            <a:r>
              <a:rPr lang="en-GB" sz="4000" b="1" i="1" u="sng" dirty="0">
                <a:latin typeface="Arial Narrow" pitchFamily="34" charset="0"/>
              </a:rPr>
              <a:t>(</a:t>
            </a:r>
            <a:r>
              <a:rPr lang="en-GB" sz="4000" b="1" i="1" u="sng" dirty="0" err="1" smtClean="0">
                <a:latin typeface="Arial Narrow" pitchFamily="34" charset="0"/>
              </a:rPr>
              <a:t>uncal</a:t>
            </a:r>
            <a:r>
              <a:rPr lang="en-GB" sz="4000" b="1" i="1" u="sng" dirty="0" smtClean="0">
                <a:latin typeface="Arial Narrow" pitchFamily="34" charset="0"/>
              </a:rPr>
              <a:t>)</a:t>
            </a:r>
            <a:r>
              <a:rPr lang="en-GB" sz="4000" b="1" u="sng" dirty="0" smtClean="0">
                <a:latin typeface="Arial Narrow" pitchFamily="34" charset="0"/>
              </a:rPr>
              <a:t> or </a:t>
            </a:r>
            <a:r>
              <a:rPr lang="en-GB" sz="4000" b="1" u="sng" dirty="0" err="1" smtClean="0">
                <a:latin typeface="Arial Narrow" pitchFamily="34" charset="0"/>
              </a:rPr>
              <a:t>uncinate</a:t>
            </a:r>
            <a:r>
              <a:rPr lang="en-GB" sz="4000" b="1" u="sng" dirty="0" smtClean="0">
                <a:latin typeface="Arial Narrow" pitchFamily="34" charset="0"/>
              </a:rPr>
              <a:t> </a:t>
            </a:r>
            <a:r>
              <a:rPr lang="en-GB" sz="4000" b="1" u="sng" dirty="0" err="1" smtClean="0">
                <a:latin typeface="Arial Narrow" pitchFamily="34" charset="0"/>
              </a:rPr>
              <a:t>gyrus</a:t>
            </a:r>
            <a:r>
              <a:rPr lang="en-GB" sz="4000" b="1" u="sng" dirty="0" smtClean="0">
                <a:latin typeface="Arial Narrow" pitchFamily="34" charset="0"/>
              </a:rPr>
              <a:t> </a:t>
            </a:r>
            <a:r>
              <a:rPr lang="en-GB" sz="4000" b="1" u="sng" dirty="0" err="1" smtClean="0">
                <a:latin typeface="Arial Narrow" pitchFamily="34" charset="0"/>
              </a:rPr>
              <a:t>herniation</a:t>
            </a:r>
            <a:r>
              <a:rPr lang="en-GB" sz="4000" dirty="0" smtClean="0">
                <a:latin typeface="Arial Narrow" pitchFamily="34" charset="0"/>
              </a:rPr>
              <a:t>- 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-  Caused by any </a:t>
            </a:r>
            <a:r>
              <a:rPr lang="en-GB" sz="4000" dirty="0" err="1" smtClean="0">
                <a:latin typeface="Arial Narrow" pitchFamily="34" charset="0"/>
              </a:rPr>
              <a:t>supratentorial</a:t>
            </a:r>
            <a:r>
              <a:rPr lang="en-GB" sz="4000" dirty="0" smtClean="0">
                <a:latin typeface="Arial Narrow" pitchFamily="34" charset="0"/>
              </a:rPr>
              <a:t> </a:t>
            </a:r>
            <a:r>
              <a:rPr lang="en-GB" sz="4000" dirty="0">
                <a:latin typeface="Arial Narrow" pitchFamily="34" charset="0"/>
              </a:rPr>
              <a:t>expanding </a:t>
            </a:r>
            <a:r>
              <a:rPr lang="en-GB" sz="4000" dirty="0" smtClean="0">
                <a:latin typeface="Arial Narrow" pitchFamily="34" charset="0"/>
              </a:rPr>
              <a:t> </a:t>
            </a:r>
            <a:r>
              <a:rPr lang="en-GB" sz="4000" dirty="0">
                <a:latin typeface="Arial Narrow" pitchFamily="34" charset="0"/>
              </a:rPr>
              <a:t>mass </a:t>
            </a:r>
            <a:r>
              <a:rPr lang="en-GB" sz="4000" dirty="0" smtClean="0">
                <a:latin typeface="Arial Narrow" pitchFamily="34" charset="0"/>
              </a:rPr>
              <a:t>which may </a:t>
            </a:r>
            <a:r>
              <a:rPr lang="en-GB" sz="4000" dirty="0">
                <a:latin typeface="Arial Narrow" pitchFamily="34" charset="0"/>
              </a:rPr>
              <a:t>produce herniation of the ipsilateral uncus </a:t>
            </a:r>
            <a:r>
              <a:rPr lang="en-GB" sz="4000" dirty="0" smtClean="0">
                <a:latin typeface="Arial Narrow" pitchFamily="34" charset="0"/>
              </a:rPr>
              <a:t>(tip and medial part of </a:t>
            </a:r>
            <a:r>
              <a:rPr lang="en-GB" sz="4000" dirty="0" err="1" smtClean="0">
                <a:latin typeface="Arial Narrow" pitchFamily="34" charset="0"/>
              </a:rPr>
              <a:t>parahippocampal</a:t>
            </a:r>
            <a:r>
              <a:rPr lang="en-GB" sz="4000" dirty="0" smtClean="0">
                <a:latin typeface="Arial Narrow" pitchFamily="34" charset="0"/>
              </a:rPr>
              <a:t> gyrus) downwards </a:t>
            </a:r>
            <a:r>
              <a:rPr lang="en-GB" sz="4000" dirty="0">
                <a:latin typeface="Arial Narrow" pitchFamily="34" charset="0"/>
              </a:rPr>
              <a:t>through the tentorial </a:t>
            </a:r>
            <a:r>
              <a:rPr lang="en-GB" sz="4000" dirty="0" smtClean="0">
                <a:latin typeface="Arial Narrow" pitchFamily="34" charset="0"/>
              </a:rPr>
              <a:t>incisura.</a:t>
            </a:r>
            <a:endParaRPr lang="en-GB" sz="4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5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>
                <a:latin typeface="Arial Narrow" pitchFamily="34" charset="0"/>
              </a:rPr>
              <a:t>-    This occurs most frequently when the mass </a:t>
            </a:r>
            <a:r>
              <a:rPr lang="en-GB" sz="4400" u="sng" dirty="0">
                <a:latin typeface="Arial Narrow" pitchFamily="34" charset="0"/>
              </a:rPr>
              <a:t>is located in the temporal lobe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32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Uncal</a:t>
            </a:r>
            <a:r>
              <a:rPr lang="en-US" dirty="0" smtClean="0"/>
              <a:t> </a:t>
            </a:r>
            <a:r>
              <a:rPr lang="en-US" dirty="0" err="1" smtClean="0"/>
              <a:t>herniation</a:t>
            </a:r>
            <a:endParaRPr lang="en-US" dirty="0"/>
          </a:p>
        </p:txBody>
      </p:sp>
      <p:pic>
        <p:nvPicPr>
          <p:cNvPr id="1026" name="Picture 2" descr="C:\Users\Delo\Desktop\CNS058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9248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0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GB" sz="4000" b="1" u="sng" dirty="0" smtClean="0">
                <a:latin typeface="Arial Narrow" pitchFamily="34" charset="0"/>
              </a:rPr>
              <a:t>-     Consequences of temporal lobe displacement</a:t>
            </a:r>
            <a:r>
              <a:rPr lang="en-GB" sz="4000" dirty="0" smtClean="0">
                <a:latin typeface="Arial Narrow" pitchFamily="34" charset="0"/>
              </a:rPr>
              <a:t>:</a:t>
            </a:r>
          </a:p>
          <a:p>
            <a:pPr marL="742950" indent="-742950">
              <a:buFontTx/>
              <a:buAutoNum type="alphaUcPeriod"/>
              <a:defRPr/>
            </a:pPr>
            <a:r>
              <a:rPr lang="en-US" sz="4000" dirty="0" smtClean="0">
                <a:latin typeface="Arial Narrow" pitchFamily="34" charset="0"/>
              </a:rPr>
              <a:t>The </a:t>
            </a:r>
            <a:r>
              <a:rPr lang="en-US" sz="4000" dirty="0" err="1" smtClean="0">
                <a:latin typeface="Arial Narrow" pitchFamily="34" charset="0"/>
              </a:rPr>
              <a:t>ipsilateral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oculomotor</a:t>
            </a:r>
            <a:r>
              <a:rPr lang="en-US" sz="4000" dirty="0" smtClean="0">
                <a:latin typeface="Arial Narrow" pitchFamily="34" charset="0"/>
              </a:rPr>
              <a:t> nerve compressed between the  free edge of the </a:t>
            </a:r>
            <a:r>
              <a:rPr lang="en-US" sz="4000" dirty="0" err="1" smtClean="0">
                <a:latin typeface="Arial Narrow" pitchFamily="34" charset="0"/>
              </a:rPr>
              <a:t>tentorium</a:t>
            </a:r>
            <a:r>
              <a:rPr lang="en-US" sz="4000" dirty="0" smtClean="0">
                <a:latin typeface="Arial Narrow" pitchFamily="34" charset="0"/>
              </a:rPr>
              <a:t> and the posterior cerebral artery will result in  paralysis of the nerve produces </a:t>
            </a:r>
            <a:r>
              <a:rPr lang="en-US" sz="4000" u="sng" dirty="0" err="1" smtClean="0">
                <a:latin typeface="Arial Narrow" pitchFamily="34" charset="0"/>
              </a:rPr>
              <a:t>ptosis</a:t>
            </a:r>
            <a:r>
              <a:rPr lang="en-US" sz="4000" u="sng" dirty="0" smtClean="0">
                <a:latin typeface="Arial Narrow" pitchFamily="34" charset="0"/>
              </a:rPr>
              <a:t> and dilation of the pupil </a:t>
            </a:r>
            <a:r>
              <a:rPr lang="en-US" sz="4000" u="sng" dirty="0" err="1" smtClean="0">
                <a:latin typeface="Arial Narrow" pitchFamily="34" charset="0"/>
              </a:rPr>
              <a:t>ipsilateral</a:t>
            </a:r>
            <a:r>
              <a:rPr lang="en-US" sz="4000" u="sng" dirty="0" smtClean="0">
                <a:latin typeface="Arial Narrow" pitchFamily="34" charset="0"/>
              </a:rPr>
              <a:t> to the lesion 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12409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GB" sz="3600" dirty="0" smtClean="0">
              <a:latin typeface="Arial Narrow" pitchFamily="34" charset="0"/>
            </a:endParaRPr>
          </a:p>
          <a:p>
            <a:pPr marL="742950" indent="-742950">
              <a:lnSpc>
                <a:spcPct val="80000"/>
              </a:lnSpc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   </a:t>
            </a:r>
          </a:p>
          <a:p>
            <a:pPr marL="742950" indent="-742950">
              <a:lnSpc>
                <a:spcPct val="80000"/>
              </a:lnSpc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Note -   Dilation of the pupil is the earliest consistent sign of </a:t>
            </a:r>
            <a:r>
              <a:rPr lang="en-US" sz="3600" u="sng" dirty="0" err="1" smtClean="0">
                <a:latin typeface="Arial Narrow" pitchFamily="34" charset="0"/>
              </a:rPr>
              <a:t>tentorial</a:t>
            </a:r>
            <a:r>
              <a:rPr lang="en-US" sz="3600" u="sng" dirty="0" smtClean="0">
                <a:latin typeface="Arial Narrow" pitchFamily="34" charset="0"/>
              </a:rPr>
              <a:t> </a:t>
            </a:r>
            <a:r>
              <a:rPr lang="en-US" sz="3600" u="sng" dirty="0" err="1" smtClean="0">
                <a:latin typeface="Arial Narrow" pitchFamily="34" charset="0"/>
              </a:rPr>
              <a:t>herniation</a:t>
            </a:r>
            <a:r>
              <a:rPr lang="en-US" sz="3600" u="sng" dirty="0" smtClean="0">
                <a:latin typeface="Arial Narrow" pitchFamily="34" charset="0"/>
              </a:rPr>
              <a:t> and may occur before there is any loss of consciousness</a:t>
            </a:r>
          </a:p>
          <a:p>
            <a:pPr marL="742950" indent="-742950">
              <a:lnSpc>
                <a:spcPct val="80000"/>
              </a:lnSpc>
              <a:buFontTx/>
              <a:buAutoNum type="alphaUcPeriod" startAt="2"/>
              <a:defRPr/>
            </a:pPr>
            <a:r>
              <a:rPr lang="en-US" sz="3600" dirty="0" smtClean="0">
                <a:latin typeface="Arial Narrow" pitchFamily="34" charset="0"/>
              </a:rPr>
              <a:t>Compression of the cerebral peduncle(crus </a:t>
            </a:r>
            <a:r>
              <a:rPr lang="en-US" sz="3600" dirty="0" err="1" smtClean="0">
                <a:latin typeface="Arial Narrow" pitchFamily="34" charset="0"/>
              </a:rPr>
              <a:t>cerbri</a:t>
            </a:r>
            <a:r>
              <a:rPr lang="en-US" sz="3600" dirty="0" smtClean="0">
                <a:latin typeface="Arial Narrow" pitchFamily="34" charset="0"/>
              </a:rPr>
              <a:t>) on the side of the mass lesion will result in contralateral limb weakness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latin typeface="Arial Narrow" pitchFamily="34" charset="0"/>
              </a:rPr>
              <a:t>C. Compression </a:t>
            </a:r>
            <a:r>
              <a:rPr lang="en-GB" sz="4400" dirty="0">
                <a:latin typeface="Arial Narrow" pitchFamily="34" charset="0"/>
              </a:rPr>
              <a:t>of the posterior cerebral artery  resulting in ischemic injury to the territory supplied by that </a:t>
            </a:r>
            <a:r>
              <a:rPr lang="en-GB" sz="4400" u="sng" dirty="0">
                <a:latin typeface="Arial Narrow" pitchFamily="34" charset="0"/>
              </a:rPr>
              <a:t>vessel, including the primary visual cortex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7400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2400" dirty="0" smtClean="0"/>
              <a:t>.</a:t>
            </a:r>
            <a:endParaRPr lang="en-GB" sz="24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2400" dirty="0"/>
              <a:t> </a:t>
            </a:r>
            <a:r>
              <a:rPr lang="en-GB" sz="5400" dirty="0" smtClean="0"/>
              <a:t>3</a:t>
            </a:r>
            <a:r>
              <a:rPr lang="en-GB" sz="5400" b="1" i="1" u="sng" dirty="0" smtClean="0">
                <a:latin typeface="Arial Narrow" pitchFamily="34" charset="0"/>
              </a:rPr>
              <a:t>.Tonsillar </a:t>
            </a:r>
            <a:r>
              <a:rPr lang="en-GB" sz="5400" b="1" i="1" u="sng" dirty="0" err="1">
                <a:latin typeface="Arial Narrow" pitchFamily="34" charset="0"/>
              </a:rPr>
              <a:t>herniation</a:t>
            </a:r>
            <a:r>
              <a:rPr lang="en-GB" sz="5400" dirty="0">
                <a:latin typeface="Arial Narrow" pitchFamily="34" charset="0"/>
              </a:rPr>
              <a:t> (foramen impaction, </a:t>
            </a:r>
            <a:r>
              <a:rPr lang="en-GB" sz="5400" dirty="0" err="1">
                <a:latin typeface="Arial Narrow" pitchFamily="34" charset="0"/>
              </a:rPr>
              <a:t>cerebellar</a:t>
            </a:r>
            <a:r>
              <a:rPr lang="en-GB" sz="5400" dirty="0">
                <a:latin typeface="Arial Narrow" pitchFamily="34" charset="0"/>
              </a:rPr>
              <a:t> cone)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5400" dirty="0">
                <a:latin typeface="Arial Narrow" pitchFamily="34" charset="0"/>
              </a:rPr>
              <a:t>-  Refers to displacement of the </a:t>
            </a:r>
            <a:r>
              <a:rPr lang="en-GB" sz="5400" dirty="0" err="1">
                <a:latin typeface="Arial Narrow" pitchFamily="34" charset="0"/>
              </a:rPr>
              <a:t>cerebellar</a:t>
            </a:r>
            <a:r>
              <a:rPr lang="en-GB" sz="5400" dirty="0">
                <a:latin typeface="Arial Narrow" pitchFamily="34" charset="0"/>
              </a:rPr>
              <a:t> tonsils through the foramen magnum. </a:t>
            </a:r>
          </a:p>
          <a:p>
            <a:pPr>
              <a:lnSpc>
                <a:spcPct val="80000"/>
              </a:lnSpc>
              <a:defRPr/>
            </a:pPr>
            <a:endParaRPr lang="en-GB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50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6000" dirty="0" smtClean="0">
                <a:latin typeface="Arial Narrow" pitchFamily="34" charset="0"/>
              </a:rPr>
              <a:t>-  This pattern of herniation is life-threatening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80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latin typeface="Arial Narrow" panose="020B0606020202030204" pitchFamily="34" charset="0"/>
              </a:rPr>
              <a:t>II. </a:t>
            </a:r>
            <a:r>
              <a:rPr lang="en-GB" dirty="0">
                <a:latin typeface="Arial Narrow" panose="020B0606020202030204" pitchFamily="34" charset="0"/>
              </a:rPr>
              <a:t>Cerebrovascular diseases </a:t>
            </a:r>
            <a:endParaRPr lang="en-GB" sz="3600" dirty="0">
              <a:latin typeface="Arial Narrow" panose="020B0606020202030204" pitchFamily="34" charset="0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A. Brain Edema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3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Narrow" panose="020B0606020202030204" pitchFamily="34" charset="0"/>
              </a:rPr>
              <a:t>A. Ischemia and infarction</a:t>
            </a:r>
            <a:endParaRPr lang="en-US" sz="5400" dirty="0">
              <a:latin typeface="Arial Narrow" panose="020B0606020202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31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4400" b="1" u="sng" dirty="0" smtClean="0">
                <a:latin typeface="Arial Narrow" pitchFamily="34" charset="0"/>
              </a:rPr>
              <a:t>Clinical terms</a:t>
            </a:r>
          </a:p>
          <a:p>
            <a:pPr>
              <a:buFontTx/>
              <a:buNone/>
              <a:defRPr/>
            </a:pPr>
            <a:r>
              <a:rPr lang="en-US" sz="4400" b="1" u="sng" dirty="0" smtClean="0">
                <a:latin typeface="Arial Narrow" pitchFamily="34" charset="0"/>
              </a:rPr>
              <a:t>1. Stroke :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latin typeface="Arial Narrow" pitchFamily="34" charset="0"/>
              </a:rPr>
              <a:t>Is the clinical designation applied to </a:t>
            </a:r>
          </a:p>
          <a:p>
            <a:pPr marL="742950" indent="-742950">
              <a:buAutoNum type="alphaLcPeriod"/>
              <a:defRPr/>
            </a:pPr>
            <a:r>
              <a:rPr lang="en-US" sz="3600" dirty="0" smtClean="0">
                <a:latin typeface="Arial Narrow" pitchFamily="34" charset="0"/>
              </a:rPr>
              <a:t>Abrupt onset of focal or global neurological symptoms</a:t>
            </a:r>
          </a:p>
          <a:p>
            <a:pPr marL="742950" indent="-742950">
              <a:buAutoNum type="alphaLcPeriod"/>
              <a:defRPr/>
            </a:pPr>
            <a:r>
              <a:rPr lang="en-US" sz="3600" dirty="0" smtClean="0">
                <a:latin typeface="Arial Narrow" pitchFamily="34" charset="0"/>
              </a:rPr>
              <a:t>Caused by ischemia or hemorrhage </a:t>
            </a:r>
          </a:p>
          <a:p>
            <a:pPr marL="742950" indent="-742950">
              <a:buFont typeface="Arial" pitchFamily="34" charset="0"/>
              <a:buAutoNum type="alphaLcPeriod"/>
              <a:defRPr/>
            </a:pPr>
            <a:r>
              <a:rPr lang="en-US" sz="3600" dirty="0" smtClean="0">
                <a:latin typeface="Arial Narrow" pitchFamily="34" charset="0"/>
              </a:rPr>
              <a:t>Symptoms must continue for more than 24 hours.</a:t>
            </a:r>
          </a:p>
          <a:p>
            <a:pPr marL="742950" indent="-742950">
              <a:buFont typeface="Arial" pitchFamily="34" charset="0"/>
              <a:buAutoNum type="alphaLcPeriod"/>
              <a:defRPr/>
            </a:pPr>
            <a:r>
              <a:rPr lang="en-US" sz="3600" dirty="0" smtClean="0">
                <a:latin typeface="Arial Narrow" pitchFamily="34" charset="0"/>
              </a:rPr>
              <a:t> Should be permanent damage to the brain. </a:t>
            </a:r>
          </a:p>
          <a:p>
            <a:pPr marL="742950" indent="-742950"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8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800" b="1" u="sng" dirty="0" smtClean="0">
                <a:latin typeface="Arial Narrow" pitchFamily="34" charset="0"/>
              </a:rPr>
              <a:t>2. Transient ischemic attack(TIA): </a:t>
            </a:r>
          </a:p>
          <a:p>
            <a:pPr>
              <a:buFontTx/>
              <a:buNone/>
              <a:defRPr/>
            </a:pPr>
            <a:r>
              <a:rPr lang="en-US" sz="4800" dirty="0" smtClean="0">
                <a:latin typeface="Arial Narrow" pitchFamily="34" charset="0"/>
              </a:rPr>
              <a:t>a-  The neurological symptoms resolve within 24 hours </a:t>
            </a:r>
          </a:p>
          <a:p>
            <a:pPr>
              <a:buFontTx/>
              <a:buNone/>
              <a:defRPr/>
            </a:pPr>
            <a:r>
              <a:rPr lang="en-US" sz="4800" dirty="0" smtClean="0">
                <a:latin typeface="Arial Narrow" pitchFamily="34" charset="0"/>
              </a:rPr>
              <a:t>b. No irreversible tissue damage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-   It is convenient to consider </a:t>
            </a:r>
            <a:r>
              <a:rPr lang="en-US" sz="4400" dirty="0" err="1" smtClean="0">
                <a:latin typeface="Arial Narrow" pitchFamily="34" charset="0"/>
              </a:rPr>
              <a:t>cerebrovascular</a:t>
            </a:r>
            <a:r>
              <a:rPr lang="en-US" sz="4400" dirty="0" smtClean="0">
                <a:latin typeface="Arial Narrow" pitchFamily="34" charset="0"/>
              </a:rPr>
              <a:t> disease as two processes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a.    Hypoxia, ischemia and infarction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b.    Hemorrhage </a:t>
            </a:r>
            <a:endParaRPr lang="en-GB" sz="4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791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A.    Hypoxia, ischemia and infarction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 The brain may be deprived of oxygen by several mechanisms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a.   Functional hypoxia in a setting of a low partial pressure of oxygen or impaired oxygen-carrying capacity </a:t>
            </a:r>
          </a:p>
          <a:p>
            <a:pPr marL="742950" indent="-742950">
              <a:lnSpc>
                <a:spcPct val="80000"/>
              </a:lnSpc>
              <a:buFontTx/>
              <a:buAutoNum type="alphaLcPeriod" startAt="2"/>
              <a:defRPr/>
            </a:pPr>
            <a:r>
              <a:rPr lang="en-US" sz="3600" dirty="0" smtClean="0">
                <a:latin typeface="Arial Narrow" pitchFamily="34" charset="0"/>
              </a:rPr>
              <a:t>Global Ischemia; either transient or permanent due to tissue </a:t>
            </a:r>
            <a:r>
              <a:rPr lang="en-US" sz="3600" dirty="0" err="1" smtClean="0">
                <a:latin typeface="Arial Narrow" pitchFamily="34" charset="0"/>
              </a:rPr>
              <a:t>hypoperfusion</a:t>
            </a:r>
            <a:r>
              <a:rPr lang="en-US" sz="3600" dirty="0" smtClean="0">
                <a:latin typeface="Arial Narrow" pitchFamily="34" charset="0"/>
              </a:rPr>
              <a:t>, as in  hypotension or shock</a:t>
            </a:r>
          </a:p>
          <a:p>
            <a:pPr marL="742950" indent="-742950">
              <a:lnSpc>
                <a:spcPct val="80000"/>
              </a:lnSpc>
              <a:buFontTx/>
              <a:buAutoNum type="alphaLcPeriod" startAt="2"/>
              <a:defRPr/>
            </a:pPr>
            <a:r>
              <a:rPr lang="en-US" sz="3600" dirty="0" smtClean="0">
                <a:latin typeface="Arial Narrow" pitchFamily="34" charset="0"/>
              </a:rPr>
              <a:t>Focal ischemia: vascular obstruction.</a:t>
            </a:r>
          </a:p>
        </p:txBody>
      </p:sp>
    </p:spTree>
    <p:extLst>
      <p:ext uri="{BB962C8B-B14F-4D97-AF65-F5344CB8AC3E}">
        <p14:creationId xmlns:p14="http://schemas.microsoft.com/office/powerpoint/2010/main" val="5762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3600" b="1" u="sng" dirty="0" smtClean="0">
                <a:latin typeface="Arial Narrow" pitchFamily="34" charset="0"/>
              </a:rPr>
              <a:t>Clinically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3600" b="1" u="sng" dirty="0" smtClean="0">
                <a:latin typeface="Arial Narrow" pitchFamily="34" charset="0"/>
              </a:rPr>
              <a:t>- Severe </a:t>
            </a:r>
            <a:r>
              <a:rPr lang="en-US" sz="3600" b="1" u="sng" dirty="0">
                <a:latin typeface="Arial Narrow" pitchFamily="34" charset="0"/>
              </a:rPr>
              <a:t>global </a:t>
            </a:r>
            <a:r>
              <a:rPr lang="en-US" sz="3600" b="1" u="sng" dirty="0" smtClean="0">
                <a:latin typeface="Arial Narrow" pitchFamily="34" charset="0"/>
              </a:rPr>
              <a:t>ischemia</a:t>
            </a:r>
            <a:r>
              <a:rPr lang="en-GB" sz="3600" dirty="0" smtClean="0">
                <a:latin typeface="Arial Narrow" pitchFamily="34" charset="0"/>
              </a:rPr>
              <a:t>.(pan necrosis)</a:t>
            </a:r>
          </a:p>
          <a:p>
            <a:pPr marL="609600" indent="-609600">
              <a:lnSpc>
                <a:spcPct val="80000"/>
              </a:lnSpc>
              <a:buFontTx/>
              <a:buChar char="-"/>
              <a:defRPr/>
            </a:pPr>
            <a:r>
              <a:rPr lang="en-GB" sz="3600" b="1" dirty="0" smtClean="0">
                <a:latin typeface="Arial Narrow" pitchFamily="34" charset="0"/>
              </a:rPr>
              <a:t>Consequences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 a.   Persistent(more than 1 month)vegetative state ( awake but not aware) </a:t>
            </a:r>
          </a:p>
          <a:p>
            <a:pPr marL="742950" indent="-742950">
              <a:lnSpc>
                <a:spcPct val="80000"/>
              </a:lnSpc>
              <a:buFontTx/>
              <a:buAutoNum type="alphaLcPeriod" startAt="2"/>
              <a:defRPr/>
            </a:pPr>
            <a:r>
              <a:rPr lang="en-GB" sz="3600" dirty="0" smtClean="0">
                <a:latin typeface="Arial Narrow" pitchFamily="34" charset="0"/>
              </a:rPr>
              <a:t>Brain death</a:t>
            </a:r>
          </a:p>
          <a:p>
            <a:pPr marL="742950" indent="-742950">
              <a:lnSpc>
                <a:spcPct val="80000"/>
              </a:lnSpc>
              <a:buFontTx/>
              <a:buAutoNum type="arabicPeriod"/>
              <a:defRPr/>
            </a:pPr>
            <a:r>
              <a:rPr lang="en-GB" sz="3600" dirty="0" smtClean="0">
                <a:latin typeface="Arial Narrow" pitchFamily="34" charset="0"/>
              </a:rPr>
              <a:t>Evidence of diffuse cortical injury (</a:t>
            </a:r>
            <a:r>
              <a:rPr lang="en-GB" sz="3600" dirty="0" err="1" smtClean="0">
                <a:latin typeface="Arial Narrow" pitchFamily="34" charset="0"/>
              </a:rPr>
              <a:t>isoelectric</a:t>
            </a:r>
            <a:r>
              <a:rPr lang="en-GB" sz="3600" dirty="0" smtClean="0">
                <a:latin typeface="Arial Narrow" pitchFamily="34" charset="0"/>
              </a:rPr>
              <a:t>, or "flat," electroencephalogram </a:t>
            </a:r>
          </a:p>
          <a:p>
            <a:pPr marL="742950" indent="-742950">
              <a:lnSpc>
                <a:spcPct val="80000"/>
              </a:lnSpc>
              <a:buFontTx/>
              <a:buAutoNum type="arabicPeriod"/>
              <a:defRPr/>
            </a:pPr>
            <a:r>
              <a:rPr lang="en-GB" sz="3600" dirty="0" smtClean="0">
                <a:latin typeface="Arial Narrow" pitchFamily="34" charset="0"/>
              </a:rPr>
              <a:t>And brain stem damage, including absent reflexes and respiratory drive 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endParaRPr lang="en-GB" sz="3600" dirty="0"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55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GB" sz="3600" b="1" i="1" dirty="0" err="1" smtClean="0">
                <a:latin typeface="Arial Narrow" pitchFamily="34" charset="0"/>
              </a:rPr>
              <a:t>II.Focal</a:t>
            </a:r>
            <a:r>
              <a:rPr lang="en-GB" sz="3600" b="1" i="1" dirty="0" smtClean="0">
                <a:latin typeface="Arial Narrow" pitchFamily="34" charset="0"/>
              </a:rPr>
              <a:t> Cerebral Ischemia</a:t>
            </a:r>
            <a:endParaRPr lang="en-GB" sz="3600" dirty="0" smtClean="0">
              <a:latin typeface="Arial Narrow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  Cerebral arterial occlusion leads to infarction of CNS tissue in the distribution of the compromised vessel.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The  extent of tissue damage is determined by modifying variables, mainly the adequacy of collateral flow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The major source of collateral flow is the circle of Willis. 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GB" sz="3600" dirty="0" smtClean="0">
              <a:latin typeface="Arial Narrow" pitchFamily="34" charset="0"/>
            </a:endParaRPr>
          </a:p>
          <a:p>
            <a:pPr>
              <a:defRPr/>
            </a:pP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106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Occlusive vascular disease  may be due to </a:t>
            </a:r>
          </a:p>
          <a:p>
            <a:pPr marL="742950" indent="-742950">
              <a:lnSpc>
                <a:spcPct val="90000"/>
              </a:lnSpc>
              <a:buFontTx/>
              <a:buAutoNum type="arabicPeriod"/>
              <a:defRPr/>
            </a:pPr>
            <a:r>
              <a:rPr lang="en-GB" sz="3600" i="1" dirty="0" smtClean="0">
                <a:latin typeface="Arial Narrow" pitchFamily="34" charset="0"/>
              </a:rPr>
              <a:t>In situ thrombosis</a:t>
            </a:r>
            <a:r>
              <a:rPr lang="en-GB" sz="3600" dirty="0" smtClean="0">
                <a:latin typeface="Arial Narrow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The most common sites of primary thrombosis are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a.  The carotid bifurcation..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b.  The origin of the middle cerebral artery,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c.  And at either end of the basilar artery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n-US" sz="3600" dirty="0">
                <a:latin typeface="Arial Narrow" pitchFamily="34" charset="0"/>
              </a:rPr>
              <a:t>2.   </a:t>
            </a:r>
            <a:r>
              <a:rPr lang="en-GB" sz="3600" i="1" dirty="0" err="1">
                <a:latin typeface="Arial Narrow" pitchFamily="34" charset="0"/>
              </a:rPr>
              <a:t>Embolization</a:t>
            </a:r>
            <a:r>
              <a:rPr lang="en-GB" sz="3600" dirty="0">
                <a:latin typeface="Arial Narrow" pitchFamily="34" charset="0"/>
              </a:rPr>
              <a:t> from a distant source.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n-GB" sz="3600" dirty="0">
                <a:latin typeface="Arial Narrow" pitchFamily="34" charset="0"/>
              </a:rPr>
              <a:t>-    </a:t>
            </a:r>
            <a:r>
              <a:rPr lang="en-GB" sz="3600" u="sng" dirty="0">
                <a:latin typeface="Arial Narrow" pitchFamily="34" charset="0"/>
              </a:rPr>
              <a:t>Overall, embolic infarctions are more common than thrombosis</a:t>
            </a:r>
            <a:r>
              <a:rPr lang="en-GB" sz="3600" dirty="0">
                <a:latin typeface="Arial Narrow" pitchFamily="34" charset="0"/>
              </a:rPr>
              <a:t>. 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n-GB" sz="3600" dirty="0">
                <a:latin typeface="Arial Narrow" pitchFamily="34" charset="0"/>
              </a:rPr>
              <a:t>-    Sources of emboli: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n-GB" sz="3600" dirty="0">
                <a:latin typeface="Arial Narrow" pitchFamily="34" charset="0"/>
              </a:rPr>
              <a:t>a.   Cardiac mural thrombi are a frequent source 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n-GB" sz="3600" dirty="0">
                <a:latin typeface="Arial Narrow" pitchFamily="34" charset="0"/>
              </a:rPr>
              <a:t>b.   </a:t>
            </a:r>
            <a:r>
              <a:rPr lang="en-GB" sz="3600" dirty="0" err="1">
                <a:latin typeface="Arial Narrow" pitchFamily="34" charset="0"/>
              </a:rPr>
              <a:t>Thromboemboli</a:t>
            </a:r>
            <a:r>
              <a:rPr lang="en-GB" sz="3600" dirty="0">
                <a:latin typeface="Arial Narrow" pitchFamily="34" charset="0"/>
              </a:rPr>
              <a:t> also arise in arteries, most often from </a:t>
            </a:r>
            <a:r>
              <a:rPr lang="en-GB" sz="3600" dirty="0" err="1">
                <a:latin typeface="Arial Narrow" pitchFamily="34" charset="0"/>
              </a:rPr>
              <a:t>atheromatous</a:t>
            </a:r>
            <a:r>
              <a:rPr lang="en-GB" sz="3600" dirty="0">
                <a:latin typeface="Arial Narrow" pitchFamily="34" charset="0"/>
              </a:rPr>
              <a:t> plaques within the carotid arteries</a:t>
            </a:r>
            <a:r>
              <a:rPr lang="en-GB" sz="3600" dirty="0" smtClean="0">
                <a:latin typeface="Arial Narrow" pitchFamily="34" charset="0"/>
              </a:rPr>
              <a:t>.</a:t>
            </a:r>
            <a:endParaRPr lang="en-GB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b="1" u="sng" dirty="0" smtClean="0">
                <a:latin typeface="Arial Narrow" panose="020B0606020202030204" pitchFamily="34" charset="0"/>
              </a:rPr>
              <a:t>NOTE:</a:t>
            </a:r>
            <a:endParaRPr lang="en-US" b="1" u="sng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-    </a:t>
            </a:r>
            <a:r>
              <a:rPr lang="en-US" sz="4000" dirty="0">
                <a:latin typeface="Arial Narrow" panose="020B0606020202030204" pitchFamily="34" charset="0"/>
              </a:rPr>
              <a:t>The territory of distribution of the middle cerebral artery-the direct extension of the internal carotid artery-is most frequently affected by embolic infarction</a:t>
            </a:r>
          </a:p>
        </p:txBody>
      </p:sp>
    </p:spTree>
    <p:extLst>
      <p:ext uri="{BB962C8B-B14F-4D97-AF65-F5344CB8AC3E}">
        <p14:creationId xmlns:p14="http://schemas.microsoft.com/office/powerpoint/2010/main" val="373639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4800" dirty="0" smtClean="0">
                <a:latin typeface="Arial Narrow" panose="020B0606020202030204" pitchFamily="34" charset="0"/>
              </a:rPr>
              <a:t>- Means accumulation of excess fluid within the brain parenchyma</a:t>
            </a:r>
          </a:p>
          <a:p>
            <a:pPr>
              <a:buFontTx/>
              <a:buNone/>
              <a:defRPr/>
            </a:pPr>
            <a:r>
              <a:rPr lang="en-US" sz="4800" dirty="0" smtClean="0">
                <a:latin typeface="Arial Narrow" panose="020B0606020202030204" pitchFamily="34" charset="0"/>
              </a:rPr>
              <a:t>-There are two main types that may occur together: </a:t>
            </a:r>
          </a:p>
        </p:txBody>
      </p:sp>
    </p:spTree>
    <p:extLst>
      <p:ext uri="{BB962C8B-B14F-4D97-AF65-F5344CB8AC3E}">
        <p14:creationId xmlns:p14="http://schemas.microsoft.com/office/powerpoint/2010/main" val="17135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06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B. Intracranial </a:t>
            </a:r>
            <a:r>
              <a:rPr lang="en-GB" sz="3600" b="1" dirty="0" err="1"/>
              <a:t>Hemorrhage</a:t>
            </a:r>
            <a:endParaRPr lang="en-GB" sz="3600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GB" sz="3600" dirty="0" smtClean="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-    </a:t>
            </a:r>
            <a:r>
              <a:rPr lang="en-GB" sz="4000" dirty="0" err="1" smtClean="0">
                <a:latin typeface="Arial Narrow" pitchFamily="34" charset="0"/>
              </a:rPr>
              <a:t>Hemorrhage</a:t>
            </a:r>
            <a:r>
              <a:rPr lang="en-GB" sz="4000" dirty="0" smtClean="0">
                <a:latin typeface="Arial Narrow" pitchFamily="34" charset="0"/>
              </a:rPr>
              <a:t> </a:t>
            </a:r>
            <a:r>
              <a:rPr lang="en-GB" sz="4000" dirty="0">
                <a:latin typeface="Arial Narrow" pitchFamily="34" charset="0"/>
              </a:rPr>
              <a:t>within the skull can occur in a variety of locations, and each location is associated with a set of underlying causes.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>
                <a:latin typeface="Arial Narrow" pitchFamily="34" charset="0"/>
              </a:rPr>
              <a:t>1.  </a:t>
            </a:r>
            <a:r>
              <a:rPr lang="en-GB" sz="4000" dirty="0" err="1">
                <a:latin typeface="Arial Narrow" pitchFamily="34" charset="0"/>
              </a:rPr>
              <a:t>Hemorrhages</a:t>
            </a:r>
            <a:r>
              <a:rPr lang="en-GB" sz="4000" dirty="0">
                <a:latin typeface="Arial Narrow" pitchFamily="34" charset="0"/>
              </a:rPr>
              <a:t> within the brain itself can occur:</a:t>
            </a:r>
          </a:p>
          <a:p>
            <a:pPr marL="742950" indent="-742950">
              <a:lnSpc>
                <a:spcPct val="80000"/>
              </a:lnSpc>
              <a:buFontTx/>
              <a:buAutoNum type="alphaLcPeriod"/>
              <a:defRPr/>
            </a:pPr>
            <a:r>
              <a:rPr lang="en-GB" sz="4000" dirty="0" smtClean="0">
                <a:latin typeface="Arial Narrow" pitchFamily="34" charset="0"/>
              </a:rPr>
              <a:t>Secondary </a:t>
            </a:r>
            <a:r>
              <a:rPr lang="en-GB" sz="4000" dirty="0">
                <a:latin typeface="Arial Narrow" pitchFamily="34" charset="0"/>
              </a:rPr>
              <a:t>to hypertension </a:t>
            </a:r>
            <a:r>
              <a:rPr lang="en-GB" sz="4000" dirty="0" smtClean="0">
                <a:latin typeface="Arial Narrow" pitchFamily="34" charset="0"/>
              </a:rPr>
              <a:t>(most common)</a:t>
            </a:r>
          </a:p>
          <a:p>
            <a:pPr marL="742950" indent="-742950">
              <a:lnSpc>
                <a:spcPct val="80000"/>
              </a:lnSpc>
              <a:buFontTx/>
              <a:buAutoNum type="alphaLcPeriod"/>
              <a:defRPr/>
            </a:pPr>
            <a:r>
              <a:rPr lang="en-GB" sz="4000" dirty="0" smtClean="0">
                <a:latin typeface="Arial Narrow" pitchFamily="34" charset="0"/>
              </a:rPr>
              <a:t>Cerebral </a:t>
            </a:r>
            <a:r>
              <a:rPr lang="en-GB" sz="4000" dirty="0" err="1" smtClean="0">
                <a:latin typeface="Arial Narrow" pitchFamily="34" charset="0"/>
              </a:rPr>
              <a:t>amyloid</a:t>
            </a:r>
            <a:r>
              <a:rPr lang="en-GB" sz="4000" dirty="0" smtClean="0">
                <a:latin typeface="Arial Narrow" pitchFamily="34" charset="0"/>
              </a:rPr>
              <a:t> </a:t>
            </a:r>
            <a:r>
              <a:rPr lang="en-GB" sz="4000" dirty="0" err="1" smtClean="0">
                <a:latin typeface="Arial Narrow" pitchFamily="34" charset="0"/>
              </a:rPr>
              <a:t>angiopathy</a:t>
            </a:r>
            <a:endParaRPr lang="en-GB" sz="4000" dirty="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GB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Narrow" panose="020B0606020202030204" pitchFamily="34" charset="0"/>
              </a:rPr>
              <a:t>c.  </a:t>
            </a:r>
            <a:r>
              <a:rPr lang="en-US" sz="4800" dirty="0" err="1">
                <a:latin typeface="Arial Narrow" panose="020B0606020202030204" pitchFamily="34" charset="0"/>
              </a:rPr>
              <a:t>Arterio</a:t>
            </a:r>
            <a:r>
              <a:rPr lang="en-US" sz="4800" dirty="0">
                <a:latin typeface="Arial Narrow" panose="020B0606020202030204" pitchFamily="34" charset="0"/>
              </a:rPr>
              <a:t>-venous </a:t>
            </a:r>
            <a:r>
              <a:rPr lang="en-US" sz="4800" dirty="0" smtClean="0">
                <a:latin typeface="Arial Narrow" panose="020B0606020202030204" pitchFamily="34" charset="0"/>
              </a:rPr>
              <a:t>malformation</a:t>
            </a:r>
            <a:r>
              <a:rPr lang="en-US" sz="4800" dirty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4800" dirty="0">
                <a:latin typeface="Arial Narrow" panose="020B0606020202030204" pitchFamily="34" charset="0"/>
              </a:rPr>
              <a:t>d.  A cavernous </a:t>
            </a:r>
            <a:r>
              <a:rPr lang="en-US" sz="4800" dirty="0" smtClean="0">
                <a:latin typeface="Arial Narrow" panose="020B0606020202030204" pitchFamily="34" charset="0"/>
              </a:rPr>
              <a:t>malformation. </a:t>
            </a:r>
            <a:endParaRPr lang="en-US" sz="4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108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2.  Subarachnoid </a:t>
            </a:r>
            <a:r>
              <a:rPr lang="en-GB" sz="4000" dirty="0" err="1" smtClean="0">
                <a:latin typeface="Arial Narrow" pitchFamily="34" charset="0"/>
              </a:rPr>
              <a:t>hemorrhages</a:t>
            </a:r>
            <a:r>
              <a:rPr lang="en-GB" sz="4000" dirty="0" smtClean="0">
                <a:latin typeface="Arial Narrow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-     Are most commonly seen with aneurysms but occur also with other vascular malformations.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3.  </a:t>
            </a:r>
            <a:r>
              <a:rPr lang="en-GB" sz="4000" dirty="0" err="1" smtClean="0">
                <a:latin typeface="Arial Narrow" pitchFamily="34" charset="0"/>
              </a:rPr>
              <a:t>Hemorrhages</a:t>
            </a:r>
            <a:r>
              <a:rPr lang="en-GB" sz="4000" dirty="0" smtClean="0">
                <a:latin typeface="Arial Narrow" pitchFamily="34" charset="0"/>
              </a:rPr>
              <a:t> associated with the </a:t>
            </a:r>
            <a:r>
              <a:rPr lang="en-GB" sz="4000" dirty="0" err="1" smtClean="0">
                <a:latin typeface="Arial Narrow" pitchFamily="34" charset="0"/>
              </a:rPr>
              <a:t>dura</a:t>
            </a:r>
            <a:r>
              <a:rPr lang="en-GB" sz="4000" dirty="0" smtClean="0">
                <a:latin typeface="Arial Narrow" pitchFamily="34" charset="0"/>
              </a:rPr>
              <a:t> (in either subdural or epidural spaces) usually due to </a:t>
            </a:r>
            <a:r>
              <a:rPr lang="en-GB" sz="4000" i="1" dirty="0" smtClean="0">
                <a:latin typeface="Arial Narrow" pitchFamily="34" charset="0"/>
              </a:rPr>
              <a:t>trauma.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400" b="1" i="1" dirty="0" smtClean="0">
                <a:latin typeface="Arial Narrow" pitchFamily="34" charset="0"/>
              </a:rPr>
              <a:t>1. Primary Brain </a:t>
            </a:r>
            <a:r>
              <a:rPr lang="en-GB" sz="4400" b="1" i="1" dirty="0" err="1" smtClean="0">
                <a:latin typeface="Arial Narrow" pitchFamily="34" charset="0"/>
              </a:rPr>
              <a:t>Parenchymal</a:t>
            </a:r>
            <a:r>
              <a:rPr lang="en-GB" sz="4400" b="1" i="1" dirty="0" smtClean="0">
                <a:latin typeface="Arial Narrow" pitchFamily="34" charset="0"/>
              </a:rPr>
              <a:t> </a:t>
            </a:r>
            <a:r>
              <a:rPr lang="en-GB" sz="4400" b="1" i="1" dirty="0" err="1" smtClean="0">
                <a:latin typeface="Arial Narrow" pitchFamily="34" charset="0"/>
              </a:rPr>
              <a:t>Hemorrhage</a:t>
            </a:r>
            <a:endParaRPr lang="en-GB" sz="4400" dirty="0" smtClean="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-     Spontaneous (</a:t>
            </a:r>
            <a:r>
              <a:rPr lang="en-GB" sz="4400" u="sng" dirty="0" smtClean="0">
                <a:latin typeface="Arial Narrow" pitchFamily="34" charset="0"/>
              </a:rPr>
              <a:t>non-traumatic</a:t>
            </a:r>
            <a:r>
              <a:rPr lang="en-GB" sz="4400" dirty="0" smtClean="0">
                <a:latin typeface="Arial Narrow" pitchFamily="34" charset="0"/>
              </a:rPr>
              <a:t>) intra-</a:t>
            </a:r>
            <a:r>
              <a:rPr lang="en-GB" sz="4400" dirty="0" err="1" smtClean="0">
                <a:latin typeface="Arial Narrow" pitchFamily="34" charset="0"/>
              </a:rPr>
              <a:t>parenchymal</a:t>
            </a:r>
            <a:r>
              <a:rPr lang="en-GB" sz="4400" dirty="0" smtClean="0">
                <a:latin typeface="Arial Narrow" pitchFamily="34" charset="0"/>
              </a:rPr>
              <a:t> </a:t>
            </a:r>
            <a:r>
              <a:rPr lang="en-GB" sz="4400" dirty="0" err="1" smtClean="0">
                <a:latin typeface="Arial Narrow" pitchFamily="34" charset="0"/>
              </a:rPr>
              <a:t>hemorrhages</a:t>
            </a:r>
            <a:r>
              <a:rPr lang="en-GB" sz="4400" dirty="0" smtClean="0">
                <a:latin typeface="Arial Narrow" pitchFamily="34" charset="0"/>
              </a:rPr>
              <a:t> occur most commonly in mid to late adult life, with a peak incidence at about 60 years of age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-    Most are caused by rupture of a small </a:t>
            </a:r>
            <a:r>
              <a:rPr lang="en-GB" sz="4400" dirty="0" err="1" smtClean="0">
                <a:latin typeface="Arial Narrow" pitchFamily="34" charset="0"/>
              </a:rPr>
              <a:t>intraparenchymal</a:t>
            </a:r>
            <a:r>
              <a:rPr lang="en-GB" sz="4400" dirty="0" smtClean="0">
                <a:latin typeface="Arial Narrow" pitchFamily="34" charset="0"/>
              </a:rPr>
              <a:t> vessel</a:t>
            </a:r>
          </a:p>
        </p:txBody>
      </p:sp>
    </p:spTree>
    <p:extLst>
      <p:ext uri="{BB962C8B-B14F-4D97-AF65-F5344CB8AC3E}">
        <p14:creationId xmlns:p14="http://schemas.microsoft.com/office/powerpoint/2010/main" val="10232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 Narrow" panose="020B0606020202030204" pitchFamily="34" charset="0"/>
              </a:rPr>
              <a:t>A. Hypertension :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anose="020B0606020202030204" pitchFamily="34" charset="0"/>
              </a:rPr>
              <a:t>Is </a:t>
            </a:r>
            <a:r>
              <a:rPr lang="en-US" sz="3600" dirty="0">
                <a:latin typeface="Arial Narrow" panose="020B0606020202030204" pitchFamily="34" charset="0"/>
              </a:rPr>
              <a:t>the leading underlying </a:t>
            </a:r>
            <a:r>
              <a:rPr lang="en-US" sz="3600" dirty="0" smtClean="0">
                <a:latin typeface="Arial Narrow" panose="020B0606020202030204" pitchFamily="34" charset="0"/>
              </a:rPr>
              <a:t>cause of </a:t>
            </a:r>
            <a:r>
              <a:rPr lang="en-US" sz="3600" dirty="0" err="1" smtClean="0">
                <a:latin typeface="Arial Narrow" panose="020B0606020202030204" pitchFamily="34" charset="0"/>
              </a:rPr>
              <a:t>intraparenchymal</a:t>
            </a:r>
            <a:r>
              <a:rPr lang="en-US" sz="3600" dirty="0" smtClean="0">
                <a:latin typeface="Arial Narrow" panose="020B0606020202030204" pitchFamily="34" charset="0"/>
              </a:rPr>
              <a:t> hemorrhage accounts </a:t>
            </a:r>
            <a:r>
              <a:rPr lang="en-US" sz="3600" dirty="0">
                <a:latin typeface="Arial Narrow" panose="020B0606020202030204" pitchFamily="34" charset="0"/>
              </a:rPr>
              <a:t>for roughly 15% of </a:t>
            </a:r>
            <a:r>
              <a:rPr lang="en-US" sz="3600" dirty="0" smtClean="0">
                <a:latin typeface="Arial Narrow" panose="020B0606020202030204" pitchFamily="34" charset="0"/>
              </a:rPr>
              <a:t> </a:t>
            </a:r>
            <a:r>
              <a:rPr lang="en-US" sz="3600" dirty="0" smtClean="0">
                <a:latin typeface="Arial Narrow" panose="020B0606020202030204" pitchFamily="34" charset="0"/>
              </a:rPr>
              <a:t>deaths </a:t>
            </a:r>
            <a:r>
              <a:rPr lang="en-US" sz="3600" dirty="0">
                <a:latin typeface="Arial Narrow" panose="020B0606020202030204" pitchFamily="34" charset="0"/>
              </a:rPr>
              <a:t>among persons with </a:t>
            </a:r>
            <a:r>
              <a:rPr lang="en-US" sz="3600" dirty="0" smtClean="0">
                <a:latin typeface="Arial Narrow" panose="020B0606020202030204" pitchFamily="34" charset="0"/>
              </a:rPr>
              <a:t>chronic benign hypertension</a:t>
            </a:r>
            <a:endParaRPr lang="en-US" sz="36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 Narrow" panose="020B0606020202030204" pitchFamily="34" charset="0"/>
              </a:rPr>
              <a:t>-     It has a peak incidence at about 60 years</a:t>
            </a:r>
          </a:p>
          <a:p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08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 </a:t>
            </a:r>
            <a:r>
              <a:rPr lang="en-US" sz="3600" dirty="0" smtClean="0">
                <a:latin typeface="Arial Narrow" pitchFamily="34" charset="0"/>
              </a:rPr>
              <a:t>-  Massive  Hypertensive </a:t>
            </a:r>
            <a:r>
              <a:rPr lang="en-US" sz="3600" dirty="0" err="1" smtClean="0">
                <a:latin typeface="Arial Narrow" pitchFamily="34" charset="0"/>
              </a:rPr>
              <a:t>intraparenchymal</a:t>
            </a:r>
            <a:r>
              <a:rPr lang="en-US" sz="3600" dirty="0" smtClean="0">
                <a:latin typeface="Arial Narrow" pitchFamily="34" charset="0"/>
              </a:rPr>
              <a:t> hemorrhages occur in: </a:t>
            </a:r>
          </a:p>
          <a:p>
            <a:pPr marL="0" indent="0">
              <a:buNone/>
            </a:pP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>
                <a:latin typeface="Arial Narrow" pitchFamily="34" charset="0"/>
              </a:rPr>
              <a:t>a. </a:t>
            </a:r>
            <a:r>
              <a:rPr lang="en-US" sz="3600" u="sng" dirty="0">
                <a:latin typeface="Arial Narrow" pitchFamily="34" charset="0"/>
              </a:rPr>
              <a:t>Basal ganglia,--most common location </a:t>
            </a:r>
          </a:p>
          <a:p>
            <a:pPr marL="0" indent="0">
              <a:buNone/>
            </a:pPr>
            <a:r>
              <a:rPr lang="en-US" sz="3600" dirty="0">
                <a:latin typeface="Arial Narrow" pitchFamily="34" charset="0"/>
              </a:rPr>
              <a:t>b.  Thalamus</a:t>
            </a:r>
          </a:p>
          <a:p>
            <a:pPr marL="0" indent="0">
              <a:buNone/>
            </a:pPr>
            <a:r>
              <a:rPr lang="en-US" sz="3600" dirty="0">
                <a:latin typeface="Arial Narrow" pitchFamily="34" charset="0"/>
              </a:rPr>
              <a:t>c.  Pons </a:t>
            </a:r>
          </a:p>
          <a:p>
            <a:pPr marL="0" indent="0">
              <a:buNone/>
            </a:pPr>
            <a:r>
              <a:rPr lang="en-US" sz="3600" dirty="0">
                <a:latin typeface="Arial Narrow" pitchFamily="34" charset="0"/>
              </a:rPr>
              <a:t>d.  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>
                <a:latin typeface="Arial Narrow" pitchFamily="34" charset="0"/>
              </a:rPr>
              <a:t>Cerebellum</a:t>
            </a:r>
          </a:p>
          <a:p>
            <a:pPr marL="514350" indent="-514350">
              <a:buFontTx/>
              <a:buNone/>
              <a:defRPr/>
            </a:pPr>
            <a:endParaRPr lang="ar-JO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b="1" dirty="0" smtClean="0">
                <a:latin typeface="Arial Narrow" pitchFamily="34" charset="0"/>
              </a:rPr>
              <a:t>B.. </a:t>
            </a:r>
            <a:r>
              <a:rPr lang="en-US" sz="3600" b="1" u="sng" dirty="0" smtClean="0">
                <a:latin typeface="Arial Narrow" pitchFamily="34" charset="0"/>
              </a:rPr>
              <a:t>Cerebral </a:t>
            </a:r>
            <a:r>
              <a:rPr lang="en-US" sz="3600" b="1" u="sng" dirty="0" err="1" smtClean="0">
                <a:latin typeface="Arial Narrow" pitchFamily="34" charset="0"/>
              </a:rPr>
              <a:t>Amyloid</a:t>
            </a:r>
            <a:r>
              <a:rPr lang="en-US" sz="3600" b="1" u="sng" dirty="0" smtClean="0">
                <a:latin typeface="Arial Narrow" pitchFamily="34" charset="0"/>
              </a:rPr>
              <a:t> </a:t>
            </a:r>
            <a:r>
              <a:rPr lang="en-US" sz="3600" b="1" u="sng" dirty="0" err="1" smtClean="0">
                <a:latin typeface="Arial Narrow" pitchFamily="34" charset="0"/>
              </a:rPr>
              <a:t>Angiopathy</a:t>
            </a:r>
            <a:r>
              <a:rPr lang="en-US" sz="3600" b="1" u="sng" dirty="0" smtClean="0">
                <a:latin typeface="Arial Narrow" pitchFamily="34" charset="0"/>
              </a:rPr>
              <a:t> (CAA) :</a:t>
            </a:r>
            <a:r>
              <a:rPr lang="en-US" sz="3600" dirty="0" smtClean="0">
                <a:latin typeface="Arial Narrow" pitchFamily="34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Is the second most common cause of spontaneous </a:t>
            </a:r>
            <a:r>
              <a:rPr lang="en-US" sz="3600" dirty="0" err="1" smtClean="0">
                <a:latin typeface="Arial Narrow" pitchFamily="34" charset="0"/>
              </a:rPr>
              <a:t>intraparenchymal</a:t>
            </a:r>
            <a:r>
              <a:rPr lang="en-US" sz="3600" dirty="0" smtClean="0">
                <a:latin typeface="Arial Narrow" pitchFamily="34" charset="0"/>
              </a:rPr>
              <a:t> brain hemorrhage.</a:t>
            </a:r>
            <a:endParaRPr lang="en-US" sz="3600" dirty="0" smtClean="0">
              <a:latin typeface="Arial Narrow" pitchFamily="34" charset="0"/>
            </a:endParaRP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Is a disease in which </a:t>
            </a:r>
            <a:r>
              <a:rPr lang="en-US" sz="3600" dirty="0" err="1" smtClean="0">
                <a:latin typeface="Arial Narrow" pitchFamily="34" charset="0"/>
              </a:rPr>
              <a:t>amyloidogenic</a:t>
            </a:r>
            <a:r>
              <a:rPr lang="en-US" sz="3600" dirty="0" smtClean="0">
                <a:latin typeface="Arial Narrow" pitchFamily="34" charset="0"/>
              </a:rPr>
              <a:t> peptides, deposit in the walls of meningeal and cortical </a:t>
            </a:r>
            <a:r>
              <a:rPr lang="en-US" sz="3600" dirty="0" smtClean="0">
                <a:latin typeface="Arial Narrow" pitchFamily="34" charset="0"/>
              </a:rPr>
              <a:t>vessels.</a:t>
            </a:r>
            <a:endParaRPr lang="en-US" sz="3600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4400" u="sng" dirty="0" smtClean="0">
                <a:latin typeface="Arial Narrow" panose="020B0606020202030204" pitchFamily="34" charset="0"/>
              </a:rPr>
              <a:t>CAA-associated </a:t>
            </a:r>
            <a:r>
              <a:rPr lang="en-US" sz="4400" u="sng" dirty="0">
                <a:latin typeface="Arial Narrow" panose="020B0606020202030204" pitchFamily="34" charset="0"/>
              </a:rPr>
              <a:t>hemorrhages </a:t>
            </a:r>
            <a:r>
              <a:rPr lang="en-US" sz="4400" dirty="0">
                <a:latin typeface="Arial Narrow" panose="020B0606020202030204" pitchFamily="34" charset="0"/>
              </a:rPr>
              <a:t>often occur </a:t>
            </a:r>
            <a:r>
              <a:rPr lang="en-US" sz="4400" dirty="0" smtClean="0">
                <a:latin typeface="Arial Narrow" panose="020B0606020202030204" pitchFamily="34" charset="0"/>
              </a:rPr>
              <a:t>in </a:t>
            </a:r>
            <a:r>
              <a:rPr lang="en-US" sz="4400" dirty="0" smtClean="0">
                <a:latin typeface="Arial Narrow" panose="020B0606020202030204" pitchFamily="34" charset="0"/>
              </a:rPr>
              <a:t>the </a:t>
            </a:r>
            <a:r>
              <a:rPr lang="en-US" sz="4400" dirty="0">
                <a:latin typeface="Arial Narrow" panose="020B0606020202030204" pitchFamily="34" charset="0"/>
              </a:rPr>
              <a:t>lobes of the cerebral cortex </a:t>
            </a:r>
            <a:r>
              <a:rPr lang="en-US" sz="4400" u="sng" dirty="0">
                <a:latin typeface="Arial Narrow" panose="020B0606020202030204" pitchFamily="34" charset="0"/>
              </a:rPr>
              <a:t>(lobar </a:t>
            </a:r>
            <a:r>
              <a:rPr lang="en-US" sz="4400" u="sng" dirty="0" smtClean="0">
                <a:latin typeface="Arial Narrow" panose="020B0606020202030204" pitchFamily="34" charset="0"/>
              </a:rPr>
              <a:t>hemorrhages</a:t>
            </a:r>
            <a:r>
              <a:rPr lang="en-US" sz="4400" dirty="0" smtClean="0">
                <a:latin typeface="Arial Narrow" panose="020B0606020202030204" pitchFamily="34" charset="0"/>
              </a:rPr>
              <a:t>).</a:t>
            </a:r>
            <a:endParaRPr lang="en-US" sz="4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326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/>
              <a:t> </a:t>
            </a:r>
            <a:r>
              <a:rPr lang="en-GB" b="1" i="1" dirty="0" smtClean="0"/>
              <a:t>2. Subarachnoid </a:t>
            </a:r>
            <a:r>
              <a:rPr lang="en-GB" b="1" i="1" dirty="0" err="1" smtClean="0"/>
              <a:t>Hemorrhage</a:t>
            </a:r>
            <a:r>
              <a:rPr lang="en-GB" sz="3600" b="1" i="1" dirty="0" smtClean="0"/>
              <a:t> </a:t>
            </a:r>
            <a:br>
              <a:rPr lang="en-GB" sz="3600" b="1" i="1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GB" sz="4400" i="1" u="sng" dirty="0" smtClean="0">
                <a:latin typeface="Arial Narrow" pitchFamily="34" charset="0"/>
              </a:rPr>
              <a:t>Causes: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A.  Saccular (berry) aneurysm rupture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-   Is the most frequent cause of clinically significant </a:t>
            </a:r>
            <a:r>
              <a:rPr lang="en-GB" sz="4400" dirty="0" smtClean="0">
                <a:latin typeface="Arial Narrow" pitchFamily="34" charset="0"/>
              </a:rPr>
              <a:t>subarachnoid </a:t>
            </a:r>
            <a:r>
              <a:rPr lang="en-GB" sz="4400" dirty="0" err="1" smtClean="0">
                <a:latin typeface="Arial Narrow" pitchFamily="34" charset="0"/>
              </a:rPr>
              <a:t>hemorrhage</a:t>
            </a:r>
            <a:r>
              <a:rPr lang="en-GB" sz="4400" dirty="0" smtClean="0">
                <a:latin typeface="Arial Narrow" pitchFamily="34" charset="0"/>
              </a:rPr>
              <a:t>.</a:t>
            </a:r>
            <a:r>
              <a:rPr lang="en-GB" sz="4400" i="1" dirty="0" smtClean="0">
                <a:latin typeface="Arial Narrow" pitchFamily="34" charset="0"/>
              </a:rPr>
              <a:t>.</a:t>
            </a:r>
            <a:endParaRPr lang="en-GB" sz="4400" i="1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B. Vascular malformation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153400" cy="62484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GB" sz="3600" b="1" i="1" u="sng" dirty="0" smtClean="0"/>
              <a:t>  Saccular (Berry ) aneurysm</a:t>
            </a:r>
            <a:r>
              <a:rPr lang="en-GB" sz="36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GB" sz="3600" dirty="0" smtClean="0"/>
              <a:t>-     </a:t>
            </a:r>
            <a:r>
              <a:rPr lang="en-GB" sz="3600" dirty="0" smtClean="0">
                <a:latin typeface="Arial Narrow" pitchFamily="34" charset="0"/>
              </a:rPr>
              <a:t>Rupture of </a:t>
            </a:r>
            <a:r>
              <a:rPr lang="en-GB" sz="3600" dirty="0" err="1" smtClean="0">
                <a:latin typeface="Arial Narrow" pitchFamily="34" charset="0"/>
              </a:rPr>
              <a:t>saccular</a:t>
            </a:r>
            <a:r>
              <a:rPr lang="en-GB" sz="3600" dirty="0" smtClean="0">
                <a:latin typeface="Arial Narrow" pitchFamily="34" charset="0"/>
              </a:rPr>
              <a:t> aneurysm can occur at any time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  In about one-third of cases it is associated with acute increase in intracranial pressure, such as with straining at stool or sexual orgasm.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  Blood under arterial pressure is forced into the subarachnoid space, </a:t>
            </a:r>
          </a:p>
        </p:txBody>
      </p:sp>
    </p:spTree>
    <p:extLst>
      <p:ext uri="{BB962C8B-B14F-4D97-AF65-F5344CB8AC3E}">
        <p14:creationId xmlns:p14="http://schemas.microsoft.com/office/powerpoint/2010/main" val="36931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Tx/>
              <a:buNone/>
              <a:defRPr/>
            </a:pPr>
            <a:r>
              <a:rPr lang="en-US" b="1" u="sng" dirty="0">
                <a:latin typeface="Arial Narrow" pitchFamily="34" charset="0"/>
              </a:rPr>
              <a:t>I. </a:t>
            </a:r>
            <a:r>
              <a:rPr lang="en-US" sz="4000" b="1" u="sng" dirty="0" err="1">
                <a:latin typeface="Arial Narrow" pitchFamily="34" charset="0"/>
              </a:rPr>
              <a:t>Vasogenic</a:t>
            </a:r>
            <a:r>
              <a:rPr lang="en-US" sz="4000" b="1" u="sng" dirty="0">
                <a:latin typeface="Arial Narrow" pitchFamily="34" charset="0"/>
              </a:rPr>
              <a:t> edema</a:t>
            </a:r>
          </a:p>
          <a:p>
            <a:pPr marL="571500" indent="-571500">
              <a:buFontTx/>
              <a:buNone/>
              <a:defRPr/>
            </a:pPr>
            <a:r>
              <a:rPr lang="en-US" sz="4000" dirty="0">
                <a:latin typeface="Arial Narrow" pitchFamily="34" charset="0"/>
              </a:rPr>
              <a:t>-   Is the most common </a:t>
            </a:r>
            <a:r>
              <a:rPr lang="en-US" sz="4000" dirty="0" smtClean="0">
                <a:latin typeface="Arial Narrow" pitchFamily="34" charset="0"/>
              </a:rPr>
              <a:t>type. </a:t>
            </a:r>
            <a:endParaRPr lang="en-US" sz="4000" dirty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r>
              <a:rPr lang="en-US" sz="4000" dirty="0">
                <a:latin typeface="Arial Narrow" pitchFamily="34" charset="0"/>
              </a:rPr>
              <a:t>-    Affects mainly the white matter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>
                <a:latin typeface="Arial Narrow" pitchFamily="34" charset="0"/>
              </a:rPr>
              <a:t>-    Occurs when the integrity of the blood brain </a:t>
            </a:r>
            <a:r>
              <a:rPr lang="en-US" sz="4000" dirty="0" smtClean="0">
                <a:latin typeface="Arial Narrow" pitchFamily="34" charset="0"/>
              </a:rPr>
              <a:t>barrier</a:t>
            </a:r>
            <a:r>
              <a:rPr lang="en-US" sz="4000" dirty="0">
                <a:latin typeface="Arial Narrow" pitchFamily="34" charset="0"/>
              </a:rPr>
              <a:t> is  disrupted , allowing fluid to shift from the vascular compartment into the extracellular spaces of the brain and can be: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36997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77200" cy="6324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-     Between 25% and 50% of individuals die with the first rupture, although those who survive typically improve and recover consciousness in </a:t>
            </a:r>
            <a:r>
              <a:rPr lang="en-GB" sz="4400" dirty="0" smtClean="0">
                <a:latin typeface="Arial Narrow" pitchFamily="34" charset="0"/>
              </a:rPr>
              <a:t>minutes. </a:t>
            </a:r>
            <a:endParaRPr lang="en-GB" sz="4400" dirty="0" smtClean="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-     Recurring bleeding is common in survivors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6096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Tx/>
              <a:buChar char="-"/>
              <a:defRPr/>
            </a:pPr>
            <a:r>
              <a:rPr lang="en-GB" sz="4800" dirty="0" smtClean="0">
                <a:latin typeface="Arial Narrow" pitchFamily="34" charset="0"/>
              </a:rPr>
              <a:t>Although they are sometimes referred to as </a:t>
            </a:r>
            <a:r>
              <a:rPr lang="en-GB" sz="4800" i="1" dirty="0" smtClean="0">
                <a:latin typeface="Arial Narrow" pitchFamily="34" charset="0"/>
              </a:rPr>
              <a:t>congenital,</a:t>
            </a:r>
            <a:r>
              <a:rPr lang="en-GB" sz="4800" dirty="0" smtClean="0">
                <a:latin typeface="Arial Narrow" pitchFamily="34" charset="0"/>
              </a:rPr>
              <a:t> they are </a:t>
            </a:r>
            <a:r>
              <a:rPr lang="en-GB" sz="4800" u="sng" dirty="0" smtClean="0">
                <a:latin typeface="Arial Narrow" pitchFamily="34" charset="0"/>
              </a:rPr>
              <a:t>not present at birth </a:t>
            </a:r>
            <a:r>
              <a:rPr lang="en-GB" sz="4800" dirty="0" smtClean="0">
                <a:latin typeface="Arial Narrow" pitchFamily="34" charset="0"/>
              </a:rPr>
              <a:t>but develop over time because of underlying defects in the vessel media </a:t>
            </a:r>
            <a:r>
              <a:rPr lang="en-GB" sz="4800" dirty="0" smtClean="0">
                <a:latin typeface="Arial Narrow" pitchFamily="34" charset="0"/>
              </a:rPr>
              <a:t>especially in patients with </a:t>
            </a:r>
            <a:r>
              <a:rPr lang="en-GB" sz="4800" u="sng" dirty="0" smtClean="0">
                <a:latin typeface="Arial Narrow" pitchFamily="34" charset="0"/>
              </a:rPr>
              <a:t>hypertension </a:t>
            </a:r>
          </a:p>
          <a:p>
            <a:endParaRPr lang="en-GB" sz="48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  <a:defRPr/>
            </a:pPr>
            <a:endParaRPr lang="en-GB" sz="3600" i="1" u="sng" dirty="0" smtClean="0">
              <a:latin typeface="Arial Narrow" pitchFamily="34" charset="0"/>
            </a:endParaRPr>
          </a:p>
          <a:p>
            <a:pPr marL="457200" indent="-457200">
              <a:lnSpc>
                <a:spcPct val="90000"/>
              </a:lnSpc>
              <a:buNone/>
              <a:defRPr/>
            </a:pPr>
            <a:r>
              <a:rPr lang="en-GB" sz="3600" i="1" u="sng" dirty="0" smtClean="0">
                <a:latin typeface="Arial Narrow" pitchFamily="34" charset="0"/>
              </a:rPr>
              <a:t>Complications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1- In the early period after a subarachnoid </a:t>
            </a:r>
            <a:r>
              <a:rPr lang="en-GB" sz="3600" dirty="0" err="1" smtClean="0">
                <a:latin typeface="Arial Narrow" pitchFamily="34" charset="0"/>
              </a:rPr>
              <a:t>hemorrhage</a:t>
            </a:r>
            <a:r>
              <a:rPr lang="en-GB" sz="3600" dirty="0" smtClean="0">
                <a:latin typeface="Arial Narrow" pitchFamily="34" charset="0"/>
              </a:rPr>
              <a:t>, there is a risk of additional ischemic injury from vasospasm involving other vessels.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2- In the healing phase of subarachnoid </a:t>
            </a:r>
            <a:r>
              <a:rPr lang="en-GB" sz="3600" dirty="0" err="1" smtClean="0">
                <a:latin typeface="Arial Narrow" pitchFamily="34" charset="0"/>
              </a:rPr>
              <a:t>hemorrhage</a:t>
            </a:r>
            <a:r>
              <a:rPr lang="en-GB" sz="3600" dirty="0" smtClean="0">
                <a:latin typeface="Arial Narrow" pitchFamily="34" charset="0"/>
              </a:rPr>
              <a:t>, </a:t>
            </a:r>
            <a:r>
              <a:rPr lang="en-GB" sz="3600" dirty="0" err="1" smtClean="0">
                <a:latin typeface="Arial Narrow" pitchFamily="34" charset="0"/>
              </a:rPr>
              <a:t>meningeal</a:t>
            </a:r>
            <a:r>
              <a:rPr lang="en-GB" sz="3600" dirty="0" smtClean="0">
                <a:latin typeface="Arial Narrow" pitchFamily="34" charset="0"/>
              </a:rPr>
              <a:t> fibrosis and scarring occur, sometimes leading to obstruction of CSF flow as well as interruption of the normal pathways of CSF </a:t>
            </a:r>
            <a:r>
              <a:rPr lang="en-GB" sz="3600" dirty="0" err="1" smtClean="0">
                <a:latin typeface="Arial Narrow" pitchFamily="34" charset="0"/>
              </a:rPr>
              <a:t>resorption</a:t>
            </a:r>
            <a:r>
              <a:rPr lang="en-GB" sz="3600" dirty="0" smtClean="0">
                <a:latin typeface="Arial Narrow" pitchFamily="34" charset="0"/>
              </a:rPr>
              <a:t>.</a:t>
            </a:r>
            <a:endParaRPr lang="en-GB" sz="3600" b="1" dirty="0" smtClean="0">
              <a:latin typeface="Arial Narrow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defRPr/>
            </a:pPr>
            <a:endParaRPr lang="en-GB" sz="3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0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Arial Narrow" panose="020B0606020202030204" pitchFamily="34" charset="0"/>
              </a:rPr>
              <a:t>Note:</a:t>
            </a:r>
          </a:p>
          <a:p>
            <a:pPr marL="0" indent="0">
              <a:buNone/>
            </a:pPr>
            <a:r>
              <a:rPr lang="en-US" sz="4800" dirty="0" smtClean="0">
                <a:latin typeface="Arial Narrow" panose="020B0606020202030204" pitchFamily="34" charset="0"/>
              </a:rPr>
              <a:t>-90% of cases arise in the anterior circulation</a:t>
            </a:r>
            <a:endParaRPr lang="en-US" sz="4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9704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6084" name="Picture 5" descr="show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8988425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96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Berry aneurysm</a:t>
            </a:r>
            <a:endParaRPr lang="en-GB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8132" name="Picture 5" descr="show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01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6084" name="Picture 5" descr="show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8988425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15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36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NOTE</a:t>
            </a:r>
            <a:endParaRPr lang="en-GB" sz="40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-   While </a:t>
            </a:r>
            <a:r>
              <a:rPr lang="en-GB" sz="4000" dirty="0" err="1" smtClean="0">
                <a:latin typeface="Arial Narrow" pitchFamily="34" charset="0"/>
              </a:rPr>
              <a:t>saccular</a:t>
            </a:r>
            <a:r>
              <a:rPr lang="en-GB" sz="4000" dirty="0" smtClean="0">
                <a:latin typeface="Arial Narrow" pitchFamily="34" charset="0"/>
              </a:rPr>
              <a:t> aneurysms are the most common type of intracranial aneurysm, other types include atherosclerotic (</a:t>
            </a:r>
            <a:r>
              <a:rPr lang="en-GB" sz="4000" dirty="0" err="1" smtClean="0">
                <a:latin typeface="Arial Narrow" pitchFamily="34" charset="0"/>
              </a:rPr>
              <a:t>fusiform</a:t>
            </a:r>
            <a:r>
              <a:rPr lang="en-GB" sz="4000" dirty="0" smtClean="0">
                <a:latin typeface="Arial Narrow" pitchFamily="34" charset="0"/>
              </a:rPr>
              <a:t>, mostly of the basilar artery), </a:t>
            </a:r>
            <a:r>
              <a:rPr lang="en-GB" sz="4000" dirty="0" err="1" smtClean="0">
                <a:latin typeface="Arial Narrow" pitchFamily="34" charset="0"/>
              </a:rPr>
              <a:t>mycotic</a:t>
            </a:r>
            <a:r>
              <a:rPr lang="en-GB" sz="4000" dirty="0" smtClean="0">
                <a:latin typeface="Arial Narrow" pitchFamily="34" charset="0"/>
              </a:rPr>
              <a:t>, traumatic, and dissecting aneurysms.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3600" i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0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V. CENTRAL NERVOUS SYSTEM TRAUMA</a:t>
            </a:r>
            <a:endParaRPr lang="ar-JO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356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-  Repetitive episodes of trauma can lead to later development of neurodegenerative processes</a:t>
            </a:r>
          </a:p>
          <a:p>
            <a:pPr marL="514350" indent="-514350"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Note:  </a:t>
            </a:r>
            <a:r>
              <a:rPr lang="en-US" sz="4400" dirty="0" smtClean="0">
                <a:latin typeface="Arial Narrow" pitchFamily="34" charset="0"/>
              </a:rPr>
              <a:t>Association of trauma with the risk of Alzheimer </a:t>
            </a:r>
            <a:r>
              <a:rPr lang="en-US" sz="4400" dirty="0" smtClean="0">
                <a:latin typeface="Arial Narrow" pitchFamily="34" charset="0"/>
              </a:rPr>
              <a:t>disease</a:t>
            </a:r>
            <a:endParaRPr lang="en-US" sz="4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  </a:t>
            </a:r>
          </a:p>
          <a:p>
            <a:pPr marL="514350" indent="-514350">
              <a:buFontTx/>
              <a:buNone/>
              <a:defRPr/>
            </a:pPr>
            <a:r>
              <a:rPr lang="en-US" sz="4400" b="1" i="1" u="sng" dirty="0" smtClean="0">
                <a:latin typeface="Arial Narrow" pitchFamily="34" charset="0"/>
              </a:rPr>
              <a:t>A. Localized in </a:t>
            </a:r>
          </a:p>
          <a:p>
            <a:pPr marL="742950" indent="-742950">
              <a:buFontTx/>
              <a:buAutoNum type="alphaLcPeriod"/>
              <a:defRPr/>
            </a:pPr>
            <a:r>
              <a:rPr lang="en-US" sz="4000" b="1" dirty="0" smtClean="0">
                <a:latin typeface="Arial Narrow" pitchFamily="34" charset="0"/>
              </a:rPr>
              <a:t>Brain tumors </a:t>
            </a:r>
            <a:r>
              <a:rPr lang="en-US" sz="4000" dirty="0" smtClean="0">
                <a:latin typeface="Arial Narrow" pitchFamily="34" charset="0"/>
              </a:rPr>
              <a:t>either primary or metastatic: </a:t>
            </a:r>
          </a:p>
          <a:p>
            <a:pPr marL="742950" indent="-742950"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In brain tumors, the blood vessels are abnormal with fenestrations in the capillary wall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b. </a:t>
            </a:r>
            <a:r>
              <a:rPr lang="en-US" sz="4000" b="1" dirty="0" smtClean="0">
                <a:latin typeface="Arial Narrow" pitchFamily="34" charset="0"/>
              </a:rPr>
              <a:t>Cerebral abscess </a:t>
            </a:r>
            <a:r>
              <a:rPr lang="en-US" sz="4000" dirty="0" smtClean="0">
                <a:latin typeface="Arial Narrow" pitchFamily="34" charset="0"/>
              </a:rPr>
              <a:t>: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Due to </a:t>
            </a:r>
            <a:r>
              <a:rPr lang="en-US" sz="4000" dirty="0" err="1" smtClean="0">
                <a:latin typeface="Arial Narrow" pitchFamily="34" charset="0"/>
              </a:rPr>
              <a:t>neoangiogenesis</a:t>
            </a:r>
            <a:endParaRPr lang="en-US" sz="4000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8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I.  Traumatic </a:t>
            </a:r>
            <a:r>
              <a:rPr lang="en-US" sz="3600" u="sng" dirty="0" err="1" smtClean="0">
                <a:latin typeface="Arial Narrow" pitchFamily="34" charset="0"/>
              </a:rPr>
              <a:t>Parenchymal</a:t>
            </a:r>
            <a:r>
              <a:rPr lang="en-US" sz="3600" u="sng" dirty="0" smtClean="0">
                <a:latin typeface="Arial Narrow" pitchFamily="34" charset="0"/>
              </a:rPr>
              <a:t> Injuries </a:t>
            </a:r>
          </a:p>
          <a:p>
            <a:pPr marL="742950" indent="-742950">
              <a:buFontTx/>
              <a:buAutoNum type="alphaUcPeriod"/>
              <a:defRPr/>
            </a:pPr>
            <a:r>
              <a:rPr lang="en-US" sz="3600" b="1" u="sng" dirty="0" smtClean="0">
                <a:latin typeface="Arial Narrow" pitchFamily="34" charset="0"/>
              </a:rPr>
              <a:t>C</a:t>
            </a:r>
            <a:r>
              <a:rPr lang="en-US" sz="3600" b="1" i="1" u="sng" dirty="0" smtClean="0">
                <a:latin typeface="Arial Narrow" pitchFamily="34" charset="0"/>
              </a:rPr>
              <a:t>ontusions</a:t>
            </a:r>
            <a:r>
              <a:rPr lang="en-US" sz="3600" u="sng" dirty="0" smtClean="0">
                <a:latin typeface="Arial Narrow" pitchFamily="34" charset="0"/>
              </a:rPr>
              <a:t> :</a:t>
            </a:r>
          </a:p>
          <a:p>
            <a:pPr marL="0" indent="0"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 </a:t>
            </a:r>
            <a:r>
              <a:rPr lang="en-US" sz="3600" u="sng" dirty="0" smtClean="0">
                <a:latin typeface="Arial Narrow" pitchFamily="34" charset="0"/>
              </a:rPr>
              <a:t>Results from blunt brain trauma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 The </a:t>
            </a:r>
            <a:r>
              <a:rPr lang="en-US" sz="3600" dirty="0" err="1" smtClean="0">
                <a:latin typeface="Arial Narrow" pitchFamily="34" charset="0"/>
              </a:rPr>
              <a:t>pia-arachnoid</a:t>
            </a:r>
            <a:r>
              <a:rPr lang="en-US" sz="3600" dirty="0" smtClean="0">
                <a:latin typeface="Arial Narrow" pitchFamily="34" charset="0"/>
              </a:rPr>
              <a:t> is not breached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latin typeface="Arial Narrow" pitchFamily="34" charset="0"/>
              </a:rPr>
              <a:t>When </a:t>
            </a:r>
            <a:r>
              <a:rPr lang="en-US" sz="3600" dirty="0" smtClean="0">
                <a:latin typeface="Arial Narrow" pitchFamily="34" charset="0"/>
              </a:rPr>
              <a:t>an object impacts the head, brain injury may occur at the site of </a:t>
            </a:r>
            <a:r>
              <a:rPr lang="en-US" sz="3600" dirty="0" smtClean="0">
                <a:latin typeface="Arial Narrow" pitchFamily="34" charset="0"/>
              </a:rPr>
              <a:t>impact called -a </a:t>
            </a:r>
            <a:r>
              <a:rPr lang="en-US" sz="3600" i="1" dirty="0" smtClean="0">
                <a:latin typeface="Arial Narrow" pitchFamily="34" charset="0"/>
              </a:rPr>
              <a:t>coup </a:t>
            </a:r>
            <a:r>
              <a:rPr lang="en-US" sz="3600" i="1" dirty="0" smtClean="0">
                <a:latin typeface="Arial Narrow" pitchFamily="34" charset="0"/>
              </a:rPr>
              <a:t>injury</a:t>
            </a:r>
          </a:p>
          <a:p>
            <a:pPr marL="514350" indent="-514350">
              <a:buFontTx/>
              <a:buNone/>
              <a:defRPr/>
            </a:pPr>
            <a:endParaRPr lang="ar-JO" dirty="0" smtClean="0">
              <a:latin typeface="Arial Narrow" pitchFamily="34" charset="0"/>
            </a:endParaRPr>
          </a:p>
          <a:p>
            <a:pPr>
              <a:buFontTx/>
              <a:buNone/>
              <a:defRPr/>
            </a:pPr>
            <a:endParaRPr lang="ar-JO" dirty="0" smtClean="0">
              <a:latin typeface="Arial Narrow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4400" dirty="0">
                <a:latin typeface="Arial Narrow" pitchFamily="34" charset="0"/>
              </a:rPr>
              <a:t>-or opposite the site of impact on the other side of the brain-a </a:t>
            </a:r>
            <a:r>
              <a:rPr lang="en-US" sz="4400" i="1" dirty="0" err="1">
                <a:latin typeface="Arial Narrow" pitchFamily="34" charset="0"/>
              </a:rPr>
              <a:t>contrecoup</a:t>
            </a:r>
            <a:r>
              <a:rPr lang="en-US" sz="4400" i="1" dirty="0">
                <a:latin typeface="Arial Narrow" pitchFamily="34" charset="0"/>
              </a:rPr>
              <a:t> injury</a:t>
            </a:r>
            <a:r>
              <a:rPr lang="en-US" sz="4400" dirty="0">
                <a:latin typeface="Arial Narrow" pitchFamily="34" charset="0"/>
              </a:rPr>
              <a:t>. </a:t>
            </a:r>
          </a:p>
          <a:p>
            <a:pPr>
              <a:buFontTx/>
              <a:buNone/>
              <a:defRPr/>
            </a:pPr>
            <a:r>
              <a:rPr lang="en-US" sz="4400" dirty="0">
                <a:latin typeface="Arial Narrow" pitchFamily="34" charset="0"/>
              </a:rPr>
              <a:t>-  Both coup and </a:t>
            </a:r>
            <a:r>
              <a:rPr lang="en-US" sz="4400" dirty="0" err="1">
                <a:latin typeface="Arial Narrow" pitchFamily="34" charset="0"/>
              </a:rPr>
              <a:t>contrecoup</a:t>
            </a:r>
            <a:r>
              <a:rPr lang="en-US" sz="4400" dirty="0">
                <a:latin typeface="Arial Narrow" pitchFamily="34" charset="0"/>
              </a:rPr>
              <a:t> lesions are contusions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37275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943600"/>
          </a:xfrm>
        </p:spPr>
        <p:txBody>
          <a:bodyPr>
            <a:normAutofit/>
          </a:bodyPr>
          <a:lstStyle/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1.  Coup contusions 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Occur at the site of impact and tend to be more severe in relation </a:t>
            </a:r>
            <a:r>
              <a:rPr lang="en-US" sz="3600" u="sng" dirty="0" smtClean="0">
                <a:latin typeface="Arial Narrow" pitchFamily="34" charset="0"/>
              </a:rPr>
              <a:t>to a blow to the stationary head </a:t>
            </a: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2.  </a:t>
            </a:r>
            <a:r>
              <a:rPr lang="en-US" sz="3600" dirty="0" err="1" smtClean="0">
                <a:latin typeface="Arial Narrow" pitchFamily="34" charset="0"/>
              </a:rPr>
              <a:t>Contrecoup</a:t>
            </a:r>
            <a:r>
              <a:rPr lang="en-US" sz="3600" dirty="0" smtClean="0">
                <a:latin typeface="Arial Narrow" pitchFamily="34" charset="0"/>
              </a:rPr>
              <a:t> contusions </a:t>
            </a: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Occur in the brain away from the point of impact and they occur due to sudden deceleration of the head and the classic example is a fall on the </a:t>
            </a:r>
            <a:r>
              <a:rPr lang="en-US" sz="3600" dirty="0" err="1" smtClean="0">
                <a:latin typeface="Arial Narrow" pitchFamily="34" charset="0"/>
              </a:rPr>
              <a:t>occiput</a:t>
            </a:r>
            <a:r>
              <a:rPr lang="en-US" sz="3600" dirty="0" smtClean="0">
                <a:latin typeface="Arial Narrow" pitchFamily="34" charset="0"/>
              </a:rPr>
              <a:t> resulting in severe contusions </a:t>
            </a:r>
            <a:r>
              <a:rPr lang="en-US" sz="3600" b="1" u="sng" dirty="0" smtClean="0">
                <a:latin typeface="Arial Narrow" pitchFamily="34" charset="0"/>
              </a:rPr>
              <a:t>to the frontal and temporal poles </a:t>
            </a:r>
            <a:endParaRPr lang="ar-JO" sz="3600" b="1" u="sng" dirty="0"/>
          </a:p>
        </p:txBody>
      </p:sp>
    </p:spTree>
    <p:extLst>
      <p:ext uri="{BB962C8B-B14F-4D97-AF65-F5344CB8AC3E}">
        <p14:creationId xmlns:p14="http://schemas.microsoft.com/office/powerpoint/2010/main" val="37499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  <a:defRPr/>
            </a:pPr>
            <a:r>
              <a:rPr lang="en-US" sz="5400" dirty="0" smtClean="0">
                <a:latin typeface="Arial Narrow" pitchFamily="34" charset="0"/>
              </a:rPr>
              <a:t>Contusions are caused by rapid tissue displacement, disruption of vascular channels, </a:t>
            </a:r>
            <a:endParaRPr lang="en-US" sz="5400" dirty="0" smtClean="0">
              <a:latin typeface="Arial Narrow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5400" dirty="0" smtClean="0">
                <a:latin typeface="Arial Narrow" pitchFamily="34" charset="0"/>
              </a:rPr>
              <a:t>Trauma  </a:t>
            </a:r>
            <a:r>
              <a:rPr lang="en-US" sz="5400" dirty="0">
                <a:latin typeface="Arial Narrow" pitchFamily="34" charset="0"/>
              </a:rPr>
              <a:t>affects the superficial-  layer of cortex in contrast to ischemia </a:t>
            </a:r>
            <a:endParaRPr lang="en-US" sz="5400" dirty="0" smtClean="0">
              <a:latin typeface="Arial Narrow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5400" u="sng" dirty="0" smtClean="0">
                <a:latin typeface="Arial Narrow" pitchFamily="34" charset="0"/>
              </a:rPr>
              <a:t>The crests of the </a:t>
            </a:r>
            <a:r>
              <a:rPr lang="en-US" sz="5400" u="sng" dirty="0" err="1" smtClean="0">
                <a:latin typeface="Arial Narrow" pitchFamily="34" charset="0"/>
              </a:rPr>
              <a:t>gyri</a:t>
            </a:r>
            <a:r>
              <a:rPr lang="en-US" sz="5400" u="sng" dirty="0" smtClean="0">
                <a:latin typeface="Arial Narrow" pitchFamily="34" charset="0"/>
              </a:rPr>
              <a:t> are the  most susceptible to traumatic injury than depth of </a:t>
            </a:r>
            <a:r>
              <a:rPr lang="en-US" sz="5400" u="sng" dirty="0" err="1" smtClean="0">
                <a:latin typeface="Arial Narrow" pitchFamily="34" charset="0"/>
              </a:rPr>
              <a:t>sulci</a:t>
            </a:r>
            <a:r>
              <a:rPr lang="en-US" sz="5400" dirty="0" smtClean="0">
                <a:latin typeface="Arial Narrow" pitchFamily="34" charset="0"/>
              </a:rPr>
              <a:t>. </a:t>
            </a:r>
          </a:p>
          <a:p>
            <a:pPr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6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  <a:defRPr/>
            </a:pPr>
            <a:r>
              <a:rPr lang="en-US" dirty="0">
                <a:latin typeface="Arial Narrow" pitchFamily="34" charset="0"/>
              </a:rPr>
              <a:t>Are common in regions of the brain overlying rough and irregular inner skull surfaces, such as: </a:t>
            </a:r>
          </a:p>
          <a:p>
            <a:pPr marL="514350" indent="-514350">
              <a:buNone/>
              <a:defRPr/>
            </a:pPr>
            <a:r>
              <a:rPr lang="en-US" dirty="0">
                <a:latin typeface="Arial Narrow" pitchFamily="34" charset="0"/>
              </a:rPr>
              <a:t>a.  The frontal poles</a:t>
            </a:r>
          </a:p>
          <a:p>
            <a:pPr marL="514350" indent="-514350">
              <a:buFontTx/>
              <a:buNone/>
              <a:defRPr/>
            </a:pPr>
            <a:r>
              <a:rPr lang="en-US" dirty="0">
                <a:latin typeface="Arial Narrow" pitchFamily="34" charset="0"/>
              </a:rPr>
              <a:t>b.  The orbital surfaces of the frontal lobes</a:t>
            </a:r>
          </a:p>
          <a:p>
            <a:pPr marL="514350" indent="-514350">
              <a:buFontTx/>
              <a:buNone/>
              <a:defRPr/>
            </a:pPr>
            <a:r>
              <a:rPr lang="en-US" dirty="0">
                <a:latin typeface="Arial Narrow" pitchFamily="34" charset="0"/>
              </a:rPr>
              <a:t>c. And the temporal lobe tips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865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100"/>
            <a:ext cx="8686800" cy="1384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Contusions: Recent and old</a:t>
            </a:r>
            <a:endParaRPr lang="ar-JO" dirty="0"/>
          </a:p>
        </p:txBody>
      </p:sp>
      <p:pic>
        <p:nvPicPr>
          <p:cNvPr id="150531" name="Picture 2" descr="C:\Users\USER\Desktop\8888888888888888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905000"/>
            <a:ext cx="6172200" cy="4953000"/>
          </a:xfrm>
          <a:noFill/>
        </p:spPr>
      </p:pic>
    </p:spTree>
    <p:extLst>
      <p:ext uri="{BB962C8B-B14F-4D97-AF65-F5344CB8AC3E}">
        <p14:creationId xmlns:p14="http://schemas.microsoft.com/office/powerpoint/2010/main" val="864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1722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  </a:t>
            </a:r>
            <a:r>
              <a:rPr lang="en-US" sz="3600" b="1" dirty="0" smtClean="0">
                <a:latin typeface="Arial Narrow" pitchFamily="34" charset="0"/>
              </a:rPr>
              <a:t>II.  Diffuse axonal injury</a:t>
            </a:r>
            <a:r>
              <a:rPr lang="en-US" sz="3600" dirty="0" smtClean="0">
                <a:latin typeface="Arial Narrow" pitchFamily="34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Trauma can also cause more subtle but widespread injury to axons within the brain </a:t>
            </a:r>
            <a:r>
              <a:rPr lang="en-US" sz="3600" b="1" u="sng" dirty="0" smtClean="0">
                <a:latin typeface="Arial Narrow" pitchFamily="34" charset="0"/>
              </a:rPr>
              <a:t>Mechanism: </a:t>
            </a: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The movement of one region of brain relative to another is thought to disrupt axonal integrity and function such as in angular acceleration of brain in car accidents</a:t>
            </a:r>
            <a:r>
              <a:rPr lang="en-US" dirty="0" smtClean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99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534400" cy="60198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</a:t>
            </a:r>
            <a:r>
              <a:rPr lang="en-US" sz="3600" dirty="0" smtClean="0">
                <a:latin typeface="Arial Narrow" pitchFamily="34" charset="0"/>
              </a:rPr>
              <a:t>As many as 50% of patients who develop coma shortly after trauma are believed to have white matter damage and diffuse axonal injury. 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Although these injuries may be widespread, the lesions usually are asymmetric and are most commonly found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</a:t>
            </a:r>
            <a:endParaRPr lang="en-US" sz="3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None/>
              <a:defRPr/>
            </a:pPr>
            <a:r>
              <a:rPr lang="en-US" sz="4800" dirty="0">
                <a:latin typeface="Arial Narrow" pitchFamily="34" charset="0"/>
              </a:rPr>
              <a:t>a.   Regions near the angles of the lateral ventricles</a:t>
            </a:r>
          </a:p>
          <a:p>
            <a:pPr marL="514350" indent="-514350">
              <a:buFontTx/>
              <a:buNone/>
              <a:defRPr/>
            </a:pPr>
            <a:r>
              <a:rPr lang="en-US" sz="4800" dirty="0">
                <a:latin typeface="Arial Narrow" pitchFamily="34" charset="0"/>
              </a:rPr>
              <a:t>b.    Corpus callosum</a:t>
            </a:r>
          </a:p>
          <a:p>
            <a:pPr marL="514350" indent="-514350">
              <a:buFontTx/>
              <a:buNone/>
              <a:defRPr/>
            </a:pPr>
            <a:r>
              <a:rPr lang="en-US" sz="4800" dirty="0">
                <a:latin typeface="Arial Narrow" pitchFamily="34" charset="0"/>
              </a:rPr>
              <a:t>c.  Various tracts in the brain stem.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3993611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>
              <a:buFontTx/>
              <a:buNone/>
              <a:defRPr/>
            </a:pPr>
            <a:r>
              <a:rPr lang="en-US" sz="3600" b="1" i="1" u="sng" dirty="0" smtClean="0">
                <a:latin typeface="Arial Narrow" pitchFamily="34" charset="0"/>
              </a:rPr>
              <a:t>IV.  Concussion</a:t>
            </a:r>
            <a:r>
              <a:rPr lang="en-US" sz="3600" b="1" u="sng" dirty="0" smtClean="0">
                <a:latin typeface="Arial Narrow" pitchFamily="34" charset="0"/>
              </a:rPr>
              <a:t> 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Describes reversible altered consciousness from head injury in the absence of contusion. 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-The characteristic transient neurologic dysfunction includes;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1.    Loss of consciousness,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2.    Temporary respiratory arrest</a:t>
            </a:r>
          </a:p>
          <a:p>
            <a:pPr>
              <a:buFontTx/>
              <a:buNone/>
              <a:defRPr/>
            </a:pPr>
            <a:endParaRPr lang="ar-JO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6294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4000" b="1" i="1" u="sng" dirty="0" smtClean="0">
                <a:latin typeface="Arial Narrow" pitchFamily="34" charset="0"/>
              </a:rPr>
              <a:t>B. Generalized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</a:t>
            </a:r>
            <a:r>
              <a:rPr lang="en-US" sz="4000" u="sng" dirty="0" smtClean="0">
                <a:latin typeface="Arial Narrow" pitchFamily="34" charset="0"/>
              </a:rPr>
              <a:t>In late stages of ischemic encephalopathy </a:t>
            </a:r>
            <a:r>
              <a:rPr lang="en-US" sz="4000" dirty="0" smtClean="0">
                <a:latin typeface="Arial Narrow" pitchFamily="34" charset="0"/>
              </a:rPr>
              <a:t>due to damage of endothelial cells by ischemia:</a:t>
            </a:r>
          </a:p>
          <a:p>
            <a:pPr marL="514350" indent="-514350">
              <a:buFontTx/>
              <a:buNone/>
              <a:defRPr/>
            </a:pPr>
            <a:r>
              <a:rPr lang="en-US" sz="4000" b="1" i="1" u="sng" dirty="0" smtClean="0">
                <a:latin typeface="Arial Narrow" pitchFamily="34" charset="0"/>
              </a:rPr>
              <a:t>II. </a:t>
            </a:r>
            <a:r>
              <a:rPr lang="en-US" sz="4000" b="1" i="1" u="sng" dirty="0" err="1" smtClean="0">
                <a:latin typeface="Arial Narrow" pitchFamily="34" charset="0"/>
              </a:rPr>
              <a:t>Cytotoxic</a:t>
            </a:r>
            <a:r>
              <a:rPr lang="en-US" sz="4000" b="1" i="1" u="sng" dirty="0" smtClean="0">
                <a:latin typeface="Arial Narrow" pitchFamily="34" charset="0"/>
              </a:rPr>
              <a:t> edema</a:t>
            </a:r>
            <a:r>
              <a:rPr lang="en-US" sz="4000" b="1" u="sng" dirty="0" smtClean="0">
                <a:latin typeface="Arial Narrow" pitchFamily="34" charset="0"/>
              </a:rPr>
              <a:t> </a:t>
            </a:r>
            <a:r>
              <a:rPr lang="en-US" sz="4000" dirty="0" smtClean="0">
                <a:latin typeface="Arial Narrow" pitchFamily="34" charset="0"/>
              </a:rPr>
              <a:t>: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An increase in intracellular fluid secondary to neuronal or glial membrane injury.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The extracellular space is reduced. </a:t>
            </a:r>
          </a:p>
          <a:p>
            <a:pPr marL="514350" indent="-514350"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 marL="514350" indent="-514350">
              <a:buFontTx/>
              <a:buChar char="-"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8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>
            <a:normAutofit/>
          </a:bodyPr>
          <a:lstStyle/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3.   Loss of reflexes. 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 Although neurologic recovery is complete, amnesia for the event persists.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The pathogenesis of the sudden disruption of nervous activity is unknown</a:t>
            </a: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12956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</a:t>
            </a:r>
            <a:r>
              <a:rPr lang="en-US" sz="4000" u="sng" dirty="0" smtClean="0">
                <a:latin typeface="Arial Narrow" pitchFamily="34" charset="0"/>
              </a:rPr>
              <a:t>The blood brain barrier is intact </a:t>
            </a:r>
          </a:p>
          <a:p>
            <a:pPr marL="514350" indent="-514350"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</a:t>
            </a:r>
            <a:r>
              <a:rPr lang="en-US" sz="4000" u="sng" dirty="0" smtClean="0">
                <a:latin typeface="Arial Narrow" pitchFamily="34" charset="0"/>
              </a:rPr>
              <a:t>Caused by ischemia to the brain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It occurs because energy failure disables the Na/K pump system allowing large amounts of sodium accompanied by water to enter the cells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Mainly affects the gray matter.</a:t>
            </a:r>
          </a:p>
          <a:p>
            <a:pPr marL="514350" indent="-514350"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B. Brain Herniation</a:t>
            </a:r>
            <a:endParaRPr lang="en-US" sz="5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 smtClean="0">
                <a:latin typeface="Arial Narrow" pitchFamily="34" charset="0"/>
              </a:rPr>
              <a:t>- Means </a:t>
            </a:r>
            <a:r>
              <a:rPr lang="en-US" sz="5200" dirty="0">
                <a:latin typeface="Arial Narrow" pitchFamily="34" charset="0"/>
              </a:rPr>
              <a:t>accumulation of excessive CSF within the ventricular system as a result of a disturbance in its secretion, circulation or its </a:t>
            </a:r>
            <a:r>
              <a:rPr lang="en-US" sz="5200" dirty="0" smtClean="0">
                <a:latin typeface="Arial Narrow" pitchFamily="34" charset="0"/>
              </a:rPr>
              <a:t>absorption.</a:t>
            </a:r>
            <a:endParaRPr lang="en-US" sz="5200" dirty="0">
              <a:latin typeface="Arial Narrow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25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C6912905979468049BE2ADD77F133" ma:contentTypeVersion="0" ma:contentTypeDescription="Create a new document." ma:contentTypeScope="" ma:versionID="0e6d342fc2e3ac91291a97ec3ef7b6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AFCE3F-871A-4E19-BB86-FBCD5CF59620}"/>
</file>

<file path=customXml/itemProps2.xml><?xml version="1.0" encoding="utf-8"?>
<ds:datastoreItem xmlns:ds="http://schemas.openxmlformats.org/officeDocument/2006/customXml" ds:itemID="{01361FF3-4833-440B-BB96-31D4357C4DF6}"/>
</file>

<file path=customXml/itemProps3.xml><?xml version="1.0" encoding="utf-8"?>
<ds:datastoreItem xmlns:ds="http://schemas.openxmlformats.org/officeDocument/2006/customXml" ds:itemID="{484300BE-2400-4386-BB8B-01EFE34814EF}"/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2116</Words>
  <Application>Microsoft Office PowerPoint</Application>
  <PresentationFormat>On-screen Show (4:3)</PresentationFormat>
  <Paragraphs>211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Office Theme</vt:lpstr>
      <vt:lpstr>Diseases of Nervous System</vt:lpstr>
      <vt:lpstr>I.Edema, Hydrocephalus and Herniation</vt:lpstr>
      <vt:lpstr>A. Brain Edema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Brain Herniation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  Brain Herniation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Uncal herniation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Cerebrovascular diseases </vt:lpstr>
      <vt:lpstr>A. Ischemia and infarction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Intracranial Hemorrhage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2. Subarachnoid Hemorrhage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Berry aneurysm</vt:lpstr>
      <vt:lpstr>PowerPoint Presentation</vt:lpstr>
      <vt:lpstr>PowerPoint Presentation</vt:lpstr>
      <vt:lpstr>V. CENTRAL NERVOUS SYSTEM TRAUMA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Contusions: Recent and old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</dc:creator>
  <cp:lastModifiedBy>Mid</cp:lastModifiedBy>
  <cp:revision>40</cp:revision>
  <dcterms:created xsi:type="dcterms:W3CDTF">2017-03-12T13:22:54Z</dcterms:created>
  <dcterms:modified xsi:type="dcterms:W3CDTF">2017-03-20T08:06:17Z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0x010100867C6912905979468049BE2ADD77F133</vt:lpwstr>
  </property>
</Properties>
</file>