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38.xml" ContentType="application/vnd.openxmlformats-officedocument.presentationml.slide+xml"/>
  <Override PartName="/ppt/slides/slide4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39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8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customXml" Target="../customXml/item2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2BFD-6B43-4F73-9BAD-47C1EEAAA52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698A-6543-48A9-80DC-9DFBD027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3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2BFD-6B43-4F73-9BAD-47C1EEAAA52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698A-6543-48A9-80DC-9DFBD027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4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2BFD-6B43-4F73-9BAD-47C1EEAAA52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698A-6543-48A9-80DC-9DFBD027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7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2BFD-6B43-4F73-9BAD-47C1EEAAA52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698A-6543-48A9-80DC-9DFBD027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8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2BFD-6B43-4F73-9BAD-47C1EEAAA52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698A-6543-48A9-80DC-9DFBD027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20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2BFD-6B43-4F73-9BAD-47C1EEAAA52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698A-6543-48A9-80DC-9DFBD027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54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2BFD-6B43-4F73-9BAD-47C1EEAAA52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698A-6543-48A9-80DC-9DFBD027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2BFD-6B43-4F73-9BAD-47C1EEAAA52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698A-6543-48A9-80DC-9DFBD027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4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2BFD-6B43-4F73-9BAD-47C1EEAAA52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698A-6543-48A9-80DC-9DFBD027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58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2BFD-6B43-4F73-9BAD-47C1EEAAA52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698A-6543-48A9-80DC-9DFBD027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7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2BFD-6B43-4F73-9BAD-47C1EEAAA52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698A-6543-48A9-80DC-9DFBD027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1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42BFD-6B43-4F73-9BAD-47C1EEAAA52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1698A-6543-48A9-80DC-9DFBD027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5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0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Types of atelectasis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D01DDF-7174-463C-9815-C27D8B714B85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10244" name="Picture 2" descr="C:\Users\Delo\Desktop\showimage[2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8723" y="1524000"/>
            <a:ext cx="8925277" cy="5334000"/>
          </a:xfrm>
          <a:noFill/>
        </p:spPr>
      </p:pic>
    </p:spTree>
    <p:extLst>
      <p:ext uri="{BB962C8B-B14F-4D97-AF65-F5344CB8AC3E}">
        <p14:creationId xmlns:p14="http://schemas.microsoft.com/office/powerpoint/2010/main" val="4087739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218722" y="855664"/>
            <a:ext cx="8579556" cy="55022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i="1" smtClean="0"/>
              <a:t>2. </a:t>
            </a:r>
            <a:r>
              <a:rPr lang="en-US" altLang="en-US" sz="4800" b="1" i="1" u="sng" smtClean="0"/>
              <a:t>Compression atelectasis</a:t>
            </a:r>
            <a:r>
              <a:rPr lang="en-US" altLang="en-US" sz="4800" i="1" smtClean="0"/>
              <a:t>.</a:t>
            </a:r>
            <a:r>
              <a:rPr lang="en-US" altLang="en-US" sz="4800" smtClean="0"/>
              <a:t> </a:t>
            </a:r>
          </a:p>
          <a:p>
            <a:pPr>
              <a:buFontTx/>
              <a:buNone/>
            </a:pPr>
            <a:r>
              <a:rPr lang="en-US" altLang="en-US" sz="4400" smtClean="0"/>
              <a:t>-  Sometimes called </a:t>
            </a:r>
            <a:r>
              <a:rPr lang="en-US" altLang="en-US" sz="4400" i="1" u="sng" smtClean="0"/>
              <a:t>passive</a:t>
            </a:r>
            <a:r>
              <a:rPr lang="en-US" altLang="en-US" sz="4400" u="sng" smtClean="0"/>
              <a:t> or </a:t>
            </a:r>
            <a:r>
              <a:rPr lang="en-US" altLang="en-US" sz="4400" i="1" u="sng" smtClean="0"/>
              <a:t>relaxation atelectasis</a:t>
            </a:r>
            <a:r>
              <a:rPr lang="en-US" altLang="en-US" sz="4400" u="sng" smtClean="0"/>
              <a:t>) </a:t>
            </a:r>
          </a:p>
          <a:p>
            <a:pPr>
              <a:buFontTx/>
              <a:buNone/>
            </a:pPr>
            <a:r>
              <a:rPr lang="en-US" altLang="en-US" sz="4000" smtClean="0"/>
              <a:t>- Is usually associated with accumulation of fluid, blood, or air within the pleural cavity, which mechanically collapses the adjacent lung. </a:t>
            </a:r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D1DF3A-6CD0-47D3-B95E-189B52B176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21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6400"/>
            <a:ext cx="8839200" cy="64516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  <a:defRPr/>
            </a:pPr>
            <a:r>
              <a:rPr lang="en-US" sz="4400" dirty="0" smtClean="0"/>
              <a:t>-  </a:t>
            </a:r>
            <a:r>
              <a:rPr lang="en-US" sz="4800" b="1" u="sng" dirty="0" smtClean="0"/>
              <a:t>Causes:</a:t>
            </a:r>
          </a:p>
          <a:p>
            <a:pPr marL="514350" indent="-514350">
              <a:buFontTx/>
              <a:buNone/>
              <a:defRPr/>
            </a:pPr>
            <a:r>
              <a:rPr lang="en-US" sz="4400" dirty="0" smtClean="0"/>
              <a:t>a. </a:t>
            </a:r>
            <a:r>
              <a:rPr lang="en-US" sz="4000" dirty="0" smtClean="0"/>
              <a:t>Pleural effusion, caused most commonly by congestive heart failure (CHF). 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 smtClean="0"/>
              <a:t>b. Leakage of air into the pleural cavity (</a:t>
            </a:r>
            <a:r>
              <a:rPr lang="en-US" sz="4000" dirty="0" err="1" smtClean="0"/>
              <a:t>pneumothorax</a:t>
            </a:r>
            <a:r>
              <a:rPr lang="en-US" sz="4000" dirty="0" smtClean="0"/>
              <a:t>) 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 smtClean="0"/>
              <a:t>c. </a:t>
            </a:r>
            <a:r>
              <a:rPr lang="en-US" sz="4000" dirty="0" err="1" smtClean="0"/>
              <a:t>Hemothorax</a:t>
            </a:r>
            <a:endParaRPr lang="en-US" sz="4000" dirty="0" smtClean="0"/>
          </a:p>
          <a:p>
            <a:pPr marL="514350" indent="-514350">
              <a:buFontTx/>
              <a:buNone/>
              <a:defRPr/>
            </a:pPr>
            <a:r>
              <a:rPr lang="en-US" sz="4000" dirty="0" smtClean="0"/>
              <a:t>d. Basal </a:t>
            </a:r>
            <a:r>
              <a:rPr lang="en-US" sz="4000" dirty="0" err="1" smtClean="0"/>
              <a:t>atelectasis</a:t>
            </a:r>
            <a:r>
              <a:rPr lang="en-US" sz="4000" dirty="0" smtClean="0"/>
              <a:t> resulting from the elevated position of the diaphragm commonly occurs in </a:t>
            </a:r>
          </a:p>
          <a:p>
            <a:pPr marL="514350" indent="-514350">
              <a:buFontTx/>
              <a:buNone/>
              <a:defRPr/>
            </a:pPr>
            <a:endParaRPr lang="en-US" sz="440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9A16C6-136C-4B94-AF29-52349F85C43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187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541867" y="1001714"/>
            <a:ext cx="7985478" cy="5856287"/>
          </a:xfrm>
        </p:spPr>
        <p:txBody>
          <a:bodyPr/>
          <a:lstStyle/>
          <a:p>
            <a:pPr marL="742950" indent="-742950">
              <a:buFontTx/>
              <a:buNone/>
            </a:pPr>
            <a:r>
              <a:rPr lang="en-US" altLang="en-US" sz="5400" smtClean="0"/>
              <a:t>a. Bedridden patients, </a:t>
            </a:r>
          </a:p>
          <a:p>
            <a:pPr marL="742950" indent="-742950">
              <a:buFontTx/>
              <a:buNone/>
            </a:pPr>
            <a:r>
              <a:rPr lang="en-US" altLang="en-US" sz="5400" smtClean="0"/>
              <a:t>b. In patients with ascites, and </a:t>
            </a:r>
          </a:p>
          <a:p>
            <a:pPr marL="742950" indent="-742950">
              <a:buFontTx/>
              <a:buNone/>
            </a:pPr>
            <a:r>
              <a:rPr lang="en-US" altLang="en-US" sz="540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F46EA-6486-471F-8B5C-DB28095285DA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1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Types of atelectasis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9DECA-6510-40F2-98A2-71631F41067C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14340" name="Picture 2" descr="C:\Users\Delo\Desktop\showimage[2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8723" y="1524000"/>
            <a:ext cx="8925277" cy="5334000"/>
          </a:xfrm>
          <a:noFill/>
        </p:spPr>
      </p:pic>
    </p:spTree>
    <p:extLst>
      <p:ext uri="{BB962C8B-B14F-4D97-AF65-F5344CB8AC3E}">
        <p14:creationId xmlns:p14="http://schemas.microsoft.com/office/powerpoint/2010/main" val="329496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0" y="652464"/>
            <a:ext cx="8839200" cy="62055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b="1" i="1" u="sng" smtClean="0"/>
              <a:t>C.- Contraction atelectasis</a:t>
            </a:r>
            <a:r>
              <a:rPr lang="en-US" altLang="en-US" sz="4800" i="1" smtClean="0"/>
              <a:t>.</a:t>
            </a:r>
          </a:p>
          <a:p>
            <a:pPr>
              <a:buFontTx/>
              <a:buNone/>
            </a:pPr>
            <a:r>
              <a:rPr lang="en-US" altLang="en-US" sz="4800" smtClean="0"/>
              <a:t>-  Called  </a:t>
            </a:r>
            <a:r>
              <a:rPr lang="en-US" altLang="en-US" sz="4800" i="1" smtClean="0"/>
              <a:t>cicatrization </a:t>
            </a:r>
            <a:r>
              <a:rPr lang="en-US" altLang="en-US" sz="4800" smtClean="0"/>
              <a:t>atelectasis </a:t>
            </a:r>
          </a:p>
          <a:p>
            <a:pPr>
              <a:buFontTx/>
              <a:buNone/>
            </a:pPr>
            <a:r>
              <a:rPr lang="en-US" altLang="en-US" sz="4800" smtClean="0"/>
              <a:t>- Occurs when either local or generalized fibrotic changes in the lung or pleura or prevents  expansion of air spaces</a:t>
            </a:r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207F5-ADD4-4BBA-92D5-31A9688CF1FF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303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1001713"/>
            <a:ext cx="8839200" cy="711200"/>
          </a:xfrm>
        </p:spPr>
        <p:txBody>
          <a:bodyPr>
            <a:normAutofit fontScale="90000"/>
          </a:bodyPr>
          <a:lstStyle/>
          <a:p>
            <a:r>
              <a:rPr lang="en-US" altLang="en-US" sz="6000" b="1" u="sng" smtClean="0">
                <a:solidFill>
                  <a:schemeClr val="bg1"/>
                </a:solidFill>
              </a:rPr>
              <a:t>Note </a:t>
            </a:r>
            <a:br>
              <a:rPr lang="en-US" altLang="en-US" sz="6000" b="1" u="sng" smtClean="0">
                <a:solidFill>
                  <a:schemeClr val="bg1"/>
                </a:solidFill>
              </a:rPr>
            </a:br>
            <a:endParaRPr lang="en-US" altLang="en-US" sz="6000" smtClean="0">
              <a:solidFill>
                <a:schemeClr val="bg1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67923" y="1901826"/>
            <a:ext cx="8671277" cy="49561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-   </a:t>
            </a:r>
            <a:r>
              <a:rPr lang="en-US" altLang="en-US" sz="4800" smtClean="0"/>
              <a:t>Atelectasis (</a:t>
            </a:r>
            <a:r>
              <a:rPr lang="en-US" altLang="en-US" sz="4800" u="sng" smtClean="0"/>
              <a:t>except when caused by contraction</a:t>
            </a:r>
            <a:r>
              <a:rPr lang="en-US" altLang="en-US" sz="4800" smtClean="0"/>
              <a:t>) is potentially reversible and should be treated promptly to prevent hypoxemia and superimposed infection of the collapsed lung. </a:t>
            </a:r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E195F-CA5A-4F76-9434-A3412016DBBE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928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5400" b="1" smtClean="0">
                <a:solidFill>
                  <a:schemeClr val="bg1"/>
                </a:solidFill>
              </a:rPr>
              <a:t>II. ACUTE LUNG INJURY</a:t>
            </a:r>
          </a:p>
        </p:txBody>
      </p:sp>
      <p:sp>
        <p:nvSpPr>
          <p:cNvPr id="17411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87B31-70F9-459F-AE23-93625C477841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984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0" y="739775"/>
            <a:ext cx="8839200" cy="61182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-   </a:t>
            </a:r>
            <a:r>
              <a:rPr lang="en-US" altLang="en-US" sz="4400" smtClean="0"/>
              <a:t>The term includes  a spectrum of </a:t>
            </a:r>
            <a:r>
              <a:rPr lang="en-US" altLang="en-US" sz="4400" u="sng" smtClean="0"/>
              <a:t>bilateral pulmonary damage </a:t>
            </a:r>
            <a:r>
              <a:rPr lang="en-US" altLang="en-US" sz="4400" smtClean="0"/>
              <a:t>(endothelial and epithelial), which can be initiated by numerous conditions. </a:t>
            </a:r>
          </a:p>
          <a:p>
            <a:pPr>
              <a:buFontTx/>
              <a:buNone/>
            </a:pPr>
            <a:r>
              <a:rPr lang="en-US" altLang="en-US" sz="4400" smtClean="0"/>
              <a:t>- Clinically, acute lung injury manifests as: </a:t>
            </a:r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B102DE-B805-4EA2-8514-84895F0F5EFB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570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06400"/>
            <a:ext cx="8610600" cy="6451600"/>
          </a:xfrm>
        </p:spPr>
        <p:txBody>
          <a:bodyPr/>
          <a:lstStyle/>
          <a:p>
            <a:pPr marL="742950" indent="-742950">
              <a:buFontTx/>
              <a:buNone/>
              <a:defRPr/>
            </a:pPr>
            <a:r>
              <a:rPr lang="en-US" sz="3600" i="1" dirty="0" smtClean="0"/>
              <a:t>,</a:t>
            </a:r>
            <a:r>
              <a:rPr lang="en-US" sz="3600" dirty="0" smtClean="0"/>
              <a:t>  </a:t>
            </a:r>
          </a:p>
          <a:p>
            <a:pPr marL="742950" indent="-742950">
              <a:buFontTx/>
              <a:buNone/>
              <a:defRPr/>
            </a:pPr>
            <a:r>
              <a:rPr lang="en-US" sz="4000" dirty="0" smtClean="0"/>
              <a:t>1. Acute onset of </a:t>
            </a:r>
            <a:r>
              <a:rPr lang="en-US" sz="4000" dirty="0" err="1" smtClean="0"/>
              <a:t>dyspnea</a:t>
            </a:r>
            <a:r>
              <a:rPr lang="en-US" sz="4000" dirty="0" smtClean="0"/>
              <a:t>, </a:t>
            </a:r>
          </a:p>
          <a:p>
            <a:pPr marL="742950" indent="-742950">
              <a:buFontTx/>
              <a:buNone/>
              <a:defRPr/>
            </a:pPr>
            <a:r>
              <a:rPr lang="en-US" sz="4000" dirty="0" smtClean="0"/>
              <a:t>2.  Decreased arterial oxygen pressure (hypoxemia),</a:t>
            </a:r>
          </a:p>
          <a:p>
            <a:pPr marL="742950" indent="-742950">
              <a:buFontTx/>
              <a:buNone/>
              <a:defRPr/>
            </a:pPr>
            <a:r>
              <a:rPr lang="en-US" sz="4000" dirty="0" smtClean="0"/>
              <a:t>3.  Development of bilateral pulmonary infiltrates on the chest radiograph, </a:t>
            </a:r>
          </a:p>
          <a:p>
            <a:pPr marL="742950" indent="-742950">
              <a:buFontTx/>
              <a:buNone/>
              <a:defRPr/>
            </a:pPr>
            <a:r>
              <a:rPr lang="en-US" sz="4000" dirty="0" smtClean="0"/>
              <a:t>4. Absence of clinical evidence of primary left-sided heart failure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62921-47A8-44B4-A974-407684AF3612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64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ctrTitle"/>
          </p:nvPr>
        </p:nvSpPr>
        <p:spPr>
          <a:xfrm>
            <a:off x="335844" y="465139"/>
            <a:ext cx="8501945" cy="1958975"/>
          </a:xfrm>
        </p:spPr>
        <p:txBody>
          <a:bodyPr/>
          <a:lstStyle/>
          <a:p>
            <a:r>
              <a:rPr lang="en-US" altLang="en-US" sz="5400" b="1" smtClean="0">
                <a:solidFill>
                  <a:schemeClr val="bg1"/>
                </a:solidFill>
              </a:rPr>
              <a:t>Diseases of the Respiratory system</a:t>
            </a:r>
          </a:p>
        </p:txBody>
      </p:sp>
      <p:sp>
        <p:nvSpPr>
          <p:cNvPr id="2051" name="Subtitle 5"/>
          <p:cNvSpPr>
            <a:spLocks noGrp="1"/>
          </p:cNvSpPr>
          <p:nvPr>
            <p:ph type="subTitle" idx="1"/>
          </p:nvPr>
        </p:nvSpPr>
        <p:spPr>
          <a:xfrm>
            <a:off x="774701" y="2816226"/>
            <a:ext cx="7933267" cy="3135313"/>
          </a:xfrm>
        </p:spPr>
        <p:txBody>
          <a:bodyPr/>
          <a:lstStyle/>
          <a:p>
            <a:r>
              <a:rPr lang="en-US" altLang="en-US" sz="4000" smtClean="0"/>
              <a:t>Fatima Obeidat, MD</a:t>
            </a:r>
          </a:p>
          <a:p>
            <a:r>
              <a:rPr lang="en-US" altLang="en-US" sz="4000" smtClean="0"/>
              <a:t>Assistant Professor</a:t>
            </a:r>
          </a:p>
          <a:p>
            <a:r>
              <a:rPr lang="en-US" altLang="en-US" sz="4000" smtClean="0"/>
              <a:t>Consultant: Histopathologist /Neuropathologist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D58F1E-343A-472F-9E64-6C8EEB7ABF0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504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endParaRPr lang="en-US" altLang="en-US" sz="3600" smtClean="0"/>
          </a:p>
          <a:p>
            <a:pPr>
              <a:buFontTx/>
              <a:buNone/>
            </a:pPr>
            <a:r>
              <a:rPr lang="en-US" altLang="en-US" sz="3600" smtClean="0"/>
              <a:t>-  </a:t>
            </a:r>
            <a:r>
              <a:rPr lang="en-US" altLang="en-US" sz="4000" smtClean="0"/>
              <a:t>The pulmonary infiltrates in acute lung injury are  caused by damage to the alveolar capillary membrane, rather than by left-sided heart failure , such accumulations constitute an example of </a:t>
            </a:r>
            <a:r>
              <a:rPr lang="en-US" altLang="en-US" sz="4000" i="1" u="sng" smtClean="0"/>
              <a:t>noncardiogenic pulmonary edema</a:t>
            </a:r>
            <a:r>
              <a:rPr lang="en-US" altLang="en-US" sz="4000" i="1" smtClean="0"/>
              <a:t>.</a:t>
            </a:r>
            <a:r>
              <a:rPr lang="en-US" altLang="en-US" sz="4000" smtClean="0"/>
              <a:t> </a:t>
            </a:r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17562-5C40-4951-8039-818E5F2E1827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31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400" b="1" u="sng" smtClean="0"/>
              <a:t>Note</a:t>
            </a:r>
            <a:r>
              <a:rPr lang="en-US" altLang="en-US" sz="4400" smtClean="0"/>
              <a:t>-</a:t>
            </a:r>
          </a:p>
          <a:p>
            <a:pPr>
              <a:buFontTx/>
              <a:buNone/>
            </a:pPr>
            <a:r>
              <a:rPr lang="en-US" altLang="en-US" sz="4400" smtClean="0"/>
              <a:t>-   Acute lung injury can progress to the more severe </a:t>
            </a:r>
            <a:r>
              <a:rPr lang="en-US" altLang="en-US" sz="4400" i="1" smtClean="0"/>
              <a:t>acute respiratory distress syndrome</a:t>
            </a:r>
            <a:endParaRPr lang="en-US" altLang="en-US" sz="4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355FA7-300C-4C40-8D80-3753A93DD75D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910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28601" y="228600"/>
            <a:ext cx="8634589" cy="1193800"/>
          </a:xfrm>
        </p:spPr>
        <p:txBody>
          <a:bodyPr>
            <a:normAutofit fontScale="90000"/>
          </a:bodyPr>
          <a:lstStyle/>
          <a:p>
            <a:r>
              <a:rPr lang="en-US" altLang="en-US" b="1" u="sng" smtClean="0">
                <a:solidFill>
                  <a:schemeClr val="bg1"/>
                </a:solidFill>
              </a:rPr>
              <a:t>Acute Respiratory Distress Syndrome</a:t>
            </a:r>
            <a:br>
              <a:rPr lang="en-US" altLang="en-US" b="1" u="sng" smtClean="0">
                <a:solidFill>
                  <a:schemeClr val="bg1"/>
                </a:solidFill>
              </a:rPr>
            </a:br>
            <a:r>
              <a:rPr lang="en-US" altLang="en-US" b="1" u="sng" smtClean="0">
                <a:solidFill>
                  <a:schemeClr val="bg1"/>
                </a:solidFill>
              </a:rPr>
              <a:t>ARDS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0" y="1379538"/>
            <a:ext cx="9144000" cy="50800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4400" dirty="0" smtClean="0"/>
              <a:t>-   Is a clinical syndrome caused by diffuse alveolar capillary and epithelial damage. </a:t>
            </a:r>
          </a:p>
          <a:p>
            <a:pPr>
              <a:buFontTx/>
              <a:buNone/>
              <a:defRPr/>
            </a:pPr>
            <a:r>
              <a:rPr lang="en-US" sz="4400" dirty="0" smtClean="0"/>
              <a:t>- The usual course is characterized by:</a:t>
            </a:r>
          </a:p>
          <a:p>
            <a:pPr marL="742950" indent="-742950">
              <a:buFontTx/>
              <a:buNone/>
              <a:defRPr/>
            </a:pPr>
            <a:r>
              <a:rPr lang="en-US" sz="4400" dirty="0" smtClean="0"/>
              <a:t>A. Rapid onset of life-threatening respiratory insufficiency,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BF9CAA-3D98-41F4-AB32-55AB9F049160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6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Tx/>
              <a:buNone/>
              <a:defRPr/>
            </a:pPr>
            <a:r>
              <a:rPr lang="en-US" sz="3600" dirty="0" smtClean="0"/>
              <a:t>b</a:t>
            </a:r>
            <a:r>
              <a:rPr lang="en-US" sz="4000" dirty="0" smtClean="0"/>
              <a:t>.   And severe arterial hypoxemia that is refractory to oxygen therapy and may progress to multisystem organ failure. </a:t>
            </a:r>
          </a:p>
          <a:p>
            <a:pPr marL="742950" indent="-742950">
              <a:buFontTx/>
              <a:buNone/>
              <a:defRPr/>
            </a:pPr>
            <a:r>
              <a:rPr lang="en-US" sz="4000" dirty="0" smtClean="0"/>
              <a:t>Note: The </a:t>
            </a:r>
            <a:r>
              <a:rPr lang="en-US" sz="4000" dirty="0" err="1" smtClean="0"/>
              <a:t>histologic</a:t>
            </a:r>
            <a:r>
              <a:rPr lang="en-US" sz="4000" dirty="0" smtClean="0"/>
              <a:t> manifestation of ARDS in the lungs is known as </a:t>
            </a:r>
            <a:r>
              <a:rPr lang="en-US" sz="4000" i="1" u="sng" dirty="0" smtClean="0"/>
              <a:t>diffuse alveolar damage</a:t>
            </a:r>
            <a:r>
              <a:rPr lang="en-US" sz="4000" u="sng" dirty="0" smtClean="0"/>
              <a:t> </a:t>
            </a:r>
            <a:r>
              <a:rPr lang="en-US" sz="4000" dirty="0" smtClean="0"/>
              <a:t>(DAD).</a:t>
            </a:r>
          </a:p>
          <a:p>
            <a:pPr>
              <a:defRPr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0CCD7-EA51-43BE-A11F-C3C4756EA2A5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9512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0" y="347664"/>
            <a:ext cx="9144000" cy="65103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000" smtClean="0"/>
              <a:t>     </a:t>
            </a:r>
            <a:r>
              <a:rPr lang="en-US" altLang="en-US" sz="4400" smtClean="0"/>
              <a:t>ARDS </a:t>
            </a:r>
          </a:p>
          <a:p>
            <a:pPr>
              <a:buFontTx/>
              <a:buNone/>
            </a:pPr>
            <a:r>
              <a:rPr lang="en-US" altLang="en-US" sz="4400" smtClean="0"/>
              <a:t>-   Occurs in a multitude of clinical settings</a:t>
            </a:r>
          </a:p>
          <a:p>
            <a:pPr>
              <a:buFontTx/>
              <a:buNone/>
            </a:pPr>
            <a:r>
              <a:rPr lang="en-US" altLang="en-US" sz="4400" smtClean="0"/>
              <a:t>-   And is associated with either</a:t>
            </a:r>
          </a:p>
          <a:p>
            <a:pPr>
              <a:buFontTx/>
              <a:buNone/>
            </a:pPr>
            <a:r>
              <a:rPr lang="en-US" altLang="en-US" sz="4400" smtClean="0"/>
              <a:t>a. D</a:t>
            </a:r>
            <a:r>
              <a:rPr lang="en-US" altLang="en-US" sz="4400" u="sng" smtClean="0"/>
              <a:t>irect injury to the lung </a:t>
            </a:r>
            <a:r>
              <a:rPr lang="en-US" altLang="en-US" sz="4400" smtClean="0"/>
              <a:t>or </a:t>
            </a:r>
          </a:p>
          <a:p>
            <a:pPr>
              <a:buFontTx/>
              <a:buNone/>
            </a:pPr>
            <a:r>
              <a:rPr lang="en-US" altLang="en-US" sz="4400" u="sng" smtClean="0"/>
              <a:t>b. Indirect injury in the setting of a systemic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65656-35BB-4B71-BA8A-037BA0B72189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35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0" y="347664"/>
            <a:ext cx="9144000" cy="65103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 b="1" smtClean="0"/>
              <a:t>Direct Lung Injury</a:t>
            </a:r>
          </a:p>
          <a:p>
            <a:pPr>
              <a:buFontTx/>
              <a:buNone/>
            </a:pPr>
            <a:r>
              <a:rPr lang="en-US" altLang="en-US" sz="3600" u="sng" smtClean="0"/>
              <a:t>I. Common Causes</a:t>
            </a:r>
          </a:p>
          <a:p>
            <a:pPr>
              <a:buFontTx/>
              <a:buNone/>
            </a:pPr>
            <a:r>
              <a:rPr lang="en-US" altLang="en-US" sz="3600" smtClean="0"/>
              <a:t> 1.Pneumonia</a:t>
            </a:r>
          </a:p>
          <a:p>
            <a:pPr>
              <a:buFontTx/>
              <a:buNone/>
            </a:pPr>
            <a:r>
              <a:rPr lang="en-US" altLang="en-US" sz="3600" smtClean="0"/>
              <a:t>2. Aspiration of gastric contents </a:t>
            </a:r>
          </a:p>
          <a:p>
            <a:pPr>
              <a:buFontTx/>
              <a:buNone/>
            </a:pPr>
            <a:r>
              <a:rPr lang="en-US" altLang="en-US" sz="3600" u="sng" smtClean="0"/>
              <a:t>II. Uncommon Causes </a:t>
            </a:r>
          </a:p>
          <a:p>
            <a:pPr>
              <a:buFontTx/>
              <a:buNone/>
            </a:pPr>
            <a:r>
              <a:rPr lang="en-US" altLang="en-US" sz="3600" smtClean="0"/>
              <a:t> 1. Pulmonary contusion </a:t>
            </a:r>
          </a:p>
          <a:p>
            <a:pPr>
              <a:buFontTx/>
              <a:buNone/>
            </a:pPr>
            <a:endParaRPr lang="en-US" altLang="en-US" sz="3600" smtClean="0"/>
          </a:p>
          <a:p>
            <a:pPr>
              <a:buFontTx/>
              <a:buNone/>
            </a:pPr>
            <a:endParaRPr lang="en-US" altLang="en-US" sz="3600" smtClean="0"/>
          </a:p>
          <a:p>
            <a:pPr>
              <a:buFontTx/>
              <a:buNone/>
            </a:pPr>
            <a:endParaRPr lang="en-US" altLang="en-US" sz="36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D1006-61AC-402C-906C-F3D9CC357267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8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064"/>
            <a:ext cx="9144000" cy="6611937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3600" b="1" dirty="0" smtClean="0"/>
              <a:t>- Indirect causes</a:t>
            </a:r>
          </a:p>
          <a:p>
            <a:pPr>
              <a:buFontTx/>
              <a:buNone/>
              <a:defRPr/>
            </a:pPr>
            <a:r>
              <a:rPr lang="en-US" sz="3600" u="sng" dirty="0" smtClean="0"/>
              <a:t>I. common causes</a:t>
            </a:r>
          </a:p>
          <a:p>
            <a:pPr marL="514350" indent="-514350">
              <a:buFontTx/>
              <a:buNone/>
              <a:defRPr/>
            </a:pPr>
            <a:r>
              <a:rPr lang="en-US" sz="3600" dirty="0" smtClean="0"/>
              <a:t>1. Sepsis</a:t>
            </a:r>
          </a:p>
          <a:p>
            <a:pPr marL="514350" indent="-514350">
              <a:buFontTx/>
              <a:buNone/>
              <a:defRPr/>
            </a:pPr>
            <a:r>
              <a:rPr lang="en-US" sz="3600" dirty="0" smtClean="0"/>
              <a:t>2. Severe trauma with shock</a:t>
            </a:r>
          </a:p>
          <a:p>
            <a:pPr marL="514350" indent="-514350">
              <a:buFontTx/>
              <a:buNone/>
              <a:defRPr/>
            </a:pPr>
            <a:r>
              <a:rPr lang="en-US" sz="3600" u="sng" dirty="0" smtClean="0"/>
              <a:t>II. Uncommon causes</a:t>
            </a:r>
          </a:p>
          <a:p>
            <a:pPr marL="742950" indent="-742950">
              <a:buFontTx/>
              <a:buNone/>
              <a:defRPr/>
            </a:pPr>
            <a:r>
              <a:rPr lang="en-US" sz="3600" dirty="0" smtClean="0"/>
              <a:t>Acute pancreatitis</a:t>
            </a:r>
          </a:p>
          <a:p>
            <a:pPr marL="514350" indent="-514350">
              <a:buFontTx/>
              <a:buAutoNum type="arabicPeriod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11387-A3F3-4216-9BA8-70756FC96816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9445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z="4800" b="1" u="sng" smtClean="0"/>
              <a:t>Note:</a:t>
            </a:r>
          </a:p>
          <a:p>
            <a:pPr>
              <a:buFontTx/>
              <a:buNone/>
            </a:pPr>
            <a:r>
              <a:rPr lang="en-US" altLang="en-US" sz="4800" smtClean="0"/>
              <a:t>-  Respiratory distress syndrome of the newborn is pathogenetically distinct; it is caused by a primary deficiency of surfactant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536FD-5897-4630-AA03-C1E707759D17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270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endParaRPr lang="en-US" altLang="en-US" smtClean="0"/>
          </a:p>
          <a:p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 </a:t>
            </a:r>
            <a:r>
              <a:rPr lang="en-US" altLang="en-US" sz="4000" b="1" u="sng" smtClean="0"/>
              <a:t>PATHOGENESIS </a:t>
            </a:r>
          </a:p>
          <a:p>
            <a:pPr>
              <a:buFontTx/>
              <a:buNone/>
            </a:pPr>
            <a:r>
              <a:rPr lang="en-US" altLang="en-US" sz="4000" smtClean="0"/>
              <a:t>-  The alveolar-capillary membrane is formed by two separate barriers: the microvascular endothelium and the alveolar epithelium. </a:t>
            </a:r>
          </a:p>
          <a:p>
            <a:pPr>
              <a:buFontTx/>
              <a:buNone/>
            </a:pPr>
            <a:r>
              <a:rPr lang="en-US" altLang="en-US" sz="4000" smtClean="0"/>
              <a:t>-  In ARDS, the integrity of this barrier is compromised by either endothelial or epithelial injury, or, more commonly, both.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2A413-40A9-4174-90ED-2582763793CA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8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  <a:defRPr/>
            </a:pPr>
            <a:r>
              <a:rPr lang="en-US" sz="4000" b="1" u="sng" dirty="0" smtClean="0"/>
              <a:t>The acute consequences </a:t>
            </a:r>
            <a:r>
              <a:rPr lang="en-US" sz="4000" dirty="0" smtClean="0"/>
              <a:t>of damage to the alveolar capillary membrane include: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 smtClean="0"/>
              <a:t>1.  Increased vascular permeability and alveolar flooding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 smtClean="0"/>
              <a:t>2.   Loss of diffusion capacity, 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 smtClean="0"/>
              <a:t>3.  Widespread surfactant abnormalities caused by damage to type II </a:t>
            </a:r>
            <a:r>
              <a:rPr lang="en-US" sz="4000" dirty="0" err="1" smtClean="0"/>
              <a:t>pneumocytes</a:t>
            </a:r>
            <a:r>
              <a:rPr lang="en-US" sz="4000" dirty="0" smtClean="0"/>
              <a:t>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3957B-01A6-40F8-A186-A49238594BA2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817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Lecture 1</a:t>
            </a:r>
          </a:p>
        </p:txBody>
      </p:sp>
      <p:sp>
        <p:nvSpPr>
          <p:cNvPr id="3075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E0213A-464A-42CA-9115-8412588F7A5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7621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232834" y="566738"/>
            <a:ext cx="8682566" cy="629126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400" b="1" u="sng" smtClean="0"/>
              <a:t>Suggested mechanism:</a:t>
            </a:r>
          </a:p>
          <a:p>
            <a:pPr>
              <a:buFontTx/>
              <a:buNone/>
            </a:pPr>
            <a:r>
              <a:rPr lang="en-US" altLang="en-US" sz="4400" smtClean="0"/>
              <a:t> - In ARDS, </a:t>
            </a:r>
            <a:r>
              <a:rPr lang="en-US" altLang="en-US" sz="4400" b="1" u="sng" smtClean="0"/>
              <a:t>lung injury is caused by an imbalance of pro-inflammatory and anti-inflammatory mediators</a:t>
            </a:r>
            <a:r>
              <a:rPr lang="en-US" altLang="en-US" sz="4400" b="1" smtClean="0"/>
              <a:t>.</a:t>
            </a:r>
            <a:r>
              <a:rPr lang="en-US" altLang="en-US" sz="440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B7B61-1415-4AF4-9403-03A4BCFE4C22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363538"/>
            <a:ext cx="8839200" cy="1174750"/>
          </a:xfrm>
        </p:spPr>
        <p:txBody>
          <a:bodyPr>
            <a:normAutofit fontScale="90000"/>
          </a:bodyPr>
          <a:lstStyle/>
          <a:p>
            <a:r>
              <a:rPr lang="en-US" altLang="en-US" sz="4400" b="1" u="sng" smtClean="0">
                <a:solidFill>
                  <a:schemeClr val="bg1"/>
                </a:solidFill>
              </a:rPr>
              <a:t>As early as 30 minutes after an acute insult, </a:t>
            </a:r>
            <a:r>
              <a:rPr lang="en-US" altLang="en-US" sz="4400" b="1" u="sng" smtClean="0"/>
              <a:t/>
            </a:r>
            <a:br>
              <a:rPr lang="en-US" altLang="en-US" sz="4400" b="1" u="sng" smtClean="0"/>
            </a:br>
            <a:endParaRPr lang="en-US" altLang="en-US" sz="4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en-US" sz="4000" dirty="0" smtClean="0"/>
              <a:t>a. Increased synthesis of interleukin 8 (IL-8), a potent </a:t>
            </a:r>
            <a:r>
              <a:rPr lang="en-US" sz="4000" dirty="0" err="1" smtClean="0"/>
              <a:t>neutrophil</a:t>
            </a:r>
            <a:r>
              <a:rPr lang="en-US" sz="4000" dirty="0" smtClean="0"/>
              <a:t> </a:t>
            </a:r>
            <a:r>
              <a:rPr lang="en-US" sz="4000" dirty="0" err="1" smtClean="0"/>
              <a:t>chemotactic</a:t>
            </a:r>
            <a:r>
              <a:rPr lang="en-US" sz="4000" dirty="0" smtClean="0"/>
              <a:t> and activating agent, by pulmonary macrophages.</a:t>
            </a:r>
          </a:p>
          <a:p>
            <a:pPr>
              <a:buFontTx/>
              <a:buNone/>
              <a:defRPr/>
            </a:pPr>
            <a:r>
              <a:rPr lang="en-US" sz="4000" dirty="0" smtClean="0"/>
              <a:t>b.  Release of this and  IL-1 and tumor necrosis factor (TNF), leads to endothelial activation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DE9E0-BB3A-4118-B77D-C9FE46E4AF01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72613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4000" smtClean="0"/>
              <a:t>C.  Activated neutrophils release a variety of   oxidants, proteases, leukotrienes that cause damage to the alveolar epithelium and endothelium. </a:t>
            </a:r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07720-97C2-4548-AB06-813DEB737EC5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9973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399346" y="827088"/>
            <a:ext cx="8322733" cy="603091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 smtClean="0"/>
              <a:t>d-  Combined assault on the endothelium and epithelium increases vascular leakiness and loss of surfactant that render the alveolar unit unable to expand. </a:t>
            </a:r>
          </a:p>
          <a:p>
            <a:pPr>
              <a:buFontTx/>
              <a:buNone/>
            </a:pPr>
            <a:r>
              <a:rPr lang="en-US" altLang="en-US" sz="3600" smtClean="0"/>
              <a:t>- The destructive forces by neutrophils can be counteracted by  endogenous antiproteases, antioxidants, and anti-inflammatory cytokines (e.g., IL-10)    </a:t>
            </a: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31592-B459-41A2-BBA5-66FD89D983C7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0155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altLang="en-US" smtClean="0"/>
              <a:t>-   </a:t>
            </a:r>
            <a:r>
              <a:rPr lang="en-US" altLang="en-US" sz="5400" smtClean="0"/>
              <a:t>In the end, it is the balance between the destructive and protective factors that determines the degree of tissue injury and clinical severity of 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32CE80-95AD-4A6B-877A-EADEC1D50A76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8335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4800" b="1" u="sng" smtClean="0"/>
              <a:t>Note:</a:t>
            </a:r>
            <a:r>
              <a:rPr lang="en-US" altLang="en-US" sz="4800" b="1" smtClean="0"/>
              <a:t> </a:t>
            </a:r>
          </a:p>
          <a:p>
            <a:pPr>
              <a:buFontTx/>
              <a:buNone/>
            </a:pPr>
            <a:r>
              <a:rPr lang="en-US" altLang="en-US" sz="4800" b="1" smtClean="0"/>
              <a:t>- Neutrophils are thought to have an important role in the pathogenesis of ARDS</a:t>
            </a:r>
            <a:endParaRPr lang="en-US" altLang="en-US" sz="4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812F5-3DA7-4AD1-8A45-BB8B007649B2}" type="slidenum">
              <a:rPr lang="en-US" altLang="en-US" smtClean="0"/>
              <a:pPr>
                <a:defRPr/>
              </a:pPr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8744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934" y="914400"/>
            <a:ext cx="8463844" cy="5943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4000" b="1" u="sng" dirty="0" smtClean="0"/>
              <a:t>MORPHOLOGY </a:t>
            </a:r>
          </a:p>
          <a:p>
            <a:pPr marL="857250" indent="-857250">
              <a:buFontTx/>
              <a:buNone/>
              <a:defRPr/>
            </a:pPr>
            <a:r>
              <a:rPr lang="en-US" sz="4000" u="sng" dirty="0" smtClean="0"/>
              <a:t>In the </a:t>
            </a:r>
            <a:r>
              <a:rPr lang="en-US" sz="4000" b="1" u="sng" dirty="0" smtClean="0"/>
              <a:t>acute phase of ARDS</a:t>
            </a:r>
          </a:p>
          <a:p>
            <a:pPr marL="857250" indent="-857250">
              <a:buFontTx/>
              <a:buNone/>
              <a:defRPr/>
            </a:pPr>
            <a:r>
              <a:rPr lang="en-US" sz="4000" b="1" dirty="0" smtClean="0"/>
              <a:t>Gross</a:t>
            </a:r>
            <a:r>
              <a:rPr lang="en-US" sz="3600" b="1" dirty="0" smtClean="0"/>
              <a:t>,</a:t>
            </a:r>
            <a:r>
              <a:rPr lang="en-US" sz="3600" dirty="0" smtClean="0"/>
              <a:t> </a:t>
            </a:r>
          </a:p>
          <a:p>
            <a:pPr marL="742950" indent="-742950">
              <a:buFontTx/>
              <a:buNone/>
              <a:defRPr/>
            </a:pPr>
            <a:r>
              <a:rPr lang="en-US" sz="3600" dirty="0" smtClean="0"/>
              <a:t>1.  The lungs are red, firm</a:t>
            </a:r>
          </a:p>
          <a:p>
            <a:pPr marL="742950" indent="-742950">
              <a:buFontTx/>
              <a:buNone/>
              <a:defRPr/>
            </a:pPr>
            <a:r>
              <a:rPr lang="en-US" sz="3600" dirty="0" smtClean="0"/>
              <a:t>2.  Airless, and heavy.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F00BB-BB7A-49E8-9A9A-D616B53BDE5F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0041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 smtClean="0">
                <a:solidFill>
                  <a:schemeClr val="bg1"/>
                </a:solidFill>
              </a:rPr>
              <a:t>Microscopic examination reveals</a:t>
            </a:r>
            <a:r>
              <a:rPr lang="en-US" altLang="en-US" b="1" u="sng" smtClean="0"/>
              <a:t>: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Tx/>
              <a:buNone/>
              <a:defRPr/>
            </a:pPr>
            <a:r>
              <a:rPr lang="en-US" dirty="0" smtClean="0"/>
              <a:t> 1.  </a:t>
            </a:r>
            <a:r>
              <a:rPr lang="en-US" sz="4000" dirty="0" smtClean="0"/>
              <a:t>Capillary congestion, 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 smtClean="0"/>
              <a:t>2.  Necrosis of alveolar epithelial cells,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 smtClean="0"/>
              <a:t>3. Interstitial and intra-alveolar edema and hemorrhage,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 smtClean="0"/>
              <a:t>4. Increased numbers of </a:t>
            </a:r>
            <a:r>
              <a:rPr lang="en-US" sz="4000" dirty="0" err="1" smtClean="0"/>
              <a:t>neutrophils</a:t>
            </a:r>
            <a:r>
              <a:rPr lang="en-US" sz="4000" dirty="0" smtClean="0"/>
              <a:t> within the vascular space, the </a:t>
            </a:r>
            <a:r>
              <a:rPr lang="en-US" sz="4000" dirty="0" err="1" smtClean="0"/>
              <a:t>interstitium</a:t>
            </a:r>
            <a:r>
              <a:rPr lang="en-US" sz="4000" dirty="0" smtClean="0"/>
              <a:t>, and the alveoli. 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 smtClean="0"/>
              <a:t>.   </a:t>
            </a:r>
          </a:p>
          <a:p>
            <a:pPr marL="514350" indent="-514350">
              <a:buFontTx/>
              <a:buNone/>
              <a:defRPr/>
            </a:pPr>
            <a:endParaRPr lang="en-US" sz="400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C1B334-D668-4722-ABCE-453D0C81720F}" type="slidenum">
              <a:rPr lang="en-US" altLang="en-US" smtClean="0"/>
              <a:pPr>
                <a:defRPr/>
              </a:pPr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2554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0" y="217488"/>
            <a:ext cx="8839200" cy="664051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3600" dirty="0" smtClean="0"/>
              <a:t>5. The most characteristic finding is the presence of </a:t>
            </a:r>
            <a:r>
              <a:rPr lang="en-US" sz="3600" b="1" dirty="0" smtClean="0"/>
              <a:t>hyaline membranes,</a:t>
            </a:r>
            <a:r>
              <a:rPr lang="en-US" sz="3600" dirty="0" smtClean="0"/>
              <a:t>  alveolar ducts </a:t>
            </a:r>
          </a:p>
          <a:p>
            <a:pPr>
              <a:buFontTx/>
              <a:buNone/>
              <a:defRPr/>
            </a:pPr>
            <a:r>
              <a:rPr lang="en-US" sz="3600" dirty="0" smtClean="0"/>
              <a:t>- Such membranes consist of</a:t>
            </a:r>
          </a:p>
          <a:p>
            <a:pPr marL="742950" indent="-742950">
              <a:buFontTx/>
              <a:buNone/>
              <a:defRPr/>
            </a:pPr>
            <a:r>
              <a:rPr lang="en-US" sz="3600" dirty="0" smtClean="0"/>
              <a:t>a. fibrin-rich edema fluid </a:t>
            </a:r>
          </a:p>
          <a:p>
            <a:pPr marL="742950" indent="-742950">
              <a:buFontTx/>
              <a:buNone/>
              <a:defRPr/>
            </a:pPr>
            <a:r>
              <a:rPr lang="en-US" sz="3600" dirty="0" err="1" smtClean="0"/>
              <a:t>b.Remnants</a:t>
            </a:r>
            <a:r>
              <a:rPr lang="en-US" sz="3600" dirty="0" smtClean="0"/>
              <a:t> of necrotic epithelial cells. </a:t>
            </a:r>
          </a:p>
          <a:p>
            <a:pPr>
              <a:buFontTx/>
              <a:buNone/>
              <a:defRPr/>
            </a:pPr>
            <a:r>
              <a:rPr lang="en-US" sz="3600" dirty="0" smtClean="0"/>
              <a:t>-   Overall, the picture is  similar to that seen in respiratory distress syndrome in the newborn 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7B9A2-ABEC-4A2C-8A65-A30689CCC898}" type="slidenum">
              <a:rPr lang="en-US" altLang="en-US" smtClean="0"/>
              <a:pPr>
                <a:defRPr/>
              </a:pPr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259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228600" y="228601"/>
            <a:ext cx="8610600" cy="931863"/>
          </a:xfrm>
        </p:spPr>
        <p:txBody>
          <a:bodyPr/>
          <a:lstStyle/>
          <a:p>
            <a:r>
              <a:rPr lang="en-US" altLang="en-US" smtClean="0"/>
              <a:t>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1A163-B1CB-46E5-BB83-DE62B5D562C0}" type="slidenum">
              <a:rPr lang="en-US" altLang="en-US" smtClean="0"/>
              <a:pPr>
                <a:defRPr/>
              </a:pPr>
              <a:t>39</a:t>
            </a:fld>
            <a:endParaRPr lang="en-US" altLang="en-US"/>
          </a:p>
        </p:txBody>
      </p:sp>
      <p:pic>
        <p:nvPicPr>
          <p:cNvPr id="39940" name="Picture 2" descr="C:\Users\Delo\Desktop\showimage[4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0623" y="1044576"/>
            <a:ext cx="8617656" cy="5813425"/>
          </a:xfrm>
          <a:noFill/>
        </p:spPr>
      </p:pic>
    </p:spTree>
    <p:extLst>
      <p:ext uri="{BB962C8B-B14F-4D97-AF65-F5344CB8AC3E}">
        <p14:creationId xmlns:p14="http://schemas.microsoft.com/office/powerpoint/2010/main" val="1818036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5"/>
          <p:cNvSpPr>
            <a:spLocks noGrp="1"/>
          </p:cNvSpPr>
          <p:nvPr>
            <p:ph type="subTitle" idx="1"/>
          </p:nvPr>
        </p:nvSpPr>
        <p:spPr>
          <a:xfrm>
            <a:off x="774701" y="2582864"/>
            <a:ext cx="7405511" cy="3055937"/>
          </a:xfrm>
        </p:spPr>
        <p:txBody>
          <a:bodyPr/>
          <a:lstStyle/>
          <a:p>
            <a:pPr marL="1143000" indent="-1143000"/>
            <a:r>
              <a:rPr lang="en-US" altLang="en-US" sz="7200" smtClean="0"/>
              <a:t>I. ATELECTASIS (COLLAPSE)</a:t>
            </a:r>
          </a:p>
          <a:p>
            <a:pPr marL="1143000" indent="-1143000">
              <a:buFontTx/>
              <a:buAutoNum type="romanUcPeriod"/>
            </a:pPr>
            <a:endParaRPr lang="en-US" altLang="en-US" sz="72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3CAFD2-8A1C-4A41-A6E9-B58AFA257D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5828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4000" smtClean="0"/>
              <a:t> </a:t>
            </a:r>
            <a:r>
              <a:rPr lang="en-US" altLang="en-US" sz="4000" b="1" u="sng" smtClean="0"/>
              <a:t>In the organizing stage, </a:t>
            </a:r>
          </a:p>
          <a:p>
            <a:pPr>
              <a:buFontTx/>
              <a:buNone/>
            </a:pPr>
            <a:r>
              <a:rPr lang="en-US" altLang="en-US" sz="4000" smtClean="0"/>
              <a:t>-  Vigorous proliferation of type II pneumocytes occurs in an attempt to regenerate the alveolar lining. </a:t>
            </a:r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F8FB3-9E7D-4321-943D-ED0727BB34ED}" type="slidenum">
              <a:rPr lang="en-US" altLang="en-US" smtClean="0"/>
              <a:pPr>
                <a:defRPr/>
              </a:pPr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4327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0" y="319088"/>
            <a:ext cx="9144000" cy="6538912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z="4800" b="1" u="sng" smtClean="0"/>
              <a:t>Resolution is unusual-  </a:t>
            </a:r>
          </a:p>
          <a:p>
            <a:pPr>
              <a:buFontTx/>
              <a:buNone/>
            </a:pPr>
            <a:r>
              <a:rPr lang="en-US" altLang="en-US" sz="4800" u="sng" smtClean="0"/>
              <a:t>a. M</a:t>
            </a:r>
            <a:r>
              <a:rPr lang="en-US" altLang="en-US" sz="4800" smtClean="0"/>
              <a:t>ore commonly, there is organization of the fibrin exudates, with resultant intra-alveolar fibrosis. </a:t>
            </a:r>
          </a:p>
          <a:p>
            <a:pPr>
              <a:buFontTx/>
              <a:buNone/>
            </a:pPr>
            <a:r>
              <a:rPr lang="en-US" altLang="en-US" sz="4800" smtClean="0"/>
              <a:t>b. Marked thickening of the alveolar septa ensues, caused by proliferation of interstitial cells and deposition of collagen.. </a:t>
            </a:r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BDEDA9-9F2A-4BA7-9A07-EB4C4474BFCF}" type="slidenum">
              <a:rPr lang="en-US" altLang="en-US" smtClean="0"/>
              <a:pPr>
                <a:defRPr/>
              </a:pPr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6686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0" y="333376"/>
            <a:ext cx="9144000" cy="65246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000" b="1" u="sng" smtClean="0"/>
              <a:t>Clinical Features </a:t>
            </a:r>
          </a:p>
          <a:p>
            <a:pPr>
              <a:buFontTx/>
              <a:buNone/>
            </a:pPr>
            <a:r>
              <a:rPr lang="en-US" altLang="en-US" sz="3600" smtClean="0"/>
              <a:t>- Approximately 85% of patients develop the clinical syndrome of acute lung injury or ARDS within </a:t>
            </a:r>
            <a:r>
              <a:rPr lang="en-US" altLang="en-US" sz="3600" u="sng" smtClean="0"/>
              <a:t>72 hours of the initiating insult.</a:t>
            </a:r>
          </a:p>
          <a:p>
            <a:pPr>
              <a:buFontTx/>
              <a:buNone/>
            </a:pPr>
            <a:r>
              <a:rPr lang="en-US" altLang="en-US" sz="3600" smtClean="0"/>
              <a:t>-  With improvements in supportive therapy, the mortality rate  ARDS cases occurring yearly has decreased from 60% to 40% in the last decade</a:t>
            </a:r>
            <a:r>
              <a:rPr lang="en-US" altLang="en-US" sz="440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E6D55-AB36-45C3-813E-260A72107F05}" type="slidenum">
              <a:rPr lang="en-US" altLang="en-US" smtClean="0"/>
              <a:pPr>
                <a:defRPr/>
              </a:pPr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22275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4000" b="1" u="sng" smtClean="0"/>
              <a:t>Predictors of poor prognosis include </a:t>
            </a:r>
          </a:p>
          <a:p>
            <a:pPr>
              <a:buFontTx/>
              <a:buNone/>
            </a:pPr>
            <a:r>
              <a:rPr lang="en-US" altLang="en-US" sz="4000" smtClean="0"/>
              <a:t>- Advanced age </a:t>
            </a:r>
          </a:p>
          <a:p>
            <a:pPr>
              <a:buFontTx/>
              <a:buNone/>
            </a:pPr>
            <a:r>
              <a:rPr lang="en-US" altLang="en-US" sz="4000" smtClean="0"/>
              <a:t>-  Underlying bacteremia (sepsis </a:t>
            </a:r>
          </a:p>
          <a:p>
            <a:pPr>
              <a:buFontTx/>
              <a:buNone/>
            </a:pPr>
            <a:r>
              <a:rPr lang="en-US" altLang="en-US" sz="4000" smtClean="0"/>
              <a:t>-  The development of multisystem (especially cardiac, renal, or hepatic) failure. </a:t>
            </a:r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3DAE6-0BCE-4DAF-906A-966BD7A61BE6}" type="slidenum">
              <a:rPr lang="en-US" altLang="en-US" smtClean="0"/>
              <a:pPr>
                <a:defRPr/>
              </a:pPr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4472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0" y="682625"/>
            <a:ext cx="8839200" cy="6175375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endParaRPr lang="en-US" altLang="en-US" sz="3600" dirty="0" smtClean="0"/>
          </a:p>
          <a:p>
            <a:pPr>
              <a:buFontTx/>
              <a:buNone/>
            </a:pPr>
            <a:r>
              <a:rPr lang="en-US" altLang="en-US" sz="4400" dirty="0" smtClean="0"/>
              <a:t>-  If  the patient survives the acute stage, diffuse interstitial fibrosis may occur, with continued compromise of respiratory function. </a:t>
            </a:r>
          </a:p>
          <a:p>
            <a:pPr>
              <a:buFontTx/>
              <a:buNone/>
            </a:pPr>
            <a:r>
              <a:rPr lang="en-US" altLang="en-US" sz="4400" dirty="0" smtClean="0"/>
              <a:t>-  However, in most patients who survive the acute insult and are spared the chronic sequelae, normal respiratory function returns within 6 to 12 months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42B7E-B440-46FD-A6FC-3F0FD6E3C9EB}" type="slidenum">
              <a:rPr lang="en-US" altLang="en-US" smtClean="0"/>
              <a:pPr>
                <a:defRPr/>
              </a:pPr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86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0" y="449264"/>
            <a:ext cx="9144000" cy="64087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smtClean="0"/>
              <a:t>-  Is loss of lung volume caused by </a:t>
            </a:r>
            <a:r>
              <a:rPr lang="en-US" altLang="en-US" sz="4800" i="1" smtClean="0"/>
              <a:t>inadequate expansion of air spaces.</a:t>
            </a:r>
            <a:r>
              <a:rPr lang="en-US" altLang="en-US" sz="4800" smtClean="0"/>
              <a:t> </a:t>
            </a:r>
          </a:p>
          <a:p>
            <a:pPr>
              <a:buFontTx/>
              <a:buNone/>
            </a:pPr>
            <a:r>
              <a:rPr lang="en-US" altLang="en-US" sz="4800" smtClean="0"/>
              <a:t>-  It results in shunting of inadequately oxygenated blood from pulmonary arteries into veins, thus giving rise to hypoxia.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8B8BE-60B0-4C70-B118-5304D10F24C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87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923" y="595313"/>
            <a:ext cx="8976077" cy="6262687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4400" u="sng" dirty="0" smtClean="0"/>
              <a:t>-  </a:t>
            </a:r>
            <a:r>
              <a:rPr lang="en-US" sz="4400" b="1" u="sng" dirty="0" smtClean="0"/>
              <a:t>On the basis of the underlying mechanism , </a:t>
            </a:r>
            <a:r>
              <a:rPr lang="en-US" sz="4400" b="1" u="sng" dirty="0" err="1" smtClean="0"/>
              <a:t>atelectasis</a:t>
            </a:r>
            <a:r>
              <a:rPr lang="en-US" sz="4400" b="1" u="sng" dirty="0" smtClean="0"/>
              <a:t> is classified into three forms</a:t>
            </a:r>
            <a:r>
              <a:rPr lang="en-US" sz="4400" u="sng" dirty="0" smtClean="0"/>
              <a:t>:</a:t>
            </a:r>
          </a:p>
          <a:p>
            <a:pPr marL="514350" indent="-514350">
              <a:buFontTx/>
              <a:buNone/>
              <a:defRPr/>
            </a:pPr>
            <a:r>
              <a:rPr lang="en-US" sz="4400" dirty="0" smtClean="0"/>
              <a:t>1.   </a:t>
            </a:r>
            <a:r>
              <a:rPr lang="en-US" sz="4400" dirty="0" err="1" smtClean="0"/>
              <a:t>Resorption</a:t>
            </a:r>
            <a:r>
              <a:rPr lang="en-US" sz="4400" dirty="0" smtClean="0"/>
              <a:t> </a:t>
            </a:r>
            <a:r>
              <a:rPr lang="en-US" sz="4400" dirty="0" err="1" smtClean="0"/>
              <a:t>atelectasis</a:t>
            </a:r>
            <a:endParaRPr lang="en-US" sz="4400" dirty="0" smtClean="0"/>
          </a:p>
          <a:p>
            <a:pPr marL="514350" indent="-514350">
              <a:buFontTx/>
              <a:buNone/>
              <a:defRPr/>
            </a:pPr>
            <a:r>
              <a:rPr lang="en-US" sz="4400" dirty="0" smtClean="0"/>
              <a:t>2.  Compression </a:t>
            </a:r>
            <a:r>
              <a:rPr lang="en-US" sz="4400" dirty="0" err="1" smtClean="0"/>
              <a:t>atelectasis</a:t>
            </a:r>
            <a:endParaRPr lang="en-US" sz="4400" dirty="0" smtClean="0"/>
          </a:p>
          <a:p>
            <a:pPr marL="514350" indent="-514350">
              <a:buFontTx/>
              <a:buNone/>
              <a:defRPr/>
            </a:pPr>
            <a:r>
              <a:rPr lang="en-US" sz="4400" dirty="0" smtClean="0"/>
              <a:t>3. Contraction </a:t>
            </a:r>
            <a:r>
              <a:rPr lang="en-US" sz="4400" dirty="0" err="1" smtClean="0"/>
              <a:t>atelectasis</a:t>
            </a:r>
            <a:endParaRPr lang="en-US" sz="440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F4755-8DBE-48DF-BF28-BEB040295997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240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0" y="203200"/>
            <a:ext cx="9144000" cy="6654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  <a:defRPr/>
            </a:pPr>
            <a:r>
              <a:rPr lang="en-US" sz="3600" dirty="0" smtClean="0"/>
              <a:t> </a:t>
            </a:r>
          </a:p>
          <a:p>
            <a:pPr marL="742950" indent="-742950">
              <a:buFontTx/>
              <a:buNone/>
              <a:defRPr/>
            </a:pPr>
            <a:r>
              <a:rPr lang="en-US" sz="4400" i="1" u="sng" dirty="0" smtClean="0"/>
              <a:t>1. </a:t>
            </a:r>
            <a:r>
              <a:rPr lang="en-US" sz="4400" i="1" u="sng" dirty="0" err="1" smtClean="0"/>
              <a:t>Resorption</a:t>
            </a:r>
            <a:r>
              <a:rPr lang="en-US" sz="4400" i="1" u="sng" dirty="0" smtClean="0"/>
              <a:t> </a:t>
            </a:r>
            <a:r>
              <a:rPr lang="en-US" sz="4400" i="1" u="sng" dirty="0" err="1" smtClean="0"/>
              <a:t>atelectasis</a:t>
            </a:r>
            <a:r>
              <a:rPr lang="en-US" sz="4400" i="1" u="sng" dirty="0" smtClean="0"/>
              <a:t>.</a:t>
            </a:r>
            <a:r>
              <a:rPr lang="en-US" sz="4400" u="sng" dirty="0" smtClean="0"/>
              <a:t> : </a:t>
            </a:r>
          </a:p>
          <a:p>
            <a:pPr marL="742950" indent="-742950">
              <a:buFontTx/>
              <a:buNone/>
              <a:defRPr/>
            </a:pPr>
            <a:r>
              <a:rPr lang="en-US" sz="4000" dirty="0" smtClean="0"/>
              <a:t>-  Occurs when an </a:t>
            </a:r>
            <a:r>
              <a:rPr lang="en-US" sz="4000" b="1" u="sng" dirty="0" smtClean="0"/>
              <a:t>obstruction </a:t>
            </a:r>
            <a:r>
              <a:rPr lang="en-US" sz="4000" dirty="0" smtClean="0"/>
              <a:t>prevents air from reaching distal airways. </a:t>
            </a:r>
          </a:p>
          <a:p>
            <a:pPr>
              <a:buFontTx/>
              <a:buNone/>
              <a:defRPr/>
            </a:pPr>
            <a:r>
              <a:rPr lang="en-US" sz="4000" dirty="0" smtClean="0"/>
              <a:t>-  The air already present gradually becomes absorbed, and alveolar collapse follows. </a:t>
            </a:r>
          </a:p>
          <a:p>
            <a:pPr>
              <a:buFontTx/>
              <a:buNone/>
              <a:defRPr/>
            </a:pPr>
            <a:r>
              <a:rPr lang="en-US" sz="4000" dirty="0" smtClean="0"/>
              <a:t>-  Depending on the level of airway obstruction, an entire lung, a complete lobe, or one or more segments may be involved.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8954F-0081-4FFA-A246-DA2169AC0AB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00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28600" y="581025"/>
            <a:ext cx="8610600" cy="627697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4800" dirty="0" smtClean="0"/>
              <a:t>1. The  most common cause of </a:t>
            </a:r>
            <a:r>
              <a:rPr lang="en-US" sz="4800" dirty="0" err="1" smtClean="0"/>
              <a:t>resorption</a:t>
            </a:r>
            <a:r>
              <a:rPr lang="en-US" sz="4800" dirty="0" smtClean="0"/>
              <a:t> collapse is  obstruction of a bronchus by mucus or  </a:t>
            </a:r>
            <a:r>
              <a:rPr lang="en-US" sz="4800" dirty="0" err="1" smtClean="0"/>
              <a:t>mucopurulent</a:t>
            </a:r>
            <a:r>
              <a:rPr lang="en-US" sz="4800" dirty="0" smtClean="0"/>
              <a:t> plug   </a:t>
            </a:r>
          </a:p>
          <a:p>
            <a:pPr>
              <a:buFontTx/>
              <a:buNone/>
              <a:defRPr/>
            </a:pPr>
            <a:r>
              <a:rPr lang="en-US" sz="4800" dirty="0" smtClean="0"/>
              <a:t>a. Postoperatively </a:t>
            </a:r>
          </a:p>
          <a:p>
            <a:pPr marL="742950" indent="-742950">
              <a:buFontTx/>
              <a:buNone/>
              <a:defRPr/>
            </a:pPr>
            <a:r>
              <a:rPr lang="en-US" sz="4800" dirty="0" smtClean="0"/>
              <a:t>b. Complicate bronchial asthma, </a:t>
            </a:r>
            <a:r>
              <a:rPr lang="en-US" sz="4800" dirty="0" err="1" smtClean="0"/>
              <a:t>bronchiectasis</a:t>
            </a:r>
            <a:r>
              <a:rPr lang="en-US" sz="4800" dirty="0" smtClean="0"/>
              <a:t>, chronic bronchitis,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4AC8E2-8E6C-4CCB-8085-299585CBB036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3530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4800" smtClean="0"/>
              <a:t>2. Obstruction by:</a:t>
            </a:r>
          </a:p>
          <a:p>
            <a:pPr>
              <a:buFontTx/>
              <a:buNone/>
            </a:pPr>
            <a:r>
              <a:rPr lang="en-US" altLang="en-US" sz="4800" smtClean="0"/>
              <a:t>a. Tumor, or</a:t>
            </a:r>
          </a:p>
          <a:p>
            <a:pPr>
              <a:buFontTx/>
              <a:buNone/>
            </a:pPr>
            <a:r>
              <a:rPr lang="en-US" altLang="en-US" sz="4800" smtClean="0"/>
              <a:t>b.  Foreign body aspiration, particularly in children.</a:t>
            </a:r>
          </a:p>
          <a:p>
            <a:endParaRPr lang="en-US" altLang="en-US" sz="4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EC5D1D-E8FE-409C-A39D-E3CD94FDBDCF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845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7C6912905979468049BE2ADD77F133" ma:contentTypeVersion="0" ma:contentTypeDescription="Create a new document." ma:contentTypeScope="" ma:versionID="0e6d342fc2e3ac91291a97ec3ef7b65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0E0071-45CF-4CE8-A045-6ED954AFE810}"/>
</file>

<file path=customXml/itemProps2.xml><?xml version="1.0" encoding="utf-8"?>
<ds:datastoreItem xmlns:ds="http://schemas.openxmlformats.org/officeDocument/2006/customXml" ds:itemID="{BE7B4F18-55DB-469F-90B6-5BDB86573246}"/>
</file>

<file path=customXml/itemProps3.xml><?xml version="1.0" encoding="utf-8"?>
<ds:datastoreItem xmlns:ds="http://schemas.openxmlformats.org/officeDocument/2006/customXml" ds:itemID="{1273184F-9F05-4855-ABD3-359EC5B4B403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1295</Words>
  <Application>Microsoft Office PowerPoint</Application>
  <PresentationFormat>On-screen Show (4:3)</PresentationFormat>
  <Paragraphs>174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PowerPoint Presentation</vt:lpstr>
      <vt:lpstr>Diseases of the Respiratory system</vt:lpstr>
      <vt:lpstr>Lecture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Types of atelectasis</vt:lpstr>
      <vt:lpstr>PowerPoint Presentation</vt:lpstr>
      <vt:lpstr>PowerPoint Presentation</vt:lpstr>
      <vt:lpstr>PowerPoint Presentation</vt:lpstr>
      <vt:lpstr>Types of atelectasis</vt:lpstr>
      <vt:lpstr>PowerPoint Presentation</vt:lpstr>
      <vt:lpstr>Note  </vt:lpstr>
      <vt:lpstr>II. ACUTE LUNG INJURY</vt:lpstr>
      <vt:lpstr>PowerPoint Presentation</vt:lpstr>
      <vt:lpstr>PowerPoint Presentation</vt:lpstr>
      <vt:lpstr>PowerPoint Presentation</vt:lpstr>
      <vt:lpstr>PowerPoint Presentation</vt:lpstr>
      <vt:lpstr>Acute Respiratory Distress Syndrome ARDS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 early as 30 minutes after an acute insult,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Microscopic examination reveals:</vt:lpstr>
      <vt:lpstr>PowerPoint Presentation</vt:lpstr>
      <vt:lpstr>ARDS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Mid</dc:creator>
  <cp:lastModifiedBy>Mid</cp:lastModifiedBy>
  <cp:revision>2</cp:revision>
  <dcterms:created xsi:type="dcterms:W3CDTF">2017-03-21T08:00:00Z</dcterms:created>
  <dcterms:modified xsi:type="dcterms:W3CDTF">2017-03-21T08:01:59Z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0x010100867C6912905979468049BE2ADD77F133</vt:lpwstr>
  </property>
</Properties>
</file>