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4.xml" ContentType="application/vnd.openxmlformats-officedocument.presentationml.slide+xml"/>
  <Override PartName="/ppt/slides/slide41.xml" ContentType="application/vnd.openxmlformats-officedocument.presentationml.slide+xml"/>
  <Override PartName="/ppt/slides/slide40.xml" ContentType="application/vnd.openxmlformats-officedocument.presentationml.slide+xml"/>
  <Override PartName="/ppt/slides/slide39.xml" ContentType="application/vnd.openxmlformats-officedocument.presentationml.slide+xml"/>
  <Override PartName="/ppt/slides/slide38.xml" ContentType="application/vnd.openxmlformats-officedocument.presentationml.slide+xml"/>
  <Override PartName="/ppt/slides/slide42.xml" ContentType="application/vnd.openxmlformats-officedocument.presentationml.slide+xml"/>
  <Override PartName="/ppt/slides/slide22.xml" ContentType="application/vnd.openxmlformats-officedocument.presentationml.slide+xml"/>
  <Override PartName="/ppt/slides/slide21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37.xml" ContentType="application/vnd.openxmlformats-officedocument.presentationml.slide+xml"/>
  <Override PartName="/ppt/slides/slide36.xml" ContentType="application/vnd.openxmlformats-officedocument.presentationml.slide+xml"/>
  <Override PartName="/ppt/slides/slide35.xml" ContentType="application/vnd.openxmlformats-officedocument.presentationml.slide+xml"/>
  <Override PartName="/ppt/slides/slide28.xml" ContentType="application/vnd.openxmlformats-officedocument.presentationml.slide+xml"/>
  <Override PartName="/ppt/slides/slide27.xml" ContentType="application/vnd.openxmlformats-officedocument.presentationml.slide+xml"/>
  <Override PartName="/ppt/slides/slide26.xml" ContentType="application/vnd.openxmlformats-officedocument.presentationml.slide+xml"/>
  <Override PartName="/ppt/slides/slide25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23.xml" ContentType="application/vnd.openxmlformats-officedocument.presentationml.slide+xml"/>
  <Override PartName="/ppt/slides/slide6.xml" ContentType="application/vnd.openxmlformats-officedocument.presentationml.slide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7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9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sldIdLst>
    <p:sldId id="256" r:id="rId2"/>
    <p:sldId id="266" r:id="rId3"/>
    <p:sldId id="271" r:id="rId4"/>
    <p:sldId id="267" r:id="rId5"/>
    <p:sldId id="305" r:id="rId6"/>
    <p:sldId id="268" r:id="rId7"/>
    <p:sldId id="269" r:id="rId8"/>
    <p:sldId id="272" r:id="rId9"/>
    <p:sldId id="273" r:id="rId10"/>
    <p:sldId id="274" r:id="rId11"/>
    <p:sldId id="306" r:id="rId12"/>
    <p:sldId id="276" r:id="rId13"/>
    <p:sldId id="279" r:id="rId14"/>
    <p:sldId id="307" r:id="rId15"/>
    <p:sldId id="280" r:id="rId16"/>
    <p:sldId id="281" r:id="rId17"/>
    <p:sldId id="308" r:id="rId18"/>
    <p:sldId id="298" r:id="rId19"/>
    <p:sldId id="282" r:id="rId20"/>
    <p:sldId id="283" r:id="rId21"/>
    <p:sldId id="301" r:id="rId22"/>
    <p:sldId id="309" r:id="rId23"/>
    <p:sldId id="311" r:id="rId24"/>
    <p:sldId id="310" r:id="rId25"/>
    <p:sldId id="284" r:id="rId26"/>
    <p:sldId id="293" r:id="rId27"/>
    <p:sldId id="299" r:id="rId28"/>
    <p:sldId id="286" r:id="rId29"/>
    <p:sldId id="302" r:id="rId30"/>
    <p:sldId id="295" r:id="rId31"/>
    <p:sldId id="297" r:id="rId32"/>
    <p:sldId id="296" r:id="rId33"/>
    <p:sldId id="294" r:id="rId34"/>
    <p:sldId id="289" r:id="rId35"/>
    <p:sldId id="291" r:id="rId36"/>
    <p:sldId id="287" r:id="rId37"/>
    <p:sldId id="303" r:id="rId38"/>
    <p:sldId id="285" r:id="rId39"/>
    <p:sldId id="300" r:id="rId40"/>
    <p:sldId id="292" r:id="rId41"/>
    <p:sldId id="265" r:id="rId42"/>
    <p:sldId id="304" r:id="rId4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50" Type="http://schemas.openxmlformats.org/officeDocument/2006/relationships/customXml" Target="../customXml/item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customXml" Target="../customXml/item3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74BC76-388E-4D18-A8D2-2A5C0F8DD3C5}" type="datetimeFigureOut">
              <a:rPr lang="en-GB" smtClean="0"/>
              <a:pPr/>
              <a:t>30/01/2017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5FE180-A2E6-4B20-930A-3764BA3C1A1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8249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FE180-A2E6-4B20-930A-3764BA3C1A17}" type="slidenum">
              <a:rPr lang="en-GB" smtClean="0">
                <a:solidFill>
                  <a:prstClr val="black"/>
                </a:solidFill>
              </a:rPr>
              <a:pPr/>
              <a:t>32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21937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1C0D4-5E15-4535-8001-A690463CAE85}" type="datetimeFigureOut">
              <a:rPr lang="en-US" smtClean="0"/>
              <a:pPr/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14136-37CD-447E-96A3-F8C14A16A9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1C0D4-5E15-4535-8001-A690463CAE85}" type="datetimeFigureOut">
              <a:rPr lang="en-US" smtClean="0"/>
              <a:pPr/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14136-37CD-447E-96A3-F8C14A16A9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1C0D4-5E15-4535-8001-A690463CAE85}" type="datetimeFigureOut">
              <a:rPr lang="en-US" smtClean="0"/>
              <a:pPr/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14136-37CD-447E-96A3-F8C14A16A9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1C0D4-5E15-4535-8001-A690463CAE85}" type="datetimeFigureOut">
              <a:rPr lang="en-US" smtClean="0"/>
              <a:pPr/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14136-37CD-447E-96A3-F8C14A16A9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1C0D4-5E15-4535-8001-A690463CAE85}" type="datetimeFigureOut">
              <a:rPr lang="en-US" smtClean="0"/>
              <a:pPr/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14136-37CD-447E-96A3-F8C14A16A9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1C0D4-5E15-4535-8001-A690463CAE85}" type="datetimeFigureOut">
              <a:rPr lang="en-US" smtClean="0"/>
              <a:pPr/>
              <a:t>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14136-37CD-447E-96A3-F8C14A16A9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1C0D4-5E15-4535-8001-A690463CAE85}" type="datetimeFigureOut">
              <a:rPr lang="en-US" smtClean="0"/>
              <a:pPr/>
              <a:t>1/30/2017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14136-37CD-447E-96A3-F8C14A16A9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1C0D4-5E15-4535-8001-A690463CAE85}" type="datetimeFigureOut">
              <a:rPr lang="en-US" smtClean="0"/>
              <a:pPr/>
              <a:t>1/30/2017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14136-37CD-447E-96A3-F8C14A16A9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1C0D4-5E15-4535-8001-A690463CAE85}" type="datetimeFigureOut">
              <a:rPr lang="en-US" smtClean="0"/>
              <a:pPr/>
              <a:t>1/30/2017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14136-37CD-447E-96A3-F8C14A16A9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1C0D4-5E15-4535-8001-A690463CAE85}" type="datetimeFigureOut">
              <a:rPr lang="en-US" smtClean="0"/>
              <a:pPr/>
              <a:t>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14136-37CD-447E-96A3-F8C14A16A9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1C0D4-5E15-4535-8001-A690463CAE85}" type="datetimeFigureOut">
              <a:rPr lang="en-US" smtClean="0"/>
              <a:pPr/>
              <a:t>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14136-37CD-447E-96A3-F8C14A16A9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31C0D4-5E15-4535-8001-A690463CAE85}" type="datetimeFigureOut">
              <a:rPr lang="en-US" smtClean="0"/>
              <a:pPr/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E14136-37CD-447E-96A3-F8C14A16A90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latin typeface="Arial Narrow" pitchFamily="34" charset="0"/>
              </a:rPr>
              <a:t>LECTURE 2 , SALIVARY GLANDS</a:t>
            </a:r>
            <a:endParaRPr lang="en-US" dirty="0">
              <a:latin typeface="Arial Narrow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chemeClr val="tx1"/>
                </a:solidFill>
                <a:latin typeface="Arial Narrow" pitchFamily="34" charset="0"/>
              </a:rPr>
              <a:t>Fatima </a:t>
            </a:r>
            <a:r>
              <a:rPr lang="en-US" sz="4000" dirty="0" err="1" smtClean="0">
                <a:solidFill>
                  <a:schemeClr val="tx1"/>
                </a:solidFill>
                <a:latin typeface="Arial Narrow" pitchFamily="34" charset="0"/>
              </a:rPr>
              <a:t>Obeidat</a:t>
            </a:r>
            <a:r>
              <a:rPr lang="en-US" sz="4000" dirty="0" smtClean="0">
                <a:solidFill>
                  <a:schemeClr val="tx1"/>
                </a:solidFill>
                <a:latin typeface="Arial Narrow" pitchFamily="34" charset="0"/>
              </a:rPr>
              <a:t>, MD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Narrow" pitchFamily="34" charset="0"/>
              </a:rPr>
              <a:t>B. SIALADENITIS</a:t>
            </a:r>
            <a:endParaRPr lang="en-US" dirty="0">
              <a:latin typeface="Arial Narrow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05800" cy="4754563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sz="4000" dirty="0" smtClean="0">
                <a:latin typeface="Arial Narrow" pitchFamily="34" charset="0"/>
              </a:rPr>
              <a:t>Or inflammation of the salivary glands</a:t>
            </a:r>
          </a:p>
          <a:p>
            <a:pPr>
              <a:buFontTx/>
              <a:buChar char="-"/>
            </a:pPr>
            <a:r>
              <a:rPr lang="en-US" sz="4000" dirty="0" smtClean="0">
                <a:latin typeface="Arial Narrow" pitchFamily="34" charset="0"/>
              </a:rPr>
              <a:t>Causes </a:t>
            </a:r>
          </a:p>
          <a:p>
            <a:pPr marL="514350" indent="-514350">
              <a:buAutoNum type="arabicPeriod"/>
            </a:pPr>
            <a:r>
              <a:rPr lang="en-US" sz="4000" dirty="0" smtClean="0">
                <a:latin typeface="Arial Narrow" pitchFamily="34" charset="0"/>
              </a:rPr>
              <a:t>Trauma</a:t>
            </a:r>
          </a:p>
          <a:p>
            <a:pPr marL="514350" indent="-514350">
              <a:buAutoNum type="arabicPeriod"/>
            </a:pPr>
            <a:r>
              <a:rPr lang="en-US" sz="4000" dirty="0" smtClean="0">
                <a:latin typeface="Arial Narrow" pitchFamily="34" charset="0"/>
              </a:rPr>
              <a:t>Viral or bacterial infection</a:t>
            </a:r>
          </a:p>
          <a:p>
            <a:pPr marL="514350" indent="-514350">
              <a:buAutoNum type="arabicPeriod"/>
            </a:pPr>
            <a:r>
              <a:rPr lang="en-US" sz="4000" dirty="0" smtClean="0">
                <a:latin typeface="Arial Narrow" pitchFamily="34" charset="0"/>
              </a:rPr>
              <a:t>Autoimmune disease.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4000" b="1" u="sng" dirty="0" smtClean="0">
                <a:latin typeface="Arial Narrow" pitchFamily="34" charset="0"/>
              </a:rPr>
              <a:t>NOTE</a:t>
            </a:r>
          </a:p>
          <a:p>
            <a:pPr>
              <a:buNone/>
            </a:pPr>
            <a:r>
              <a:rPr lang="en-US" dirty="0" smtClean="0">
                <a:latin typeface="Arial Narrow" pitchFamily="34" charset="0"/>
              </a:rPr>
              <a:t>     - </a:t>
            </a:r>
            <a:r>
              <a:rPr lang="en-US" sz="3600" dirty="0" smtClean="0">
                <a:latin typeface="Arial Narrow" pitchFamily="34" charset="0"/>
              </a:rPr>
              <a:t>The most common form of viral </a:t>
            </a:r>
            <a:r>
              <a:rPr lang="en-US" sz="3600" dirty="0" err="1" smtClean="0">
                <a:latin typeface="Arial Narrow" pitchFamily="34" charset="0"/>
              </a:rPr>
              <a:t>sialadenitis</a:t>
            </a:r>
            <a:r>
              <a:rPr lang="en-US" sz="3600" dirty="0" smtClean="0">
                <a:latin typeface="Arial Narrow" pitchFamily="34" charset="0"/>
              </a:rPr>
              <a:t> is mumps, which is a </a:t>
            </a:r>
            <a:r>
              <a:rPr lang="en-US" sz="3600" dirty="0" err="1" smtClean="0">
                <a:latin typeface="Arial Narrow" pitchFamily="34" charset="0"/>
              </a:rPr>
              <a:t>paramyxovirus</a:t>
            </a:r>
            <a:r>
              <a:rPr lang="en-US" sz="3600" dirty="0" smtClean="0">
                <a:latin typeface="Arial Narrow" pitchFamily="34" charset="0"/>
              </a:rPr>
              <a:t> that h may produce enlargement of all salivary glands but predominantly involves the parotids.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Narrow" pitchFamily="34" charset="0"/>
              </a:rPr>
              <a:t>VIRAL SIALADENITIS</a:t>
            </a:r>
            <a:endParaRPr lang="en-US" dirty="0">
              <a:latin typeface="Arial Narrow" pitchFamily="34" charset="0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43000" y="1905000"/>
            <a:ext cx="6248400" cy="2829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latin typeface="Arial Narrow" pitchFamily="34" charset="0"/>
              </a:rPr>
              <a:t>Bacterial </a:t>
            </a:r>
            <a:r>
              <a:rPr lang="en-US" sz="6000" dirty="0" err="1" smtClean="0">
                <a:latin typeface="Arial Narrow" pitchFamily="34" charset="0"/>
              </a:rPr>
              <a:t>Sialadentis</a:t>
            </a:r>
            <a:endParaRPr lang="en-US" sz="6000" dirty="0">
              <a:latin typeface="Arial Narrow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8305800" cy="4297363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sz="4000" dirty="0" smtClean="0">
                <a:latin typeface="Arial Narrow" pitchFamily="34" charset="0"/>
              </a:rPr>
              <a:t>Is  a common infection that most often involves the major salivary glands, particularly the </a:t>
            </a:r>
            <a:r>
              <a:rPr lang="en-US" sz="4000" dirty="0" err="1" smtClean="0">
                <a:latin typeface="Arial Narrow" pitchFamily="34" charset="0"/>
              </a:rPr>
              <a:t>submandibular</a:t>
            </a:r>
            <a:r>
              <a:rPr lang="en-US" sz="4000" dirty="0" smtClean="0">
                <a:latin typeface="Arial Narrow" pitchFamily="34" charset="0"/>
              </a:rPr>
              <a:t> glands. </a:t>
            </a:r>
          </a:p>
          <a:p>
            <a:pPr>
              <a:buFontTx/>
              <a:buChar char="-"/>
            </a:pPr>
            <a:r>
              <a:rPr lang="en-US" sz="4000" dirty="0" smtClean="0">
                <a:latin typeface="Arial Narrow" pitchFamily="34" charset="0"/>
              </a:rPr>
              <a:t>The most frequent pathogens are </a:t>
            </a:r>
            <a:r>
              <a:rPr lang="fr-FR" sz="4000" i="1" dirty="0" err="1" smtClean="0">
                <a:latin typeface="Arial Narrow" pitchFamily="34" charset="0"/>
              </a:rPr>
              <a:t>Staphylococcus</a:t>
            </a:r>
            <a:r>
              <a:rPr lang="fr-FR" sz="4000" i="1" dirty="0" smtClean="0">
                <a:latin typeface="Arial Narrow" pitchFamily="34" charset="0"/>
              </a:rPr>
              <a:t> aureus and </a:t>
            </a:r>
            <a:r>
              <a:rPr lang="fr-FR" sz="4000" i="1" dirty="0" err="1" smtClean="0">
                <a:latin typeface="Arial Narrow" pitchFamily="34" charset="0"/>
              </a:rPr>
              <a:t>Streptococcus</a:t>
            </a:r>
            <a:r>
              <a:rPr lang="fr-FR" sz="4000" i="1" dirty="0" smtClean="0">
                <a:latin typeface="Arial Narrow" pitchFamily="34" charset="0"/>
              </a:rPr>
              <a:t> </a:t>
            </a:r>
            <a:r>
              <a:rPr lang="fr-FR" sz="4000" i="1" dirty="0" err="1" smtClean="0">
                <a:latin typeface="Arial Narrow" pitchFamily="34" charset="0"/>
              </a:rPr>
              <a:t>viridans</a:t>
            </a:r>
            <a:r>
              <a:rPr lang="fr-FR" i="1" dirty="0" smtClean="0">
                <a:latin typeface="Arial Narrow" pitchFamily="34" charset="0"/>
              </a:rPr>
              <a:t>. 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fr-FR" sz="4000" dirty="0" err="1" smtClean="0">
                <a:latin typeface="Arial Narrow" pitchFamily="34" charset="0"/>
              </a:rPr>
              <a:t>Predisposing</a:t>
            </a:r>
            <a:r>
              <a:rPr lang="fr-FR" sz="4000" dirty="0" smtClean="0">
                <a:latin typeface="Arial Narrow" pitchFamily="34" charset="0"/>
              </a:rPr>
              <a:t> </a:t>
            </a:r>
            <a:r>
              <a:rPr lang="fr-FR" sz="4000" dirty="0" err="1" smtClean="0">
                <a:latin typeface="Arial Narrow" pitchFamily="34" charset="0"/>
              </a:rPr>
              <a:t>factors</a:t>
            </a:r>
            <a:r>
              <a:rPr lang="fr-FR" sz="4000" dirty="0" smtClean="0">
                <a:latin typeface="Arial Narrow" pitchFamily="34" charset="0"/>
              </a:rPr>
              <a:t> </a:t>
            </a:r>
            <a:r>
              <a:rPr lang="fr-FR" sz="4000" dirty="0" err="1" smtClean="0">
                <a:latin typeface="Arial Narrow" pitchFamily="34" charset="0"/>
              </a:rPr>
              <a:t>include</a:t>
            </a:r>
            <a:endParaRPr lang="fr-FR" sz="4000" dirty="0" smtClean="0">
              <a:latin typeface="Arial Narrow" pitchFamily="34" charset="0"/>
            </a:endParaRPr>
          </a:p>
          <a:p>
            <a:pPr>
              <a:buNone/>
            </a:pPr>
            <a:r>
              <a:rPr lang="fr-FR" sz="4000" dirty="0" smtClean="0">
                <a:latin typeface="Arial Narrow" pitchFamily="34" charset="0"/>
              </a:rPr>
              <a:t>A. </a:t>
            </a:r>
            <a:r>
              <a:rPr lang="fr-FR" sz="4000" dirty="0" err="1" smtClean="0">
                <a:latin typeface="Arial Narrow" pitchFamily="34" charset="0"/>
              </a:rPr>
              <a:t>Duct</a:t>
            </a:r>
            <a:r>
              <a:rPr lang="fr-FR" sz="4000" dirty="0" smtClean="0">
                <a:latin typeface="Arial Narrow" pitchFamily="34" charset="0"/>
              </a:rPr>
              <a:t> </a:t>
            </a:r>
            <a:r>
              <a:rPr lang="en-US" sz="4000" dirty="0" smtClean="0">
                <a:latin typeface="Arial Narrow" pitchFamily="34" charset="0"/>
              </a:rPr>
              <a:t>obstruction by stones (</a:t>
            </a:r>
            <a:r>
              <a:rPr lang="en-US" sz="4000" dirty="0" err="1" smtClean="0">
                <a:latin typeface="Arial Narrow" pitchFamily="34" charset="0"/>
              </a:rPr>
              <a:t>sialolithiasis</a:t>
            </a:r>
            <a:r>
              <a:rPr lang="en-US" sz="4000" dirty="0" smtClean="0">
                <a:latin typeface="Arial Narrow" pitchFamily="34" charset="0"/>
              </a:rPr>
              <a:t>)</a:t>
            </a:r>
          </a:p>
          <a:p>
            <a:pPr>
              <a:buNone/>
            </a:pPr>
            <a:r>
              <a:rPr lang="en-US" sz="4000" dirty="0" smtClean="0">
                <a:latin typeface="Arial Narrow" pitchFamily="34" charset="0"/>
              </a:rPr>
              <a:t>B. Impacted food debris . </a:t>
            </a:r>
          </a:p>
          <a:p>
            <a:pPr>
              <a:buNone/>
            </a:pPr>
            <a:r>
              <a:rPr lang="en-US" sz="4000" dirty="0" smtClean="0">
                <a:latin typeface="Arial Narrow" pitchFamily="34" charset="0"/>
              </a:rPr>
              <a:t>C.  Dehydration and decreased secretory function</a:t>
            </a:r>
            <a:endParaRPr lang="en-US" sz="40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Narrow" pitchFamily="34" charset="0"/>
              </a:rPr>
              <a:t>AUTOIMMUNE SIALADENITIS</a:t>
            </a:r>
            <a:endParaRPr lang="en-US" dirty="0">
              <a:latin typeface="Arial Narrow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3820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>
                <a:latin typeface="Arial Narrow" pitchFamily="34" charset="0"/>
              </a:rPr>
              <a:t> </a:t>
            </a:r>
            <a:r>
              <a:rPr lang="en-US" sz="3600" b="1" u="sng" dirty="0" smtClean="0">
                <a:latin typeface="Arial Narrow" pitchFamily="34" charset="0"/>
              </a:rPr>
              <a:t>SJOGREN SYNDROME</a:t>
            </a:r>
            <a:r>
              <a:rPr lang="en-US" sz="3600" dirty="0" smtClean="0">
                <a:latin typeface="Arial Narrow" pitchFamily="34" charset="0"/>
              </a:rPr>
              <a:t>.</a:t>
            </a:r>
          </a:p>
          <a:p>
            <a:pPr>
              <a:buNone/>
            </a:pPr>
            <a:r>
              <a:rPr lang="en-US" sz="3600" dirty="0" smtClean="0">
                <a:latin typeface="Arial Narrow" pitchFamily="34" charset="0"/>
              </a:rPr>
              <a:t>-  Characterized by dry eyes and dry mouth due to immune mediated </a:t>
            </a:r>
            <a:r>
              <a:rPr lang="en-US" sz="3600" dirty="0" err="1" smtClean="0">
                <a:latin typeface="Arial Narrow" pitchFamily="34" charset="0"/>
              </a:rPr>
              <a:t>lacrimal</a:t>
            </a:r>
            <a:r>
              <a:rPr lang="en-US" sz="3600" dirty="0" smtClean="0">
                <a:latin typeface="Arial Narrow" pitchFamily="34" charset="0"/>
              </a:rPr>
              <a:t> or salivary gland destruction.</a:t>
            </a:r>
          </a:p>
          <a:p>
            <a:pPr>
              <a:buNone/>
            </a:pPr>
            <a:r>
              <a:rPr lang="en-US" sz="3600" dirty="0" smtClean="0">
                <a:latin typeface="Arial Narrow" pitchFamily="34" charset="0"/>
              </a:rPr>
              <a:t>-  40% occur in isolation</a:t>
            </a:r>
          </a:p>
          <a:p>
            <a:pPr>
              <a:buNone/>
            </a:pPr>
            <a:r>
              <a:rPr lang="en-US" sz="3600" dirty="0" smtClean="0">
                <a:latin typeface="Arial Narrow" pitchFamily="34" charset="0"/>
              </a:rPr>
              <a:t>- 60% are associated with other autoimmune diseases such as rheumatoid arthritis, or SLE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Narrow" panose="020B0606020202030204" pitchFamily="34" charset="0"/>
              </a:rPr>
              <a:t>C. MUCOCELE</a:t>
            </a:r>
            <a:endParaRPr lang="en-US" dirty="0">
              <a:latin typeface="Arial Narrow" panose="020B0606020202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382000" cy="525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i="1" dirty="0" smtClean="0"/>
              <a:t>-  </a:t>
            </a:r>
            <a:r>
              <a:rPr lang="en-US" sz="3600" dirty="0" smtClean="0">
                <a:latin typeface="Arial Narrow" pitchFamily="34" charset="0"/>
              </a:rPr>
              <a:t>Is the most common inflammatory lesion of the salivary glands, and results from </a:t>
            </a:r>
            <a:r>
              <a:rPr lang="en-US" sz="3600" dirty="0" smtClean="0">
                <a:latin typeface="Arial Narrow" pitchFamily="34" charset="0"/>
              </a:rPr>
              <a:t> </a:t>
            </a:r>
            <a:r>
              <a:rPr lang="en-US" sz="3600" dirty="0" smtClean="0">
                <a:latin typeface="Arial Narrow" pitchFamily="34" charset="0"/>
              </a:rPr>
              <a:t>rupture of a salivary gland duct, with consequent leakage of saliva into the surrounding connective tissue </a:t>
            </a:r>
            <a:r>
              <a:rPr lang="en-US" sz="3600" dirty="0" err="1" smtClean="0">
                <a:latin typeface="Arial Narrow" pitchFamily="34" charset="0"/>
              </a:rPr>
              <a:t>stroma</a:t>
            </a:r>
            <a:r>
              <a:rPr lang="en-US" sz="3600" dirty="0" smtClean="0">
                <a:latin typeface="Arial Narrow" pitchFamily="34" charset="0"/>
              </a:rPr>
              <a:t>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4400" dirty="0" smtClean="0">
                <a:latin typeface="Arial Narrow" pitchFamily="34" charset="0"/>
              </a:rPr>
              <a:t>-  It  occurs most often in toddlers, young adults, and the aged, and typically manifests as a fluctuant swelling of </a:t>
            </a:r>
            <a:r>
              <a:rPr lang="en-US" sz="4400" b="1" u="sng" dirty="0" smtClean="0">
                <a:latin typeface="Arial Narrow" pitchFamily="34" charset="0"/>
              </a:rPr>
              <a:t>the lower </a:t>
            </a:r>
            <a:r>
              <a:rPr lang="en-US" sz="4400" dirty="0" smtClean="0">
                <a:latin typeface="Arial Narrow" pitchFamily="34" charset="0"/>
              </a:rPr>
              <a:t>lip that may change in size, mainly  in association with meals </a:t>
            </a:r>
          </a:p>
          <a:p>
            <a:pPr>
              <a:buNone/>
            </a:pPr>
            <a:endParaRPr lang="en-US" sz="4400" dirty="0" smtClean="0">
              <a:latin typeface="Arial Narrow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8686800" cy="5440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b="1" u="sng" dirty="0" err="1" smtClean="0">
                <a:latin typeface="Arial Narrow" pitchFamily="34" charset="0"/>
              </a:rPr>
              <a:t>Histologic</a:t>
            </a:r>
            <a:r>
              <a:rPr lang="en-US" sz="3600" b="1" u="sng" dirty="0" smtClean="0">
                <a:latin typeface="Arial Narrow" pitchFamily="34" charset="0"/>
              </a:rPr>
              <a:t> examination </a:t>
            </a:r>
          </a:p>
          <a:p>
            <a:pPr>
              <a:buFontTx/>
              <a:buChar char="-"/>
            </a:pPr>
            <a:r>
              <a:rPr lang="en-US" sz="3600" dirty="0" smtClean="0">
                <a:latin typeface="Arial Narrow" pitchFamily="34" charset="0"/>
              </a:rPr>
              <a:t>Shows a cyst-like space lined by inflammatory granulation tissue or fibrous connective tissue that is filled with </a:t>
            </a:r>
            <a:r>
              <a:rPr lang="en-US" sz="3600" dirty="0" err="1" smtClean="0">
                <a:latin typeface="Arial Narrow" pitchFamily="34" charset="0"/>
              </a:rPr>
              <a:t>mucin</a:t>
            </a:r>
            <a:r>
              <a:rPr lang="en-US" sz="3600" dirty="0" smtClean="0">
                <a:latin typeface="Arial Narrow" pitchFamily="34" charset="0"/>
              </a:rPr>
              <a:t> and inflammatory cells, particularly macrophages</a:t>
            </a:r>
          </a:p>
          <a:p>
            <a:pPr>
              <a:buFontTx/>
              <a:buChar char="-"/>
            </a:pPr>
            <a:r>
              <a:rPr lang="en-US" sz="3600" dirty="0" smtClean="0">
                <a:latin typeface="Arial Narrow" pitchFamily="34" charset="0"/>
              </a:rPr>
              <a:t>Complete excision of the cyst and the minor</a:t>
            </a:r>
          </a:p>
          <a:p>
            <a:pPr>
              <a:buNone/>
            </a:pPr>
            <a:r>
              <a:rPr lang="en-US" sz="3600" dirty="0" smtClean="0">
                <a:latin typeface="Arial Narrow" pitchFamily="34" charset="0"/>
              </a:rPr>
              <a:t>   salivary gland lobule constitutes definitive treatment.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err="1" smtClean="0">
                <a:latin typeface="Arial Narrow" pitchFamily="34" charset="0"/>
              </a:rPr>
              <a:t>Mucocele</a:t>
            </a:r>
            <a:r>
              <a:rPr lang="en-US" sz="5400" dirty="0" smtClean="0">
                <a:latin typeface="Arial Narrow" pitchFamily="34" charset="0"/>
              </a:rPr>
              <a:t> gross</a:t>
            </a:r>
            <a:endParaRPr lang="en-US" sz="5400" dirty="0">
              <a:latin typeface="Arial Narrow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r>
              <a:rPr lang="en-US" sz="4400" dirty="0" smtClean="0">
                <a:latin typeface="Arial Narrow" pitchFamily="34" charset="0"/>
              </a:rPr>
              <a:t>Fluctuant swelling of lower lip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12" y="2571744"/>
            <a:ext cx="2933703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Narrow" pitchFamily="34" charset="0"/>
              </a:rPr>
              <a:t>SALIVARY GLANDS</a:t>
            </a:r>
            <a:endParaRPr lang="en-US" dirty="0">
              <a:latin typeface="Arial Narrow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- </a:t>
            </a:r>
            <a:r>
              <a:rPr lang="en-US" sz="3600" dirty="0" smtClean="0">
                <a:latin typeface="Arial Narrow" pitchFamily="34" charset="0"/>
              </a:rPr>
              <a:t>Three major salivary glands</a:t>
            </a:r>
          </a:p>
          <a:p>
            <a:pPr marL="514350" indent="-514350">
              <a:buAutoNum type="arabicPeriod"/>
            </a:pPr>
            <a:r>
              <a:rPr lang="en-US" sz="3600" dirty="0" smtClean="0">
                <a:latin typeface="Arial Narrow" pitchFamily="34" charset="0"/>
              </a:rPr>
              <a:t>Parotid.</a:t>
            </a:r>
          </a:p>
          <a:p>
            <a:pPr marL="514350" indent="-514350">
              <a:buAutoNum type="arabicPeriod"/>
            </a:pPr>
            <a:r>
              <a:rPr lang="en-US" sz="3600" dirty="0" err="1" smtClean="0">
                <a:latin typeface="Arial Narrow" pitchFamily="34" charset="0"/>
              </a:rPr>
              <a:t>Submandibular</a:t>
            </a:r>
            <a:r>
              <a:rPr lang="en-US" sz="3600" dirty="0" smtClean="0">
                <a:latin typeface="Arial Narrow" pitchFamily="34" charset="0"/>
              </a:rPr>
              <a:t>.</a:t>
            </a:r>
          </a:p>
          <a:p>
            <a:pPr marL="514350" indent="-514350">
              <a:buAutoNum type="arabicPeriod"/>
            </a:pPr>
            <a:r>
              <a:rPr lang="en-US" sz="3600" dirty="0" smtClean="0">
                <a:latin typeface="Arial Narrow" pitchFamily="34" charset="0"/>
              </a:rPr>
              <a:t>Sublingual.</a:t>
            </a:r>
          </a:p>
          <a:p>
            <a:pPr marL="514350" indent="-514350">
              <a:buAutoNum type="arabicPeriod"/>
            </a:pPr>
            <a:endParaRPr lang="en-US" sz="3600" dirty="0">
              <a:latin typeface="Arial Narrow" pitchFamily="34" charset="0"/>
            </a:endParaRPr>
          </a:p>
          <a:p>
            <a:pPr marL="514350" indent="-514350">
              <a:buNone/>
            </a:pPr>
            <a:r>
              <a:rPr lang="en-US" sz="3600" dirty="0" smtClean="0">
                <a:latin typeface="Arial Narrow" pitchFamily="34" charset="0"/>
              </a:rPr>
              <a:t>- Minor salivary glands are present throughout oral mucosa</a:t>
            </a:r>
            <a:endParaRPr lang="en-US" sz="3600" dirty="0"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err="1" smtClean="0">
                <a:latin typeface="Arial Narrow" pitchFamily="34" charset="0"/>
              </a:rPr>
              <a:t>Mucocele</a:t>
            </a:r>
            <a:r>
              <a:rPr lang="en-US" sz="5400" dirty="0" smtClean="0">
                <a:latin typeface="Arial Narrow" pitchFamily="34" charset="0"/>
              </a:rPr>
              <a:t> Histopathology</a:t>
            </a:r>
            <a:endParaRPr lang="en-US" sz="5400" dirty="0">
              <a:latin typeface="Arial Narrow" pitchFamily="34" charset="0"/>
            </a:endParaRPr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428860" y="2071678"/>
            <a:ext cx="3983186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800" b="1" u="sng" dirty="0" err="1" smtClean="0">
                <a:latin typeface="Arial Narrow" pitchFamily="34" charset="0"/>
              </a:rPr>
              <a:t>Ranula</a:t>
            </a:r>
            <a:r>
              <a:rPr lang="en-US" sz="4800" b="1" u="sng" dirty="0" smtClean="0">
                <a:latin typeface="Arial Narrow" pitchFamily="34" charset="0"/>
              </a:rPr>
              <a:t>:</a:t>
            </a:r>
          </a:p>
          <a:p>
            <a:pPr>
              <a:buNone/>
            </a:pPr>
            <a:r>
              <a:rPr lang="en-US" sz="3600" dirty="0" smtClean="0">
                <a:latin typeface="Arial Narrow" pitchFamily="34" charset="0"/>
              </a:rPr>
              <a:t>-  </a:t>
            </a:r>
            <a:r>
              <a:rPr lang="en-US" sz="4000" dirty="0" smtClean="0">
                <a:latin typeface="Arial Narrow" pitchFamily="34" charset="0"/>
              </a:rPr>
              <a:t>Is a term reserved for epithelial-lined cysts that arise when the duct of the sublingual gland has been </a:t>
            </a:r>
            <a:r>
              <a:rPr lang="en-US" sz="4000" dirty="0" smtClean="0">
                <a:latin typeface="Arial Narrow" pitchFamily="34" charset="0"/>
              </a:rPr>
              <a:t>obstructed</a:t>
            </a:r>
            <a:endParaRPr lang="en-US" sz="4000" dirty="0"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Arial Narrow" panose="020B0606020202030204" pitchFamily="34" charset="0"/>
              </a:rPr>
              <a:t>Ranula</a:t>
            </a:r>
            <a:r>
              <a:rPr lang="en-US" dirty="0" smtClean="0">
                <a:latin typeface="Arial Narrow" panose="020B0606020202030204" pitchFamily="34" charset="0"/>
              </a:rPr>
              <a:t>-Gross</a:t>
            </a:r>
            <a:endParaRPr lang="en-US" dirty="0">
              <a:latin typeface="Arial Narrow" panose="020B0606020202030204" pitchFamily="34" charset="0"/>
            </a:endParaRPr>
          </a:p>
        </p:txBody>
      </p:sp>
      <p:pic>
        <p:nvPicPr>
          <p:cNvPr id="1026" name="Picture 2" descr="C:\Users\Mid\Desktop\th_ranula 02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524000"/>
            <a:ext cx="7162800" cy="464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Arial Narrow" panose="020B0606020202030204" pitchFamily="34" charset="0"/>
              </a:rPr>
              <a:t>Ranula</a:t>
            </a:r>
            <a:r>
              <a:rPr lang="en-US" dirty="0" smtClean="0">
                <a:latin typeface="Arial Narrow" panose="020B0606020202030204" pitchFamily="34" charset="0"/>
              </a:rPr>
              <a:t>-Histopathology</a:t>
            </a:r>
            <a:endParaRPr lang="en-US" dirty="0">
              <a:latin typeface="Arial Narrow" panose="020B0606020202030204" pitchFamily="34" charset="0"/>
            </a:endParaRPr>
          </a:p>
        </p:txBody>
      </p:sp>
      <p:pic>
        <p:nvPicPr>
          <p:cNvPr id="2050" name="Picture 2" descr="C:\Users\Mid\Desktop\10f03b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599" y="1752600"/>
            <a:ext cx="6400802" cy="4221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240462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5400" dirty="0" smtClean="0">
                <a:latin typeface="Arial Narrow" pitchFamily="34" charset="0"/>
              </a:rPr>
              <a:t>2. </a:t>
            </a:r>
            <a:r>
              <a:rPr lang="en-US" sz="5400" dirty="0" err="1" smtClean="0">
                <a:latin typeface="Arial Narrow" pitchFamily="34" charset="0"/>
              </a:rPr>
              <a:t>Neoplasms</a:t>
            </a:r>
            <a:r>
              <a:rPr lang="en-US" sz="5400" dirty="0" smtClean="0">
                <a:latin typeface="Arial Narrow" pitchFamily="34" charset="0"/>
              </a:rPr>
              <a:t> of salivary glands</a:t>
            </a:r>
            <a:endParaRPr lang="en-US" sz="5400" dirty="0">
              <a:latin typeface="Arial Narrow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sz="3600" dirty="0" smtClean="0">
                <a:latin typeface="Arial Narrow" pitchFamily="34" charset="0"/>
              </a:rPr>
              <a:t>The salivary glands give rise to at least 30 </a:t>
            </a:r>
            <a:r>
              <a:rPr lang="en-US" sz="3600" dirty="0" err="1" smtClean="0">
                <a:latin typeface="Arial Narrow" pitchFamily="34" charset="0"/>
              </a:rPr>
              <a:t>histologically</a:t>
            </a:r>
            <a:r>
              <a:rPr lang="en-US" sz="3600" dirty="0" smtClean="0">
                <a:latin typeface="Arial Narrow" pitchFamily="34" charset="0"/>
              </a:rPr>
              <a:t> distinct tumors.</a:t>
            </a:r>
          </a:p>
          <a:p>
            <a:pPr>
              <a:buFontTx/>
              <a:buChar char="-"/>
            </a:pPr>
            <a:r>
              <a:rPr lang="en-US" sz="3600" dirty="0" smtClean="0">
                <a:latin typeface="Arial Narrow" pitchFamily="34" charset="0"/>
              </a:rPr>
              <a:t>Approximately 65% to 80% arise within the parotid,</a:t>
            </a:r>
          </a:p>
          <a:p>
            <a:pPr>
              <a:buFontTx/>
              <a:buChar char="-"/>
            </a:pPr>
            <a:r>
              <a:rPr lang="en-US" sz="3600" dirty="0" smtClean="0">
                <a:latin typeface="Arial Narrow" pitchFamily="34" charset="0"/>
              </a:rPr>
              <a:t> 10%  arise in the </a:t>
            </a:r>
            <a:r>
              <a:rPr lang="en-US" sz="3600" dirty="0" err="1" smtClean="0">
                <a:latin typeface="Arial Narrow" pitchFamily="34" charset="0"/>
              </a:rPr>
              <a:t>submandibular</a:t>
            </a:r>
            <a:r>
              <a:rPr lang="en-US" sz="3600" dirty="0" smtClean="0">
                <a:latin typeface="Arial Narrow" pitchFamily="34" charset="0"/>
              </a:rPr>
              <a:t> gland</a:t>
            </a:r>
          </a:p>
          <a:p>
            <a:pPr>
              <a:buFontTx/>
              <a:buChar char="-"/>
            </a:pPr>
            <a:r>
              <a:rPr lang="en-US" sz="3600" dirty="0" smtClean="0">
                <a:latin typeface="Arial Narrow" pitchFamily="34" charset="0"/>
              </a:rPr>
              <a:t>The remainder in the minor salivary glands including the sublingual glands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sz="4000" dirty="0" smtClean="0">
                <a:latin typeface="Arial Narrow" pitchFamily="34" charset="0"/>
              </a:rPr>
              <a:t>Approximately 15% to 30% of tumors in the parotid glands are malignant. </a:t>
            </a:r>
          </a:p>
          <a:p>
            <a:pPr>
              <a:buFontTx/>
              <a:buChar char="-"/>
            </a:pPr>
            <a:r>
              <a:rPr lang="en-US" sz="4000" dirty="0" smtClean="0">
                <a:latin typeface="Arial Narrow" pitchFamily="34" charset="0"/>
              </a:rPr>
              <a:t>By contrast, approximately 40% of </a:t>
            </a:r>
            <a:r>
              <a:rPr lang="en-US" sz="4000" dirty="0" err="1" smtClean="0">
                <a:latin typeface="Arial Narrow" pitchFamily="34" charset="0"/>
              </a:rPr>
              <a:t>submandibular</a:t>
            </a:r>
            <a:r>
              <a:rPr lang="en-US" sz="4000" dirty="0" smtClean="0">
                <a:latin typeface="Arial Narrow" pitchFamily="34" charset="0"/>
              </a:rPr>
              <a:t>, 50% of minor salivary gland, and 70% to 90% of sublingual tumors are malignant.</a:t>
            </a:r>
          </a:p>
          <a:p>
            <a:pPr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174058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5400" u="sng" dirty="0" smtClean="0">
                <a:latin typeface="Arial Narrow" pitchFamily="34" charset="0"/>
              </a:rPr>
              <a:t>Note</a:t>
            </a:r>
          </a:p>
          <a:p>
            <a:pPr>
              <a:buNone/>
            </a:pPr>
            <a:r>
              <a:rPr lang="en-US" sz="3600" dirty="0" smtClean="0">
                <a:latin typeface="Arial Narrow" pitchFamily="34" charset="0"/>
              </a:rPr>
              <a:t>-  Whatever the </a:t>
            </a:r>
            <a:r>
              <a:rPr lang="en-US" sz="3600" dirty="0" err="1" smtClean="0">
                <a:latin typeface="Arial Narrow" pitchFamily="34" charset="0"/>
              </a:rPr>
              <a:t>histologic</a:t>
            </a:r>
            <a:r>
              <a:rPr lang="en-US" sz="3600" dirty="0" smtClean="0">
                <a:latin typeface="Arial Narrow" pitchFamily="34" charset="0"/>
              </a:rPr>
              <a:t> pattern, parotid gland </a:t>
            </a:r>
            <a:r>
              <a:rPr lang="en-US" sz="3600" dirty="0" err="1" smtClean="0">
                <a:latin typeface="Arial Narrow" pitchFamily="34" charset="0"/>
              </a:rPr>
              <a:t>neoplasms</a:t>
            </a:r>
            <a:r>
              <a:rPr lang="en-US" sz="3600" dirty="0" smtClean="0">
                <a:latin typeface="Arial Narrow" pitchFamily="34" charset="0"/>
              </a:rPr>
              <a:t> produce swelling in front of and below the ear.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rial Narrow" pitchFamily="34" charset="0"/>
              </a:rPr>
              <a:t>A.PLEOMORPHIC ADENOMAS</a:t>
            </a:r>
            <a:endParaRPr lang="en-GB" dirty="0">
              <a:latin typeface="Arial Narrow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305800" cy="5029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-  </a:t>
            </a:r>
            <a:r>
              <a:rPr lang="en-US" sz="4000" dirty="0" err="1" smtClean="0">
                <a:latin typeface="Arial Narrow" pitchFamily="34" charset="0"/>
              </a:rPr>
              <a:t>Pleomorphic</a:t>
            </a:r>
            <a:r>
              <a:rPr lang="en-US" sz="4000" dirty="0" smtClean="0">
                <a:latin typeface="Arial Narrow" pitchFamily="34" charset="0"/>
              </a:rPr>
              <a:t> adenomas are benign and </a:t>
            </a:r>
            <a:r>
              <a:rPr lang="en-US" sz="4000" u="sng" dirty="0" smtClean="0">
                <a:latin typeface="Arial Narrow" pitchFamily="34" charset="0"/>
              </a:rPr>
              <a:t>the most most common salivary gland tumors</a:t>
            </a:r>
          </a:p>
          <a:p>
            <a:pPr>
              <a:buNone/>
            </a:pPr>
            <a:r>
              <a:rPr lang="en-US" sz="4000" dirty="0" smtClean="0">
                <a:latin typeface="Arial Narrow" pitchFamily="34" charset="0"/>
              </a:rPr>
              <a:t>-  Present as painless, slow-growing, mobile discrete masses.</a:t>
            </a:r>
          </a:p>
          <a:p>
            <a:pPr>
              <a:buFontTx/>
              <a:buChar char="-"/>
            </a:pPr>
            <a:r>
              <a:rPr lang="en-US" sz="4000" dirty="0" smtClean="0">
                <a:latin typeface="Arial Narrow" pitchFamily="34" charset="0"/>
              </a:rPr>
              <a:t>They represent about 60% of tumors in the parotid</a:t>
            </a:r>
          </a:p>
          <a:p>
            <a:pPr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6302132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-  </a:t>
            </a:r>
            <a:r>
              <a:rPr lang="en-US" sz="5400" dirty="0" smtClean="0">
                <a:latin typeface="Arial Narrow" pitchFamily="34" charset="0"/>
              </a:rPr>
              <a:t>Are less common in the </a:t>
            </a:r>
            <a:r>
              <a:rPr lang="en-US" sz="5400" dirty="0" err="1" smtClean="0">
                <a:latin typeface="Arial Narrow" pitchFamily="34" charset="0"/>
              </a:rPr>
              <a:t>submandibular</a:t>
            </a:r>
            <a:r>
              <a:rPr lang="en-US" sz="5400" dirty="0" smtClean="0">
                <a:latin typeface="Arial Narrow" pitchFamily="34" charset="0"/>
              </a:rPr>
              <a:t> glands, and are relatively rare in the minor salivary glands in the </a:t>
            </a:r>
            <a:r>
              <a:rPr lang="en-US" sz="5400" dirty="0" err="1" smtClean="0">
                <a:latin typeface="Arial Narrow" pitchFamily="34" charset="0"/>
              </a:rPr>
              <a:t>buccal</a:t>
            </a:r>
            <a:r>
              <a:rPr lang="en-US" sz="5400" dirty="0" smtClean="0">
                <a:latin typeface="Arial Narrow" pitchFamily="34" charset="0"/>
              </a:rPr>
              <a:t> cavity</a:t>
            </a:r>
            <a:endParaRPr lang="en-US" sz="5400" dirty="0"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357422" y="1928802"/>
            <a:ext cx="3538553" cy="32147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err="1" smtClean="0">
                <a:latin typeface="Arial Narrow" pitchFamily="34" charset="0"/>
              </a:rPr>
              <a:t>Pleomorphic</a:t>
            </a:r>
            <a:r>
              <a:rPr lang="en-US" sz="4800" dirty="0" smtClean="0">
                <a:latin typeface="Arial Narrow" pitchFamily="34" charset="0"/>
              </a:rPr>
              <a:t> Adenoma-Clinically</a:t>
            </a:r>
            <a:endParaRPr lang="en-US" sz="4800" dirty="0">
              <a:latin typeface="Arial Narrow" pitchFamily="34" charset="0"/>
            </a:endParaRPr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09600" y="1219200"/>
            <a:ext cx="64008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3769925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6600" dirty="0" smtClean="0">
                <a:latin typeface="Arial Narrow" pitchFamily="34" charset="0"/>
              </a:rPr>
              <a:t>Gross</a:t>
            </a:r>
            <a:endParaRPr lang="en-GB" sz="6600" dirty="0">
              <a:latin typeface="Arial Narrow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-   </a:t>
            </a:r>
            <a:r>
              <a:rPr lang="en-US" sz="3600" dirty="0" smtClean="0">
                <a:latin typeface="Arial Narrow" pitchFamily="34" charset="0"/>
              </a:rPr>
              <a:t>Are rounded, well demarcated masses rarely exceeding 6 cm in the greatest dimension. </a:t>
            </a:r>
          </a:p>
          <a:p>
            <a:pPr>
              <a:buFontTx/>
              <a:buChar char="-"/>
            </a:pPr>
            <a:r>
              <a:rPr lang="en-US" sz="3600" dirty="0" smtClean="0">
                <a:latin typeface="Arial Narrow" pitchFamily="34" charset="0"/>
              </a:rPr>
              <a:t>Although they are </a:t>
            </a:r>
            <a:r>
              <a:rPr lang="en-US" sz="3600" err="1" smtClean="0">
                <a:latin typeface="Arial Narrow" pitchFamily="34" charset="0"/>
              </a:rPr>
              <a:t>encapsulated</a:t>
            </a:r>
            <a:r>
              <a:rPr lang="en-US" sz="3600" smtClean="0">
                <a:latin typeface="Arial Narrow" pitchFamily="34" charset="0"/>
              </a:rPr>
              <a:t>, in </a:t>
            </a:r>
            <a:r>
              <a:rPr lang="en-US" sz="3600" dirty="0" smtClean="0">
                <a:latin typeface="Arial Narrow" pitchFamily="34" charset="0"/>
              </a:rPr>
              <a:t>some locations (particularly the palate), the capsule is not fully developed </a:t>
            </a:r>
          </a:p>
          <a:p>
            <a:pPr>
              <a:buNone/>
            </a:pPr>
            <a:r>
              <a:rPr lang="en-US" sz="3600" dirty="0" smtClean="0">
                <a:latin typeface="Arial Narrow" pitchFamily="34" charset="0"/>
              </a:rPr>
              <a:t>-  The cut surface is gray-white and typically contains </a:t>
            </a:r>
            <a:r>
              <a:rPr lang="en-US" sz="3600" dirty="0" err="1" smtClean="0">
                <a:latin typeface="Arial Narrow" pitchFamily="34" charset="0"/>
              </a:rPr>
              <a:t>myxoid</a:t>
            </a:r>
            <a:r>
              <a:rPr lang="en-US" sz="3600" dirty="0" smtClean="0">
                <a:latin typeface="Arial Narrow" pitchFamily="34" charset="0"/>
              </a:rPr>
              <a:t> and blue translucent </a:t>
            </a:r>
            <a:r>
              <a:rPr lang="en-US" sz="3600" dirty="0" err="1" smtClean="0">
                <a:latin typeface="Arial Narrow" pitchFamily="34" charset="0"/>
              </a:rPr>
              <a:t>chondroid</a:t>
            </a:r>
            <a:r>
              <a:rPr lang="en-US" sz="3600" dirty="0" smtClean="0">
                <a:latin typeface="Arial Narrow" pitchFamily="34" charset="0"/>
              </a:rPr>
              <a:t> (cartilage-like) areas</a:t>
            </a:r>
          </a:p>
        </p:txBody>
      </p:sp>
    </p:spTree>
    <p:extLst>
      <p:ext uri="{BB962C8B-B14F-4D97-AF65-F5344CB8AC3E}">
        <p14:creationId xmlns:p14="http://schemas.microsoft.com/office/powerpoint/2010/main" val="1353156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Pleomorphic</a:t>
            </a:r>
            <a:r>
              <a:rPr lang="en-US" dirty="0" smtClean="0"/>
              <a:t> adenoma</a:t>
            </a:r>
            <a:endParaRPr lang="en-U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143000" y="1600200"/>
            <a:ext cx="59436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87773120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sz="7300" dirty="0" err="1" smtClean="0">
                <a:latin typeface="Arial Narrow" pitchFamily="34" charset="0"/>
              </a:rPr>
              <a:t>Histologic</a:t>
            </a:r>
            <a:r>
              <a:rPr lang="en-GB" sz="7300" dirty="0" smtClean="0">
                <a:latin typeface="Arial Narrow" pitchFamily="34" charset="0"/>
              </a:rPr>
              <a:t> Features</a:t>
            </a:r>
            <a:endParaRPr lang="en-GB" sz="7300" dirty="0">
              <a:latin typeface="Arial Narrow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4400" dirty="0" smtClean="0">
                <a:latin typeface="Arial Narrow" pitchFamily="34" charset="0"/>
              </a:rPr>
              <a:t>-   Mixture of epithelial and </a:t>
            </a:r>
            <a:r>
              <a:rPr lang="en-GB" sz="4400" dirty="0" err="1" smtClean="0">
                <a:latin typeface="Arial Narrow" pitchFamily="34" charset="0"/>
              </a:rPr>
              <a:t>myoepithelial</a:t>
            </a:r>
            <a:r>
              <a:rPr lang="en-GB" sz="4400" dirty="0" smtClean="0">
                <a:latin typeface="Arial Narrow" pitchFamily="34" charset="0"/>
              </a:rPr>
              <a:t> cells in a </a:t>
            </a:r>
            <a:r>
              <a:rPr lang="en-GB" sz="4400" dirty="0" err="1" smtClean="0">
                <a:latin typeface="Arial Narrow" pitchFamily="34" charset="0"/>
              </a:rPr>
              <a:t>myxoid</a:t>
            </a:r>
            <a:r>
              <a:rPr lang="en-GB" sz="4400" dirty="0" smtClean="0">
                <a:latin typeface="Arial Narrow" pitchFamily="34" charset="0"/>
              </a:rPr>
              <a:t> ,hyaline and </a:t>
            </a:r>
            <a:r>
              <a:rPr lang="en-GB" sz="4400" dirty="0" err="1" smtClean="0">
                <a:latin typeface="Arial Narrow" pitchFamily="34" charset="0"/>
              </a:rPr>
              <a:t>chondroid</a:t>
            </a:r>
            <a:r>
              <a:rPr lang="en-GB" sz="4400" dirty="0" smtClean="0">
                <a:latin typeface="Arial Narrow" pitchFamily="34" charset="0"/>
              </a:rPr>
              <a:t> matrix</a:t>
            </a:r>
            <a:endParaRPr lang="en-GB" sz="44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063513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>
                <a:latin typeface="Arial Narrow" pitchFamily="34" charset="0"/>
              </a:rPr>
              <a:t>Histopathology</a:t>
            </a:r>
            <a:endParaRPr lang="en-US" sz="6600" dirty="0">
              <a:latin typeface="Arial Narrow" pitchFamily="34" charset="0"/>
            </a:endParaRPr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09600" y="1772816"/>
            <a:ext cx="6781800" cy="3456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76494557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Arial Narrow" pitchFamily="34" charset="0"/>
              </a:rPr>
              <a:t>Histopathology</a:t>
            </a:r>
            <a:endParaRPr lang="en-US" sz="5400" dirty="0">
              <a:latin typeface="Arial Narrow" pitchFamily="34" charset="0"/>
            </a:endParaRPr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1600200"/>
            <a:ext cx="72390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76243471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PLEOMORPHIC ADENOMA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dirty="0" smtClean="0"/>
              <a:t>- </a:t>
            </a:r>
            <a:r>
              <a:rPr lang="en-GB" sz="4000" dirty="0" smtClean="0">
                <a:latin typeface="Arial Narrow" pitchFamily="34" charset="0"/>
              </a:rPr>
              <a:t>Treatment: Complete excision.</a:t>
            </a:r>
          </a:p>
          <a:p>
            <a:pPr>
              <a:buFontTx/>
              <a:buChar char="-"/>
            </a:pPr>
            <a:r>
              <a:rPr lang="en-GB" sz="4000" dirty="0" smtClean="0">
                <a:latin typeface="Arial Narrow" pitchFamily="34" charset="0"/>
              </a:rPr>
              <a:t>Can recur if not well excised</a:t>
            </a:r>
          </a:p>
          <a:p>
            <a:pPr>
              <a:buNone/>
            </a:pPr>
            <a:r>
              <a:rPr lang="en-GB" sz="4000" dirty="0" smtClean="0">
                <a:latin typeface="Arial Narrow" pitchFamily="34" charset="0"/>
              </a:rPr>
              <a:t>- 25% recurrence if enucleated and , 4% recurrence with wide excision</a:t>
            </a:r>
          </a:p>
        </p:txBody>
      </p:sp>
    </p:spTree>
    <p:extLst>
      <p:ext uri="{BB962C8B-B14F-4D97-AF65-F5344CB8AC3E}">
        <p14:creationId xmlns:p14="http://schemas.microsoft.com/office/powerpoint/2010/main" val="196644846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 sz="3600" dirty="0" smtClean="0">
                <a:latin typeface="Arial Narrow" pitchFamily="34" charset="0"/>
              </a:rPr>
              <a:t>Carcinoma arising in a </a:t>
            </a:r>
            <a:r>
              <a:rPr lang="en-US" sz="3600" dirty="0" err="1" smtClean="0">
                <a:latin typeface="Arial Narrow" pitchFamily="34" charset="0"/>
              </a:rPr>
              <a:t>pleomorphic</a:t>
            </a:r>
            <a:r>
              <a:rPr lang="en-US" sz="3600" dirty="0" smtClean="0">
                <a:latin typeface="Arial Narrow" pitchFamily="34" charset="0"/>
              </a:rPr>
              <a:t> adenoma is referred to as a carcinoma ex </a:t>
            </a:r>
            <a:r>
              <a:rPr lang="en-US" sz="3600" dirty="0" err="1" smtClean="0">
                <a:latin typeface="Arial Narrow" pitchFamily="34" charset="0"/>
              </a:rPr>
              <a:t>pleomorphic</a:t>
            </a:r>
            <a:r>
              <a:rPr lang="en-US" sz="3600" dirty="0" smtClean="0">
                <a:latin typeface="Arial Narrow" pitchFamily="34" charset="0"/>
              </a:rPr>
              <a:t> adenoma or malignant mixed tumor.</a:t>
            </a:r>
          </a:p>
          <a:p>
            <a:pPr>
              <a:buFontTx/>
              <a:buChar char="-"/>
            </a:pPr>
            <a:r>
              <a:rPr lang="en-US" sz="3600" dirty="0" smtClean="0">
                <a:latin typeface="Arial Narrow" pitchFamily="34" charset="0"/>
              </a:rPr>
              <a:t> The incidence of malignant transformation increases with time from 2% of tumors present for less than 5 years to almost 10% for those present for more than 15 years</a:t>
            </a:r>
            <a:endParaRPr lang="en-GB" sz="3600" dirty="0" smtClean="0">
              <a:latin typeface="Arial Narrow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latin typeface="Arial Narrow" pitchFamily="34" charset="0"/>
              </a:rPr>
              <a:t>B.Mucoepidermoid</a:t>
            </a:r>
            <a:r>
              <a:rPr lang="en-US" dirty="0" smtClean="0">
                <a:latin typeface="Arial Narrow" pitchFamily="34" charset="0"/>
              </a:rPr>
              <a:t> carcinomas</a:t>
            </a:r>
            <a:endParaRPr lang="en-US" dirty="0">
              <a:latin typeface="Arial Narrow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sz="3600" dirty="0" smtClean="0">
                <a:latin typeface="Arial Narrow" pitchFamily="34" charset="0"/>
              </a:rPr>
              <a:t>Represent about 15% of all salivary gland tumors, </a:t>
            </a:r>
          </a:p>
          <a:p>
            <a:pPr>
              <a:buFontTx/>
              <a:buChar char="-"/>
            </a:pPr>
            <a:r>
              <a:rPr lang="en-US" sz="3600" dirty="0" smtClean="0">
                <a:latin typeface="Arial Narrow" pitchFamily="34" charset="0"/>
              </a:rPr>
              <a:t>And while they occur  mainly (60% to 70%) in the parotids, they account for a large fraction of salivary gland </a:t>
            </a:r>
            <a:r>
              <a:rPr lang="en-US" sz="3600" dirty="0" err="1" smtClean="0">
                <a:latin typeface="Arial Narrow" pitchFamily="34" charset="0"/>
              </a:rPr>
              <a:t>neoplasms</a:t>
            </a:r>
            <a:r>
              <a:rPr lang="en-US" sz="3600" dirty="0" smtClean="0">
                <a:latin typeface="Arial Narrow" pitchFamily="34" charset="0"/>
              </a:rPr>
              <a:t> in the minor salivary glands</a:t>
            </a:r>
          </a:p>
          <a:p>
            <a:pPr>
              <a:buNone/>
            </a:pPr>
            <a:r>
              <a:rPr lang="en-US" sz="3600" dirty="0" smtClean="0">
                <a:latin typeface="Arial Narrow" pitchFamily="34" charset="0"/>
              </a:rPr>
              <a:t>-  Is the most common form of primary malignant tumor of the salivary glands</a:t>
            </a:r>
            <a:r>
              <a:rPr lang="en-US" sz="3600" i="1" dirty="0" smtClean="0">
                <a:latin typeface="Arial Narrow" pitchFamily="34" charset="0"/>
              </a:rPr>
              <a:t>.</a:t>
            </a:r>
            <a:endParaRPr lang="en-US" sz="3600" dirty="0" smtClean="0">
              <a:latin typeface="Arial Narrow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>
                <a:latin typeface="Arial Narrow" pitchFamily="34" charset="0"/>
              </a:rPr>
              <a:t>Gross</a:t>
            </a:r>
            <a:endParaRPr lang="en-US" sz="6600" dirty="0">
              <a:latin typeface="Arial Narrow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sz="3600" dirty="0" smtClean="0">
                <a:latin typeface="Arial Narrow" pitchFamily="34" charset="0"/>
              </a:rPr>
              <a:t>Can grow as large as 8 cm in diameter </a:t>
            </a:r>
          </a:p>
          <a:p>
            <a:pPr>
              <a:buFontTx/>
              <a:buChar char="-"/>
            </a:pPr>
            <a:r>
              <a:rPr lang="en-US" sz="3600" dirty="0" smtClean="0">
                <a:latin typeface="Arial Narrow" pitchFamily="34" charset="0"/>
              </a:rPr>
              <a:t>Although they are apparently circumscribed, they lack well-defined capsules and often are infiltrative. </a:t>
            </a:r>
          </a:p>
          <a:p>
            <a:pPr>
              <a:buFontTx/>
              <a:buChar char="-"/>
            </a:pPr>
            <a:r>
              <a:rPr lang="en-US" sz="3600" dirty="0" smtClean="0">
                <a:latin typeface="Arial Narrow" pitchFamily="34" charset="0"/>
              </a:rPr>
              <a:t>The cut surface is pale gray to white and  demonstrates small, </a:t>
            </a:r>
            <a:r>
              <a:rPr lang="en-US" sz="3600" dirty="0" err="1" smtClean="0">
                <a:latin typeface="Arial Narrow" pitchFamily="34" charset="0"/>
              </a:rPr>
              <a:t>mucinous</a:t>
            </a:r>
            <a:r>
              <a:rPr lang="en-US" sz="3600" dirty="0" smtClean="0">
                <a:latin typeface="Arial Narrow" pitchFamily="34" charset="0"/>
              </a:rPr>
              <a:t> cysts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latin typeface="Arial Narrow" pitchFamily="34" charset="0"/>
              </a:rPr>
              <a:t>Diseases of salivary glands</a:t>
            </a:r>
            <a:endParaRPr lang="en-US" sz="6000" dirty="0">
              <a:latin typeface="Arial Narrow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5400" dirty="0" smtClean="0">
                <a:latin typeface="Arial Narrow" pitchFamily="34" charset="0"/>
              </a:rPr>
              <a:t>1- Inflammatory</a:t>
            </a:r>
          </a:p>
          <a:p>
            <a:pPr>
              <a:buNone/>
            </a:pPr>
            <a:r>
              <a:rPr lang="en-US" sz="5400" dirty="0" smtClean="0">
                <a:latin typeface="Arial Narrow" pitchFamily="34" charset="0"/>
              </a:rPr>
              <a:t>2- </a:t>
            </a:r>
            <a:r>
              <a:rPr lang="en-US" sz="5400" dirty="0" err="1" smtClean="0">
                <a:latin typeface="Arial Narrow" pitchFamily="34" charset="0"/>
              </a:rPr>
              <a:t>Neoplastic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800" dirty="0" smtClean="0">
                <a:latin typeface="Arial Narrow" pitchFamily="34" charset="0"/>
              </a:rPr>
              <a:t>Histopathology</a:t>
            </a:r>
            <a:endParaRPr lang="en-GB" sz="4800" dirty="0">
              <a:latin typeface="Arial Narrow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GB" sz="3600" dirty="0" smtClean="0">
                <a:latin typeface="Arial Narrow" pitchFamily="34" charset="0"/>
              </a:rPr>
              <a:t>- Grows in cords or sheets of  </a:t>
            </a:r>
            <a:r>
              <a:rPr lang="en-GB" sz="3600" dirty="0" err="1" smtClean="0">
                <a:latin typeface="Arial Narrow" pitchFamily="34" charset="0"/>
              </a:rPr>
              <a:t>squamous</a:t>
            </a:r>
            <a:r>
              <a:rPr lang="en-GB" sz="3600" dirty="0" smtClean="0">
                <a:latin typeface="Arial Narrow" pitchFamily="34" charset="0"/>
              </a:rPr>
              <a:t> , mucous or indeterminate cells .</a:t>
            </a:r>
          </a:p>
          <a:p>
            <a:pPr>
              <a:buNone/>
            </a:pPr>
            <a:r>
              <a:rPr lang="en-GB" sz="3600" dirty="0" smtClean="0">
                <a:latin typeface="Arial Narrow" pitchFamily="34" charset="0"/>
              </a:rPr>
              <a:t>- Can be low, intermediate or high grade.</a:t>
            </a:r>
          </a:p>
          <a:p>
            <a:pPr>
              <a:buNone/>
            </a:pPr>
            <a:r>
              <a:rPr lang="en-GB" sz="3600" dirty="0" smtClean="0">
                <a:latin typeface="Arial Narrow" pitchFamily="34" charset="0"/>
              </a:rPr>
              <a:t>a. Low grade: </a:t>
            </a:r>
          </a:p>
          <a:p>
            <a:pPr>
              <a:buFontTx/>
              <a:buChar char="-"/>
            </a:pPr>
            <a:r>
              <a:rPr lang="en-GB" sz="3600" dirty="0" smtClean="0">
                <a:latin typeface="Arial Narrow" pitchFamily="34" charset="0"/>
              </a:rPr>
              <a:t>Invades locally and recurs in 15% of cases.</a:t>
            </a:r>
          </a:p>
          <a:p>
            <a:pPr>
              <a:buNone/>
            </a:pPr>
            <a:r>
              <a:rPr lang="en-GB" sz="3600" dirty="0" smtClean="0">
                <a:latin typeface="Arial Narrow" pitchFamily="34" charset="0"/>
              </a:rPr>
              <a:t>b. High grade:</a:t>
            </a:r>
          </a:p>
          <a:p>
            <a:pPr>
              <a:buNone/>
            </a:pPr>
            <a:r>
              <a:rPr lang="en-GB" sz="3600" dirty="0" smtClean="0">
                <a:latin typeface="Arial Narrow" pitchFamily="34" charset="0"/>
              </a:rPr>
              <a:t>-  Recurs in 25%  of cases and has  50% chance of 5 year survival </a:t>
            </a:r>
            <a:endParaRPr lang="en-GB" sz="36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604217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Arial Narrow" pitchFamily="34" charset="0"/>
              </a:rPr>
              <a:t>Mucoepidermoid</a:t>
            </a:r>
            <a:r>
              <a:rPr lang="en-US" dirty="0" smtClean="0">
                <a:latin typeface="Arial Narrow" pitchFamily="34" charset="0"/>
              </a:rPr>
              <a:t> carcinoma</a:t>
            </a:r>
            <a:endParaRPr lang="en-US" dirty="0">
              <a:latin typeface="Arial Narrow" pitchFamily="34" charset="0"/>
            </a:endParaRPr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339752" y="1828800"/>
            <a:ext cx="4680520" cy="3328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err="1" smtClean="0">
                <a:latin typeface="Arial Narrow" pitchFamily="34" charset="0"/>
              </a:rPr>
              <a:t>C.Adenoid</a:t>
            </a:r>
            <a:r>
              <a:rPr lang="en-US" sz="6000" dirty="0" smtClean="0">
                <a:latin typeface="Arial Narrow" pitchFamily="34" charset="0"/>
              </a:rPr>
              <a:t> cystic carcinoma</a:t>
            </a:r>
            <a:endParaRPr lang="en-US" sz="6000" dirty="0">
              <a:latin typeface="Arial Narrow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sz="4000" dirty="0" smtClean="0">
                <a:latin typeface="Arial Narrow" pitchFamily="34" charset="0"/>
              </a:rPr>
              <a:t>Is rare</a:t>
            </a:r>
          </a:p>
          <a:p>
            <a:pPr>
              <a:buFontTx/>
              <a:buChar char="-"/>
            </a:pPr>
            <a:r>
              <a:rPr lang="en-US" sz="4000" dirty="0" smtClean="0">
                <a:latin typeface="Arial Narrow" pitchFamily="34" charset="0"/>
              </a:rPr>
              <a:t>50% of cases are located in the minor salivary gland(in particular the palatine glands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latin typeface="Arial Narrow" pitchFamily="34" charset="0"/>
              </a:rPr>
              <a:t>1. Inflammatory lesions</a:t>
            </a:r>
            <a:endParaRPr lang="en-US" sz="6000" dirty="0">
              <a:latin typeface="Arial Narrow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Narrow" pitchFamily="34" charset="0"/>
              </a:rPr>
              <a:t>A. XEROSTOMIA</a:t>
            </a:r>
            <a:endParaRPr lang="en-US" dirty="0">
              <a:latin typeface="Arial Narrow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 sz="4400" dirty="0" smtClean="0">
                <a:latin typeface="Arial Narrow" pitchFamily="34" charset="0"/>
              </a:rPr>
              <a:t>Is defined as a dry mouth resulting from a decrease in the production of saliva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24200" y="3352800"/>
            <a:ext cx="3581400" cy="26900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457200"/>
            <a:ext cx="8382000" cy="5943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latin typeface="Arial Narrow" pitchFamily="34" charset="0"/>
              </a:rPr>
              <a:t>-  </a:t>
            </a:r>
            <a:r>
              <a:rPr lang="en-US" sz="4000" dirty="0" smtClean="0">
                <a:latin typeface="Arial Narrow" pitchFamily="34" charset="0"/>
              </a:rPr>
              <a:t>It affects  20% of population over 70 years </a:t>
            </a:r>
          </a:p>
          <a:p>
            <a:pPr>
              <a:buNone/>
            </a:pPr>
            <a:r>
              <a:rPr lang="en-US" sz="4000" dirty="0" smtClean="0">
                <a:latin typeface="Arial Narrow" pitchFamily="34" charset="0"/>
              </a:rPr>
              <a:t>-    Causes:</a:t>
            </a:r>
          </a:p>
          <a:p>
            <a:pPr marL="514350" indent="-514350">
              <a:buAutoNum type="arabicPeriod"/>
            </a:pPr>
            <a:r>
              <a:rPr lang="en-US" sz="4000" dirty="0" smtClean="0">
                <a:latin typeface="Arial Narrow" pitchFamily="34" charset="0"/>
              </a:rPr>
              <a:t>Drugs: Antidepressant/antipsychotic, diuretic, antihypertensive, sedative </a:t>
            </a:r>
          </a:p>
          <a:p>
            <a:pPr marL="514350" indent="-514350">
              <a:buAutoNum type="arabicPeriod"/>
            </a:pPr>
            <a:r>
              <a:rPr lang="en-US" sz="4000" dirty="0" smtClean="0">
                <a:latin typeface="Arial Narrow" pitchFamily="34" charset="0"/>
              </a:rPr>
              <a:t>Is major feature of the autoimmune disorder </a:t>
            </a:r>
            <a:r>
              <a:rPr lang="en-US" sz="4000" dirty="0" err="1" smtClean="0">
                <a:latin typeface="Arial Narrow" pitchFamily="34" charset="0"/>
              </a:rPr>
              <a:t>Sjögren</a:t>
            </a:r>
            <a:r>
              <a:rPr lang="en-US" sz="4000" dirty="0" smtClean="0">
                <a:latin typeface="Arial Narrow" pitchFamily="34" charset="0"/>
              </a:rPr>
              <a:t> syndrome, in which it usually is accompanied by dry eyes.</a:t>
            </a:r>
          </a:p>
          <a:p>
            <a:pPr marL="514350" indent="-514350">
              <a:buAutoNum type="arabicPeriod"/>
            </a:pPr>
            <a:r>
              <a:rPr lang="en-US" sz="4000" dirty="0" smtClean="0">
                <a:latin typeface="Arial Narrow" pitchFamily="34" charset="0"/>
              </a:rPr>
              <a:t>Radiotherapy</a:t>
            </a:r>
            <a:endParaRPr lang="en-US" sz="4000" dirty="0"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latin typeface="Arial Narrow" pitchFamily="34" charset="0"/>
              </a:rPr>
              <a:t>Clinical features</a:t>
            </a:r>
            <a:endParaRPr lang="en-US" sz="4800" b="1" dirty="0">
              <a:latin typeface="Arial Narrow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4000" dirty="0" smtClean="0">
                <a:latin typeface="Arial Narrow" pitchFamily="34" charset="0"/>
              </a:rPr>
              <a:t>- Dry mucosa</a:t>
            </a:r>
          </a:p>
          <a:p>
            <a:pPr>
              <a:buNone/>
            </a:pPr>
            <a:r>
              <a:rPr lang="en-US" sz="4000" dirty="0" smtClean="0">
                <a:latin typeface="Arial Narrow" pitchFamily="34" charset="0"/>
              </a:rPr>
              <a:t>- Atrophy of </a:t>
            </a:r>
            <a:r>
              <a:rPr lang="en-US" sz="4000" dirty="0" smtClean="0">
                <a:latin typeface="Arial Narrow" pitchFamily="34" charset="0"/>
              </a:rPr>
              <a:t>tongue </a:t>
            </a:r>
            <a:r>
              <a:rPr lang="en-US" sz="4000" dirty="0" smtClean="0">
                <a:latin typeface="Arial Narrow" pitchFamily="34" charset="0"/>
              </a:rPr>
              <a:t>papillae.</a:t>
            </a:r>
          </a:p>
          <a:p>
            <a:pPr>
              <a:buNone/>
            </a:pPr>
            <a:r>
              <a:rPr lang="en-US" sz="4000" dirty="0" smtClean="0">
                <a:latin typeface="Arial Narrow" pitchFamily="34" charset="0"/>
              </a:rPr>
              <a:t>- Fissuring.</a:t>
            </a:r>
          </a:p>
          <a:p>
            <a:pPr>
              <a:buNone/>
            </a:pPr>
            <a:r>
              <a:rPr lang="en-US" sz="4000" dirty="0" smtClean="0">
                <a:latin typeface="Arial Narrow" pitchFamily="34" charset="0"/>
              </a:rPr>
              <a:t>-Ulceration.</a:t>
            </a:r>
            <a:endParaRPr lang="en-US" sz="4000" dirty="0"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latin typeface="Arial Narrow" pitchFamily="34" charset="0"/>
              </a:rPr>
              <a:t>Complications</a:t>
            </a:r>
            <a:endParaRPr lang="en-US" sz="6000" dirty="0">
              <a:latin typeface="Arial Narrow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- </a:t>
            </a:r>
            <a:r>
              <a:rPr lang="en-US" sz="4400" dirty="0" smtClean="0">
                <a:latin typeface="Arial Narrow" pitchFamily="34" charset="0"/>
              </a:rPr>
              <a:t>Dental caries.</a:t>
            </a:r>
          </a:p>
          <a:p>
            <a:pPr>
              <a:buNone/>
            </a:pPr>
            <a:r>
              <a:rPr lang="en-US" sz="4400" dirty="0" smtClean="0">
                <a:latin typeface="Arial Narrow" pitchFamily="34" charset="0"/>
              </a:rPr>
              <a:t>- Candida infection.</a:t>
            </a:r>
          </a:p>
          <a:p>
            <a:pPr>
              <a:buNone/>
            </a:pPr>
            <a:r>
              <a:rPr lang="en-US" sz="4400" dirty="0" smtClean="0">
                <a:latin typeface="Arial Narrow" pitchFamily="34" charset="0"/>
              </a:rPr>
              <a:t>- Difficulty in swallowing and speaking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67C6912905979468049BE2ADD77F133" ma:contentTypeVersion="0" ma:contentTypeDescription="Create a new document." ma:contentTypeScope="" ma:versionID="0e6d342fc2e3ac91291a97ec3ef7b65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34f8c0c0eabdc6c42b2f987c760c09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F7BAB4B-45FD-474A-9295-E0A52947FBAE}"/>
</file>

<file path=customXml/itemProps2.xml><?xml version="1.0" encoding="utf-8"?>
<ds:datastoreItem xmlns:ds="http://schemas.openxmlformats.org/officeDocument/2006/customXml" ds:itemID="{2C2085CE-8B63-4F91-9A6C-945BA5485133}"/>
</file>

<file path=customXml/itemProps3.xml><?xml version="1.0" encoding="utf-8"?>
<ds:datastoreItem xmlns:ds="http://schemas.openxmlformats.org/officeDocument/2006/customXml" ds:itemID="{532B01A8-D069-420D-A647-42958C126785}"/>
</file>

<file path=docProps/app.xml><?xml version="1.0" encoding="utf-8"?>
<Properties xmlns="http://schemas.openxmlformats.org/officeDocument/2006/extended-properties" xmlns:vt="http://schemas.openxmlformats.org/officeDocument/2006/docPropsVTypes">
  <TotalTime>353</TotalTime>
  <Words>945</Words>
  <Application>Microsoft Office PowerPoint</Application>
  <PresentationFormat>On-screen Show (4:3)</PresentationFormat>
  <Paragraphs>115</Paragraphs>
  <Slides>42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Office Theme</vt:lpstr>
      <vt:lpstr> LECTURE 2 , SALIVARY GLANDS</vt:lpstr>
      <vt:lpstr>SALIVARY GLANDS</vt:lpstr>
      <vt:lpstr>PowerPoint Presentation</vt:lpstr>
      <vt:lpstr>Diseases of salivary glands</vt:lpstr>
      <vt:lpstr>1. Inflammatory lesions</vt:lpstr>
      <vt:lpstr>A. XEROSTOMIA</vt:lpstr>
      <vt:lpstr>PowerPoint Presentation</vt:lpstr>
      <vt:lpstr>Clinical features</vt:lpstr>
      <vt:lpstr>Complications</vt:lpstr>
      <vt:lpstr>B. SIALADENITIS</vt:lpstr>
      <vt:lpstr>PowerPoint Presentation</vt:lpstr>
      <vt:lpstr>VIRAL SIALADENITIS</vt:lpstr>
      <vt:lpstr>Bacterial Sialadentis</vt:lpstr>
      <vt:lpstr>PowerPoint Presentation</vt:lpstr>
      <vt:lpstr>AUTOIMMUNE SIALADENITIS</vt:lpstr>
      <vt:lpstr>C. MUCOCELE</vt:lpstr>
      <vt:lpstr>PowerPoint Presentation</vt:lpstr>
      <vt:lpstr>PowerPoint Presentation</vt:lpstr>
      <vt:lpstr>Mucocele gross</vt:lpstr>
      <vt:lpstr>Mucocele Histopathology</vt:lpstr>
      <vt:lpstr>PowerPoint Presentation</vt:lpstr>
      <vt:lpstr>Ranula-Gross</vt:lpstr>
      <vt:lpstr>Ranula-Histopathology</vt:lpstr>
      <vt:lpstr>2. Neoplasms of salivary glands</vt:lpstr>
      <vt:lpstr>PowerPoint Presentation</vt:lpstr>
      <vt:lpstr>PowerPoint Presentation</vt:lpstr>
      <vt:lpstr>PowerPoint Presentation</vt:lpstr>
      <vt:lpstr>A.PLEOMORPHIC ADENOMAS</vt:lpstr>
      <vt:lpstr>PowerPoint Presentation</vt:lpstr>
      <vt:lpstr>Pleomorphic Adenoma-Clinically</vt:lpstr>
      <vt:lpstr>Gross</vt:lpstr>
      <vt:lpstr>Pleomorphic adenoma</vt:lpstr>
      <vt:lpstr> Histologic Features</vt:lpstr>
      <vt:lpstr>Histopathology</vt:lpstr>
      <vt:lpstr>Histopathology</vt:lpstr>
      <vt:lpstr>PLEOMORPHIC ADENOMA</vt:lpstr>
      <vt:lpstr>PowerPoint Presentation</vt:lpstr>
      <vt:lpstr>B.Mucoepidermoid carcinomas</vt:lpstr>
      <vt:lpstr>Gross</vt:lpstr>
      <vt:lpstr>Histopathology</vt:lpstr>
      <vt:lpstr>Mucoepidermoid carcinoma</vt:lpstr>
      <vt:lpstr>C.Adenoid cystic carcinoma</vt:lpstr>
    </vt:vector>
  </TitlesOfParts>
  <Company>juh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cln3ansja2</dc:creator>
  <cp:lastModifiedBy>Mid</cp:lastModifiedBy>
  <cp:revision>54</cp:revision>
  <dcterms:created xsi:type="dcterms:W3CDTF">2015-02-09T11:42:09Z</dcterms:created>
  <dcterms:modified xsi:type="dcterms:W3CDTF">2017-01-30T08:22:13Z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0x010100867C6912905979468049BE2ADD77F133</vt:lpwstr>
  </property>
</Properties>
</file>