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0" r:id="rId5"/>
    <p:sldId id="325" r:id="rId6"/>
    <p:sldId id="326" r:id="rId7"/>
    <p:sldId id="324" r:id="rId8"/>
    <p:sldId id="259" r:id="rId9"/>
    <p:sldId id="301" r:id="rId10"/>
    <p:sldId id="302" r:id="rId11"/>
    <p:sldId id="303" r:id="rId12"/>
    <p:sldId id="260" r:id="rId13"/>
    <p:sldId id="306" r:id="rId14"/>
    <p:sldId id="286" r:id="rId15"/>
    <p:sldId id="262" r:id="rId16"/>
    <p:sldId id="263" r:id="rId17"/>
    <p:sldId id="264" r:id="rId18"/>
    <p:sldId id="267" r:id="rId19"/>
    <p:sldId id="268" r:id="rId20"/>
    <p:sldId id="273" r:id="rId21"/>
    <p:sldId id="269" r:id="rId22"/>
    <p:sldId id="307" r:id="rId23"/>
    <p:sldId id="308" r:id="rId24"/>
    <p:sldId id="265" r:id="rId25"/>
    <p:sldId id="266" r:id="rId26"/>
    <p:sldId id="270" r:id="rId27"/>
    <p:sldId id="316" r:id="rId28"/>
    <p:sldId id="274" r:id="rId29"/>
    <p:sldId id="275" r:id="rId30"/>
    <p:sldId id="321" r:id="rId31"/>
    <p:sldId id="292" r:id="rId32"/>
    <p:sldId id="293" r:id="rId33"/>
    <p:sldId id="276" r:id="rId34"/>
    <p:sldId id="295" r:id="rId35"/>
    <p:sldId id="296" r:id="rId36"/>
    <p:sldId id="287" r:id="rId37"/>
    <p:sldId id="277" r:id="rId38"/>
    <p:sldId id="278" r:id="rId39"/>
    <p:sldId id="279" r:id="rId40"/>
    <p:sldId id="318" r:id="rId41"/>
    <p:sldId id="319" r:id="rId42"/>
    <p:sldId id="311" r:id="rId43"/>
    <p:sldId id="297" r:id="rId44"/>
    <p:sldId id="299" r:id="rId45"/>
    <p:sldId id="320" r:id="rId46"/>
    <p:sldId id="285" r:id="rId47"/>
    <p:sldId id="322" r:id="rId48"/>
    <p:sldId id="310" r:id="rId49"/>
    <p:sldId id="32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1C0A5A-B709-420F-B113-6FC3C1F17576}"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69755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1C0A5A-B709-420F-B113-6FC3C1F17576}"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19836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1C0A5A-B709-420F-B113-6FC3C1F17576}"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322218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1C0A5A-B709-420F-B113-6FC3C1F17576}"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76463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1C0A5A-B709-420F-B113-6FC3C1F17576}" type="datetimeFigureOut">
              <a:rPr lang="en-GB" smtClean="0"/>
              <a:t>19/09/2017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322997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1C0A5A-B709-420F-B113-6FC3C1F17576}"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65031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1C0A5A-B709-420F-B113-6FC3C1F17576}" type="datetimeFigureOut">
              <a:rPr lang="en-GB" smtClean="0"/>
              <a:t>19/09/2017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298781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1C0A5A-B709-420F-B113-6FC3C1F17576}" type="datetimeFigureOut">
              <a:rPr lang="en-GB" smtClean="0"/>
              <a:t>19/09/2017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134560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1C0A5A-B709-420F-B113-6FC3C1F17576}" type="datetimeFigureOut">
              <a:rPr lang="en-GB" smtClean="0"/>
              <a:t>19/09/2017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156747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C0A5A-B709-420F-B113-6FC3C1F17576}"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165499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C0A5A-B709-420F-B113-6FC3C1F17576}" type="datetimeFigureOut">
              <a:rPr lang="en-GB" smtClean="0"/>
              <a:t>19/09/2017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12289-FF08-4626-B8FB-ED833A5833D6}" type="slidenum">
              <a:rPr lang="en-GB" smtClean="0"/>
              <a:t>‹#›</a:t>
            </a:fld>
            <a:endParaRPr lang="en-GB"/>
          </a:p>
        </p:txBody>
      </p:sp>
    </p:spTree>
    <p:extLst>
      <p:ext uri="{BB962C8B-B14F-4D97-AF65-F5344CB8AC3E}">
        <p14:creationId xmlns:p14="http://schemas.microsoft.com/office/powerpoint/2010/main" val="149495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C0A5A-B709-420F-B113-6FC3C1F17576}" type="datetimeFigureOut">
              <a:rPr lang="en-GB" smtClean="0"/>
              <a:t>19/09/2017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12289-FF08-4626-B8FB-ED833A5833D6}" type="slidenum">
              <a:rPr lang="en-GB" smtClean="0"/>
              <a:t>‹#›</a:t>
            </a:fld>
            <a:endParaRPr lang="en-GB"/>
          </a:p>
        </p:txBody>
      </p:sp>
    </p:spTree>
    <p:extLst>
      <p:ext uri="{BB962C8B-B14F-4D97-AF65-F5344CB8AC3E}">
        <p14:creationId xmlns:p14="http://schemas.microsoft.com/office/powerpoint/2010/main" val="758867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pathology</a:t>
            </a:r>
            <a:br>
              <a:rPr lang="en-US" dirty="0" smtClean="0"/>
            </a:br>
            <a:r>
              <a:rPr lang="en-US" smtClean="0"/>
              <a:t>lecture 1</a:t>
            </a:r>
            <a:endParaRPr lang="en-US" dirty="0"/>
          </a:p>
        </p:txBody>
      </p:sp>
      <p:sp>
        <p:nvSpPr>
          <p:cNvPr id="3" name="Subtitle 2"/>
          <p:cNvSpPr>
            <a:spLocks noGrp="1"/>
          </p:cNvSpPr>
          <p:nvPr>
            <p:ph type="subTitle" idx="1"/>
          </p:nvPr>
        </p:nvSpPr>
        <p:spPr/>
        <p:txBody>
          <a:bodyPr/>
          <a:lstStyle/>
          <a:p>
            <a:r>
              <a:rPr lang="en-US" dirty="0" smtClean="0">
                <a:solidFill>
                  <a:schemeClr val="tx1"/>
                </a:solidFill>
              </a:rPr>
              <a:t>Fatima </a:t>
            </a:r>
            <a:r>
              <a:rPr lang="en-US" dirty="0" err="1" smtClean="0">
                <a:solidFill>
                  <a:schemeClr val="tx1"/>
                </a:solidFill>
              </a:rPr>
              <a:t>Obeidat,MD</a:t>
            </a:r>
            <a:endParaRPr lang="en-US" dirty="0">
              <a:solidFill>
                <a:schemeClr val="tx1"/>
              </a:solidFill>
            </a:endParaRPr>
          </a:p>
        </p:txBody>
      </p:sp>
    </p:spTree>
    <p:extLst>
      <p:ext uri="{BB962C8B-B14F-4D97-AF65-F5344CB8AC3E}">
        <p14:creationId xmlns:p14="http://schemas.microsoft.com/office/powerpoint/2010/main" val="314058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in cells</a:t>
            </a:r>
            <a:endParaRPr lang="en-US" dirty="0"/>
          </a:p>
        </p:txBody>
      </p:sp>
      <p:sp>
        <p:nvSpPr>
          <p:cNvPr id="3" name="Content Placeholder 2"/>
          <p:cNvSpPr>
            <a:spLocks noGrp="1"/>
          </p:cNvSpPr>
          <p:nvPr>
            <p:ph idx="1"/>
          </p:nvPr>
        </p:nvSpPr>
        <p:spPr/>
        <p:txBody>
          <a:bodyPr/>
          <a:lstStyle/>
          <a:p>
            <a:r>
              <a:rPr lang="en-US" dirty="0" smtClean="0"/>
              <a:t>Adaptation means: </a:t>
            </a:r>
            <a:r>
              <a:rPr lang="en-US" dirty="0" smtClean="0">
                <a:solidFill>
                  <a:srgbClr val="FF0000"/>
                </a:solidFill>
              </a:rPr>
              <a:t>reversible</a:t>
            </a:r>
            <a:r>
              <a:rPr lang="en-US" dirty="0" smtClean="0"/>
              <a:t> changes in the </a:t>
            </a:r>
          </a:p>
          <a:p>
            <a:pPr marL="0" indent="0">
              <a:buNone/>
            </a:pPr>
            <a:r>
              <a:rPr lang="en-US" dirty="0" smtClean="0"/>
              <a:t>a. number</a:t>
            </a:r>
          </a:p>
          <a:p>
            <a:pPr marL="0" indent="0">
              <a:buNone/>
            </a:pPr>
            <a:r>
              <a:rPr lang="en-US" dirty="0" smtClean="0"/>
              <a:t>b. size </a:t>
            </a:r>
          </a:p>
          <a:p>
            <a:pPr marL="0" indent="0">
              <a:buNone/>
            </a:pPr>
            <a:r>
              <a:rPr lang="en-US" dirty="0" smtClean="0"/>
              <a:t>c. phenotype,</a:t>
            </a:r>
          </a:p>
          <a:p>
            <a:pPr marL="0" indent="0">
              <a:buNone/>
            </a:pPr>
            <a:r>
              <a:rPr lang="en-US" dirty="0" smtClean="0"/>
              <a:t>d. metabolic activity or </a:t>
            </a:r>
          </a:p>
          <a:p>
            <a:pPr marL="0" indent="0">
              <a:buNone/>
            </a:pPr>
            <a:r>
              <a:rPr lang="en-US" dirty="0" smtClean="0"/>
              <a:t>e. function of cells </a:t>
            </a:r>
          </a:p>
          <a:p>
            <a:pPr marL="0" indent="0">
              <a:buNone/>
            </a:pPr>
            <a:r>
              <a:rPr lang="en-US" dirty="0" smtClean="0"/>
              <a:t>in response to changes in their environment.</a:t>
            </a:r>
            <a:endParaRPr lang="en-US" dirty="0"/>
          </a:p>
        </p:txBody>
      </p:sp>
    </p:spTree>
    <p:extLst>
      <p:ext uri="{BB962C8B-B14F-4D97-AF65-F5344CB8AC3E}">
        <p14:creationId xmlns:p14="http://schemas.microsoft.com/office/powerpoint/2010/main" val="3137628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dirty="0" smtClean="0"/>
              <a:t>daptation</a:t>
            </a:r>
            <a:endParaRPr lang="en-GB" dirty="0"/>
          </a:p>
        </p:txBody>
      </p:sp>
      <p:sp>
        <p:nvSpPr>
          <p:cNvPr id="3" name="Content Placeholder 2"/>
          <p:cNvSpPr>
            <a:spLocks noGrp="1"/>
          </p:cNvSpPr>
          <p:nvPr>
            <p:ph idx="1"/>
          </p:nvPr>
        </p:nvSpPr>
        <p:spPr/>
        <p:txBody>
          <a:bodyPr/>
          <a:lstStyle/>
          <a:p>
            <a:r>
              <a:rPr lang="en-GB" b="1" u="sng" dirty="0" smtClean="0"/>
              <a:t>Adaptive changes are reversible.: if the insult is removed, things can go back to normal.</a:t>
            </a:r>
          </a:p>
          <a:p>
            <a:endParaRPr lang="en-GB" b="1" u="sng" dirty="0"/>
          </a:p>
          <a:p>
            <a:r>
              <a:rPr lang="en-GB" b="1" u="sng" dirty="0" smtClean="0"/>
              <a:t>Can be physiologic or pathologic; depending on the cause</a:t>
            </a:r>
            <a:endParaRPr lang="en-GB" b="1" u="sng" dirty="0"/>
          </a:p>
        </p:txBody>
      </p:sp>
    </p:spTree>
    <p:extLst>
      <p:ext uri="{BB962C8B-B14F-4D97-AF65-F5344CB8AC3E}">
        <p14:creationId xmlns:p14="http://schemas.microsoft.com/office/powerpoint/2010/main" val="3712329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Cells and tissues adapt by four main mechanisms </a:t>
            </a:r>
            <a:endParaRPr lang="en-GB" dirty="0"/>
          </a:p>
        </p:txBody>
      </p:sp>
      <p:sp>
        <p:nvSpPr>
          <p:cNvPr id="3" name="Content Placeholder 2"/>
          <p:cNvSpPr>
            <a:spLocks noGrp="1"/>
          </p:cNvSpPr>
          <p:nvPr>
            <p:ph idx="1"/>
          </p:nvPr>
        </p:nvSpPr>
        <p:spPr/>
        <p:txBody>
          <a:bodyPr/>
          <a:lstStyle/>
          <a:p>
            <a:r>
              <a:rPr lang="en-GB" dirty="0" err="1" smtClean="0"/>
              <a:t>Hyertrophy</a:t>
            </a:r>
            <a:endParaRPr lang="en-GB" dirty="0" smtClean="0"/>
          </a:p>
          <a:p>
            <a:r>
              <a:rPr lang="en-GB" dirty="0" smtClean="0"/>
              <a:t>Hyperplasia</a:t>
            </a:r>
          </a:p>
          <a:p>
            <a:r>
              <a:rPr lang="en-GB" dirty="0" smtClean="0"/>
              <a:t>Atrophy</a:t>
            </a:r>
          </a:p>
          <a:p>
            <a:r>
              <a:rPr lang="en-GB" dirty="0" smtClean="0"/>
              <a:t>Metaplasia</a:t>
            </a:r>
            <a:endParaRPr lang="en-GB" dirty="0"/>
          </a:p>
        </p:txBody>
      </p:sp>
    </p:spTree>
    <p:extLst>
      <p:ext uri="{BB962C8B-B14F-4D97-AF65-F5344CB8AC3E}">
        <p14:creationId xmlns:p14="http://schemas.microsoft.com/office/powerpoint/2010/main" val="30258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b="1" dirty="0" smtClean="0"/>
              <a:t>Hypertrophy</a:t>
            </a:r>
            <a:r>
              <a:rPr lang="en-GB" dirty="0" smtClean="0"/>
              <a:t>: Increased cell size.</a:t>
            </a:r>
          </a:p>
          <a:p>
            <a:r>
              <a:rPr lang="en-GB" b="1" dirty="0" smtClean="0"/>
              <a:t>Hyperplasia</a:t>
            </a:r>
            <a:r>
              <a:rPr lang="en-GB" dirty="0" smtClean="0"/>
              <a:t>: increased number of cells occurs in labile cells, the cells that undergo.. Cell division.</a:t>
            </a:r>
          </a:p>
          <a:p>
            <a:r>
              <a:rPr lang="en-GB" b="1" dirty="0" smtClean="0"/>
              <a:t>Metaplasia</a:t>
            </a:r>
            <a:r>
              <a:rPr lang="en-GB" dirty="0" smtClean="0"/>
              <a:t>: change from one adult cell type  to another</a:t>
            </a:r>
          </a:p>
          <a:p>
            <a:r>
              <a:rPr lang="en-GB" b="1" dirty="0" smtClean="0"/>
              <a:t>Atrophy</a:t>
            </a:r>
            <a:r>
              <a:rPr lang="en-GB" dirty="0" smtClean="0"/>
              <a:t>: decreased size.</a:t>
            </a:r>
            <a:endParaRPr lang="en-GB" dirty="0"/>
          </a:p>
        </p:txBody>
      </p:sp>
    </p:spTree>
    <p:extLst>
      <p:ext uri="{BB962C8B-B14F-4D97-AF65-F5344CB8AC3E}">
        <p14:creationId xmlns:p14="http://schemas.microsoft.com/office/powerpoint/2010/main" val="16526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Hypertrophy versus hyperplasia</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C:\Users\Heyam\Desktop\hypertroph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32856"/>
            <a:ext cx="518457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62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Hypertrophy </a:t>
            </a:r>
            <a:endParaRPr lang="en-GB" dirty="0"/>
          </a:p>
        </p:txBody>
      </p:sp>
      <p:sp>
        <p:nvSpPr>
          <p:cNvPr id="3" name="Content Placeholder 2"/>
          <p:cNvSpPr>
            <a:spLocks noGrp="1"/>
          </p:cNvSpPr>
          <p:nvPr>
            <p:ph idx="1"/>
          </p:nvPr>
        </p:nvSpPr>
        <p:spPr/>
        <p:txBody>
          <a:bodyPr/>
          <a:lstStyle/>
          <a:p>
            <a:r>
              <a:rPr lang="en-GB" dirty="0" smtClean="0"/>
              <a:t>Increased cell size.</a:t>
            </a:r>
          </a:p>
          <a:p>
            <a:r>
              <a:rPr lang="en-GB" dirty="0" smtClean="0"/>
              <a:t>Due to increased organelles and proteins.</a:t>
            </a:r>
          </a:p>
          <a:p>
            <a:r>
              <a:rPr lang="en-GB" dirty="0" smtClean="0"/>
              <a:t>Increased intracellular synthesis</a:t>
            </a:r>
            <a:r>
              <a:rPr lang="en-GB" dirty="0"/>
              <a:t> </a:t>
            </a:r>
            <a:r>
              <a:rPr lang="en-GB" dirty="0" smtClean="0"/>
              <a:t>of the proteins and organelles.</a:t>
            </a:r>
          </a:p>
          <a:p>
            <a:pPr marL="0" indent="0">
              <a:buNone/>
            </a:pPr>
            <a:endParaRPr lang="en-GB" dirty="0" smtClean="0"/>
          </a:p>
          <a:p>
            <a:pPr marL="0" indent="0">
              <a:buNone/>
            </a:pPr>
            <a:r>
              <a:rPr lang="en-GB" dirty="0" smtClean="0"/>
              <a:t>Caused by: increased demands, hormones or growth factors.</a:t>
            </a:r>
          </a:p>
          <a:p>
            <a:endParaRPr lang="en-GB" dirty="0"/>
          </a:p>
        </p:txBody>
      </p:sp>
    </p:spTree>
    <p:extLst>
      <p:ext uri="{BB962C8B-B14F-4D97-AF65-F5344CB8AC3E}">
        <p14:creationId xmlns:p14="http://schemas.microsoft.com/office/powerpoint/2010/main" val="2523878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Physiologic hypertrophy</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a. Uterus during pregnancy… due to oestrogen effect on smooth muscles of the uterine wall.</a:t>
            </a:r>
          </a:p>
          <a:p>
            <a:pPr marL="0" indent="0">
              <a:buNone/>
            </a:pPr>
            <a:r>
              <a:rPr lang="en-GB" dirty="0" smtClean="0"/>
              <a:t>b. Skeletal muscle in body builders… due to increased demand.</a:t>
            </a:r>
          </a:p>
          <a:p>
            <a:endParaRPr lang="en-GB" dirty="0"/>
          </a:p>
          <a:p>
            <a:r>
              <a:rPr lang="en-GB" dirty="0" smtClean="0">
                <a:solidFill>
                  <a:srgbClr val="FF0000"/>
                </a:solidFill>
              </a:rPr>
              <a:t>Note</a:t>
            </a:r>
            <a:r>
              <a:rPr lang="en-GB" dirty="0" smtClean="0"/>
              <a:t>: smooth muscles can divide.. So in the pregnant uterus there is hypertrophy and hyperplasia… whereas skeletal muscle is permanent tissue that can not divide, so there is pure hypertrophy without hyperplasia.</a:t>
            </a:r>
          </a:p>
          <a:p>
            <a:endParaRPr lang="en-GB" dirty="0" smtClean="0"/>
          </a:p>
          <a:p>
            <a:endParaRPr lang="en-GB" dirty="0" smtClean="0"/>
          </a:p>
          <a:p>
            <a:endParaRPr lang="en-GB" dirty="0"/>
          </a:p>
        </p:txBody>
      </p:sp>
    </p:spTree>
    <p:extLst>
      <p:ext uri="{BB962C8B-B14F-4D97-AF65-F5344CB8AC3E}">
        <p14:creationId xmlns:p14="http://schemas.microsoft.com/office/powerpoint/2010/main" val="745935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Physiologic hypertrophy</a:t>
            </a:r>
            <a:br>
              <a:rPr lang="en-GB" dirty="0" smtClean="0"/>
            </a:br>
            <a:r>
              <a:rPr lang="en-GB" dirty="0" smtClean="0"/>
              <a:t>Uterine wall</a:t>
            </a:r>
            <a:endParaRPr lang="en-GB" dirty="0"/>
          </a:p>
        </p:txBody>
      </p:sp>
      <p:sp>
        <p:nvSpPr>
          <p:cNvPr id="3" name="Content Placeholder 2"/>
          <p:cNvSpPr>
            <a:spLocks noGrp="1"/>
          </p:cNvSpPr>
          <p:nvPr>
            <p:ph idx="1"/>
          </p:nvPr>
        </p:nvSpPr>
        <p:spPr/>
        <p:txBody>
          <a:bodyPr/>
          <a:lstStyle/>
          <a:p>
            <a:endParaRPr lang="en-GB"/>
          </a:p>
        </p:txBody>
      </p:sp>
      <p:pic>
        <p:nvPicPr>
          <p:cNvPr id="3074" name="Picture 2" descr="C:\Users\Heyam\Desktop\ToBxuOkuHgcJViB4QpT7H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853244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04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Pathologic hypertrophy</a:t>
            </a:r>
            <a:endParaRPr lang="en-GB" dirty="0"/>
          </a:p>
        </p:txBody>
      </p:sp>
      <p:sp>
        <p:nvSpPr>
          <p:cNvPr id="3" name="Content Placeholder 2"/>
          <p:cNvSpPr>
            <a:spLocks noGrp="1"/>
          </p:cNvSpPr>
          <p:nvPr>
            <p:ph idx="1"/>
          </p:nvPr>
        </p:nvSpPr>
        <p:spPr/>
        <p:txBody>
          <a:bodyPr>
            <a:normAutofit lnSpcReduction="10000"/>
          </a:bodyPr>
          <a:lstStyle/>
          <a:p>
            <a:r>
              <a:rPr lang="en-GB" dirty="0" smtClean="0"/>
              <a:t>Cardiac</a:t>
            </a:r>
            <a:r>
              <a:rPr lang="en-GB" dirty="0"/>
              <a:t> </a:t>
            </a:r>
            <a:r>
              <a:rPr lang="en-GB" dirty="0" smtClean="0"/>
              <a:t>enlargement due to hypertension = Hypertensive heart disease</a:t>
            </a:r>
          </a:p>
          <a:p>
            <a:r>
              <a:rPr lang="en-GB" dirty="0" smtClean="0"/>
              <a:t>Pathogenesis.. Two types of signals: </a:t>
            </a:r>
            <a:r>
              <a:rPr lang="en-GB" dirty="0" smtClean="0">
                <a:solidFill>
                  <a:srgbClr val="FF0000"/>
                </a:solidFill>
              </a:rPr>
              <a:t>mechanical</a:t>
            </a:r>
            <a:r>
              <a:rPr lang="en-GB" dirty="0" smtClean="0"/>
              <a:t>: stretch and </a:t>
            </a:r>
            <a:r>
              <a:rPr lang="en-GB" dirty="0" smtClean="0">
                <a:solidFill>
                  <a:srgbClr val="FF0000"/>
                </a:solidFill>
              </a:rPr>
              <a:t>trophic</a:t>
            </a:r>
            <a:r>
              <a:rPr lang="en-GB" dirty="0" smtClean="0"/>
              <a:t>: growth factors and androgenic hormones cause the hypertrophy in the cardiac muscle</a:t>
            </a:r>
          </a:p>
          <a:p>
            <a:endParaRPr lang="en-GB" dirty="0"/>
          </a:p>
          <a:p>
            <a:r>
              <a:rPr lang="en-GB" dirty="0" smtClean="0"/>
              <a:t>Note: the cardiac muscle can not undergo hyperplasia because it is a permanent cell.</a:t>
            </a:r>
          </a:p>
          <a:p>
            <a:endParaRPr lang="en-GB" dirty="0"/>
          </a:p>
        </p:txBody>
      </p:sp>
    </p:spTree>
    <p:extLst>
      <p:ext uri="{BB962C8B-B14F-4D97-AF65-F5344CB8AC3E}">
        <p14:creationId xmlns:p14="http://schemas.microsoft.com/office/powerpoint/2010/main" val="2014570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Cardiac hypertrophy during hypertension results in more contractile force that is needed to meet the demands of the increased pressure</a:t>
            </a:r>
          </a:p>
          <a:p>
            <a:endParaRPr lang="en-US" dirty="0"/>
          </a:p>
          <a:p>
            <a:r>
              <a:rPr lang="en-US" dirty="0" smtClean="0"/>
              <a:t>This works to a certain extent.. But with time hypertrophy can not compensate for </a:t>
            </a:r>
            <a:r>
              <a:rPr lang="en-US" dirty="0" err="1" smtClean="0"/>
              <a:t>for</a:t>
            </a:r>
            <a:r>
              <a:rPr lang="en-US" dirty="0" smtClean="0"/>
              <a:t> the increased burden and degenerate changes occur in the muscle.</a:t>
            </a:r>
          </a:p>
          <a:p>
            <a:endParaRPr lang="en-US" dirty="0" smtClean="0"/>
          </a:p>
          <a:p>
            <a:endParaRPr lang="en-US" dirty="0"/>
          </a:p>
        </p:txBody>
      </p:sp>
    </p:spTree>
    <p:extLst>
      <p:ext uri="{BB962C8B-B14F-4D97-AF65-F5344CB8AC3E}">
        <p14:creationId xmlns:p14="http://schemas.microsoft.com/office/powerpoint/2010/main" val="338520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Mechanisms of cell Injury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246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a:t>
            </a:r>
            <a:r>
              <a:rPr lang="en-US" dirty="0" err="1" smtClean="0"/>
              <a:t>myofibrllar</a:t>
            </a:r>
            <a:r>
              <a:rPr lang="en-US" dirty="0" smtClean="0"/>
              <a:t> contractile elements will be fragmented</a:t>
            </a:r>
          </a:p>
          <a:p>
            <a:r>
              <a:rPr lang="en-US" dirty="0" smtClean="0"/>
              <a:t> Why hypertrophy can not compensate forever???</a:t>
            </a:r>
          </a:p>
          <a:p>
            <a:r>
              <a:rPr lang="en-US" dirty="0" smtClean="0"/>
              <a:t>Maybe because there is limited blood supply and limited mitochondria to provide ATP .. So if there is more tissue than that can be supported by this blood supply and energy then degeneration occurs.</a:t>
            </a:r>
            <a:endParaRPr lang="en-US" dirty="0"/>
          </a:p>
        </p:txBody>
      </p:sp>
    </p:spTree>
    <p:extLst>
      <p:ext uri="{BB962C8B-B14F-4D97-AF65-F5344CB8AC3E}">
        <p14:creationId xmlns:p14="http://schemas.microsoft.com/office/powerpoint/2010/main" val="8316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Pathologic hypertrophy</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descr="C:\Users\Heyam\Desktop\thOFMPSO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554461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176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Pathologic hypertrophy</a:t>
            </a:r>
            <a:endParaRPr lang="en-GB" dirty="0"/>
          </a:p>
        </p:txBody>
      </p:sp>
      <p:sp>
        <p:nvSpPr>
          <p:cNvPr id="3" name="Content Placeholder 2"/>
          <p:cNvSpPr>
            <a:spLocks noGrp="1"/>
          </p:cNvSpPr>
          <p:nvPr>
            <p:ph idx="1"/>
          </p:nvPr>
        </p:nvSpPr>
        <p:spPr/>
        <p:txBody>
          <a:bodyPr/>
          <a:lstStyle/>
          <a:p>
            <a:endParaRPr lang="en-GB"/>
          </a:p>
        </p:txBody>
      </p:sp>
      <p:pic>
        <p:nvPicPr>
          <p:cNvPr id="4098" name="Picture 2" descr="C:\Users\Heyam\Desktop\250px-IPLab2Hypertroph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597666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32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Hyperplasia: increased cell proliferation and division</a:t>
            </a:r>
            <a:endParaRPr lang="en-GB" dirty="0"/>
          </a:p>
        </p:txBody>
      </p:sp>
      <p:sp>
        <p:nvSpPr>
          <p:cNvPr id="3" name="Content Placeholder 2"/>
          <p:cNvSpPr>
            <a:spLocks noGrp="1"/>
          </p:cNvSpPr>
          <p:nvPr>
            <p:ph idx="1"/>
          </p:nvPr>
        </p:nvSpPr>
        <p:spPr/>
        <p:txBody>
          <a:bodyPr/>
          <a:lstStyle/>
          <a:p>
            <a:r>
              <a:rPr lang="en-GB" dirty="0" smtClean="0"/>
              <a:t>Only in tissues that can replicate.</a:t>
            </a:r>
          </a:p>
          <a:p>
            <a:r>
              <a:rPr lang="en-GB" dirty="0" smtClean="0"/>
              <a:t>Can be physiologic or pathologic.</a:t>
            </a:r>
          </a:p>
          <a:p>
            <a:r>
              <a:rPr lang="en-GB" dirty="0" smtClean="0"/>
              <a:t>Occurs due to </a:t>
            </a:r>
            <a:r>
              <a:rPr lang="en-GB" u="sng" dirty="0" smtClean="0"/>
              <a:t>proliferation of both differentiated cells and stem cells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4077072"/>
            <a:ext cx="4978381" cy="2431213"/>
          </a:xfrm>
          <a:prstGeom prst="rect">
            <a:avLst/>
          </a:prstGeom>
        </p:spPr>
      </p:pic>
    </p:spTree>
    <p:extLst>
      <p:ext uri="{BB962C8B-B14F-4D97-AF65-F5344CB8AC3E}">
        <p14:creationId xmlns:p14="http://schemas.microsoft.com/office/powerpoint/2010/main" val="190344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division</a:t>
            </a:r>
            <a:endParaRPr lang="en-US" dirty="0"/>
          </a:p>
        </p:txBody>
      </p:sp>
      <p:sp>
        <p:nvSpPr>
          <p:cNvPr id="3" name="Content Placeholder 2"/>
          <p:cNvSpPr>
            <a:spLocks noGrp="1"/>
          </p:cNvSpPr>
          <p:nvPr>
            <p:ph idx="1"/>
          </p:nvPr>
        </p:nvSpPr>
        <p:spPr/>
        <p:txBody>
          <a:bodyPr/>
          <a:lstStyle/>
          <a:p>
            <a:r>
              <a:rPr lang="en-US" dirty="0" smtClean="0"/>
              <a:t>Morphologically: we see mitosis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4236" y="2780928"/>
            <a:ext cx="3422180" cy="30643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98044"/>
            <a:ext cx="3768276" cy="3047248"/>
          </a:xfrm>
          <a:prstGeom prst="rect">
            <a:avLst/>
          </a:prstGeom>
        </p:spPr>
      </p:pic>
    </p:spTree>
    <p:extLst>
      <p:ext uri="{BB962C8B-B14F-4D97-AF65-F5344CB8AC3E}">
        <p14:creationId xmlns:p14="http://schemas.microsoft.com/office/powerpoint/2010/main" val="112443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Physiologic hyperplasia</a:t>
            </a:r>
            <a:endParaRPr lang="en-GB" dirty="0"/>
          </a:p>
        </p:txBody>
      </p:sp>
      <p:sp>
        <p:nvSpPr>
          <p:cNvPr id="3" name="Content Placeholder 2"/>
          <p:cNvSpPr>
            <a:spLocks noGrp="1"/>
          </p:cNvSpPr>
          <p:nvPr>
            <p:ph idx="1"/>
          </p:nvPr>
        </p:nvSpPr>
        <p:spPr/>
        <p:txBody>
          <a:bodyPr/>
          <a:lstStyle/>
          <a:p>
            <a:r>
              <a:rPr lang="en-GB" dirty="0" smtClean="0"/>
              <a:t>Hormonal: uterus, breast.</a:t>
            </a:r>
          </a:p>
          <a:p>
            <a:r>
              <a:rPr lang="en-GB" dirty="0" smtClean="0"/>
              <a:t>Compensatory</a:t>
            </a:r>
            <a:r>
              <a:rPr lang="en-GB" dirty="0"/>
              <a:t>: after removal or loss of part of tissue such as liver in transplantation</a:t>
            </a:r>
            <a:r>
              <a:rPr lang="en-GB" dirty="0" smtClean="0"/>
              <a:t>.</a:t>
            </a:r>
          </a:p>
          <a:p>
            <a:pPr marL="0" indent="0">
              <a:buNone/>
            </a:pPr>
            <a:r>
              <a:rPr lang="en-GB" dirty="0" smtClean="0"/>
              <a:t>- In liver transplantation, after part of the liver is excised , the mitotic activity will start after 12 hours eventually restoring the normal size of the liver</a:t>
            </a:r>
            <a:endParaRPr lang="en-GB" dirty="0"/>
          </a:p>
          <a:p>
            <a:endParaRPr lang="en-GB" dirty="0"/>
          </a:p>
        </p:txBody>
      </p:sp>
    </p:spTree>
    <p:extLst>
      <p:ext uri="{BB962C8B-B14F-4D97-AF65-F5344CB8AC3E}">
        <p14:creationId xmlns:p14="http://schemas.microsoft.com/office/powerpoint/2010/main" val="355805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Pathologic hyperplasia</a:t>
            </a:r>
            <a:endParaRPr lang="en-GB" dirty="0"/>
          </a:p>
        </p:txBody>
      </p:sp>
      <p:sp>
        <p:nvSpPr>
          <p:cNvPr id="3" name="Content Placeholder 2"/>
          <p:cNvSpPr>
            <a:spLocks noGrp="1"/>
          </p:cNvSpPr>
          <p:nvPr>
            <p:ph idx="1"/>
          </p:nvPr>
        </p:nvSpPr>
        <p:spPr/>
        <p:txBody>
          <a:bodyPr>
            <a:normAutofit/>
          </a:bodyPr>
          <a:lstStyle/>
          <a:p>
            <a:r>
              <a:rPr lang="en-GB" dirty="0" smtClean="0"/>
              <a:t>Due to excess in hormones or growth factors.</a:t>
            </a:r>
          </a:p>
          <a:p>
            <a:r>
              <a:rPr lang="en-GB" dirty="0" smtClean="0"/>
              <a:t>E:g endometrial hyperplasia due to oestrogen- progesterone imbalance.</a:t>
            </a:r>
          </a:p>
          <a:p>
            <a:r>
              <a:rPr lang="en-GB" u="sng" dirty="0" smtClean="0"/>
              <a:t>Hyperplasia is controlled</a:t>
            </a:r>
            <a:r>
              <a:rPr lang="en-GB" dirty="0" smtClean="0"/>
              <a:t>.. it </a:t>
            </a:r>
            <a:r>
              <a:rPr lang="en-GB" dirty="0">
                <a:solidFill>
                  <a:srgbClr val="FF0000"/>
                </a:solidFill>
              </a:rPr>
              <a:t>r</a:t>
            </a:r>
            <a:r>
              <a:rPr lang="en-GB" dirty="0" smtClean="0">
                <a:solidFill>
                  <a:srgbClr val="FF0000"/>
                </a:solidFill>
              </a:rPr>
              <a:t>esponds to normal growth stimuli and inhibitors</a:t>
            </a:r>
            <a:r>
              <a:rPr lang="en-GB" dirty="0" smtClean="0"/>
              <a:t> .This differentiates it from cancer because cancer keeps growing regardless of normal growth mechanisms.</a:t>
            </a:r>
          </a:p>
        </p:txBody>
      </p:sp>
    </p:spTree>
    <p:extLst>
      <p:ext uri="{BB962C8B-B14F-4D97-AF65-F5344CB8AC3E}">
        <p14:creationId xmlns:p14="http://schemas.microsoft.com/office/powerpoint/2010/main" val="4063409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GB" dirty="0" smtClean="0"/>
              <a:t>Note: However</a:t>
            </a:r>
            <a:r>
              <a:rPr lang="en-GB" dirty="0"/>
              <a:t>.. Because hyperplastic tissue divides there is more chance that </a:t>
            </a:r>
            <a:r>
              <a:rPr lang="en-GB" b="1" dirty="0"/>
              <a:t>it will acquire mutations </a:t>
            </a:r>
            <a:r>
              <a:rPr lang="en-GB" dirty="0"/>
              <a:t>that can lead to cancer. </a:t>
            </a:r>
            <a:endParaRPr lang="en-GB" dirty="0" smtClean="0"/>
          </a:p>
          <a:p>
            <a:pPr marL="0" indent="0">
              <a:buNone/>
            </a:pPr>
            <a:r>
              <a:rPr lang="en-GB" dirty="0"/>
              <a:t>-</a:t>
            </a:r>
            <a:r>
              <a:rPr lang="en-GB" dirty="0" smtClean="0"/>
              <a:t>This </a:t>
            </a:r>
            <a:r>
              <a:rPr lang="en-GB" dirty="0"/>
              <a:t>occurs more in pathologic hyperplasia, because the stimuli are long lived</a:t>
            </a:r>
          </a:p>
          <a:p>
            <a:endParaRPr lang="en-US" dirty="0"/>
          </a:p>
        </p:txBody>
      </p:sp>
    </p:spTree>
    <p:extLst>
      <p:ext uri="{BB962C8B-B14F-4D97-AF65-F5344CB8AC3E}">
        <p14:creationId xmlns:p14="http://schemas.microsoft.com/office/powerpoint/2010/main" val="1098458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Normal endometrium</a:t>
            </a:r>
            <a:endParaRPr lang="en-GB" dirty="0"/>
          </a:p>
        </p:txBody>
      </p:sp>
      <p:sp>
        <p:nvSpPr>
          <p:cNvPr id="3" name="Content Placeholder 2"/>
          <p:cNvSpPr>
            <a:spLocks noGrp="1"/>
          </p:cNvSpPr>
          <p:nvPr>
            <p:ph idx="1"/>
          </p:nvPr>
        </p:nvSpPr>
        <p:spPr/>
        <p:txBody>
          <a:bodyPr/>
          <a:lstStyle/>
          <a:p>
            <a:endParaRPr lang="en-GB"/>
          </a:p>
        </p:txBody>
      </p:sp>
      <p:pic>
        <p:nvPicPr>
          <p:cNvPr id="1026" name="Picture 2" descr="C:\Users\Heyam\Desktop\thTXXT64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648072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4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Endometrial hyperplasia</a:t>
            </a:r>
            <a:endParaRPr lang="en-GB" dirty="0"/>
          </a:p>
        </p:txBody>
      </p:sp>
      <p:sp>
        <p:nvSpPr>
          <p:cNvPr id="3" name="Content Placeholder 2"/>
          <p:cNvSpPr>
            <a:spLocks noGrp="1"/>
          </p:cNvSpPr>
          <p:nvPr>
            <p:ph idx="1"/>
          </p:nvPr>
        </p:nvSpPr>
        <p:spPr/>
        <p:txBody>
          <a:bodyPr/>
          <a:lstStyle/>
          <a:p>
            <a:endParaRPr lang="en-GB"/>
          </a:p>
        </p:txBody>
      </p:sp>
      <p:pic>
        <p:nvPicPr>
          <p:cNvPr id="2050" name="Picture 2" descr="C:\Users\Heyam\Desktop\Uterus_EndometrialHyperplasia_ComplexWithoutAtyp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191251" cy="414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193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Depletion of ATP</a:t>
            </a:r>
            <a:endParaRPr lang="en-US" dirty="0"/>
          </a:p>
        </p:txBody>
      </p:sp>
      <p:sp>
        <p:nvSpPr>
          <p:cNvPr id="3" name="Content Placeholder 2"/>
          <p:cNvSpPr>
            <a:spLocks noGrp="1"/>
          </p:cNvSpPr>
          <p:nvPr>
            <p:ph idx="1"/>
          </p:nvPr>
        </p:nvSpPr>
        <p:spPr/>
        <p:txBody>
          <a:bodyPr/>
          <a:lstStyle/>
          <a:p>
            <a:r>
              <a:rPr lang="en-US" smtClean="0"/>
              <a:t>Consequences</a:t>
            </a:r>
            <a:endParaRPr lang="en-US"/>
          </a:p>
        </p:txBody>
      </p:sp>
    </p:spTree>
    <p:extLst>
      <p:ext uri="{BB962C8B-B14F-4D97-AF65-F5344CB8AC3E}">
        <p14:creationId xmlns:p14="http://schemas.microsoft.com/office/powerpoint/2010/main" val="2440220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atrophy</a:t>
            </a:r>
            <a:endParaRPr lang="en-GB" dirty="0"/>
          </a:p>
        </p:txBody>
      </p:sp>
      <p:sp>
        <p:nvSpPr>
          <p:cNvPr id="3" name="Content Placeholder 2"/>
          <p:cNvSpPr>
            <a:spLocks noGrp="1"/>
          </p:cNvSpPr>
          <p:nvPr>
            <p:ph idx="1"/>
          </p:nvPr>
        </p:nvSpPr>
        <p:spPr/>
        <p:txBody>
          <a:bodyPr>
            <a:normAutofit fontScale="92500"/>
          </a:bodyPr>
          <a:lstStyle/>
          <a:p>
            <a:r>
              <a:rPr lang="en-GB" dirty="0" smtClean="0"/>
              <a:t>Shrinkage in cell size due to loss of cell substance.</a:t>
            </a:r>
          </a:p>
          <a:p>
            <a:pPr marL="0" indent="0">
              <a:buNone/>
            </a:pPr>
            <a:endParaRPr lang="en-GB" dirty="0"/>
          </a:p>
          <a:p>
            <a:pPr marL="0" indent="0">
              <a:buNone/>
            </a:pPr>
            <a:r>
              <a:rPr lang="en-GB" b="1" dirty="0" smtClean="0">
                <a:solidFill>
                  <a:srgbClr val="FF0000"/>
                </a:solidFill>
              </a:rPr>
              <a:t>Causes </a:t>
            </a:r>
          </a:p>
          <a:p>
            <a:r>
              <a:rPr lang="en-GB" dirty="0" smtClean="0"/>
              <a:t> Decreased work load.</a:t>
            </a:r>
          </a:p>
          <a:p>
            <a:r>
              <a:rPr lang="en-GB" dirty="0" smtClean="0"/>
              <a:t>Loss of innervation</a:t>
            </a:r>
          </a:p>
          <a:p>
            <a:r>
              <a:rPr lang="en-GB" dirty="0" smtClean="0"/>
              <a:t>Loss of endocrine stimulation.</a:t>
            </a:r>
          </a:p>
          <a:p>
            <a:r>
              <a:rPr lang="en-GB" dirty="0" smtClean="0"/>
              <a:t>Decrease blood supply</a:t>
            </a:r>
          </a:p>
          <a:p>
            <a:r>
              <a:rPr lang="en-GB" dirty="0" smtClean="0"/>
              <a:t>Aging</a:t>
            </a:r>
          </a:p>
          <a:p>
            <a:endParaRPr lang="en-GB" dirty="0"/>
          </a:p>
        </p:txBody>
      </p:sp>
    </p:spTree>
    <p:extLst>
      <p:ext uri="{BB962C8B-B14F-4D97-AF65-F5344CB8AC3E}">
        <p14:creationId xmlns:p14="http://schemas.microsoft.com/office/powerpoint/2010/main" val="97482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Muscle atrophy</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C:\Users\Heyam\Desktop\thAY62FS2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554461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7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atrophy</a:t>
            </a:r>
            <a:endParaRPr lang="en-GB" dirty="0"/>
          </a:p>
        </p:txBody>
      </p:sp>
      <p:sp>
        <p:nvSpPr>
          <p:cNvPr id="3" name="Content Placeholder 2"/>
          <p:cNvSpPr>
            <a:spLocks noGrp="1"/>
          </p:cNvSpPr>
          <p:nvPr>
            <p:ph idx="1"/>
          </p:nvPr>
        </p:nvSpPr>
        <p:spPr/>
        <p:txBody>
          <a:bodyPr/>
          <a:lstStyle/>
          <a:p>
            <a:endParaRPr lang="en-GB" dirty="0"/>
          </a:p>
        </p:txBody>
      </p:sp>
      <p:pic>
        <p:nvPicPr>
          <p:cNvPr id="5122" name="Picture 2" descr="C:\Users\Heyam\Desktop\thNYOW3G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1988840"/>
            <a:ext cx="565946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85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a:t>
            </a:r>
            <a:r>
              <a:rPr lang="en-GB" dirty="0" smtClean="0"/>
              <a:t>trophy</a:t>
            </a:r>
            <a:endParaRPr lang="en-GB" dirty="0"/>
          </a:p>
        </p:txBody>
      </p:sp>
      <p:sp>
        <p:nvSpPr>
          <p:cNvPr id="3" name="Content Placeholder 2"/>
          <p:cNvSpPr>
            <a:spLocks noGrp="1"/>
          </p:cNvSpPr>
          <p:nvPr>
            <p:ph idx="1"/>
          </p:nvPr>
        </p:nvSpPr>
        <p:spPr/>
        <p:txBody>
          <a:bodyPr/>
          <a:lstStyle/>
          <a:p>
            <a:r>
              <a:rPr lang="en-GB" dirty="0" smtClean="0"/>
              <a:t>Physiologic: endometrial atrophy during  menopause</a:t>
            </a:r>
          </a:p>
          <a:p>
            <a:endParaRPr lang="en-GB" dirty="0"/>
          </a:p>
          <a:p>
            <a:r>
              <a:rPr lang="en-GB" dirty="0" smtClean="0"/>
              <a:t>Pathologic: loss of innervation such as in poliomyelitis.</a:t>
            </a:r>
            <a:endParaRPr lang="en-GB" dirty="0"/>
          </a:p>
        </p:txBody>
      </p:sp>
    </p:spTree>
    <p:extLst>
      <p:ext uri="{BB962C8B-B14F-4D97-AF65-F5344CB8AC3E}">
        <p14:creationId xmlns:p14="http://schemas.microsoft.com/office/powerpoint/2010/main" val="978195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atrophy</a:t>
            </a:r>
            <a:endParaRPr lang="en-GB" dirty="0"/>
          </a:p>
        </p:txBody>
      </p:sp>
      <p:sp>
        <p:nvSpPr>
          <p:cNvPr id="3" name="Content Placeholder 2"/>
          <p:cNvSpPr>
            <a:spLocks noGrp="1"/>
          </p:cNvSpPr>
          <p:nvPr>
            <p:ph idx="1"/>
          </p:nvPr>
        </p:nvSpPr>
        <p:spPr/>
        <p:txBody>
          <a:bodyPr/>
          <a:lstStyle/>
          <a:p>
            <a:pPr marL="0" indent="0">
              <a:buNone/>
            </a:pPr>
            <a:r>
              <a:rPr lang="en-GB" dirty="0" smtClean="0"/>
              <a:t>Mechanisms:</a:t>
            </a:r>
          </a:p>
          <a:p>
            <a:r>
              <a:rPr lang="en-GB" b="1" dirty="0" smtClean="0"/>
              <a:t>Decreased protein synthesis</a:t>
            </a:r>
            <a:r>
              <a:rPr lang="en-GB" dirty="0" smtClean="0"/>
              <a:t>.</a:t>
            </a:r>
          </a:p>
          <a:p>
            <a:r>
              <a:rPr lang="en-GB" b="1" dirty="0" smtClean="0"/>
              <a:t>Degradation of cellular proteins</a:t>
            </a:r>
            <a:r>
              <a:rPr lang="en-GB" dirty="0" smtClean="0"/>
              <a:t>, mainly by ubiquitin- proteasome pathway.. Proteins are attached to ubiquitin which targets them to be degraded by proteasome.</a:t>
            </a:r>
          </a:p>
          <a:p>
            <a:r>
              <a:rPr lang="en-GB" b="1" dirty="0" smtClean="0"/>
              <a:t>Autophagy</a:t>
            </a:r>
            <a:r>
              <a:rPr lang="en-GB" dirty="0" smtClean="0"/>
              <a:t>…. Literally means self eating. </a:t>
            </a:r>
            <a:endParaRPr lang="en-GB" dirty="0"/>
          </a:p>
        </p:txBody>
      </p:sp>
    </p:spTree>
    <p:extLst>
      <p:ext uri="{BB962C8B-B14F-4D97-AF65-F5344CB8AC3E}">
        <p14:creationId xmlns:p14="http://schemas.microsoft.com/office/powerpoint/2010/main" val="641829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metaplasia</a:t>
            </a:r>
            <a:endParaRPr lang="en-GB" dirty="0"/>
          </a:p>
        </p:txBody>
      </p:sp>
      <p:sp>
        <p:nvSpPr>
          <p:cNvPr id="3" name="Content Placeholder 2"/>
          <p:cNvSpPr>
            <a:spLocks noGrp="1"/>
          </p:cNvSpPr>
          <p:nvPr>
            <p:ph idx="1"/>
          </p:nvPr>
        </p:nvSpPr>
        <p:spPr/>
        <p:txBody>
          <a:bodyPr/>
          <a:lstStyle/>
          <a:p>
            <a:r>
              <a:rPr lang="en-GB" dirty="0" smtClean="0"/>
              <a:t>Adult cell type replaced by another adult cell type.</a:t>
            </a:r>
          </a:p>
          <a:p>
            <a:r>
              <a:rPr lang="en-GB" dirty="0" smtClean="0"/>
              <a:t>The cell type sensitive to a certain stress changes to another type which can better tolerate this particular stress.</a:t>
            </a:r>
          </a:p>
          <a:p>
            <a:r>
              <a:rPr lang="en-GB" dirty="0" smtClean="0"/>
              <a:t>Arise due to reprogramming of stem  cells to differentiate along a new pathway.</a:t>
            </a:r>
          </a:p>
          <a:p>
            <a:pPr marL="0" indent="0">
              <a:buNone/>
            </a:pPr>
            <a:endParaRPr lang="en-GB" dirty="0"/>
          </a:p>
        </p:txBody>
      </p:sp>
    </p:spTree>
    <p:extLst>
      <p:ext uri="{BB962C8B-B14F-4D97-AF65-F5344CB8AC3E}">
        <p14:creationId xmlns:p14="http://schemas.microsoft.com/office/powerpoint/2010/main" val="3839765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Epithelial metaplasia/ example</a:t>
            </a:r>
            <a:endParaRPr lang="en-GB" dirty="0"/>
          </a:p>
        </p:txBody>
      </p:sp>
      <p:sp>
        <p:nvSpPr>
          <p:cNvPr id="3" name="Content Placeholder 2"/>
          <p:cNvSpPr>
            <a:spLocks noGrp="1"/>
          </p:cNvSpPr>
          <p:nvPr>
            <p:ph idx="1"/>
          </p:nvPr>
        </p:nvSpPr>
        <p:spPr/>
        <p:txBody>
          <a:bodyPr>
            <a:normAutofit fontScale="92500"/>
          </a:bodyPr>
          <a:lstStyle/>
          <a:p>
            <a:r>
              <a:rPr lang="en-GB" dirty="0" smtClean="0"/>
              <a:t>Respiratory epithelium which is normally glandular, if exposed to smoking it changes to squamous epithelium, which can cope better with the smoke</a:t>
            </a:r>
          </a:p>
          <a:p>
            <a:r>
              <a:rPr lang="en-GB" dirty="0" smtClean="0"/>
              <a:t>However, this change means loss of the goblet cells that are present  in the columnar glandular epithelium.. So no mucus secretion</a:t>
            </a:r>
          </a:p>
          <a:p>
            <a:r>
              <a:rPr lang="en-GB" dirty="0" smtClean="0"/>
              <a:t>Also there will be loss of the cilia.. So there is loss of important protective  in metaplastic tissue.</a:t>
            </a:r>
          </a:p>
          <a:p>
            <a:endParaRPr lang="en-GB" dirty="0"/>
          </a:p>
        </p:txBody>
      </p:sp>
    </p:spTree>
    <p:extLst>
      <p:ext uri="{BB962C8B-B14F-4D97-AF65-F5344CB8AC3E}">
        <p14:creationId xmlns:p14="http://schemas.microsoft.com/office/powerpoint/2010/main" val="6228856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 epithelium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0928" y="1600200"/>
            <a:ext cx="7102144" cy="4525963"/>
          </a:xfrm>
        </p:spPr>
      </p:pic>
    </p:spTree>
    <p:extLst>
      <p:ext uri="{BB962C8B-B14F-4D97-AF65-F5344CB8AC3E}">
        <p14:creationId xmlns:p14="http://schemas.microsoft.com/office/powerpoint/2010/main" val="737947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060848"/>
            <a:ext cx="7920881" cy="3816423"/>
          </a:xfrm>
        </p:spPr>
      </p:pic>
    </p:spTree>
    <p:extLst>
      <p:ext uri="{BB962C8B-B14F-4D97-AF65-F5344CB8AC3E}">
        <p14:creationId xmlns:p14="http://schemas.microsoft.com/office/powerpoint/2010/main" val="3143362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Barrett mucosa</a:t>
            </a:r>
            <a:endParaRPr lang="en-US" dirty="0"/>
          </a:p>
        </p:txBody>
      </p:sp>
      <p:sp>
        <p:nvSpPr>
          <p:cNvPr id="3" name="Content Placeholder 2"/>
          <p:cNvSpPr>
            <a:spLocks noGrp="1"/>
          </p:cNvSpPr>
          <p:nvPr>
            <p:ph idx="1"/>
          </p:nvPr>
        </p:nvSpPr>
        <p:spPr/>
        <p:txBody>
          <a:bodyPr/>
          <a:lstStyle/>
          <a:p>
            <a:r>
              <a:rPr lang="en-US" dirty="0" smtClean="0"/>
              <a:t>This is another example of metaplasia</a:t>
            </a:r>
          </a:p>
          <a:p>
            <a:r>
              <a:rPr lang="en-US" dirty="0" smtClean="0"/>
              <a:t>Normal esophageal mucosa is stratified squamous</a:t>
            </a:r>
          </a:p>
          <a:p>
            <a:r>
              <a:rPr lang="en-US" dirty="0" smtClean="0"/>
              <a:t>If there is reflux of gastric content into the stomach, the esophageal epithelium changes to glandular.. So it can withstand the acidity.</a:t>
            </a:r>
            <a:endParaRPr lang="en-US" dirty="0"/>
          </a:p>
        </p:txBody>
      </p:sp>
    </p:spTree>
    <p:extLst>
      <p:ext uri="{BB962C8B-B14F-4D97-AF65-F5344CB8AC3E}">
        <p14:creationId xmlns:p14="http://schemas.microsoft.com/office/powerpoint/2010/main" val="202132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686581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Normal oesophageal mucosa</a:t>
            </a:r>
            <a:endParaRPr lang="en-GB" dirty="0"/>
          </a:p>
        </p:txBody>
      </p:sp>
      <p:sp>
        <p:nvSpPr>
          <p:cNvPr id="3" name="Content Placeholder 2"/>
          <p:cNvSpPr>
            <a:spLocks noGrp="1"/>
          </p:cNvSpPr>
          <p:nvPr>
            <p:ph idx="1"/>
          </p:nvPr>
        </p:nvSpPr>
        <p:spPr/>
        <p:txBody>
          <a:bodyPr/>
          <a:lstStyle/>
          <a:p>
            <a:endParaRPr lang="en-GB"/>
          </a:p>
        </p:txBody>
      </p:sp>
      <p:pic>
        <p:nvPicPr>
          <p:cNvPr id="6146" name="Picture 2" descr="C:\Users\Heyam\Desktop\normal_esophag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88840"/>
            <a:ext cx="626469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98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Metaplastic, Barrett’s mucosa</a:t>
            </a:r>
            <a:endParaRPr lang="en-GB" dirty="0"/>
          </a:p>
        </p:txBody>
      </p:sp>
      <p:sp>
        <p:nvSpPr>
          <p:cNvPr id="3" name="Content Placeholder 2"/>
          <p:cNvSpPr>
            <a:spLocks noGrp="1"/>
          </p:cNvSpPr>
          <p:nvPr>
            <p:ph idx="1"/>
          </p:nvPr>
        </p:nvSpPr>
        <p:spPr/>
        <p:txBody>
          <a:bodyPr/>
          <a:lstStyle/>
          <a:p>
            <a:endParaRPr lang="en-GB"/>
          </a:p>
        </p:txBody>
      </p:sp>
      <p:pic>
        <p:nvPicPr>
          <p:cNvPr id="8194" name="Picture 2" descr="C:\Users\Heyam\Desktop\thJT8LT2S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525658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90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Metaplastic </a:t>
            </a:r>
            <a:r>
              <a:rPr lang="en-US" smtClean="0"/>
              <a:t>Barrett’s mucosa</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Mid\Desktop\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5184576" cy="46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336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Metaplasia in mesenchymal tissue</a:t>
            </a:r>
            <a:endParaRPr lang="en-GB" dirty="0"/>
          </a:p>
        </p:txBody>
      </p:sp>
      <p:sp>
        <p:nvSpPr>
          <p:cNvPr id="3" name="Content Placeholder 2"/>
          <p:cNvSpPr>
            <a:spLocks noGrp="1"/>
          </p:cNvSpPr>
          <p:nvPr>
            <p:ph idx="1"/>
          </p:nvPr>
        </p:nvSpPr>
        <p:spPr/>
        <p:txBody>
          <a:bodyPr/>
          <a:lstStyle/>
          <a:p>
            <a:r>
              <a:rPr lang="en-GB" dirty="0" smtClean="0"/>
              <a:t>Usually pathologic</a:t>
            </a:r>
          </a:p>
          <a:p>
            <a:r>
              <a:rPr lang="en-GB" dirty="0" smtClean="0"/>
              <a:t>Ossification of soft tissue due to injury.</a:t>
            </a:r>
            <a:endParaRPr lang="en-GB" dirty="0"/>
          </a:p>
        </p:txBody>
      </p:sp>
    </p:spTree>
    <p:extLst>
      <p:ext uri="{BB962C8B-B14F-4D97-AF65-F5344CB8AC3E}">
        <p14:creationId xmlns:p14="http://schemas.microsoft.com/office/powerpoint/2010/main" val="37386929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 A and metaplasia</a:t>
            </a:r>
            <a:endParaRPr lang="en-US" dirty="0"/>
          </a:p>
        </p:txBody>
      </p:sp>
      <p:sp>
        <p:nvSpPr>
          <p:cNvPr id="3" name="Content Placeholder 2"/>
          <p:cNvSpPr>
            <a:spLocks noGrp="1"/>
          </p:cNvSpPr>
          <p:nvPr>
            <p:ph idx="1"/>
          </p:nvPr>
        </p:nvSpPr>
        <p:spPr/>
        <p:txBody>
          <a:bodyPr/>
          <a:lstStyle/>
          <a:p>
            <a:r>
              <a:rPr lang="en-US" dirty="0" smtClean="0"/>
              <a:t>Vitamin A is important for epithelial differentiation</a:t>
            </a:r>
          </a:p>
          <a:p>
            <a:r>
              <a:rPr lang="en-US" dirty="0" smtClean="0"/>
              <a:t>If there is Vitamin A deficiency… metaplasia can happen.. Especially in the respiratory epithelium.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225" y="3933056"/>
            <a:ext cx="4058700" cy="2193107"/>
          </a:xfrm>
          <a:prstGeom prst="rect">
            <a:avLst/>
          </a:prstGeom>
        </p:spPr>
      </p:pic>
    </p:spTree>
    <p:extLst>
      <p:ext uri="{BB962C8B-B14F-4D97-AF65-F5344CB8AC3E}">
        <p14:creationId xmlns:p14="http://schemas.microsoft.com/office/powerpoint/2010/main" val="3062984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Metaplasia and cancer</a:t>
            </a:r>
            <a:endParaRPr lang="en-US" dirty="0"/>
          </a:p>
        </p:txBody>
      </p:sp>
      <p:sp>
        <p:nvSpPr>
          <p:cNvPr id="3" name="Content Placeholder 2"/>
          <p:cNvSpPr>
            <a:spLocks noGrp="1"/>
          </p:cNvSpPr>
          <p:nvPr>
            <p:ph idx="1"/>
          </p:nvPr>
        </p:nvSpPr>
        <p:spPr/>
        <p:txBody>
          <a:bodyPr/>
          <a:lstStyle/>
          <a:p>
            <a:r>
              <a:rPr lang="en-US" dirty="0" smtClean="0"/>
              <a:t>The stimuli that cause metaplasia if persist for a long time can cause cancer</a:t>
            </a:r>
          </a:p>
          <a:p>
            <a:r>
              <a:rPr lang="en-US" dirty="0" smtClean="0"/>
              <a:t>So metaplasia is considered </a:t>
            </a:r>
            <a:r>
              <a:rPr lang="en-US" b="1" dirty="0" smtClean="0"/>
              <a:t>premalignant.</a:t>
            </a:r>
            <a:endParaRPr lang="en-US" b="1" dirty="0"/>
          </a:p>
        </p:txBody>
      </p:sp>
    </p:spTree>
    <p:extLst>
      <p:ext uri="{BB962C8B-B14F-4D97-AF65-F5344CB8AC3E}">
        <p14:creationId xmlns:p14="http://schemas.microsoft.com/office/powerpoint/2010/main" val="2170351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05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smtClean="0"/>
              <a:t>Cells normally maintain a steady state</a:t>
            </a:r>
            <a:r>
              <a:rPr lang="en-GB" dirty="0"/>
              <a:t> </a:t>
            </a:r>
            <a:r>
              <a:rPr lang="en-GB" dirty="0" smtClean="0"/>
              <a:t>called </a:t>
            </a:r>
            <a:r>
              <a:rPr lang="en-GB" dirty="0" smtClean="0">
                <a:solidFill>
                  <a:srgbClr val="FF0000"/>
                </a:solidFill>
              </a:rPr>
              <a:t>Homeostasis</a:t>
            </a:r>
            <a:r>
              <a:rPr lang="en-GB" dirty="0" smtClean="0"/>
              <a:t>.</a:t>
            </a:r>
          </a:p>
          <a:p>
            <a:r>
              <a:rPr lang="en-GB" dirty="0" smtClean="0"/>
              <a:t>This means the intracellular environment is kept within a narrow range of physiologic state</a:t>
            </a:r>
          </a:p>
          <a:p>
            <a:r>
              <a:rPr lang="en-GB" dirty="0" smtClean="0"/>
              <a:t>Examples: temperature, pH, chemical reactions, electrolyte concentration, water content… All are regulated and kept constant.</a:t>
            </a:r>
          </a:p>
          <a:p>
            <a:pPr marL="0" indent="0">
              <a:buNone/>
            </a:pPr>
            <a:endParaRPr lang="en-GB" dirty="0" smtClean="0"/>
          </a:p>
          <a:p>
            <a:endParaRPr lang="en-GB" dirty="0"/>
          </a:p>
        </p:txBody>
      </p:sp>
    </p:spTree>
    <p:extLst>
      <p:ext uri="{BB962C8B-B14F-4D97-AF65-F5344CB8AC3E}">
        <p14:creationId xmlns:p14="http://schemas.microsoft.com/office/powerpoint/2010/main" val="2906402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and stress!</a:t>
            </a:r>
            <a:endParaRPr lang="en-US" dirty="0"/>
          </a:p>
        </p:txBody>
      </p:sp>
      <p:sp>
        <p:nvSpPr>
          <p:cNvPr id="3" name="Content Placeholder 2"/>
          <p:cNvSpPr>
            <a:spLocks noGrp="1"/>
          </p:cNvSpPr>
          <p:nvPr>
            <p:ph idx="1"/>
          </p:nvPr>
        </p:nvSpPr>
        <p:spPr/>
        <p:txBody>
          <a:bodyPr>
            <a:normAutofit/>
          </a:bodyPr>
          <a:lstStyle/>
          <a:p>
            <a:r>
              <a:rPr lang="en-GB" dirty="0" smtClean="0"/>
              <a:t>If cells are subjected to stresses ( like changes in electrolyte balance) then cells </a:t>
            </a:r>
            <a:r>
              <a:rPr lang="en-GB" dirty="0" smtClean="0">
                <a:solidFill>
                  <a:srgbClr val="FF0000"/>
                </a:solidFill>
              </a:rPr>
              <a:t>adapt </a:t>
            </a:r>
            <a:r>
              <a:rPr lang="en-GB" dirty="0" smtClean="0"/>
              <a:t>and reach a  </a:t>
            </a:r>
            <a:r>
              <a:rPr lang="en-GB" dirty="0" smtClean="0">
                <a:solidFill>
                  <a:srgbClr val="FF0000"/>
                </a:solidFill>
              </a:rPr>
              <a:t>new </a:t>
            </a:r>
            <a:r>
              <a:rPr lang="en-GB" dirty="0">
                <a:solidFill>
                  <a:srgbClr val="FF0000"/>
                </a:solidFill>
              </a:rPr>
              <a:t>homeostatic state </a:t>
            </a:r>
            <a:r>
              <a:rPr lang="en-GB" dirty="0" smtClean="0"/>
              <a:t>that will  preserve cell function</a:t>
            </a:r>
            <a:r>
              <a:rPr lang="en-GB" dirty="0"/>
              <a:t>.</a:t>
            </a:r>
          </a:p>
          <a:p>
            <a:r>
              <a:rPr lang="en-GB" dirty="0" smtClean="0"/>
              <a:t>However if the </a:t>
            </a:r>
            <a:r>
              <a:rPr lang="en-GB" dirty="0"/>
              <a:t>s</a:t>
            </a:r>
            <a:r>
              <a:rPr lang="en-GB" dirty="0" smtClean="0"/>
              <a:t>tress is more severe and is beyond </a:t>
            </a:r>
            <a:r>
              <a:rPr lang="en-GB" dirty="0"/>
              <a:t>capability of </a:t>
            </a:r>
            <a:r>
              <a:rPr lang="en-GB" dirty="0" smtClean="0"/>
              <a:t>adaptation then this will result in  cell </a:t>
            </a:r>
            <a:r>
              <a:rPr lang="en-GB" dirty="0"/>
              <a:t>injury</a:t>
            </a:r>
            <a:r>
              <a:rPr lang="en-GB" dirty="0" smtClean="0"/>
              <a: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832700"/>
            <a:ext cx="3048000" cy="1495425"/>
          </a:xfrm>
          <a:prstGeom prst="rect">
            <a:avLst/>
          </a:prstGeom>
        </p:spPr>
      </p:pic>
    </p:spTree>
    <p:extLst>
      <p:ext uri="{BB962C8B-B14F-4D97-AF65-F5344CB8AC3E}">
        <p14:creationId xmlns:p14="http://schemas.microsoft.com/office/powerpoint/2010/main" val="155374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a:t>Cell </a:t>
            </a:r>
            <a:r>
              <a:rPr lang="en-GB" dirty="0" smtClean="0"/>
              <a:t>injury: </a:t>
            </a:r>
            <a:r>
              <a:rPr lang="en-GB" b="1" dirty="0" smtClean="0"/>
              <a:t>at the beginning it is reversible </a:t>
            </a:r>
            <a:r>
              <a:rPr lang="en-GB" b="1" dirty="0"/>
              <a:t>within certain limits</a:t>
            </a:r>
          </a:p>
          <a:p>
            <a:r>
              <a:rPr lang="en-GB" dirty="0"/>
              <a:t>Then </a:t>
            </a:r>
            <a:r>
              <a:rPr lang="en-GB" dirty="0" smtClean="0"/>
              <a:t>it becomes  </a:t>
            </a:r>
            <a:r>
              <a:rPr lang="en-GB" dirty="0" smtClean="0">
                <a:solidFill>
                  <a:srgbClr val="FF0000"/>
                </a:solidFill>
              </a:rPr>
              <a:t>irreversible</a:t>
            </a:r>
            <a:r>
              <a:rPr lang="en-GB" dirty="0" smtClean="0"/>
              <a:t>.</a:t>
            </a:r>
          </a:p>
          <a:p>
            <a:r>
              <a:rPr lang="en-GB" u="sng" dirty="0" smtClean="0"/>
              <a:t>Irreversible injury ends in </a:t>
            </a:r>
            <a:r>
              <a:rPr lang="en-GB" u="sng" dirty="0"/>
              <a:t>cell death</a:t>
            </a:r>
            <a:r>
              <a:rPr lang="en-GB" dirty="0"/>
              <a:t>.</a:t>
            </a:r>
          </a:p>
          <a:p>
            <a:r>
              <a:rPr lang="en-GB" dirty="0"/>
              <a:t>Two types of cell death: </a:t>
            </a:r>
            <a:r>
              <a:rPr lang="en-GB" dirty="0">
                <a:solidFill>
                  <a:srgbClr val="FF0000"/>
                </a:solidFill>
              </a:rPr>
              <a:t>necrosis and </a:t>
            </a:r>
            <a:r>
              <a:rPr lang="en-GB" dirty="0" smtClean="0">
                <a:solidFill>
                  <a:srgbClr val="FF0000"/>
                </a:solidFill>
              </a:rPr>
              <a:t>apoptosis</a:t>
            </a:r>
            <a:r>
              <a:rPr lang="en-GB" dirty="0" smtClean="0"/>
              <a:t> ( more details later)</a:t>
            </a:r>
            <a:endParaRPr lang="en-US" dirty="0"/>
          </a:p>
          <a:p>
            <a:endParaRPr lang="en-US" dirty="0"/>
          </a:p>
        </p:txBody>
      </p:sp>
    </p:spTree>
    <p:extLst>
      <p:ext uri="{BB962C8B-B14F-4D97-AF65-F5344CB8AC3E}">
        <p14:creationId xmlns:p14="http://schemas.microsoft.com/office/powerpoint/2010/main" val="2982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u="sng" dirty="0" smtClean="0">
                <a:solidFill>
                  <a:srgbClr val="FF0000"/>
                </a:solidFill>
              </a:rPr>
              <a:t>Note</a:t>
            </a:r>
          </a:p>
          <a:p>
            <a:r>
              <a:rPr lang="en-US" dirty="0" smtClean="0"/>
              <a:t>Not all injuries start as reversible then become irreversible</a:t>
            </a:r>
          </a:p>
          <a:p>
            <a:r>
              <a:rPr lang="en-US" dirty="0" smtClean="0"/>
              <a:t>If the injury is severe enough it will be irreversible even in the early stages.</a:t>
            </a:r>
            <a:endParaRPr lang="en-US" dirty="0"/>
          </a:p>
        </p:txBody>
      </p:sp>
    </p:spTree>
    <p:extLst>
      <p:ext uri="{BB962C8B-B14F-4D97-AF65-F5344CB8AC3E}">
        <p14:creationId xmlns:p14="http://schemas.microsoft.com/office/powerpoint/2010/main" val="91252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Heyam\Desktop\showima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33164"/>
            <a:ext cx="6840759" cy="44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71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7C6912905979468049BE2ADD77F133" ma:contentTypeVersion="0" ma:contentTypeDescription="Create a new document." ma:contentTypeScope="" ma:versionID="0e6d342fc2e3ac91291a97ec3ef7b658">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F66838-CEF4-4738-B637-95DB214FD663}"/>
</file>

<file path=customXml/itemProps2.xml><?xml version="1.0" encoding="utf-8"?>
<ds:datastoreItem xmlns:ds="http://schemas.openxmlformats.org/officeDocument/2006/customXml" ds:itemID="{B6615C5E-3F18-49AD-9AC1-3890E84A3BB3}"/>
</file>

<file path=customXml/itemProps3.xml><?xml version="1.0" encoding="utf-8"?>
<ds:datastoreItem xmlns:ds="http://schemas.openxmlformats.org/officeDocument/2006/customXml" ds:itemID="{5EB7AF86-63E7-4EB7-9ED7-EFE94E4A49B5}"/>
</file>

<file path=docProps/app.xml><?xml version="1.0" encoding="utf-8"?>
<Properties xmlns="http://schemas.openxmlformats.org/officeDocument/2006/extended-properties" xmlns:vt="http://schemas.openxmlformats.org/officeDocument/2006/docPropsVTypes">
  <TotalTime>2133</TotalTime>
  <Words>1061</Words>
  <Application>Microsoft Office PowerPoint</Application>
  <PresentationFormat>On-screen Show (4:3)</PresentationFormat>
  <Paragraphs>130</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Introduction to pathology lecture 1</vt:lpstr>
      <vt:lpstr>Mechanisms of cell Injury</vt:lpstr>
      <vt:lpstr>Depletion of ATP</vt:lpstr>
      <vt:lpstr>PowerPoint Presentation</vt:lpstr>
      <vt:lpstr>PowerPoint Presentation</vt:lpstr>
      <vt:lpstr>Cells and stress!</vt:lpstr>
      <vt:lpstr>PowerPoint Presentation</vt:lpstr>
      <vt:lpstr>PowerPoint Presentation</vt:lpstr>
      <vt:lpstr>PowerPoint Presentation</vt:lpstr>
      <vt:lpstr>Adaptation in cells</vt:lpstr>
      <vt:lpstr>Adaptation</vt:lpstr>
      <vt:lpstr>Cells and tissues adapt by four main mechanisms </vt:lpstr>
      <vt:lpstr>PowerPoint Presentation</vt:lpstr>
      <vt:lpstr>Hypertrophy versus hyperplasia</vt:lpstr>
      <vt:lpstr>Hypertrophy </vt:lpstr>
      <vt:lpstr>Examples of Physiologic hypertrophy</vt:lpstr>
      <vt:lpstr>Physiologic hypertrophy Uterine wall</vt:lpstr>
      <vt:lpstr>Pathologic hypertrophy</vt:lpstr>
      <vt:lpstr>PowerPoint Presentation</vt:lpstr>
      <vt:lpstr>PowerPoint Presentation</vt:lpstr>
      <vt:lpstr>Pathologic hypertrophy</vt:lpstr>
      <vt:lpstr>Pathologic hypertrophy</vt:lpstr>
      <vt:lpstr>Hyperplasia: increased cell proliferation and division</vt:lpstr>
      <vt:lpstr>Cell division</vt:lpstr>
      <vt:lpstr>Physiologic hyperplasia</vt:lpstr>
      <vt:lpstr>Pathologic hyperplasia</vt:lpstr>
      <vt:lpstr>PowerPoint Presentation</vt:lpstr>
      <vt:lpstr>Normal endometrium</vt:lpstr>
      <vt:lpstr>Endometrial hyperplasia</vt:lpstr>
      <vt:lpstr>atrophy</vt:lpstr>
      <vt:lpstr>Muscle atrophy</vt:lpstr>
      <vt:lpstr>Brain atrophy</vt:lpstr>
      <vt:lpstr>Atrophy</vt:lpstr>
      <vt:lpstr>atrophy</vt:lpstr>
      <vt:lpstr>metaplasia</vt:lpstr>
      <vt:lpstr>Epithelial metaplasia/ example</vt:lpstr>
      <vt:lpstr>Respiratory epithelium</vt:lpstr>
      <vt:lpstr>PowerPoint Presentation</vt:lpstr>
      <vt:lpstr>Barrett mucosa</vt:lpstr>
      <vt:lpstr>Normal oesophageal mucosa</vt:lpstr>
      <vt:lpstr>Metaplastic, Barrett’s mucosa</vt:lpstr>
      <vt:lpstr>Metaplastic Barrett’s mucosa</vt:lpstr>
      <vt:lpstr>Metaplasia in mesenchymal tissue</vt:lpstr>
      <vt:lpstr>Vitamin A and metaplasia</vt:lpstr>
      <vt:lpstr>Metaplasia and cancer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injury, death and adaptation</dc:title>
  <dc:creator>Heyam</dc:creator>
  <cp:lastModifiedBy>Mid</cp:lastModifiedBy>
  <cp:revision>58</cp:revision>
  <dcterms:created xsi:type="dcterms:W3CDTF">2015-09-21T07:46:27Z</dcterms:created>
  <dcterms:modified xsi:type="dcterms:W3CDTF">2017-09-19T07:14:45Z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0x010100867C6912905979468049BE2ADD77F133</vt:lpwstr>
  </property>
</Properties>
</file>