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5.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24.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7.xml" ContentType="application/vnd.openxmlformats-officedocument.presentationml.slideLayout+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9.xml" ContentType="application/vnd.openxmlformats-officedocument.presentationml.slideLayout+xml"/>
  <Override PartName="/ppt/slideLayouts/slideLayout6.xml" ContentType="application/vnd.openxmlformats-officedocument.presentationml.slideLayout+xml"/>
  <Override PartName="/ppt/notesSlides/notesSlide5.xml" ContentType="application/vnd.openxmlformats-officedocument.presentationml.notesSlide+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6.xml" ContentType="application/vnd.openxmlformats-officedocument.presentationml.notesSlide+xml"/>
  <Override PartName="/ppt/theme/theme2.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7"/>
  </p:notesMasterIdLst>
  <p:sldIdLst>
    <p:sldId id="256" r:id="rId2"/>
    <p:sldId id="257" r:id="rId3"/>
    <p:sldId id="306" r:id="rId4"/>
    <p:sldId id="258" r:id="rId5"/>
    <p:sldId id="259" r:id="rId6"/>
    <p:sldId id="263" r:id="rId7"/>
    <p:sldId id="264" r:id="rId8"/>
    <p:sldId id="261" r:id="rId9"/>
    <p:sldId id="288" r:id="rId10"/>
    <p:sldId id="289" r:id="rId11"/>
    <p:sldId id="262" r:id="rId12"/>
    <p:sldId id="287" r:id="rId13"/>
    <p:sldId id="291" r:id="rId14"/>
    <p:sldId id="307" r:id="rId15"/>
    <p:sldId id="286" r:id="rId16"/>
    <p:sldId id="268" r:id="rId17"/>
    <p:sldId id="309" r:id="rId18"/>
    <p:sldId id="312" r:id="rId19"/>
    <p:sldId id="311" r:id="rId20"/>
    <p:sldId id="270" r:id="rId21"/>
    <p:sldId id="271" r:id="rId22"/>
    <p:sldId id="273" r:id="rId23"/>
    <p:sldId id="313" r:id="rId24"/>
    <p:sldId id="276" r:id="rId25"/>
    <p:sldId id="295" r:id="rId26"/>
    <p:sldId id="296" r:id="rId27"/>
    <p:sldId id="298" r:id="rId28"/>
    <p:sldId id="315" r:id="rId29"/>
    <p:sldId id="314" r:id="rId30"/>
    <p:sldId id="316" r:id="rId31"/>
    <p:sldId id="299" r:id="rId32"/>
    <p:sldId id="300" r:id="rId33"/>
    <p:sldId id="301" r:id="rId34"/>
    <p:sldId id="305" r:id="rId35"/>
    <p:sldId id="317"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813" autoAdjust="0"/>
  </p:normalViewPr>
  <p:slideViewPr>
    <p:cSldViewPr>
      <p:cViewPr>
        <p:scale>
          <a:sx n="94" d="100"/>
          <a:sy n="94" d="100"/>
        </p:scale>
        <p:origin x="-128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0DC098-070B-460B-B377-1ADD883407D4}" type="datetimeFigureOut">
              <a:rPr lang="en-US" smtClean="0"/>
              <a:pPr/>
              <a:t>2/16/2017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8B1941-C04A-432F-8336-9855C196A5EC}" type="slidenum">
              <a:rPr lang="en-US" smtClean="0"/>
              <a:pPr/>
              <a:t>‹#›</a:t>
            </a:fld>
            <a:endParaRPr lang="en-US"/>
          </a:p>
        </p:txBody>
      </p:sp>
    </p:spTree>
    <p:extLst>
      <p:ext uri="{BB962C8B-B14F-4D97-AF65-F5344CB8AC3E}">
        <p14:creationId xmlns:p14="http://schemas.microsoft.com/office/powerpoint/2010/main" val="2623157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body" idx="1"/>
          </p:nvPr>
        </p:nvSpPr>
        <p:spPr>
          <a:ln/>
        </p:spPr>
        <p:txBody>
          <a:bodyPr/>
          <a:lstStyle/>
          <a:p>
            <a:endParaRPr lang="en-US"/>
          </a:p>
        </p:txBody>
      </p:sp>
      <p:sp>
        <p:nvSpPr>
          <p:cNvPr id="27651" name="Rectangle 3"/>
          <p:cNvSpPr>
            <a:spLocks noGrp="1" noRot="1" noChangeAspect="1" noChangeArrowheads="1" noTextEdit="1"/>
          </p:cNvSpPr>
          <p:nvPr>
            <p:ph type="sldImg"/>
          </p:nvPr>
        </p:nvSpPr>
        <p:spPr>
          <a:xfrm>
            <a:off x="1152525" y="692150"/>
            <a:ext cx="4554538" cy="3416300"/>
          </a:xfrm>
          <a:ln cap="flat"/>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body" idx="1"/>
          </p:nvPr>
        </p:nvSpPr>
        <p:spPr>
          <a:ln/>
        </p:spPr>
        <p:txBody>
          <a:bodyPr/>
          <a:lstStyle/>
          <a:p>
            <a:endParaRPr lang="en-US"/>
          </a:p>
        </p:txBody>
      </p:sp>
      <p:sp>
        <p:nvSpPr>
          <p:cNvPr id="31747" name="Rectangle 3"/>
          <p:cNvSpPr>
            <a:spLocks noGrp="1" noRot="1" noChangeAspect="1" noChangeArrowheads="1" noTextEdit="1"/>
          </p:cNvSpPr>
          <p:nvPr>
            <p:ph type="sldImg"/>
          </p:nvPr>
        </p:nvSpPr>
        <p:spPr>
          <a:xfrm>
            <a:off x="1152525" y="692150"/>
            <a:ext cx="4554538" cy="3416300"/>
          </a:xfrm>
          <a:ln cap="flat"/>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43E657-0CBB-4810-A246-B968D8DFC272}" type="slidenum">
              <a:rPr lang="en-US" smtClean="0"/>
              <a:pPr/>
              <a:t>24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7A6E1A5A-7CFB-4B0D-9F3E-8E2B117BC88E}" type="slidenum">
              <a:rPr lang="ar-SA" smtClean="0"/>
              <a:pPr/>
              <a:t>27</a:t>
            </a:fld>
            <a:endParaRPr lang="en-US" smtClean="0"/>
          </a:p>
        </p:txBody>
      </p:sp>
      <p:sp>
        <p:nvSpPr>
          <p:cNvPr id="269315" name="Rectangle 2"/>
          <p:cNvSpPr>
            <a:spLocks noGrp="1" noRot="1" noChangeAspect="1" noChangeArrowheads="1" noTextEdit="1"/>
          </p:cNvSpPr>
          <p:nvPr>
            <p:ph type="sldImg"/>
          </p:nvPr>
        </p:nvSpPr>
        <p:spPr>
          <a:ln/>
        </p:spPr>
      </p:sp>
      <p:sp>
        <p:nvSpPr>
          <p:cNvPr id="2693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25CE88CC-ABB1-4000-8CF1-84DF24A2BBF4}" type="slidenum">
              <a:rPr lang="ar-SA" smtClean="0"/>
              <a:pPr/>
              <a:t>31</a:t>
            </a:fld>
            <a:endParaRPr lang="en-US" smtClean="0"/>
          </a:p>
        </p:txBody>
      </p:sp>
      <p:sp>
        <p:nvSpPr>
          <p:cNvPr id="270339" name="Rectangle 2"/>
          <p:cNvSpPr>
            <a:spLocks noGrp="1" noRot="1" noChangeAspect="1" noChangeArrowheads="1" noTextEdit="1"/>
          </p:cNvSpPr>
          <p:nvPr>
            <p:ph type="sldImg"/>
          </p:nvPr>
        </p:nvSpPr>
        <p:spPr>
          <a:ln/>
        </p:spPr>
      </p:sp>
      <p:sp>
        <p:nvSpPr>
          <p:cNvPr id="2703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93273A60-DD06-456A-9C27-78B58EFB5537}" type="slidenum">
              <a:rPr lang="ar-SA" smtClean="0"/>
              <a:pPr/>
              <a:t>34</a:t>
            </a:fld>
            <a:endParaRPr lang="en-US" smtClean="0"/>
          </a:p>
        </p:txBody>
      </p:sp>
      <p:sp>
        <p:nvSpPr>
          <p:cNvPr id="274435" name="Rectangle 2"/>
          <p:cNvSpPr>
            <a:spLocks noGrp="1" noRot="1" noChangeAspect="1" noChangeArrowheads="1" noTextEdit="1"/>
          </p:cNvSpPr>
          <p:nvPr>
            <p:ph type="sldImg"/>
          </p:nvPr>
        </p:nvSpPr>
        <p:spPr>
          <a:ln/>
        </p:spPr>
      </p:sp>
      <p:sp>
        <p:nvSpPr>
          <p:cNvPr id="2744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2/16/2017</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B6F15528-21DE-4FAA-801E-634DDDAF4B2B}"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2/16/2017</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2/16/2017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2/16/2017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2/16/2017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2/16/2017</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1D8BD707-D9CF-40AE-B4C6-C98DA3205C09}" type="datetimeFigureOut">
              <a:rPr lang="en-US" smtClean="0"/>
              <a:pPr/>
              <a:t>2/16/2017</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endParaRPr lang="en-US" dirty="0" smtClean="0"/>
          </a:p>
          <a:p>
            <a:r>
              <a:rPr lang="en-US" sz="2000" b="1" dirty="0" smtClean="0"/>
              <a:t>Fatima </a:t>
            </a:r>
            <a:r>
              <a:rPr lang="en-US" sz="2000" b="1" dirty="0" err="1" smtClean="0"/>
              <a:t>obeidat</a:t>
            </a:r>
            <a:r>
              <a:rPr lang="en-US" sz="2000" b="1" dirty="0" smtClean="0"/>
              <a:t> , </a:t>
            </a:r>
            <a:r>
              <a:rPr lang="en-US" sz="2000" b="1" dirty="0" smtClean="0"/>
              <a:t>MD,</a:t>
            </a:r>
            <a:endParaRPr lang="en-US" sz="2000" b="1" dirty="0"/>
          </a:p>
        </p:txBody>
      </p:sp>
      <p:sp>
        <p:nvSpPr>
          <p:cNvPr id="2" name="Title 1"/>
          <p:cNvSpPr>
            <a:spLocks noGrp="1"/>
          </p:cNvSpPr>
          <p:nvPr>
            <p:ph type="ctrTitle"/>
          </p:nvPr>
        </p:nvSpPr>
        <p:spPr/>
        <p:txBody>
          <a:bodyPr/>
          <a:lstStyle/>
          <a:p>
            <a:r>
              <a:rPr lang="en-US" dirty="0" smtClean="0"/>
              <a:t>Inflammation </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chemeClr val="tx1"/>
                </a:solidFill>
                <a:latin typeface="Arial" pitchFamily="34" charset="0"/>
                <a:cs typeface="Arial" pitchFamily="34" charset="0"/>
              </a:rPr>
              <a:t>Hotness versus fever</a:t>
            </a:r>
            <a:endParaRPr lang="en-US" sz="3200" b="1" dirty="0">
              <a:solidFill>
                <a:schemeClr val="tx1"/>
              </a:solidFill>
              <a:latin typeface="Arial" pitchFamily="34" charset="0"/>
              <a:cs typeface="Arial" pitchFamily="34" charset="0"/>
            </a:endParaRPr>
          </a:p>
        </p:txBody>
      </p:sp>
      <p:sp>
        <p:nvSpPr>
          <p:cNvPr id="3" name="Content Placeholder 2"/>
          <p:cNvSpPr>
            <a:spLocks noGrp="1"/>
          </p:cNvSpPr>
          <p:nvPr>
            <p:ph sz="quarter" idx="1"/>
          </p:nvPr>
        </p:nvSpPr>
        <p:spPr>
          <a:xfrm>
            <a:off x="914400" y="1447800"/>
            <a:ext cx="7924800" cy="4572000"/>
          </a:xfrm>
        </p:spPr>
        <p:txBody>
          <a:bodyPr>
            <a:normAutofit/>
          </a:bodyPr>
          <a:lstStyle/>
          <a:p>
            <a:endParaRPr lang="en-US" sz="2400" dirty="0" smtClean="0">
              <a:latin typeface="Arial" pitchFamily="34" charset="0"/>
              <a:cs typeface="Arial" pitchFamily="34" charset="0"/>
            </a:endParaRPr>
          </a:p>
          <a:p>
            <a:pPr marL="0" indent="0">
              <a:buNone/>
            </a:pPr>
            <a:r>
              <a:rPr lang="en-US" sz="3200" dirty="0" smtClean="0">
                <a:latin typeface="Arial" pitchFamily="34" charset="0"/>
                <a:cs typeface="Arial" pitchFamily="34" charset="0"/>
              </a:rPr>
              <a:t>- Hotness : localized, due to vasodilation.</a:t>
            </a:r>
          </a:p>
          <a:p>
            <a:pPr marL="0" indent="0">
              <a:buNone/>
            </a:pPr>
            <a:r>
              <a:rPr lang="en-US" sz="3200" dirty="0" smtClean="0">
                <a:latin typeface="Arial" pitchFamily="34" charset="0"/>
                <a:cs typeface="Arial" pitchFamily="34" charset="0"/>
              </a:rPr>
              <a:t>-  Fever : systemic, caused by mediators mainly prostaglandins.</a:t>
            </a:r>
          </a:p>
          <a:p>
            <a:endParaRPr lang="en-US" sz="3200" dirty="0">
              <a:latin typeface="Arial" pitchFamily="34" charset="0"/>
              <a:cs typeface="Arial" pitchFamily="34" charset="0"/>
            </a:endParaRPr>
          </a:p>
          <a:p>
            <a:pPr marL="0" indent="0">
              <a:buNone/>
            </a:pPr>
            <a:r>
              <a:rPr lang="en-US" sz="3200" dirty="0" smtClean="0">
                <a:latin typeface="Arial" pitchFamily="34" charset="0"/>
                <a:cs typeface="Arial" pitchFamily="34" charset="0"/>
              </a:rPr>
              <a:t>-  Hotness is a cardinal sign of inflammation, fever is not!</a:t>
            </a:r>
            <a:endParaRPr lang="en-US" sz="3200" dirty="0">
              <a:latin typeface="Arial" pitchFamily="34" charset="0"/>
              <a:cs typeface="Arial" pitchFamily="34" charset="0"/>
            </a:endParaRPr>
          </a:p>
        </p:txBody>
      </p:sp>
    </p:spTree>
    <p:extLst>
      <p:ext uri="{BB962C8B-B14F-4D97-AF65-F5344CB8AC3E}">
        <p14:creationId xmlns:p14="http://schemas.microsoft.com/office/powerpoint/2010/main" val="30933579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tx1"/>
                </a:solidFill>
                <a:latin typeface="Arial" panose="020B0604020202020204" pitchFamily="34" charset="0"/>
                <a:cs typeface="Arial" panose="020B0604020202020204" pitchFamily="34" charset="0"/>
              </a:rPr>
              <a:t>Stimuli for Acute Inflammation</a:t>
            </a:r>
            <a:endParaRPr lang="en-US" dirty="0">
              <a:solidFill>
                <a:schemeClr val="tx1"/>
              </a:solidFill>
              <a:latin typeface="Arial" panose="020B0604020202020204" pitchFamily="34" charset="0"/>
              <a:cs typeface="Arial" panose="020B0604020202020204" pitchFamily="34" charset="0"/>
            </a:endParaRPr>
          </a:p>
        </p:txBody>
      </p:sp>
      <p:sp>
        <p:nvSpPr>
          <p:cNvPr id="2" name="Content Placeholder 1"/>
          <p:cNvSpPr>
            <a:spLocks noGrp="1"/>
          </p:cNvSpPr>
          <p:nvPr>
            <p:ph sz="quarter" idx="1"/>
          </p:nvPr>
        </p:nvSpPr>
        <p:spPr/>
        <p:txBody>
          <a:bodyPr>
            <a:normAutofit/>
          </a:bodyPr>
          <a:lstStyle/>
          <a:p>
            <a:endParaRPr lang="en-US" sz="2400" dirty="0" smtClean="0">
              <a:latin typeface="Arial" pitchFamily="34" charset="0"/>
              <a:cs typeface="Arial" pitchFamily="34" charset="0"/>
            </a:endParaRPr>
          </a:p>
          <a:p>
            <a:pPr marL="0" indent="0">
              <a:buNone/>
            </a:pPr>
            <a:r>
              <a:rPr lang="en-US" sz="3600" dirty="0" smtClean="0">
                <a:latin typeface="Arial" pitchFamily="34" charset="0"/>
                <a:cs typeface="Arial" pitchFamily="34" charset="0"/>
              </a:rPr>
              <a:t>1. Infections</a:t>
            </a:r>
          </a:p>
          <a:p>
            <a:pPr marL="0" indent="0">
              <a:buNone/>
            </a:pPr>
            <a:r>
              <a:rPr lang="en-US" sz="3600" dirty="0" smtClean="0">
                <a:latin typeface="Arial" pitchFamily="34" charset="0"/>
                <a:cs typeface="Arial" pitchFamily="34" charset="0"/>
              </a:rPr>
              <a:t>2.Trauma</a:t>
            </a:r>
          </a:p>
          <a:p>
            <a:pPr marL="0" indent="0">
              <a:buNone/>
            </a:pPr>
            <a:r>
              <a:rPr lang="en-US" sz="3600" dirty="0" smtClean="0">
                <a:latin typeface="Arial" pitchFamily="34" charset="0"/>
                <a:cs typeface="Arial" pitchFamily="34" charset="0"/>
              </a:rPr>
              <a:t>3.Physical and chemical agents </a:t>
            </a:r>
          </a:p>
          <a:p>
            <a:pPr marL="0" indent="0">
              <a:buNone/>
            </a:pPr>
            <a:r>
              <a:rPr lang="en-US" sz="3600" dirty="0" smtClean="0">
                <a:latin typeface="Arial" pitchFamily="34" charset="0"/>
                <a:cs typeface="Arial" pitchFamily="34" charset="0"/>
              </a:rPr>
              <a:t>4. Tissue necrosis</a:t>
            </a:r>
          </a:p>
          <a:p>
            <a:pPr marL="0" indent="0">
              <a:buNone/>
            </a:pPr>
            <a:r>
              <a:rPr lang="en-US" sz="3600" dirty="0" smtClean="0">
                <a:latin typeface="Arial" pitchFamily="34" charset="0"/>
                <a:cs typeface="Arial" pitchFamily="34" charset="0"/>
              </a:rPr>
              <a:t>5.Foreign bodies</a:t>
            </a:r>
          </a:p>
          <a:p>
            <a:pPr marL="0" indent="0">
              <a:buNone/>
            </a:pPr>
            <a:r>
              <a:rPr lang="en-US" sz="3600" dirty="0" smtClean="0">
                <a:latin typeface="Arial" pitchFamily="34" charset="0"/>
                <a:cs typeface="Arial" pitchFamily="34" charset="0"/>
              </a:rPr>
              <a:t>6. Immune reactions </a:t>
            </a:r>
            <a:endParaRPr lang="en-US" sz="36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latin typeface="Arial" panose="020B0604020202020204" pitchFamily="34" charset="0"/>
                <a:cs typeface="Arial" panose="020B0604020202020204" pitchFamily="34" charset="0"/>
              </a:rPr>
              <a:t>Inflammation.. ITIS</a:t>
            </a:r>
            <a:endParaRPr lang="en-US"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sz="quarter" idx="1"/>
          </p:nvPr>
        </p:nvSpPr>
        <p:spPr/>
        <p:txBody>
          <a:bodyPr/>
          <a:lstStyle/>
          <a:p>
            <a:pPr marL="0" indent="0">
              <a:buNone/>
            </a:pPr>
            <a:r>
              <a:rPr lang="en-US" sz="4400" dirty="0" smtClean="0">
                <a:latin typeface="Arial" panose="020B0604020202020204" pitchFamily="34" charset="0"/>
                <a:cs typeface="Arial" panose="020B0604020202020204" pitchFamily="34" charset="0"/>
              </a:rPr>
              <a:t>- Tonsill</a:t>
            </a:r>
            <a:r>
              <a:rPr lang="en-US" sz="4400" dirty="0" smtClean="0">
                <a:solidFill>
                  <a:srgbClr val="FF0000"/>
                </a:solidFill>
                <a:latin typeface="Arial" panose="020B0604020202020204" pitchFamily="34" charset="0"/>
                <a:cs typeface="Arial" panose="020B0604020202020204" pitchFamily="34" charset="0"/>
              </a:rPr>
              <a:t>itis</a:t>
            </a:r>
          </a:p>
          <a:p>
            <a:pPr marL="0" indent="0">
              <a:buNone/>
            </a:pP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Apendic</a:t>
            </a:r>
            <a:r>
              <a:rPr lang="en-US" sz="4400" dirty="0" err="1" smtClean="0">
                <a:solidFill>
                  <a:srgbClr val="FF0000"/>
                </a:solidFill>
                <a:latin typeface="Arial" panose="020B0604020202020204" pitchFamily="34" charset="0"/>
                <a:cs typeface="Arial" panose="020B0604020202020204" pitchFamily="34" charset="0"/>
              </a:rPr>
              <a:t>itis</a:t>
            </a:r>
            <a:endParaRPr lang="en-US" sz="4400" dirty="0">
              <a:solidFill>
                <a:srgbClr val="FF0000"/>
              </a:solidFill>
              <a:latin typeface="Arial" panose="020B0604020202020204" pitchFamily="34" charset="0"/>
              <a:cs typeface="Arial" panose="020B0604020202020204" pitchFamily="34" charset="0"/>
            </a:endParaRPr>
          </a:p>
          <a:p>
            <a:pPr marL="0" indent="0">
              <a:buNone/>
            </a:pPr>
            <a:r>
              <a:rPr lang="en-US" sz="4400" dirty="0" smtClean="0">
                <a:latin typeface="Arial" panose="020B0604020202020204" pitchFamily="34" charset="0"/>
                <a:cs typeface="Arial" panose="020B0604020202020204" pitchFamily="34" charset="0"/>
              </a:rPr>
              <a:t>- Pancreat</a:t>
            </a:r>
            <a:r>
              <a:rPr lang="en-US" sz="4400" dirty="0" smtClean="0">
                <a:solidFill>
                  <a:srgbClr val="FF0000"/>
                </a:solidFill>
                <a:latin typeface="Arial" panose="020B0604020202020204" pitchFamily="34" charset="0"/>
                <a:cs typeface="Arial" panose="020B0604020202020204" pitchFamily="34" charset="0"/>
              </a:rPr>
              <a:t>itis</a:t>
            </a:r>
          </a:p>
          <a:p>
            <a:pPr marL="0" indent="0">
              <a:buNone/>
            </a:pPr>
            <a:r>
              <a:rPr lang="en-US" sz="4400" dirty="0" smtClean="0">
                <a:solidFill>
                  <a:srgbClr val="FF0000"/>
                </a:solidFill>
                <a:latin typeface="Arial" panose="020B0604020202020204" pitchFamily="34" charset="0"/>
                <a:cs typeface="Arial" panose="020B0604020202020204" pitchFamily="34" charset="0"/>
              </a:rPr>
              <a:t>- Liver…?</a:t>
            </a:r>
          </a:p>
          <a:p>
            <a:pPr marL="0" indent="0">
              <a:buNone/>
            </a:pPr>
            <a:endParaRPr lang="en-US" dirty="0" smtClean="0">
              <a:solidFill>
                <a:srgbClr val="FF0000"/>
              </a:solidFill>
            </a:endParaRPr>
          </a:p>
          <a:p>
            <a:endParaRPr lang="en-US" dirty="0"/>
          </a:p>
        </p:txBody>
      </p:sp>
    </p:spTree>
    <p:extLst>
      <p:ext uri="{BB962C8B-B14F-4D97-AF65-F5344CB8AC3E}">
        <p14:creationId xmlns:p14="http://schemas.microsoft.com/office/powerpoint/2010/main" val="21019114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smtClean="0">
                <a:solidFill>
                  <a:schemeClr val="tx1"/>
                </a:solidFill>
                <a:latin typeface="Arial" panose="020B0604020202020204" pitchFamily="34" charset="0"/>
                <a:cs typeface="Arial" panose="020B0604020202020204" pitchFamily="34" charset="0"/>
              </a:rPr>
              <a:t>Acute Vs chronic Inflammation </a:t>
            </a:r>
            <a:endParaRPr lang="en-US" b="1" dirty="0">
              <a:solidFill>
                <a:schemeClr val="tx1"/>
              </a:solidFill>
              <a:latin typeface="Arial" panose="020B0604020202020204" pitchFamily="34" charset="0"/>
              <a:cs typeface="Arial" panose="020B0604020202020204" pitchFamily="34" charset="0"/>
            </a:endParaRPr>
          </a:p>
        </p:txBody>
      </p:sp>
      <p:sp>
        <p:nvSpPr>
          <p:cNvPr id="5" name="Content Placeholder 4"/>
          <p:cNvSpPr>
            <a:spLocks noGrp="1"/>
          </p:cNvSpPr>
          <p:nvPr>
            <p:ph sz="quarter" idx="1"/>
          </p:nvPr>
        </p:nvSpPr>
        <p:spPr/>
        <p:txBody>
          <a:bodyPr>
            <a:normAutofit/>
          </a:bodyPr>
          <a:lstStyle/>
          <a:p>
            <a:r>
              <a:rPr lang="en-US" sz="3200" b="1" dirty="0" smtClean="0">
                <a:latin typeface="Arial" panose="020B0604020202020204" pitchFamily="34" charset="0"/>
                <a:cs typeface="Arial" panose="020B0604020202020204" pitchFamily="34" charset="0"/>
              </a:rPr>
              <a:t>Acute inflammation </a:t>
            </a:r>
          </a:p>
          <a:p>
            <a:pPr marL="0" indent="0">
              <a:buNone/>
            </a:pPr>
            <a:r>
              <a:rPr lang="en-US" sz="3200" dirty="0" smtClean="0">
                <a:latin typeface="Arial" pitchFamily="34" charset="0"/>
                <a:cs typeface="Arial" pitchFamily="34" charset="0"/>
              </a:rPr>
              <a:t>-  Rapid onset</a:t>
            </a:r>
          </a:p>
          <a:p>
            <a:pPr marL="0" indent="0">
              <a:buNone/>
            </a:pPr>
            <a:r>
              <a:rPr lang="en-US" sz="3200" dirty="0" smtClean="0">
                <a:latin typeface="Arial" pitchFamily="34" charset="0"/>
                <a:cs typeface="Arial" pitchFamily="34" charset="0"/>
              </a:rPr>
              <a:t>-  Short duration</a:t>
            </a:r>
          </a:p>
          <a:p>
            <a:pPr marL="0" indent="0">
              <a:buNone/>
            </a:pPr>
            <a:r>
              <a:rPr lang="en-US" sz="3200" dirty="0" smtClean="0">
                <a:latin typeface="Arial" pitchFamily="34" charset="0"/>
                <a:cs typeface="Arial" pitchFamily="34" charset="0"/>
              </a:rPr>
              <a:t>-  Lasting few minutes to few days</a:t>
            </a:r>
          </a:p>
          <a:p>
            <a:pPr marL="0" indent="0">
              <a:buNone/>
            </a:pPr>
            <a:r>
              <a:rPr lang="en-US" sz="3200" dirty="0" smtClean="0">
                <a:latin typeface="Arial" pitchFamily="34" charset="0"/>
                <a:cs typeface="Arial" pitchFamily="34" charset="0"/>
              </a:rPr>
              <a:t>-  Exudate</a:t>
            </a:r>
          </a:p>
          <a:p>
            <a:pPr marL="0" indent="0">
              <a:buNone/>
            </a:pPr>
            <a:r>
              <a:rPr lang="en-US" sz="3200" dirty="0" smtClean="0">
                <a:latin typeface="Arial" pitchFamily="34" charset="0"/>
                <a:cs typeface="Arial" pitchFamily="34" charset="0"/>
              </a:rPr>
              <a:t>-   Predominantly neutrophilic.</a:t>
            </a:r>
          </a:p>
          <a:p>
            <a:pPr marL="0" indent="0">
              <a:buNone/>
            </a:pPr>
            <a:r>
              <a:rPr lang="en-US" sz="3200" dirty="0" smtClean="0">
                <a:latin typeface="Arial" pitchFamily="34" charset="0"/>
                <a:cs typeface="Arial" pitchFamily="34" charset="0"/>
              </a:rPr>
              <a:t>-   Prominent signs</a:t>
            </a:r>
          </a:p>
          <a:p>
            <a:endParaRPr lang="en-US" dirty="0" smtClean="0"/>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sp>
        <p:nvSpPr>
          <p:cNvPr id="9" name="Content Placeholder 6"/>
          <p:cNvSpPr>
            <a:spLocks noGrp="1"/>
          </p:cNvSpPr>
          <p:nvPr>
            <p:ph sz="quarter" idx="1"/>
          </p:nvPr>
        </p:nvSpPr>
        <p:spPr/>
        <p:txBody>
          <a:bodyPr>
            <a:normAutofit/>
          </a:bodyPr>
          <a:lstStyle/>
          <a:p>
            <a:r>
              <a:rPr lang="en-US" sz="3600" b="1" dirty="0" smtClean="0">
                <a:latin typeface="Arial" panose="020B0604020202020204" pitchFamily="34" charset="0"/>
                <a:cs typeface="Arial" panose="020B0604020202020204" pitchFamily="34" charset="0"/>
              </a:rPr>
              <a:t>Chronic inflammation</a:t>
            </a:r>
          </a:p>
          <a:p>
            <a:pPr marL="0" indent="0">
              <a:buNone/>
            </a:pPr>
            <a:r>
              <a:rPr lang="en-US" sz="3600" dirty="0" smtClean="0">
                <a:latin typeface="Arial" pitchFamily="34" charset="0"/>
                <a:cs typeface="Arial" pitchFamily="34" charset="0"/>
              </a:rPr>
              <a:t>-  More insidious.</a:t>
            </a:r>
          </a:p>
          <a:p>
            <a:pPr marL="0" indent="0">
              <a:buNone/>
            </a:pPr>
            <a:r>
              <a:rPr lang="en-US" sz="3600" dirty="0" smtClean="0">
                <a:latin typeface="Arial" pitchFamily="34" charset="0"/>
                <a:cs typeface="Arial" pitchFamily="34" charset="0"/>
              </a:rPr>
              <a:t>- longer duration (days to years)</a:t>
            </a:r>
          </a:p>
          <a:p>
            <a:pPr marL="0" indent="0">
              <a:buNone/>
            </a:pPr>
            <a:r>
              <a:rPr lang="en-US" sz="3600" dirty="0" smtClean="0">
                <a:latin typeface="Arial" pitchFamily="34" charset="0"/>
                <a:cs typeface="Arial" pitchFamily="34" charset="0"/>
              </a:rPr>
              <a:t>-  lymphocytes and macrophages</a:t>
            </a:r>
          </a:p>
          <a:p>
            <a:pPr marL="0" indent="0">
              <a:buNone/>
            </a:pPr>
            <a:r>
              <a:rPr lang="en-US" sz="3600" dirty="0" smtClean="0">
                <a:latin typeface="Arial" pitchFamily="34" charset="0"/>
                <a:cs typeface="Arial" pitchFamily="34" charset="0"/>
              </a:rPr>
              <a:t>-  Vascular proliferation and fibrosis (scarring).</a:t>
            </a:r>
          </a:p>
          <a:p>
            <a:pPr marL="0" indent="0">
              <a:buNone/>
            </a:pPr>
            <a:r>
              <a:rPr lang="en-US" sz="3600" dirty="0" smtClean="0">
                <a:latin typeface="Arial" pitchFamily="34" charset="0"/>
                <a:cs typeface="Arial" pitchFamily="34" charset="0"/>
              </a:rPr>
              <a:t>-  Mild signs</a:t>
            </a:r>
          </a:p>
          <a:p>
            <a:endParaRPr lang="en-US" dirty="0"/>
          </a:p>
        </p:txBody>
      </p:sp>
    </p:spTree>
    <p:extLst>
      <p:ext uri="{BB962C8B-B14F-4D97-AF65-F5344CB8AC3E}">
        <p14:creationId xmlns:p14="http://schemas.microsoft.com/office/powerpoint/2010/main" val="6832552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
            </a:r>
            <a:br>
              <a:rPr lang="en-US" dirty="0" smtClean="0"/>
            </a:br>
            <a:r>
              <a:rPr lang="en-US" dirty="0" smtClean="0"/>
              <a:t>Gout</a:t>
            </a:r>
            <a:br>
              <a:rPr lang="en-US" dirty="0" smtClean="0"/>
            </a:br>
            <a:endParaRPr lang="en-US" dirty="0"/>
          </a:p>
        </p:txBody>
      </p:sp>
      <p:pic>
        <p:nvPicPr>
          <p:cNvPr id="9" name="Picture 2" descr="C:\Users\Heyam\Desktop\th8QH27KSC.jpg"/>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1828801"/>
            <a:ext cx="6553200" cy="441769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latin typeface="Times New Roman" pitchFamily="18" charset="0"/>
                <a:cs typeface="Times New Roman" pitchFamily="18" charset="0"/>
              </a:rPr>
              <a:t>1. Vascular Changes</a:t>
            </a:r>
            <a:endParaRPr lang="en-US" b="1" dirty="0">
              <a:solidFill>
                <a:schemeClr val="tx1"/>
              </a:solidFill>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rmAutofit/>
          </a:bodyPr>
          <a:lstStyle/>
          <a:p>
            <a:pPr>
              <a:buNone/>
            </a:pPr>
            <a:endParaRPr lang="en-US" sz="2000" b="1" i="1" dirty="0" smtClean="0">
              <a:solidFill>
                <a:srgbClr val="FF0000"/>
              </a:solidFill>
              <a:latin typeface="Arial" pitchFamily="34" charset="0"/>
              <a:cs typeface="Arial" pitchFamily="34" charset="0"/>
            </a:endParaRPr>
          </a:p>
          <a:p>
            <a:pPr>
              <a:buNone/>
            </a:pPr>
            <a:r>
              <a:rPr lang="en-US" sz="2800" b="1" dirty="0" smtClean="0">
                <a:latin typeface="Arial" pitchFamily="34" charset="0"/>
                <a:cs typeface="Arial" pitchFamily="34" charset="0"/>
              </a:rPr>
              <a:t>A. Changes in Vascular Caliber and Flow:</a:t>
            </a:r>
          </a:p>
          <a:p>
            <a:pPr marL="0" indent="0">
              <a:buNone/>
            </a:pPr>
            <a:r>
              <a:rPr lang="en-US" sz="2800" b="1" dirty="0" smtClean="0">
                <a:latin typeface="Arial" pitchFamily="34" charset="0"/>
                <a:cs typeface="Arial" pitchFamily="34" charset="0"/>
              </a:rPr>
              <a:t>- Transient vasoconstriction </a:t>
            </a:r>
            <a:r>
              <a:rPr lang="en-US" sz="2800" dirty="0" smtClean="0">
                <a:latin typeface="Arial" pitchFamily="34" charset="0"/>
                <a:cs typeface="Arial" pitchFamily="34" charset="0"/>
              </a:rPr>
              <a:t>(lasting only for seconds)</a:t>
            </a:r>
          </a:p>
          <a:p>
            <a:pPr marL="0" indent="0">
              <a:buNone/>
            </a:pPr>
            <a:r>
              <a:rPr lang="en-US" sz="2800" b="1" dirty="0" smtClean="0">
                <a:latin typeface="Arial" pitchFamily="34" charset="0"/>
                <a:cs typeface="Arial" pitchFamily="34" charset="0"/>
              </a:rPr>
              <a:t>-  Arteriolar vasodilation</a:t>
            </a:r>
            <a:r>
              <a:rPr lang="en-US" sz="2800" dirty="0" smtClean="0">
                <a:latin typeface="Arial" pitchFamily="34" charset="0"/>
                <a:cs typeface="Arial" pitchFamily="34" charset="0"/>
              </a:rPr>
              <a:t>.</a:t>
            </a:r>
          </a:p>
          <a:p>
            <a:pPr marL="0" indent="0">
              <a:buNone/>
            </a:pPr>
            <a:r>
              <a:rPr lang="en-US" sz="2800" b="1" dirty="0" smtClean="0">
                <a:latin typeface="Arial" pitchFamily="34" charset="0"/>
                <a:cs typeface="Arial" pitchFamily="34" charset="0"/>
              </a:rPr>
              <a:t>-  Capillary and </a:t>
            </a:r>
            <a:r>
              <a:rPr lang="en-US" sz="2800" b="1" dirty="0" err="1" smtClean="0">
                <a:latin typeface="Arial" pitchFamily="34" charset="0"/>
                <a:cs typeface="Arial" pitchFamily="34" charset="0"/>
              </a:rPr>
              <a:t>venular</a:t>
            </a:r>
            <a:r>
              <a:rPr lang="en-US" sz="2800" b="1" dirty="0" smtClean="0">
                <a:latin typeface="Arial" pitchFamily="34" charset="0"/>
                <a:cs typeface="Arial" pitchFamily="34" charset="0"/>
              </a:rPr>
              <a:t> vasodilatation</a:t>
            </a:r>
            <a:r>
              <a:rPr lang="en-US" sz="2800" dirty="0" smtClean="0">
                <a:latin typeface="Arial" pitchFamily="34" charset="0"/>
                <a:cs typeface="Arial" pitchFamily="34" charset="0"/>
              </a:rPr>
              <a:t>.</a:t>
            </a:r>
          </a:p>
          <a:p>
            <a:pPr marL="0" indent="0">
              <a:buNone/>
            </a:pPr>
            <a:r>
              <a:rPr lang="en-US" sz="2000" dirty="0" smtClean="0">
                <a:latin typeface="Arial" pitchFamily="34" charset="0"/>
                <a:cs typeface="Arial" pitchFamily="34" charset="0"/>
              </a:rPr>
              <a: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marL="0" indent="0">
              <a:buNone/>
            </a:pPr>
            <a:r>
              <a:rPr lang="en-US" sz="2400" b="1" dirty="0">
                <a:latin typeface="Arial" pitchFamily="34" charset="0"/>
                <a:cs typeface="Arial" pitchFamily="34" charset="0"/>
              </a:rPr>
              <a:t>-  </a:t>
            </a:r>
            <a:r>
              <a:rPr lang="en-US" sz="3600" b="1" dirty="0">
                <a:latin typeface="Arial" pitchFamily="34" charset="0"/>
                <a:cs typeface="Arial" pitchFamily="34" charset="0"/>
              </a:rPr>
              <a:t>Slowing of the circulation and stasis.</a:t>
            </a:r>
          </a:p>
          <a:p>
            <a:pPr marL="0" indent="0">
              <a:buNone/>
            </a:pPr>
            <a:r>
              <a:rPr lang="en-US" sz="3600" b="1" dirty="0">
                <a:latin typeface="Arial" pitchFamily="34" charset="0"/>
                <a:cs typeface="Arial" pitchFamily="34" charset="0"/>
              </a:rPr>
              <a:t>-  Leukocyte margination.</a:t>
            </a:r>
          </a:p>
          <a:p>
            <a:endParaRPr lang="en-US" sz="3600" dirty="0">
              <a:latin typeface="Arial" pitchFamily="34" charset="0"/>
              <a:cs typeface="Arial" pitchFamily="34" charset="0"/>
            </a:endParaRPr>
          </a:p>
          <a:p>
            <a:r>
              <a:rPr lang="en-US" sz="3600" dirty="0">
                <a:latin typeface="Arial" pitchFamily="34" charset="0"/>
                <a:cs typeface="Arial" pitchFamily="34" charset="0"/>
              </a:rPr>
              <a:t>NET RESULT HOTTNESS AND REDNESS</a:t>
            </a:r>
            <a:endParaRPr lang="en-US" sz="3600" dirty="0"/>
          </a:p>
        </p:txBody>
      </p:sp>
    </p:spTree>
    <p:extLst>
      <p:ext uri="{BB962C8B-B14F-4D97-AF65-F5344CB8AC3E}">
        <p14:creationId xmlns:p14="http://schemas.microsoft.com/office/powerpoint/2010/main" val="24754567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Normal </a:t>
            </a:r>
            <a:endParaRPr lang="en-US" dirty="0"/>
          </a:p>
        </p:txBody>
      </p:sp>
      <p:pic>
        <p:nvPicPr>
          <p:cNvPr id="2050" name="Picture 2"/>
          <p:cNvPicPr>
            <a:picLocks noGrp="1" noChangeAspect="1" noChangeArrowheads="1"/>
          </p:cNvPicPr>
          <p:nvPr>
            <p:ph sz="quarter" idx="1"/>
          </p:nvPr>
        </p:nvPicPr>
        <p:blipFill>
          <a:blip r:embed="rId2" cstate="print"/>
          <a:srcRect/>
          <a:stretch>
            <a:fillRect/>
          </a:stretch>
        </p:blipFill>
        <p:spPr bwMode="auto">
          <a:xfrm>
            <a:off x="714348" y="1561506"/>
            <a:ext cx="7786742" cy="4010633"/>
          </a:xfrm>
          <a:prstGeom prst="rect">
            <a:avLst/>
          </a:prstGeom>
          <a:noFill/>
          <a:ln w="9525">
            <a:noFill/>
            <a:miter lim="800000"/>
            <a:headEnd/>
            <a:tailEnd/>
          </a:ln>
          <a:effectLst/>
        </p:spPr>
      </p:pic>
    </p:spTree>
    <p:extLst>
      <p:ext uri="{BB962C8B-B14F-4D97-AF65-F5344CB8AC3E}">
        <p14:creationId xmlns:p14="http://schemas.microsoft.com/office/powerpoint/2010/main" val="29213020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sz="quarter" idx="1"/>
          </p:nvPr>
        </p:nvPicPr>
        <p:blipFill>
          <a:blip r:embed="rId2" cstate="print"/>
          <a:srcRect/>
          <a:stretch>
            <a:fillRect/>
          </a:stretch>
        </p:blipFill>
        <p:spPr bwMode="auto">
          <a:xfrm>
            <a:off x="214282" y="142852"/>
            <a:ext cx="8643998" cy="5644379"/>
          </a:xfrm>
          <a:prstGeom prst="rect">
            <a:avLst/>
          </a:prstGeom>
          <a:noFill/>
          <a:ln w="9525">
            <a:noFill/>
            <a:miter lim="800000"/>
            <a:headEnd/>
            <a:tailEnd/>
          </a:ln>
          <a:effectLst/>
        </p:spPr>
      </p:pic>
    </p:spTree>
    <p:extLst>
      <p:ext uri="{BB962C8B-B14F-4D97-AF65-F5344CB8AC3E}">
        <p14:creationId xmlns:p14="http://schemas.microsoft.com/office/powerpoint/2010/main" val="6649674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772400" cy="960438"/>
          </a:xfrm>
        </p:spPr>
        <p:txBody>
          <a:bodyPr>
            <a:normAutofit fontScale="90000"/>
          </a:bodyPr>
          <a:lstStyle/>
          <a:p>
            <a:r>
              <a:rPr lang="en-US" dirty="0" smtClean="0"/>
              <a:t/>
            </a:r>
            <a:br>
              <a:rPr lang="en-US" dirty="0" smtClean="0"/>
            </a:br>
            <a:r>
              <a:rPr lang="en-US" dirty="0" smtClean="0"/>
              <a:t/>
            </a:r>
            <a:br>
              <a:rPr lang="en-US" dirty="0" smtClean="0"/>
            </a:br>
            <a:r>
              <a:rPr lang="en-US" dirty="0"/>
              <a:t/>
            </a:r>
            <a:br>
              <a:rPr lang="en-US" dirty="0"/>
            </a:br>
            <a:r>
              <a:rPr lang="en-US" smtClean="0"/>
              <a:t/>
            </a:r>
            <a:br>
              <a:rPr lang="en-US" smtClean="0"/>
            </a:br>
            <a:endParaRPr lang="en-US" sz="4900"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sz="quarter" idx="1"/>
          </p:nvPr>
        </p:nvSpPr>
        <p:spPr/>
        <p:txBody>
          <a:bodyPr>
            <a:normAutofit/>
          </a:bodyPr>
          <a:lstStyle/>
          <a:p>
            <a:pPr marL="0" indent="0">
              <a:buNone/>
            </a:pPr>
            <a:r>
              <a:rPr lang="en-US" sz="3200" dirty="0" smtClean="0">
                <a:latin typeface="Arial" pitchFamily="34" charset="0"/>
                <a:cs typeface="Arial" pitchFamily="34" charset="0"/>
              </a:rPr>
              <a:t>- Is a protective response involving host cells, blood vessels, and proteins and other mediators that is intended to eliminate the initial cause of cell injury, as well as the necrotic cells and tissues resulting from the original insult, and to initiate the process of repair.</a:t>
            </a:r>
          </a:p>
          <a:p>
            <a:pPr marL="0" indent="0">
              <a:buNone/>
            </a:pPr>
            <a:endParaRPr lang="en-US" sz="2000" dirty="0" smtClean="0">
              <a:latin typeface="Arial" pitchFamily="34" charset="0"/>
              <a:cs typeface="Arial"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14282" y="188641"/>
            <a:ext cx="8174142" cy="1440160"/>
          </a:xfrm>
          <a:noFill/>
          <a:ln/>
        </p:spPr>
        <p:txBody>
          <a:bodyPr>
            <a:normAutofit fontScale="90000"/>
          </a:bodyPr>
          <a:lstStyle/>
          <a:p>
            <a:pPr>
              <a:lnSpc>
                <a:spcPct val="90000"/>
              </a:lnSpc>
            </a:pPr>
            <a:r>
              <a:rPr lang="en-US" sz="4000" dirty="0" smtClean="0">
                <a:latin typeface="Times New Roman" pitchFamily="18" charset="0"/>
                <a:cs typeface="Times New Roman" pitchFamily="18" charset="0"/>
              </a:rPr>
              <a:t/>
            </a:r>
            <a:br>
              <a:rPr lang="en-US" sz="4000" dirty="0" smtClean="0">
                <a:latin typeface="Times New Roman" pitchFamily="18" charset="0"/>
                <a:cs typeface="Times New Roman" pitchFamily="18" charset="0"/>
              </a:rPr>
            </a:br>
            <a:r>
              <a:rPr lang="en-US" sz="3600" b="1" dirty="0" smtClean="0">
                <a:solidFill>
                  <a:schemeClr val="tx1"/>
                </a:solidFill>
                <a:latin typeface="Arial" pitchFamily="34" charset="0"/>
                <a:cs typeface="Arial" pitchFamily="34" charset="0"/>
              </a:rPr>
              <a:t>Vasodilatation</a:t>
            </a:r>
            <a:br>
              <a:rPr lang="en-US" sz="3600" b="1" dirty="0" smtClean="0">
                <a:solidFill>
                  <a:schemeClr val="tx1"/>
                </a:solidFill>
                <a:latin typeface="Arial" pitchFamily="34" charset="0"/>
                <a:cs typeface="Arial" pitchFamily="34" charset="0"/>
              </a:rPr>
            </a:br>
            <a:endParaRPr lang="en-US" sz="3600" b="1" dirty="0">
              <a:solidFill>
                <a:schemeClr val="tx1"/>
              </a:solidFill>
              <a:effectLst>
                <a:outerShdw blurRad="38100" dist="38100" dir="2700000" algn="tl">
                  <a:srgbClr val="000000"/>
                </a:outerShdw>
              </a:effectLst>
              <a:latin typeface="Arial" pitchFamily="34" charset="0"/>
              <a:cs typeface="Arial" pitchFamily="34" charset="0"/>
            </a:endParaRPr>
          </a:p>
        </p:txBody>
      </p:sp>
      <p:sp>
        <p:nvSpPr>
          <p:cNvPr id="26627" name="Rectangle 3"/>
          <p:cNvSpPr>
            <a:spLocks noGrp="1" noChangeArrowheads="1"/>
          </p:cNvSpPr>
          <p:nvPr>
            <p:ph sz="quarter" idx="1"/>
          </p:nvPr>
        </p:nvSpPr>
        <p:spPr>
          <a:xfrm>
            <a:off x="214282" y="1714488"/>
            <a:ext cx="8701118" cy="4810137"/>
          </a:xfrm>
          <a:noFill/>
          <a:ln/>
        </p:spPr>
        <p:txBody>
          <a:bodyPr>
            <a:normAutofit/>
          </a:bodyPr>
          <a:lstStyle/>
          <a:p>
            <a:pPr algn="just" rtl="0">
              <a:lnSpc>
                <a:spcPct val="90000"/>
              </a:lnSpc>
              <a:buClr>
                <a:srgbClr val="FF3300"/>
              </a:buClr>
              <a:buFont typeface="Monotype Sorts" pitchFamily="2" charset="2"/>
              <a:buChar char="u"/>
            </a:pPr>
            <a:endParaRPr lang="en-US" b="1" dirty="0" smtClean="0">
              <a:latin typeface="Times New Roman" pitchFamily="18" charset="0"/>
              <a:cs typeface="Times New Roman" pitchFamily="18" charset="0"/>
            </a:endParaRPr>
          </a:p>
          <a:p>
            <a:pPr marL="0" indent="0" algn="just" rtl="0">
              <a:lnSpc>
                <a:spcPct val="90000"/>
              </a:lnSpc>
              <a:buClr>
                <a:srgbClr val="FF3300"/>
              </a:buClr>
              <a:buNone/>
            </a:pPr>
            <a:r>
              <a:rPr lang="en-US" sz="2000" dirty="0" smtClean="0">
                <a:latin typeface="Arial" pitchFamily="34" charset="0"/>
                <a:cs typeface="Arial" pitchFamily="34" charset="0"/>
              </a:rPr>
              <a:t>- </a:t>
            </a:r>
            <a:r>
              <a:rPr lang="en-US" sz="3200" dirty="0" smtClean="0">
                <a:latin typeface="Arial" pitchFamily="34" charset="0"/>
                <a:cs typeface="Arial" pitchFamily="34" charset="0"/>
              </a:rPr>
              <a:t>Begins first in arterioles then affects  capillaries and </a:t>
            </a:r>
            <a:r>
              <a:rPr lang="en-US" sz="3200" dirty="0" err="1" smtClean="0">
                <a:latin typeface="Arial" pitchFamily="34" charset="0"/>
                <a:cs typeface="Arial" pitchFamily="34" charset="0"/>
              </a:rPr>
              <a:t>venules</a:t>
            </a:r>
            <a:r>
              <a:rPr lang="en-US" sz="3200" dirty="0" smtClean="0">
                <a:latin typeface="Arial" pitchFamily="34" charset="0"/>
                <a:cs typeface="Arial" pitchFamily="34" charset="0"/>
              </a:rPr>
              <a:t>.</a:t>
            </a:r>
          </a:p>
          <a:p>
            <a:pPr marL="0" indent="0" algn="just" rtl="0">
              <a:lnSpc>
                <a:spcPct val="90000"/>
              </a:lnSpc>
              <a:buClr>
                <a:srgbClr val="FF3300"/>
              </a:buClr>
              <a:buNone/>
            </a:pPr>
            <a:r>
              <a:rPr lang="en-US" sz="3200" dirty="0" smtClean="0">
                <a:latin typeface="Arial" pitchFamily="34" charset="0"/>
                <a:cs typeface="Arial" pitchFamily="34" charset="0"/>
              </a:rPr>
              <a:t>- It leads to </a:t>
            </a:r>
          </a:p>
          <a:p>
            <a:pPr marL="0" indent="0" algn="just" rtl="0">
              <a:lnSpc>
                <a:spcPct val="90000"/>
              </a:lnSpc>
              <a:buClr>
                <a:srgbClr val="FF3300"/>
              </a:buClr>
              <a:buNone/>
            </a:pPr>
            <a:r>
              <a:rPr lang="en-US" sz="3200" dirty="0" err="1" smtClean="0">
                <a:latin typeface="Arial" pitchFamily="34" charset="0"/>
                <a:cs typeface="Arial" pitchFamily="34" charset="0"/>
              </a:rPr>
              <a:t>i</a:t>
            </a:r>
            <a:r>
              <a:rPr lang="en-US" sz="3200" dirty="0" smtClean="0">
                <a:latin typeface="Arial" pitchFamily="34" charset="0"/>
                <a:cs typeface="Arial" pitchFamily="34" charset="0"/>
              </a:rPr>
              <a:t>. increasing </a:t>
            </a:r>
            <a:r>
              <a:rPr lang="en-US" sz="3200" dirty="0">
                <a:latin typeface="Arial" pitchFamily="34" charset="0"/>
                <a:cs typeface="Arial" pitchFamily="34" charset="0"/>
              </a:rPr>
              <a:t>blood </a:t>
            </a:r>
            <a:r>
              <a:rPr lang="en-US" sz="3200" dirty="0" smtClean="0">
                <a:latin typeface="Arial" pitchFamily="34" charset="0"/>
                <a:cs typeface="Arial" pitchFamily="34" charset="0"/>
              </a:rPr>
              <a:t>flow., </a:t>
            </a:r>
            <a:r>
              <a:rPr lang="en-US" sz="3200" dirty="0" err="1" smtClean="0">
                <a:latin typeface="Arial" pitchFamily="34" charset="0"/>
                <a:cs typeface="Arial" pitchFamily="34" charset="0"/>
              </a:rPr>
              <a:t>therfore</a:t>
            </a:r>
            <a:r>
              <a:rPr lang="en-US" sz="3200" dirty="0" smtClean="0">
                <a:latin typeface="Arial" pitchFamily="34" charset="0"/>
                <a:cs typeface="Arial" pitchFamily="34" charset="0"/>
              </a:rPr>
              <a:t> hotness and redness.</a:t>
            </a:r>
          </a:p>
          <a:p>
            <a:pPr marL="0" indent="0" algn="just" rtl="0">
              <a:lnSpc>
                <a:spcPct val="90000"/>
              </a:lnSpc>
              <a:buClr>
                <a:srgbClr val="FF3300"/>
              </a:buClr>
              <a:buNone/>
            </a:pPr>
            <a:r>
              <a:rPr lang="en-US" sz="3200" dirty="0" smtClean="0">
                <a:latin typeface="Arial" pitchFamily="34" charset="0"/>
                <a:cs typeface="Arial" pitchFamily="34" charset="0"/>
              </a:rPr>
              <a:t>ii. Increased </a:t>
            </a:r>
            <a:r>
              <a:rPr lang="en-US" sz="3200" dirty="0">
                <a:latin typeface="Arial" pitchFamily="34" charset="0"/>
                <a:cs typeface="Arial" pitchFamily="34" charset="0"/>
              </a:rPr>
              <a:t>local hydrostatic </a:t>
            </a:r>
            <a:r>
              <a:rPr lang="en-US" sz="3200" dirty="0" smtClean="0">
                <a:latin typeface="Arial" pitchFamily="34" charset="0"/>
                <a:cs typeface="Arial" pitchFamily="34" charset="0"/>
              </a:rPr>
              <a:t>pressure</a:t>
            </a:r>
          </a:p>
          <a:p>
            <a:pPr marL="0" indent="0" algn="just" rtl="0">
              <a:lnSpc>
                <a:spcPct val="90000"/>
              </a:lnSpc>
              <a:buClr>
                <a:srgbClr val="FF3300"/>
              </a:buClr>
              <a:buNone/>
            </a:pPr>
            <a:r>
              <a:rPr lang="en-US" sz="3200" dirty="0" err="1" smtClean="0">
                <a:latin typeface="Arial" pitchFamily="34" charset="0"/>
                <a:cs typeface="Arial" pitchFamily="34" charset="0"/>
              </a:rPr>
              <a:t>iii.Transudation</a:t>
            </a:r>
            <a:r>
              <a:rPr lang="en-US" sz="3200" dirty="0" smtClean="0">
                <a:latin typeface="Arial" pitchFamily="34" charset="0"/>
                <a:cs typeface="Arial" pitchFamily="34" charset="0"/>
              </a:rPr>
              <a:t> </a:t>
            </a:r>
            <a:r>
              <a:rPr lang="en-US" sz="3200" dirty="0">
                <a:latin typeface="Arial" pitchFamily="34" charset="0"/>
                <a:cs typeface="Arial" pitchFamily="34" charset="0"/>
              </a:rPr>
              <a:t>of protein </a:t>
            </a:r>
            <a:r>
              <a:rPr lang="en-US" sz="3200" dirty="0" smtClean="0">
                <a:latin typeface="Arial" pitchFamily="34" charset="0"/>
                <a:cs typeface="Arial" pitchFamily="34" charset="0"/>
              </a:rPr>
              <a:t>poor </a:t>
            </a:r>
            <a:r>
              <a:rPr lang="en-US" sz="3200" dirty="0">
                <a:latin typeface="Arial" pitchFamily="34" charset="0"/>
                <a:cs typeface="Arial" pitchFamily="34" charset="0"/>
              </a:rPr>
              <a:t>fluid into the extravascular </a:t>
            </a:r>
            <a:r>
              <a:rPr lang="en-US" sz="3200" dirty="0" smtClean="0">
                <a:latin typeface="Arial" pitchFamily="34" charset="0"/>
                <a:cs typeface="Arial" pitchFamily="34" charset="0"/>
              </a:rPr>
              <a:t>space</a:t>
            </a:r>
          </a:p>
          <a:p>
            <a:pPr algn="just" rtl="0">
              <a:lnSpc>
                <a:spcPct val="90000"/>
              </a:lnSpc>
              <a:buClr>
                <a:srgbClr val="FF3300"/>
              </a:buClr>
              <a:buNone/>
            </a:pPr>
            <a:endParaRPr lang="en-US" sz="3200" dirty="0" smtClean="0">
              <a:latin typeface="Arial" pitchFamily="34" charset="0"/>
              <a:cs typeface="Arial" pitchFamily="34" charset="0"/>
            </a:endParaRPr>
          </a:p>
          <a:p>
            <a:pPr algn="just" rtl="0">
              <a:lnSpc>
                <a:spcPct val="90000"/>
              </a:lnSpc>
              <a:buClr>
                <a:srgbClr val="FF3300"/>
              </a:buClr>
              <a:buNone/>
            </a:pPr>
            <a:endParaRPr lang="en-US" sz="2800" dirty="0">
              <a:latin typeface="Verdana" pitchFamily="34" charset="0"/>
              <a:cs typeface="Traditional Arabic" pitchFamily="2" charset="-78"/>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762000" y="304800"/>
            <a:ext cx="7772400" cy="1143000"/>
          </a:xfrm>
          <a:noFill/>
          <a:ln/>
        </p:spPr>
        <p:txBody>
          <a:bodyPr>
            <a:normAutofit/>
          </a:bodyPr>
          <a:lstStyle/>
          <a:p>
            <a:pPr>
              <a:lnSpc>
                <a:spcPct val="90000"/>
              </a:lnSpc>
            </a:pPr>
            <a:r>
              <a:rPr lang="en-US" dirty="0" smtClean="0">
                <a:solidFill>
                  <a:schemeClr val="tx1"/>
                </a:solidFill>
                <a:latin typeface="Times New Roman" pitchFamily="18" charset="0"/>
                <a:cs typeface="Times New Roman" pitchFamily="18" charset="0"/>
              </a:rPr>
              <a:t>Persistence of stasis</a:t>
            </a:r>
            <a:endParaRPr lang="en-US" b="1" dirty="0">
              <a:solidFill>
                <a:schemeClr val="tx1"/>
              </a:solidFill>
              <a:effectLst>
                <a:outerShdw blurRad="38100" dist="38100" dir="2700000" algn="tl">
                  <a:srgbClr val="000000"/>
                </a:outerShdw>
              </a:effectLst>
              <a:latin typeface="Verdana" pitchFamily="34" charset="0"/>
              <a:cs typeface="Traditional Arabic" pitchFamily="2" charset="-78"/>
            </a:endParaRPr>
          </a:p>
        </p:txBody>
      </p:sp>
      <p:sp>
        <p:nvSpPr>
          <p:cNvPr id="30723" name="Rectangle 3"/>
          <p:cNvSpPr>
            <a:spLocks noGrp="1" noChangeArrowheads="1"/>
          </p:cNvSpPr>
          <p:nvPr>
            <p:ph sz="quarter" idx="1"/>
          </p:nvPr>
        </p:nvSpPr>
        <p:spPr>
          <a:xfrm>
            <a:off x="285721" y="1500173"/>
            <a:ext cx="8534430" cy="5097477"/>
          </a:xfrm>
          <a:noFill/>
          <a:ln/>
        </p:spPr>
        <p:txBody>
          <a:bodyPr/>
          <a:lstStyle/>
          <a:p>
            <a:pPr algn="just" rtl="0">
              <a:lnSpc>
                <a:spcPct val="90000"/>
              </a:lnSpc>
              <a:buClr>
                <a:srgbClr val="FF3300"/>
              </a:buClr>
              <a:buFont typeface="Monotype Sorts" pitchFamily="2" charset="2"/>
              <a:buChar char="u"/>
            </a:pPr>
            <a:endParaRPr lang="en-US" sz="2800" dirty="0" smtClean="0">
              <a:latin typeface="Verdana" pitchFamily="34" charset="0"/>
              <a:cs typeface="Times New Roman" pitchFamily="18" charset="0"/>
            </a:endParaRPr>
          </a:p>
          <a:p>
            <a:pPr marL="0" indent="0" algn="just" rtl="0">
              <a:lnSpc>
                <a:spcPct val="90000"/>
              </a:lnSpc>
              <a:buClr>
                <a:srgbClr val="FF3300"/>
              </a:buClr>
              <a:buNone/>
            </a:pPr>
            <a:r>
              <a:rPr lang="en-US" sz="2800" dirty="0" smtClean="0">
                <a:latin typeface="Arial" panose="020B0604020202020204" pitchFamily="34" charset="0"/>
                <a:cs typeface="Arial" pitchFamily="34" charset="0"/>
              </a:rPr>
              <a:t>-  Leads </a:t>
            </a:r>
            <a:r>
              <a:rPr lang="en-US" sz="2800" dirty="0">
                <a:latin typeface="Arial" pitchFamily="34" charset="0"/>
                <a:cs typeface="Arial" pitchFamily="34" charset="0"/>
              </a:rPr>
              <a:t>to peripheral orientation of leukocytes (mainly neutrophils) along the vascular endothelium [</a:t>
            </a:r>
            <a:r>
              <a:rPr lang="en-US" sz="2800" b="1" dirty="0" err="1">
                <a:latin typeface="Arial" pitchFamily="34" charset="0"/>
                <a:cs typeface="Arial" pitchFamily="34" charset="0"/>
              </a:rPr>
              <a:t>leukocytic</a:t>
            </a:r>
            <a:r>
              <a:rPr lang="en-US" sz="2800" b="1" dirty="0">
                <a:latin typeface="Arial" pitchFamily="34" charset="0"/>
                <a:cs typeface="Arial" pitchFamily="34" charset="0"/>
              </a:rPr>
              <a:t> margination</a:t>
            </a:r>
            <a:r>
              <a:rPr lang="en-US" sz="2800" dirty="0" smtClean="0">
                <a:latin typeface="Arial" pitchFamily="34" charset="0"/>
                <a:cs typeface="Arial" pitchFamily="34" charset="0"/>
              </a:rPr>
              <a:t>].</a:t>
            </a:r>
          </a:p>
          <a:p>
            <a:pPr algn="just" rtl="0">
              <a:lnSpc>
                <a:spcPct val="90000"/>
              </a:lnSpc>
              <a:buClr>
                <a:srgbClr val="FF3300"/>
              </a:buClr>
              <a:buFont typeface="Monotype Sorts" pitchFamily="2" charset="2"/>
              <a:buChar char="u"/>
            </a:pPr>
            <a:endParaRPr lang="en-US" sz="2800" dirty="0" smtClean="0">
              <a:latin typeface="Arial" pitchFamily="34" charset="0"/>
              <a:cs typeface="Arial" pitchFamily="34" charset="0"/>
            </a:endParaRPr>
          </a:p>
          <a:p>
            <a:pPr algn="just" rtl="0">
              <a:lnSpc>
                <a:spcPct val="90000"/>
              </a:lnSpc>
              <a:buClr>
                <a:srgbClr val="FF3300"/>
              </a:buClr>
              <a:buNone/>
            </a:pPr>
            <a:endParaRPr lang="en-US" sz="2100" b="1" dirty="0">
              <a:latin typeface="Times New Roman" pitchFamily="18" charset="0"/>
              <a:cs typeface="Times New Roman" pitchFamily="18" charset="0"/>
            </a:endParaRPr>
          </a:p>
        </p:txBody>
      </p:sp>
      <p:pic>
        <p:nvPicPr>
          <p:cNvPr id="4" name="Picture 10" descr="margination"/>
          <p:cNvPicPr>
            <a:picLocks noChangeAspect="1" noChangeArrowheads="1"/>
          </p:cNvPicPr>
          <p:nvPr/>
        </p:nvPicPr>
        <p:blipFill>
          <a:blip r:embed="rId3" cstate="print"/>
          <a:stretch>
            <a:fillRect/>
          </a:stretch>
        </p:blipFill>
        <p:spPr>
          <a:xfrm>
            <a:off x="1981200" y="3581400"/>
            <a:ext cx="5334000" cy="2543196"/>
          </a:xfrm>
          <a:prstGeom prst="rect">
            <a:avLst/>
          </a:prstGeom>
          <a:noFill/>
          <a:ln/>
        </p:spPr>
      </p:pic>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tx1"/>
                </a:solidFill>
              </a:rPr>
              <a:t>Vascular changes</a:t>
            </a:r>
            <a:endParaRPr lang="en-US" sz="3600" b="1" dirty="0">
              <a:solidFill>
                <a:schemeClr val="tx1"/>
              </a:solidFill>
            </a:endParaRPr>
          </a:p>
        </p:txBody>
      </p:sp>
      <p:sp>
        <p:nvSpPr>
          <p:cNvPr id="3" name="Content Placeholder 2"/>
          <p:cNvSpPr>
            <a:spLocks noGrp="1"/>
          </p:cNvSpPr>
          <p:nvPr>
            <p:ph sz="quarter" idx="1"/>
          </p:nvPr>
        </p:nvSpPr>
        <p:spPr>
          <a:xfrm>
            <a:off x="914400" y="1447800"/>
            <a:ext cx="7924800" cy="4572000"/>
          </a:xfrm>
        </p:spPr>
        <p:txBody>
          <a:bodyPr>
            <a:normAutofit/>
          </a:bodyPr>
          <a:lstStyle/>
          <a:p>
            <a:pPr>
              <a:buNone/>
            </a:pPr>
            <a:r>
              <a:rPr lang="en-US" sz="3600" dirty="0" smtClean="0">
                <a:latin typeface="Arial" pitchFamily="34" charset="0"/>
                <a:cs typeface="Arial" pitchFamily="34" charset="0"/>
              </a:rPr>
              <a:t>B.  Increased Vascular Permeability:</a:t>
            </a:r>
          </a:p>
          <a:p>
            <a:pPr marL="0" indent="0">
              <a:buNone/>
            </a:pPr>
            <a:r>
              <a:rPr lang="en-US" sz="3600" dirty="0" smtClean="0">
                <a:latin typeface="Arial" pitchFamily="34" charset="0"/>
                <a:cs typeface="Arial" pitchFamily="34" charset="0"/>
              </a:rPr>
              <a:t>- Increasing vascular permeability that allows the movement of protein-rich fluid and even cells (</a:t>
            </a:r>
            <a:r>
              <a:rPr lang="en-US" sz="3600" b="1" u="sng" dirty="0" smtClean="0">
                <a:latin typeface="Arial" pitchFamily="34" charset="0"/>
                <a:cs typeface="Arial" pitchFamily="34" charset="0"/>
              </a:rPr>
              <a:t>exudate</a:t>
            </a:r>
            <a:r>
              <a:rPr lang="en-US" sz="3600" b="1" dirty="0" smtClean="0">
                <a:latin typeface="Arial" pitchFamily="34" charset="0"/>
                <a:cs typeface="Arial" pitchFamily="34" charset="0"/>
              </a:rPr>
              <a:t>)=====</a:t>
            </a:r>
            <a:r>
              <a:rPr lang="en-US" sz="3600" dirty="0" smtClean="0">
                <a:latin typeface="Arial" pitchFamily="34" charset="0"/>
                <a:cs typeface="Arial" pitchFamily="34" charset="0"/>
              </a:rPr>
              <a:t>EDEMA</a:t>
            </a:r>
            <a:r>
              <a:rPr lang="en-US" sz="4000" dirty="0" smtClean="0">
                <a:latin typeface="Arial" pitchFamily="34" charset="0"/>
                <a:cs typeface="Arial" pitchFamily="34" charset="0"/>
              </a:rPr>
              <a:t>.</a:t>
            </a:r>
          </a:p>
          <a:p>
            <a:endParaRPr lang="en-US" sz="4000" dirty="0" smtClean="0">
              <a:latin typeface="Arial" pitchFamily="34" charset="0"/>
              <a:cs typeface="Arial" pitchFamily="34" charset="0"/>
            </a:endParaRPr>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marL="0" indent="0" algn="just">
              <a:lnSpc>
                <a:spcPct val="80000"/>
              </a:lnSpc>
              <a:buNone/>
            </a:pPr>
            <a:r>
              <a:rPr lang="en-US" sz="3200" dirty="0">
                <a:latin typeface="Arial" panose="020B0604020202020204" pitchFamily="34" charset="0"/>
                <a:cs typeface="Arial" pitchFamily="34" charset="0"/>
              </a:rPr>
              <a:t>Components of exudate</a:t>
            </a:r>
          </a:p>
          <a:p>
            <a:pPr marL="320040" lvl="1" indent="0" algn="just">
              <a:lnSpc>
                <a:spcPct val="80000"/>
              </a:lnSpc>
              <a:buNone/>
            </a:pPr>
            <a:r>
              <a:rPr lang="en-US" sz="3200" dirty="0" smtClean="0">
                <a:latin typeface="Arial" pitchFamily="34" charset="0"/>
                <a:cs typeface="Arial" pitchFamily="34" charset="0"/>
              </a:rPr>
              <a:t>a. Fluid</a:t>
            </a:r>
            <a:endParaRPr lang="en-US" sz="3200" dirty="0">
              <a:latin typeface="Arial" pitchFamily="34" charset="0"/>
              <a:cs typeface="Arial" pitchFamily="34" charset="0"/>
            </a:endParaRPr>
          </a:p>
          <a:p>
            <a:pPr marL="320040" lvl="1" indent="0" algn="just">
              <a:lnSpc>
                <a:spcPct val="80000"/>
              </a:lnSpc>
              <a:buNone/>
            </a:pPr>
            <a:r>
              <a:rPr lang="en-US" sz="3200" dirty="0" smtClean="0">
                <a:latin typeface="Arial" pitchFamily="34" charset="0"/>
                <a:cs typeface="Arial" pitchFamily="34" charset="0"/>
              </a:rPr>
              <a:t>b. Fibrin</a:t>
            </a:r>
            <a:endParaRPr lang="en-US" sz="3200" dirty="0">
              <a:latin typeface="Arial" pitchFamily="34" charset="0"/>
              <a:cs typeface="Arial" pitchFamily="34" charset="0"/>
            </a:endParaRPr>
          </a:p>
          <a:p>
            <a:pPr marL="320040" lvl="1" indent="0" algn="just">
              <a:lnSpc>
                <a:spcPct val="80000"/>
              </a:lnSpc>
              <a:buNone/>
            </a:pPr>
            <a:r>
              <a:rPr lang="en-US" sz="3200" dirty="0" err="1" smtClean="0">
                <a:latin typeface="Arial" pitchFamily="34" charset="0"/>
                <a:cs typeface="Arial" pitchFamily="34" charset="0"/>
              </a:rPr>
              <a:t>c.Cells</a:t>
            </a:r>
            <a:r>
              <a:rPr lang="en-US" sz="3200" dirty="0">
                <a:latin typeface="Arial" pitchFamily="34" charset="0"/>
                <a:cs typeface="Arial" pitchFamily="34" charset="0"/>
              </a:rPr>
              <a:t>: </a:t>
            </a:r>
            <a:endParaRPr lang="en-US" sz="3200" dirty="0" smtClean="0">
              <a:latin typeface="Arial" pitchFamily="34" charset="0"/>
              <a:cs typeface="Arial" pitchFamily="34" charset="0"/>
            </a:endParaRPr>
          </a:p>
          <a:p>
            <a:pPr marL="320040" lvl="1" indent="0" algn="just">
              <a:lnSpc>
                <a:spcPct val="80000"/>
              </a:lnSpc>
              <a:buNone/>
            </a:pPr>
            <a:r>
              <a:rPr lang="en-US" sz="3200" dirty="0" smtClean="0">
                <a:latin typeface="Arial" pitchFamily="34" charset="0"/>
                <a:cs typeface="Arial" pitchFamily="34" charset="0"/>
              </a:rPr>
              <a:t>- Neutrophils </a:t>
            </a:r>
            <a:r>
              <a:rPr lang="en-US" sz="3200" dirty="0">
                <a:latin typeface="Arial" pitchFamily="34" charset="0"/>
                <a:cs typeface="Arial" pitchFamily="34" charset="0"/>
              </a:rPr>
              <a:t>predominate (6-72 hours), also macrophages (involved slightly later: 48+ hours)</a:t>
            </a:r>
          </a:p>
          <a:p>
            <a:endParaRPr lang="en-US" sz="3200" dirty="0">
              <a:latin typeface="Arial" pitchFamily="34" charset="0"/>
              <a:cs typeface="Arial" pitchFamily="34" charset="0"/>
            </a:endParaRPr>
          </a:p>
          <a:p>
            <a:endParaRPr lang="en-US" dirty="0"/>
          </a:p>
        </p:txBody>
      </p:sp>
    </p:spTree>
    <p:extLst>
      <p:ext uri="{BB962C8B-B14F-4D97-AF65-F5344CB8AC3E}">
        <p14:creationId xmlns:p14="http://schemas.microsoft.com/office/powerpoint/2010/main" val="19402571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chemeClr val="tx1"/>
                </a:solidFill>
                <a:latin typeface="Arial" pitchFamily="34" charset="0"/>
                <a:cs typeface="Arial" pitchFamily="34" charset="0"/>
              </a:rPr>
              <a:t>M</a:t>
            </a:r>
            <a:r>
              <a:rPr lang="en-US" sz="3200" b="1" dirty="0" smtClean="0">
                <a:solidFill>
                  <a:schemeClr val="tx1"/>
                </a:solidFill>
                <a:latin typeface="Arial" pitchFamily="34" charset="0"/>
                <a:cs typeface="Arial" pitchFamily="34" charset="0"/>
              </a:rPr>
              <a:t>echanisms of increased vascular permeability</a:t>
            </a:r>
            <a:endParaRPr lang="en-US" sz="3200" b="1" dirty="0">
              <a:solidFill>
                <a:schemeClr val="tx1"/>
              </a:solidFill>
              <a:latin typeface="Arial" pitchFamily="34" charset="0"/>
              <a:cs typeface="Arial" pitchFamily="34" charset="0"/>
            </a:endParaRPr>
          </a:p>
        </p:txBody>
      </p:sp>
      <p:sp>
        <p:nvSpPr>
          <p:cNvPr id="3" name="Content Placeholder 2"/>
          <p:cNvSpPr>
            <a:spLocks noGrp="1"/>
          </p:cNvSpPr>
          <p:nvPr>
            <p:ph sz="quarter" idx="1"/>
          </p:nvPr>
        </p:nvSpPr>
        <p:spPr/>
        <p:txBody>
          <a:bodyPr>
            <a:normAutofit/>
          </a:bodyPr>
          <a:lstStyle/>
          <a:p>
            <a:endParaRPr lang="en-US" sz="2400" b="1" dirty="0" smtClean="0">
              <a:latin typeface="Arial" pitchFamily="34" charset="0"/>
              <a:cs typeface="Arial" pitchFamily="34" charset="0"/>
            </a:endParaRPr>
          </a:p>
          <a:p>
            <a:pPr marL="0" indent="0">
              <a:buNone/>
            </a:pPr>
            <a:r>
              <a:rPr lang="en-US" sz="2800" dirty="0" smtClean="0">
                <a:latin typeface="Arial" pitchFamily="34" charset="0"/>
                <a:cs typeface="Arial" pitchFamily="34" charset="0"/>
              </a:rPr>
              <a:t>1. The most common is endothelial cell contraction </a:t>
            </a:r>
          </a:p>
          <a:p>
            <a:pPr marL="0" indent="0">
              <a:buNone/>
            </a:pPr>
            <a:r>
              <a:rPr lang="en-US" sz="2800" dirty="0" smtClean="0">
                <a:latin typeface="Arial" pitchFamily="34" charset="0"/>
                <a:cs typeface="Arial" pitchFamily="34" charset="0"/>
              </a:rPr>
              <a:t>- It involves in post capillary </a:t>
            </a:r>
            <a:r>
              <a:rPr lang="en-US" sz="2800" dirty="0" err="1" smtClean="0">
                <a:latin typeface="Arial" pitchFamily="34" charset="0"/>
                <a:cs typeface="Arial" pitchFamily="34" charset="0"/>
              </a:rPr>
              <a:t>venules</a:t>
            </a:r>
            <a:endParaRPr lang="en-US" sz="2800" dirty="0" smtClean="0">
              <a:latin typeface="Arial" pitchFamily="34" charset="0"/>
              <a:cs typeface="Arial" pitchFamily="34" charset="0"/>
            </a:endParaRPr>
          </a:p>
          <a:p>
            <a:pPr>
              <a:buNone/>
            </a:pPr>
            <a:r>
              <a:rPr lang="en-US" sz="2800" dirty="0" smtClean="0">
                <a:latin typeface="Arial" pitchFamily="34" charset="0"/>
                <a:cs typeface="Arial" pitchFamily="34" charset="0"/>
              </a:rPr>
              <a:t>Others:</a:t>
            </a:r>
          </a:p>
          <a:p>
            <a:pPr marL="0" indent="0">
              <a:buNone/>
            </a:pPr>
            <a:r>
              <a:rPr lang="en-US" sz="2800" dirty="0" smtClean="0">
                <a:latin typeface="Arial" pitchFamily="34" charset="0"/>
                <a:cs typeface="Arial" pitchFamily="34" charset="0"/>
              </a:rPr>
              <a:t>2. Endothelial cell retraction.</a:t>
            </a:r>
          </a:p>
          <a:p>
            <a:pPr marL="0" indent="0">
              <a:buNone/>
            </a:pPr>
            <a:r>
              <a:rPr lang="en-US" sz="2800" dirty="0" smtClean="0">
                <a:latin typeface="Arial" pitchFamily="34" charset="0"/>
                <a:cs typeface="Arial" pitchFamily="34" charset="0"/>
              </a:rPr>
              <a:t>3. Direct endothelial injury.</a:t>
            </a:r>
          </a:p>
          <a:p>
            <a:pPr marL="0" indent="0">
              <a:buNone/>
            </a:pPr>
            <a:r>
              <a:rPr lang="en-US" sz="2800" dirty="0" smtClean="0">
                <a:latin typeface="Arial" pitchFamily="34" charset="0"/>
                <a:cs typeface="Arial" pitchFamily="34" charset="0"/>
              </a:rPr>
              <a:t>4.Leukocyte-mediated </a:t>
            </a:r>
            <a:r>
              <a:rPr lang="en-US" sz="2800" dirty="0">
                <a:latin typeface="Arial" pitchFamily="34" charset="0"/>
                <a:cs typeface="Arial" pitchFamily="34" charset="0"/>
              </a:rPr>
              <a:t>endothelial injury </a:t>
            </a:r>
            <a:endParaRPr lang="en-US" sz="2800" dirty="0" smtClean="0">
              <a:latin typeface="Arial" pitchFamily="34" charset="0"/>
              <a:cs typeface="Arial" pitchFamily="34" charset="0"/>
            </a:endParaRPr>
          </a:p>
          <a:p>
            <a:pPr marL="0" indent="0">
              <a:buNone/>
            </a:pPr>
            <a:endParaRPr lang="en-US" sz="2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Rectangle 2"/>
          <p:cNvSpPr>
            <a:spLocks noGrp="1" noChangeArrowheads="1"/>
          </p:cNvSpPr>
          <p:nvPr>
            <p:ph type="title"/>
          </p:nvPr>
        </p:nvSpPr>
        <p:spPr>
          <a:xfrm>
            <a:off x="533400" y="228600"/>
            <a:ext cx="8486804" cy="1357322"/>
          </a:xfrm>
        </p:spPr>
        <p:txBody>
          <a:bodyPr>
            <a:normAutofit/>
          </a:bodyPr>
          <a:lstStyle/>
          <a:p>
            <a:r>
              <a:rPr lang="en-US" sz="3200" b="1" dirty="0" smtClean="0">
                <a:solidFill>
                  <a:srgbClr val="FF0000"/>
                </a:solidFill>
                <a:latin typeface="Times New Roman" pitchFamily="18" charset="0"/>
                <a:cs typeface="Times New Roman" pitchFamily="18" charset="0"/>
              </a:rPr>
              <a:t/>
            </a:r>
            <a:br>
              <a:rPr lang="en-US" sz="3200" b="1" dirty="0" smtClean="0">
                <a:solidFill>
                  <a:srgbClr val="FF0000"/>
                </a:solidFill>
                <a:latin typeface="Times New Roman" pitchFamily="18" charset="0"/>
                <a:cs typeface="Times New Roman" pitchFamily="18" charset="0"/>
              </a:rPr>
            </a:br>
            <a:r>
              <a:rPr lang="en-US" sz="3200" b="1" dirty="0" smtClean="0">
                <a:solidFill>
                  <a:srgbClr val="FF0000"/>
                </a:solidFill>
                <a:latin typeface="Times New Roman" pitchFamily="18" charset="0"/>
                <a:cs typeface="Times New Roman" pitchFamily="18" charset="0"/>
              </a:rPr>
              <a:t> </a:t>
            </a:r>
            <a:r>
              <a:rPr lang="en-US" sz="3200" dirty="0" smtClean="0">
                <a:solidFill>
                  <a:schemeClr val="tx1"/>
                </a:solidFill>
                <a:latin typeface="Times New Roman" pitchFamily="18" charset="0"/>
                <a:cs typeface="Times New Roman" pitchFamily="18" charset="0"/>
              </a:rPr>
              <a:t>2.Leukocyte Cellular Events</a:t>
            </a:r>
            <a:endParaRPr lang="en-US" sz="3200" dirty="0">
              <a:solidFill>
                <a:schemeClr val="tx1"/>
              </a:solidFill>
              <a:latin typeface="Times New Roman" pitchFamily="18" charset="0"/>
              <a:cs typeface="Times New Roman" pitchFamily="18" charset="0"/>
            </a:endParaRPr>
          </a:p>
        </p:txBody>
      </p:sp>
      <p:sp>
        <p:nvSpPr>
          <p:cNvPr id="499715" name="Rectangle 3"/>
          <p:cNvSpPr>
            <a:spLocks noGrp="1" noChangeArrowheads="1"/>
          </p:cNvSpPr>
          <p:nvPr>
            <p:ph sz="quarter" idx="1"/>
          </p:nvPr>
        </p:nvSpPr>
        <p:spPr>
          <a:xfrm>
            <a:off x="214282" y="1981200"/>
            <a:ext cx="8701118" cy="4114800"/>
          </a:xfrm>
        </p:spPr>
        <p:txBody>
          <a:bodyPr>
            <a:normAutofit/>
          </a:bodyPr>
          <a:lstStyle/>
          <a:p>
            <a:pPr marL="0" indent="0" algn="just" rtl="0">
              <a:lnSpc>
                <a:spcPct val="140000"/>
              </a:lnSpc>
              <a:buNone/>
            </a:pPr>
            <a:r>
              <a:rPr lang="en-US" sz="2800" dirty="0" smtClean="0">
                <a:latin typeface="Arial" pitchFamily="34" charset="0"/>
                <a:cs typeface="Arial" pitchFamily="34" charset="0"/>
              </a:rPr>
              <a:t>A. Margination</a:t>
            </a:r>
            <a:r>
              <a:rPr lang="en-US" sz="2800" dirty="0">
                <a:latin typeface="Arial" pitchFamily="34" charset="0"/>
                <a:cs typeface="Arial" pitchFamily="34" charset="0"/>
              </a:rPr>
              <a:t>, rolling and </a:t>
            </a:r>
            <a:r>
              <a:rPr lang="en-US" sz="2800" dirty="0" smtClean="0">
                <a:latin typeface="Arial" pitchFamily="34" charset="0"/>
                <a:cs typeface="Arial" pitchFamily="34" charset="0"/>
              </a:rPr>
              <a:t>adhesion.</a:t>
            </a:r>
            <a:endParaRPr lang="en-US" sz="2800" dirty="0">
              <a:latin typeface="Arial" pitchFamily="34" charset="0"/>
              <a:cs typeface="Arial" pitchFamily="34" charset="0"/>
            </a:endParaRPr>
          </a:p>
          <a:p>
            <a:pPr marL="0" indent="0" algn="just" rtl="0">
              <a:lnSpc>
                <a:spcPct val="140000"/>
              </a:lnSpc>
              <a:buNone/>
            </a:pPr>
            <a:r>
              <a:rPr lang="en-US" sz="2800" dirty="0" smtClean="0">
                <a:latin typeface="Arial" pitchFamily="34" charset="0"/>
                <a:cs typeface="Arial" pitchFamily="34" charset="0"/>
              </a:rPr>
              <a:t>B. Transmigration </a:t>
            </a:r>
            <a:r>
              <a:rPr lang="en-US" sz="2800" dirty="0">
                <a:latin typeface="Arial" pitchFamily="34" charset="0"/>
                <a:cs typeface="Arial" pitchFamily="34" charset="0"/>
              </a:rPr>
              <a:t>between endothelial </a:t>
            </a:r>
            <a:r>
              <a:rPr lang="en-US" sz="2800" dirty="0" smtClean="0">
                <a:latin typeface="Arial" pitchFamily="34" charset="0"/>
                <a:cs typeface="Arial" pitchFamily="34" charset="0"/>
              </a:rPr>
              <a:t>cells.</a:t>
            </a:r>
            <a:endParaRPr lang="en-US" sz="2800" dirty="0">
              <a:latin typeface="Arial" pitchFamily="34" charset="0"/>
              <a:cs typeface="Arial" pitchFamily="34" charset="0"/>
            </a:endParaRPr>
          </a:p>
          <a:p>
            <a:pPr marL="0" indent="0" algn="just" rtl="0">
              <a:lnSpc>
                <a:spcPct val="140000"/>
              </a:lnSpc>
              <a:buNone/>
            </a:pPr>
            <a:r>
              <a:rPr lang="en-US" sz="2800" dirty="0" smtClean="0">
                <a:latin typeface="Arial" pitchFamily="34" charset="0"/>
                <a:cs typeface="Arial" pitchFamily="34" charset="0"/>
              </a:rPr>
              <a:t>C. Migration </a:t>
            </a:r>
            <a:r>
              <a:rPr lang="en-US" sz="2800" dirty="0">
                <a:latin typeface="Arial" pitchFamily="34" charset="0"/>
                <a:cs typeface="Arial" pitchFamily="34" charset="0"/>
              </a:rPr>
              <a:t>in the </a:t>
            </a:r>
            <a:r>
              <a:rPr lang="en-US" sz="2800" dirty="0" err="1">
                <a:latin typeface="Arial" pitchFamily="34" charset="0"/>
                <a:cs typeface="Arial" pitchFamily="34" charset="0"/>
              </a:rPr>
              <a:t>interstitium</a:t>
            </a:r>
            <a:r>
              <a:rPr lang="en-US" sz="2800" dirty="0">
                <a:latin typeface="Arial" pitchFamily="34" charset="0"/>
                <a:cs typeface="Arial" pitchFamily="34" charset="0"/>
              </a:rPr>
              <a:t> toward the site of stimulus (chemotaxis and activation) </a:t>
            </a:r>
          </a:p>
          <a:p>
            <a:pPr marL="0" indent="0" algn="just" rtl="0">
              <a:lnSpc>
                <a:spcPct val="90000"/>
              </a:lnSpc>
              <a:buNone/>
            </a:pPr>
            <a:r>
              <a:rPr lang="en-US" sz="2800" dirty="0" err="1" smtClean="0">
                <a:latin typeface="Arial" pitchFamily="34" charset="0"/>
                <a:cs typeface="Arial" pitchFamily="34" charset="0"/>
              </a:rPr>
              <a:t>D.Phagocytosis</a:t>
            </a:r>
            <a:r>
              <a:rPr lang="en-US" sz="2800" dirty="0" smtClean="0">
                <a:latin typeface="Arial" pitchFamily="34" charset="0"/>
                <a:cs typeface="Arial" pitchFamily="34" charset="0"/>
              </a:rPr>
              <a:t> </a:t>
            </a:r>
            <a:r>
              <a:rPr lang="en-US" sz="2800" dirty="0">
                <a:latin typeface="Arial" pitchFamily="34" charset="0"/>
                <a:cs typeface="Arial" pitchFamily="34" charset="0"/>
              </a:rPr>
              <a:t>and </a:t>
            </a:r>
            <a:r>
              <a:rPr lang="en-US" sz="2800" dirty="0" smtClean="0">
                <a:latin typeface="Arial" pitchFamily="34" charset="0"/>
                <a:cs typeface="Arial" pitchFamily="34" charset="0"/>
              </a:rPr>
              <a:t>degranulation (Release </a:t>
            </a:r>
            <a:r>
              <a:rPr lang="en-US" sz="2800" dirty="0">
                <a:latin typeface="Arial" pitchFamily="34" charset="0"/>
                <a:cs typeface="Arial" pitchFamily="34" charset="0"/>
              </a:rPr>
              <a:t>of leukocyte </a:t>
            </a:r>
            <a:r>
              <a:rPr lang="en-US" sz="2800" dirty="0" smtClean="0">
                <a:latin typeface="Arial" pitchFamily="34" charset="0"/>
                <a:cs typeface="Arial" pitchFamily="34" charset="0"/>
              </a:rPr>
              <a:t>products</a:t>
            </a:r>
            <a:r>
              <a:rPr lang="en-US" sz="2000" dirty="0" smtClean="0">
                <a:latin typeface="Arial" pitchFamily="34" charset="0"/>
                <a:cs typeface="Arial" pitchFamily="34" charset="0"/>
              </a:rPr>
              <a:t>.)</a:t>
            </a:r>
            <a:endParaRPr lang="en-US"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chemeClr val="tx1"/>
                </a:solidFill>
              </a:rPr>
              <a:t>Mediators </a:t>
            </a:r>
            <a:r>
              <a:rPr lang="en-US" sz="3200" dirty="0" smtClean="0">
                <a:solidFill>
                  <a:srgbClr val="C00000"/>
                </a:solidFill>
              </a:rPr>
              <a:t>:</a:t>
            </a:r>
            <a:endParaRPr lang="en-US" sz="3200" dirty="0">
              <a:solidFill>
                <a:srgbClr val="C00000"/>
              </a:solidFill>
            </a:endParaRPr>
          </a:p>
        </p:txBody>
      </p:sp>
      <p:sp>
        <p:nvSpPr>
          <p:cNvPr id="3" name="Content Placeholder 2"/>
          <p:cNvSpPr>
            <a:spLocks noGrp="1"/>
          </p:cNvSpPr>
          <p:nvPr>
            <p:ph sz="quarter" idx="1"/>
          </p:nvPr>
        </p:nvSpPr>
        <p:spPr/>
        <p:txBody>
          <a:bodyPr>
            <a:normAutofit/>
          </a:bodyPr>
          <a:lstStyle/>
          <a:p>
            <a:pPr>
              <a:buNone/>
            </a:pPr>
            <a:endParaRPr lang="en-US" sz="2000" dirty="0" smtClean="0">
              <a:latin typeface="Arial" pitchFamily="34" charset="0"/>
              <a:cs typeface="Arial" pitchFamily="34" charset="0"/>
            </a:endParaRPr>
          </a:p>
          <a:p>
            <a:pPr marL="0" indent="0">
              <a:buNone/>
            </a:pPr>
            <a:r>
              <a:rPr lang="en-US" sz="3600" dirty="0" smtClean="0">
                <a:latin typeface="Arial" pitchFamily="34" charset="0"/>
                <a:cs typeface="Arial" pitchFamily="34" charset="0"/>
              </a:rPr>
              <a:t>1. Selectins in rolling.</a:t>
            </a:r>
          </a:p>
          <a:p>
            <a:pPr marL="0" indent="0">
              <a:buNone/>
            </a:pPr>
            <a:r>
              <a:rPr lang="en-US" sz="3600" dirty="0" smtClean="0">
                <a:latin typeface="Arial" pitchFamily="34" charset="0"/>
                <a:cs typeface="Arial" pitchFamily="34" charset="0"/>
              </a:rPr>
              <a:t>2. </a:t>
            </a:r>
            <a:r>
              <a:rPr lang="en-US" sz="3600" dirty="0" err="1" smtClean="0">
                <a:latin typeface="Arial" pitchFamily="34" charset="0"/>
                <a:cs typeface="Arial" pitchFamily="34" charset="0"/>
              </a:rPr>
              <a:t>Integrins</a:t>
            </a:r>
            <a:r>
              <a:rPr lang="en-US" sz="3600" dirty="0" smtClean="0">
                <a:latin typeface="Arial" pitchFamily="34" charset="0"/>
                <a:cs typeface="Arial" pitchFamily="34" charset="0"/>
              </a:rPr>
              <a:t> in firm adhesion.</a:t>
            </a:r>
          </a:p>
          <a:p>
            <a:pPr marL="0" indent="0">
              <a:buNone/>
            </a:pPr>
            <a:r>
              <a:rPr lang="en-US" sz="3600" dirty="0" smtClean="0">
                <a:latin typeface="Arial" pitchFamily="34" charset="0"/>
                <a:cs typeface="Arial" pitchFamily="34" charset="0"/>
              </a:rPr>
              <a:t>3. CD31 (PECAM-1) in transmigration</a:t>
            </a:r>
            <a:endParaRPr lang="en-US" sz="3600" dirty="0">
              <a:latin typeface="Arial" pitchFamily="34" charset="0"/>
              <a:cs typeface="Arial"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normAutofit fontScale="90000"/>
          </a:bodyPr>
          <a:lstStyle/>
          <a:p>
            <a:pPr eaLnBrk="1" fontAlgn="auto" hangingPunct="1">
              <a:spcAft>
                <a:spcPts val="0"/>
              </a:spcAft>
              <a:defRPr/>
            </a:pPr>
            <a:r>
              <a:rPr lang="en-US" sz="4000" b="1" dirty="0">
                <a:solidFill>
                  <a:schemeClr val="tx1"/>
                </a:solidFill>
                <a:latin typeface="Arial" charset="0"/>
              </a:rPr>
              <a:t>Morphologic Appearance of Acute Inflammation</a:t>
            </a:r>
          </a:p>
        </p:txBody>
      </p:sp>
      <p:sp>
        <p:nvSpPr>
          <p:cNvPr id="94212"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143A0EB9-960D-43F3-977C-DB14CAE88450}" type="slidenum">
              <a:rPr lang="ar-SA" smtClean="0"/>
              <a:pPr/>
              <a:t>27</a:t>
            </a:fld>
            <a:endParaRPr lang="en-US" smtClean="0"/>
          </a:p>
        </p:txBody>
      </p:sp>
      <p:sp>
        <p:nvSpPr>
          <p:cNvPr id="94211" name="Rectangle 4"/>
          <p:cNvSpPr>
            <a:spLocks noGrp="1" noChangeArrowheads="1"/>
          </p:cNvSpPr>
          <p:nvPr>
            <p:ph sz="quarter" idx="1"/>
          </p:nvPr>
        </p:nvSpPr>
        <p:spPr>
          <a:xfrm>
            <a:off x="381000" y="1828800"/>
            <a:ext cx="8763000" cy="4800600"/>
          </a:xfrm>
        </p:spPr>
        <p:txBody>
          <a:bodyPr>
            <a:normAutofit/>
          </a:bodyPr>
          <a:lstStyle/>
          <a:p>
            <a:pPr eaLnBrk="1" hangingPunct="1"/>
            <a:endParaRPr lang="en-US" b="1" dirty="0" smtClean="0">
              <a:latin typeface="Arial" charset="0"/>
            </a:endParaRPr>
          </a:p>
          <a:p>
            <a:pPr marL="0" indent="0" eaLnBrk="1" hangingPunct="1">
              <a:buNone/>
            </a:pPr>
            <a:r>
              <a:rPr lang="en-US" sz="3600" b="1" dirty="0" smtClean="0">
                <a:latin typeface="Arial" charset="0"/>
              </a:rPr>
              <a:t>1. Serous inflammation</a:t>
            </a:r>
          </a:p>
          <a:p>
            <a:pPr marL="320040" lvl="1" indent="0" eaLnBrk="1" hangingPunct="1">
              <a:buNone/>
            </a:pPr>
            <a:r>
              <a:rPr lang="en-US" sz="3600" dirty="0" smtClean="0">
                <a:latin typeface="Arial" charset="0"/>
              </a:rPr>
              <a:t>- Abundant protein-poor fluid with low cellular content</a:t>
            </a:r>
          </a:p>
          <a:p>
            <a:pPr marL="320040" lvl="1" indent="0" eaLnBrk="1" hangingPunct="1">
              <a:buNone/>
            </a:pPr>
            <a:r>
              <a:rPr lang="en-US" sz="3600" dirty="0" smtClean="0">
                <a:latin typeface="Arial" charset="0"/>
              </a:rPr>
              <a:t>- e.g. skin blisters in burns or viral infections and fluid in body cavities (effusions) </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Serous inflammation</a:t>
            </a:r>
            <a:br>
              <a:rPr lang="en-US" dirty="0" smtClean="0"/>
            </a:br>
            <a:r>
              <a:rPr lang="en-US" dirty="0" smtClean="0"/>
              <a:t>skin blister</a:t>
            </a:r>
            <a:endParaRPr lang="en-US" dirty="0"/>
          </a:p>
        </p:txBody>
      </p:sp>
      <p:pic>
        <p:nvPicPr>
          <p:cNvPr id="3" name="Picture 2"/>
          <p:cNvPicPr>
            <a:picLocks noChangeAspect="1" noChangeArrowheads="1"/>
          </p:cNvPicPr>
          <p:nvPr/>
        </p:nvPicPr>
        <p:blipFill>
          <a:blip r:embed="rId2" cstate="print"/>
          <a:srcRect/>
          <a:stretch>
            <a:fillRect/>
          </a:stretch>
        </p:blipFill>
        <p:spPr bwMode="auto">
          <a:xfrm>
            <a:off x="685800" y="1371600"/>
            <a:ext cx="7772400" cy="5181600"/>
          </a:xfrm>
          <a:prstGeom prst="rect">
            <a:avLst/>
          </a:prstGeom>
          <a:noFill/>
          <a:ln w="9525">
            <a:noFill/>
            <a:miter lim="800000"/>
            <a:headEnd/>
            <a:tailEnd/>
          </a:ln>
        </p:spPr>
      </p:pic>
    </p:spTree>
    <p:extLst>
      <p:ext uri="{BB962C8B-B14F-4D97-AF65-F5344CB8AC3E}">
        <p14:creationId xmlns:p14="http://schemas.microsoft.com/office/powerpoint/2010/main" val="22940198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marL="0" indent="0">
              <a:buNone/>
            </a:pPr>
            <a:r>
              <a:rPr lang="en-US" sz="3600" b="1" dirty="0" smtClean="0">
                <a:latin typeface="Arial" charset="0"/>
              </a:rPr>
              <a:t>2. Fibrinous </a:t>
            </a:r>
            <a:r>
              <a:rPr lang="en-US" sz="3600" b="1" dirty="0">
                <a:latin typeface="Arial" charset="0"/>
              </a:rPr>
              <a:t>inflammation: </a:t>
            </a:r>
          </a:p>
          <a:p>
            <a:pPr marL="320040" lvl="1" indent="0">
              <a:buNone/>
            </a:pPr>
            <a:r>
              <a:rPr lang="en-US" sz="3600" dirty="0" smtClean="0">
                <a:latin typeface="Arial" charset="0"/>
              </a:rPr>
              <a:t>- Accumulation </a:t>
            </a:r>
            <a:r>
              <a:rPr lang="en-US" sz="3600" dirty="0">
                <a:latin typeface="Arial" charset="0"/>
              </a:rPr>
              <a:t>of thick exudate rich in fibrin.</a:t>
            </a:r>
          </a:p>
          <a:p>
            <a:pPr marL="320040" lvl="1" indent="0">
              <a:buNone/>
            </a:pPr>
            <a:r>
              <a:rPr lang="en-US" sz="3600" dirty="0" smtClean="0">
                <a:latin typeface="Arial" charset="0"/>
              </a:rPr>
              <a:t>-May </a:t>
            </a:r>
          </a:p>
          <a:p>
            <a:pPr marL="320040" lvl="1" indent="0">
              <a:buNone/>
            </a:pPr>
            <a:r>
              <a:rPr lang="en-US" sz="3600" dirty="0" smtClean="0">
                <a:latin typeface="Arial" charset="0"/>
              </a:rPr>
              <a:t>a. Resolve </a:t>
            </a:r>
            <a:r>
              <a:rPr lang="en-US" sz="3600" dirty="0">
                <a:latin typeface="Arial" charset="0"/>
              </a:rPr>
              <a:t>by fibrinolysis or </a:t>
            </a:r>
            <a:endParaRPr lang="en-US" sz="3600" dirty="0" smtClean="0">
              <a:latin typeface="Arial" charset="0"/>
            </a:endParaRPr>
          </a:p>
          <a:p>
            <a:pPr marL="320040" lvl="1" indent="0">
              <a:buNone/>
            </a:pPr>
            <a:r>
              <a:rPr lang="en-US" sz="3600" dirty="0" smtClean="0">
                <a:latin typeface="Arial" charset="0"/>
              </a:rPr>
              <a:t>b. Organize </a:t>
            </a:r>
            <a:r>
              <a:rPr lang="en-US" sz="3600" dirty="0">
                <a:latin typeface="Arial" charset="0"/>
              </a:rPr>
              <a:t>into thick fibrous tissue.</a:t>
            </a:r>
          </a:p>
          <a:p>
            <a:pPr lvl="1"/>
            <a:r>
              <a:rPr lang="en-US" sz="3600" dirty="0">
                <a:latin typeface="Arial" charset="0"/>
              </a:rPr>
              <a:t> e.g. acute pericarditis</a:t>
            </a:r>
          </a:p>
          <a:p>
            <a:endParaRPr lang="en-US" sz="3600" dirty="0"/>
          </a:p>
        </p:txBody>
      </p:sp>
    </p:spTree>
    <p:extLst>
      <p:ext uri="{BB962C8B-B14F-4D97-AF65-F5344CB8AC3E}">
        <p14:creationId xmlns:p14="http://schemas.microsoft.com/office/powerpoint/2010/main" val="3820498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marL="0" indent="0">
              <a:buNone/>
            </a:pPr>
            <a:r>
              <a:rPr lang="en-US" sz="2800" dirty="0" smtClean="0">
                <a:latin typeface="Arial" pitchFamily="34" charset="0"/>
                <a:cs typeface="Arial" pitchFamily="34" charset="0"/>
              </a:rPr>
              <a:t>-</a:t>
            </a:r>
            <a:r>
              <a:rPr lang="en-US" sz="2800" dirty="0">
                <a:latin typeface="Arial" pitchFamily="34" charset="0"/>
                <a:cs typeface="Arial" pitchFamily="34" charset="0"/>
              </a:rPr>
              <a:t> </a:t>
            </a:r>
            <a:r>
              <a:rPr lang="en-US" sz="4000" dirty="0" smtClean="0">
                <a:latin typeface="Arial" pitchFamily="34" charset="0"/>
                <a:cs typeface="Arial" pitchFamily="34" charset="0"/>
              </a:rPr>
              <a:t>Without </a:t>
            </a:r>
            <a:r>
              <a:rPr lang="en-US" sz="4000" dirty="0">
                <a:latin typeface="Arial" pitchFamily="34" charset="0"/>
                <a:cs typeface="Arial" pitchFamily="34" charset="0"/>
              </a:rPr>
              <a:t>inflammation, infections would go unchecked and wounds would never heal.</a:t>
            </a:r>
          </a:p>
          <a:p>
            <a:endParaRPr lang="en-US" sz="4000" dirty="0">
              <a:latin typeface="Arial" pitchFamily="34" charset="0"/>
              <a:cs typeface="Arial" pitchFamily="34" charset="0"/>
            </a:endParaRPr>
          </a:p>
          <a:p>
            <a:pPr marL="0" indent="0">
              <a:buNone/>
            </a:pPr>
            <a:r>
              <a:rPr lang="en-US" sz="4000" dirty="0" smtClean="0">
                <a:latin typeface="Arial" pitchFamily="34" charset="0"/>
                <a:cs typeface="Arial" pitchFamily="34" charset="0"/>
              </a:rPr>
              <a:t>- However</a:t>
            </a:r>
            <a:r>
              <a:rPr lang="en-US" sz="4000" dirty="0">
                <a:latin typeface="Arial" pitchFamily="34" charset="0"/>
                <a:cs typeface="Arial" pitchFamily="34" charset="0"/>
              </a:rPr>
              <a:t>, can cause considerable harm (if strong, prolonged or inappropriate)</a:t>
            </a:r>
          </a:p>
        </p:txBody>
      </p:sp>
    </p:spTree>
    <p:extLst>
      <p:ext uri="{BB962C8B-B14F-4D97-AF65-F5344CB8AC3E}">
        <p14:creationId xmlns:p14="http://schemas.microsoft.com/office/powerpoint/2010/main" val="22196467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latin typeface="Arial" charset="0"/>
              </a:rPr>
              <a:t>Fibrinous</a:t>
            </a:r>
            <a:r>
              <a:rPr lang="en-US" dirty="0" smtClean="0">
                <a:latin typeface="Arial" charset="0"/>
              </a:rPr>
              <a:t> </a:t>
            </a:r>
            <a:r>
              <a:rPr lang="en-US" dirty="0" err="1" smtClean="0">
                <a:latin typeface="Arial" charset="0"/>
              </a:rPr>
              <a:t>Pericarditis</a:t>
            </a:r>
            <a:endParaRPr lang="en-US" dirty="0"/>
          </a:p>
        </p:txBody>
      </p:sp>
      <p:sp>
        <p:nvSpPr>
          <p:cNvPr id="2" name="Content Placeholder 1"/>
          <p:cNvSpPr>
            <a:spLocks noGrp="1"/>
          </p:cNvSpPr>
          <p:nvPr>
            <p:ph sz="quarter" idx="1"/>
          </p:nvPr>
        </p:nvSpPr>
        <p:spPr/>
        <p:txBody>
          <a:bodyPr/>
          <a:lstStyle/>
          <a:p>
            <a:endParaRPr lang="en-US"/>
          </a:p>
        </p:txBody>
      </p:sp>
      <p:pic>
        <p:nvPicPr>
          <p:cNvPr id="4098" name="Picture 2"/>
          <p:cNvPicPr>
            <a:picLocks noChangeAspect="1" noChangeArrowheads="1"/>
          </p:cNvPicPr>
          <p:nvPr/>
        </p:nvPicPr>
        <p:blipFill>
          <a:blip r:embed="rId2" cstate="print"/>
          <a:srcRect/>
          <a:stretch>
            <a:fillRect/>
          </a:stretch>
        </p:blipFill>
        <p:spPr bwMode="auto">
          <a:xfrm>
            <a:off x="228600" y="1447800"/>
            <a:ext cx="8610600" cy="5105400"/>
          </a:xfrm>
          <a:prstGeom prst="rect">
            <a:avLst/>
          </a:prstGeom>
          <a:noFill/>
          <a:ln w="9525">
            <a:noFill/>
            <a:miter lim="800000"/>
            <a:headEnd/>
            <a:tailEnd/>
          </a:ln>
        </p:spPr>
      </p:pic>
    </p:spTree>
    <p:extLst>
      <p:ext uri="{BB962C8B-B14F-4D97-AF65-F5344CB8AC3E}">
        <p14:creationId xmlns:p14="http://schemas.microsoft.com/office/powerpoint/2010/main" val="1309150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p:txBody>
          <a:bodyPr>
            <a:normAutofit/>
          </a:bodyPr>
          <a:lstStyle/>
          <a:p>
            <a:pPr eaLnBrk="1" fontAlgn="auto" hangingPunct="1">
              <a:spcAft>
                <a:spcPts val="0"/>
              </a:spcAft>
              <a:defRPr/>
            </a:pPr>
            <a:endParaRPr lang="en-US" sz="4000" dirty="0">
              <a:latin typeface="Arial" charset="0"/>
            </a:endParaRPr>
          </a:p>
        </p:txBody>
      </p:sp>
      <p:sp>
        <p:nvSpPr>
          <p:cNvPr id="95236"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C91697F1-2F88-44AE-BB05-C9D3440B359B}" type="slidenum">
              <a:rPr lang="ar-SA" smtClean="0"/>
              <a:pPr/>
              <a:t>31</a:t>
            </a:fld>
            <a:endParaRPr lang="en-US" smtClean="0"/>
          </a:p>
        </p:txBody>
      </p:sp>
      <p:sp>
        <p:nvSpPr>
          <p:cNvPr id="95235" name="Rectangle 3"/>
          <p:cNvSpPr>
            <a:spLocks noGrp="1" noChangeArrowheads="1"/>
          </p:cNvSpPr>
          <p:nvPr>
            <p:ph sz="quarter" idx="1"/>
          </p:nvPr>
        </p:nvSpPr>
        <p:spPr>
          <a:xfrm>
            <a:off x="228600" y="1981200"/>
            <a:ext cx="8915400" cy="4876800"/>
          </a:xfrm>
        </p:spPr>
        <p:txBody>
          <a:bodyPr/>
          <a:lstStyle/>
          <a:p>
            <a:pPr marL="0" indent="0" eaLnBrk="1" hangingPunct="1">
              <a:buNone/>
            </a:pPr>
            <a:r>
              <a:rPr lang="en-US" b="1" dirty="0" smtClean="0">
                <a:latin typeface="Arial" charset="0"/>
              </a:rPr>
              <a:t>3. </a:t>
            </a:r>
            <a:r>
              <a:rPr lang="en-US" sz="3200" b="1" dirty="0" err="1" smtClean="0">
                <a:latin typeface="Arial" charset="0"/>
              </a:rPr>
              <a:t>Suppurative</a:t>
            </a:r>
            <a:r>
              <a:rPr lang="en-US" sz="3200" b="1" dirty="0" smtClean="0">
                <a:latin typeface="Arial" charset="0"/>
              </a:rPr>
              <a:t> (purulent): </a:t>
            </a:r>
          </a:p>
          <a:p>
            <a:pPr marL="320040" lvl="1" indent="0" eaLnBrk="1" hangingPunct="1">
              <a:buNone/>
            </a:pPr>
            <a:r>
              <a:rPr lang="en-US" sz="3200" dirty="0" smtClean="0">
                <a:latin typeface="Arial" charset="0"/>
              </a:rPr>
              <a:t>- Pus: Creamy yellow or blood stained fluid consisting of neutrophils, microorganisms &amp; tissue debris</a:t>
            </a:r>
          </a:p>
          <a:p>
            <a:pPr marL="320040" lvl="1" indent="0" eaLnBrk="1" hangingPunct="1">
              <a:buNone/>
            </a:pPr>
            <a:r>
              <a:rPr lang="en-US" sz="3200" dirty="0" smtClean="0">
                <a:latin typeface="Arial" charset="0"/>
              </a:rPr>
              <a:t>- Staphylococcal infections.</a:t>
            </a:r>
          </a:p>
          <a:p>
            <a:pPr marL="320040" lvl="1" indent="0" eaLnBrk="1" hangingPunct="1">
              <a:buNone/>
            </a:pPr>
            <a:r>
              <a:rPr lang="en-US" sz="3200" dirty="0" smtClean="0">
                <a:latin typeface="Arial" charset="0"/>
              </a:rPr>
              <a:t>- Abscess</a:t>
            </a:r>
            <a:r>
              <a:rPr lang="en-US" sz="3200" i="1" dirty="0" smtClean="0">
                <a:latin typeface="Arial" charset="0"/>
              </a:rPr>
              <a:t>:</a:t>
            </a:r>
            <a:r>
              <a:rPr lang="en-US" sz="3200" dirty="0" smtClean="0">
                <a:latin typeface="Arial" charset="0"/>
              </a:rPr>
              <a:t> Focal localized collection of pus</a:t>
            </a:r>
          </a:p>
          <a:p>
            <a:pPr marL="320040" lvl="1" indent="0" eaLnBrk="1" hangingPunct="1">
              <a:buNone/>
            </a:pPr>
            <a:r>
              <a:rPr lang="en-US" sz="3200" dirty="0" smtClean="0">
                <a:latin typeface="Arial" charset="0"/>
              </a:rPr>
              <a:t>- Empyema: Collection of pus within a hollow organ</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Subcutaneous Abscess</a:t>
            </a:r>
            <a:endParaRPr lang="en-US" dirty="0"/>
          </a:p>
        </p:txBody>
      </p:sp>
      <p:pic>
        <p:nvPicPr>
          <p:cNvPr id="6146" name="Picture 2" descr="C:\Users\Manar\Desktop\cellulitis-pictures-2.jpg"/>
          <p:cNvPicPr>
            <a:picLocks noChangeAspect="1" noChangeArrowheads="1"/>
          </p:cNvPicPr>
          <p:nvPr/>
        </p:nvPicPr>
        <p:blipFill>
          <a:blip r:embed="rId2" cstate="print"/>
          <a:srcRect/>
          <a:stretch>
            <a:fillRect/>
          </a:stretch>
        </p:blipFill>
        <p:spPr bwMode="auto">
          <a:xfrm>
            <a:off x="990600" y="2362200"/>
            <a:ext cx="6959600" cy="3683000"/>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Arial" charset="0"/>
              </a:rPr>
              <a:t>Lung Abscess</a:t>
            </a:r>
            <a:endParaRPr lang="en-US" dirty="0"/>
          </a:p>
        </p:txBody>
      </p:sp>
      <p:pic>
        <p:nvPicPr>
          <p:cNvPr id="5123" name="Picture 3"/>
          <p:cNvPicPr>
            <a:picLocks noGrp="1" noChangeAspect="1" noChangeArrowheads="1"/>
          </p:cNvPicPr>
          <p:nvPr>
            <p:ph sz="quarter" idx="1"/>
          </p:nvPr>
        </p:nvPicPr>
        <p:blipFill>
          <a:blip r:embed="rId2" cstate="print"/>
          <a:stretch>
            <a:fillRect/>
          </a:stretch>
        </p:blipFill>
        <p:spPr bwMode="auto">
          <a:xfrm>
            <a:off x="1913685" y="1447800"/>
            <a:ext cx="5773830" cy="4572000"/>
          </a:xfrm>
          <a:prstGeom prst="rect">
            <a:avLst/>
          </a:prstGeom>
          <a:noFill/>
          <a:ln w="9525">
            <a:noFill/>
            <a:miter lim="800000"/>
            <a:headEnd/>
            <a:tailEnd/>
          </a:ln>
        </p:spPr>
      </p:pic>
      <p:pic>
        <p:nvPicPr>
          <p:cNvPr id="5124" name="Picture 4"/>
          <p:cNvPicPr>
            <a:picLocks noChangeAspect="1" noChangeArrowheads="1"/>
          </p:cNvPicPr>
          <p:nvPr/>
        </p:nvPicPr>
        <p:blipFill>
          <a:blip r:embed="rId3" cstate="print"/>
          <a:srcRect/>
          <a:stretch>
            <a:fillRect/>
          </a:stretch>
        </p:blipFill>
        <p:spPr bwMode="auto">
          <a:xfrm>
            <a:off x="228600" y="1219200"/>
            <a:ext cx="4907756" cy="388620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6" name="Rectangle 4"/>
          <p:cNvSpPr>
            <a:spLocks noGrp="1" noChangeArrowheads="1"/>
          </p:cNvSpPr>
          <p:nvPr>
            <p:ph type="title"/>
          </p:nvPr>
        </p:nvSpPr>
        <p:spPr/>
        <p:txBody>
          <a:bodyPr>
            <a:normAutofit/>
          </a:bodyPr>
          <a:lstStyle/>
          <a:p>
            <a:pPr algn="l" eaLnBrk="1" fontAlgn="auto" hangingPunct="1">
              <a:spcAft>
                <a:spcPts val="0"/>
              </a:spcAft>
              <a:defRPr/>
            </a:pPr>
            <a:r>
              <a:rPr lang="en-US" sz="3200" b="1" dirty="0" smtClean="0">
                <a:solidFill>
                  <a:schemeClr val="tx1"/>
                </a:solidFill>
                <a:latin typeface="Arial" charset="0"/>
              </a:rPr>
              <a:t>Outcomes of </a:t>
            </a:r>
            <a:r>
              <a:rPr lang="en-US" sz="3200" b="1" dirty="0">
                <a:solidFill>
                  <a:schemeClr val="tx1"/>
                </a:solidFill>
                <a:latin typeface="Arial" charset="0"/>
              </a:rPr>
              <a:t>Acute Inflammation</a:t>
            </a:r>
          </a:p>
        </p:txBody>
      </p:sp>
      <p:sp>
        <p:nvSpPr>
          <p:cNvPr id="102404"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2DA3682A-6D5A-4818-A6A4-8D6350F02B31}" type="slidenum">
              <a:rPr lang="ar-SA" smtClean="0"/>
              <a:pPr/>
              <a:t>34</a:t>
            </a:fld>
            <a:endParaRPr lang="en-US" smtClean="0"/>
          </a:p>
        </p:txBody>
      </p:sp>
      <p:sp>
        <p:nvSpPr>
          <p:cNvPr id="102403" name="Rectangle 5"/>
          <p:cNvSpPr>
            <a:spLocks noGrp="1" noChangeArrowheads="1"/>
          </p:cNvSpPr>
          <p:nvPr>
            <p:ph sz="quarter" idx="1"/>
          </p:nvPr>
        </p:nvSpPr>
        <p:spPr>
          <a:xfrm>
            <a:off x="304800" y="1295400"/>
            <a:ext cx="8610600" cy="5257800"/>
          </a:xfrm>
        </p:spPr>
        <p:txBody>
          <a:bodyPr>
            <a:normAutofit/>
          </a:bodyPr>
          <a:lstStyle/>
          <a:p>
            <a:pPr eaLnBrk="1" hangingPunct="1"/>
            <a:endParaRPr lang="en-US" sz="2000" b="1" dirty="0" smtClean="0">
              <a:latin typeface="Arial" charset="0"/>
            </a:endParaRPr>
          </a:p>
          <a:p>
            <a:pPr marL="0" indent="0" eaLnBrk="1" hangingPunct="1">
              <a:buNone/>
            </a:pPr>
            <a:r>
              <a:rPr lang="en-US" sz="3200" b="1" dirty="0" smtClean="0">
                <a:latin typeface="Arial" charset="0"/>
              </a:rPr>
              <a:t>1. Complete resolution (back to normal)</a:t>
            </a:r>
          </a:p>
          <a:p>
            <a:pPr marL="320040" lvl="1" indent="0" eaLnBrk="1" hangingPunct="1">
              <a:buNone/>
            </a:pPr>
            <a:r>
              <a:rPr lang="en-US" sz="3200" dirty="0" smtClean="0">
                <a:latin typeface="Arial" charset="0"/>
              </a:rPr>
              <a:t>- Clearance of injurious stimuli</a:t>
            </a:r>
          </a:p>
          <a:p>
            <a:pPr marL="320040" lvl="1" indent="0" eaLnBrk="1" hangingPunct="1">
              <a:buNone/>
            </a:pPr>
            <a:r>
              <a:rPr lang="en-US" sz="3200" dirty="0" smtClean="0">
                <a:latin typeface="Arial" charset="0"/>
              </a:rPr>
              <a:t>-  Removal of the exudate, fibrin &amp; debris </a:t>
            </a:r>
          </a:p>
          <a:p>
            <a:pPr marL="320040" lvl="1" indent="0" eaLnBrk="1" hangingPunct="1">
              <a:buNone/>
            </a:pPr>
            <a:r>
              <a:rPr lang="en-US" sz="3200" dirty="0" smtClean="0">
                <a:latin typeface="Arial" charset="0"/>
              </a:rPr>
              <a:t>-  Reversal of the changes in the microvasculature</a:t>
            </a:r>
          </a:p>
          <a:p>
            <a:pPr marL="320040" lvl="1" indent="0" eaLnBrk="1" hangingPunct="1">
              <a:buNone/>
            </a:pPr>
            <a:r>
              <a:rPr lang="en-US" sz="3200" dirty="0" smtClean="0">
                <a:latin typeface="Arial" charset="0"/>
              </a:rPr>
              <a:t>-  Replacement of lost cells (regeneration</a:t>
            </a:r>
            <a:r>
              <a:rPr lang="en-US" sz="2000" dirty="0" smtClean="0">
                <a:latin typeface="Arial" charset="0"/>
              </a:rPr>
              <a:t>)</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marL="0" indent="0">
              <a:buNone/>
            </a:pPr>
            <a:r>
              <a:rPr lang="en-US" sz="3200" dirty="0" smtClean="0">
                <a:latin typeface="Arial" charset="0"/>
              </a:rPr>
              <a:t>2. Healing </a:t>
            </a:r>
            <a:endParaRPr lang="en-US" sz="3200" dirty="0">
              <a:latin typeface="Arial" charset="0"/>
            </a:endParaRPr>
          </a:p>
          <a:p>
            <a:pPr marL="320040" lvl="1" indent="0">
              <a:buNone/>
            </a:pPr>
            <a:r>
              <a:rPr lang="en-US" sz="3200" dirty="0" smtClean="0">
                <a:latin typeface="Arial" charset="0"/>
              </a:rPr>
              <a:t>-</a:t>
            </a:r>
            <a:r>
              <a:rPr lang="en-US" sz="3200" dirty="0">
                <a:latin typeface="Arial" charset="0"/>
              </a:rPr>
              <a:t> </a:t>
            </a:r>
            <a:r>
              <a:rPr lang="en-US" sz="3200" dirty="0" smtClean="0">
                <a:latin typeface="Arial" charset="0"/>
              </a:rPr>
              <a:t>Organization </a:t>
            </a:r>
            <a:r>
              <a:rPr lang="en-US" sz="3200" dirty="0">
                <a:latin typeface="Arial" charset="0"/>
              </a:rPr>
              <a:t>by fibrosis through formation of Granulation tissue. Why?</a:t>
            </a:r>
          </a:p>
          <a:p>
            <a:pPr marL="594360" lvl="2" indent="0">
              <a:buNone/>
            </a:pPr>
            <a:r>
              <a:rPr lang="en-US" sz="3200" dirty="0" smtClean="0">
                <a:latin typeface="Arial" charset="0"/>
              </a:rPr>
              <a:t>- Substantial </a:t>
            </a:r>
            <a:r>
              <a:rPr lang="en-US" sz="3200" dirty="0">
                <a:latin typeface="Arial" charset="0"/>
              </a:rPr>
              <a:t>tissue destruction or</a:t>
            </a:r>
          </a:p>
          <a:p>
            <a:pPr marL="594360" lvl="2" indent="0">
              <a:buNone/>
            </a:pPr>
            <a:r>
              <a:rPr lang="en-US" sz="3200" dirty="0" smtClean="0">
                <a:latin typeface="Arial" charset="0"/>
              </a:rPr>
              <a:t>-  Tissue </a:t>
            </a:r>
            <a:r>
              <a:rPr lang="en-US" sz="3200" dirty="0">
                <a:latin typeface="Arial" charset="0"/>
              </a:rPr>
              <a:t>cannot regenerate or</a:t>
            </a:r>
          </a:p>
          <a:p>
            <a:pPr marL="594360" lvl="2" indent="0">
              <a:buNone/>
            </a:pPr>
            <a:r>
              <a:rPr lang="en-US" sz="3200" dirty="0" smtClean="0">
                <a:latin typeface="Arial" charset="0"/>
              </a:rPr>
              <a:t>-  Extensive </a:t>
            </a:r>
            <a:r>
              <a:rPr lang="en-US" sz="3200" dirty="0">
                <a:latin typeface="Arial" charset="0"/>
              </a:rPr>
              <a:t>fibrinous exudates</a:t>
            </a:r>
          </a:p>
          <a:p>
            <a:pPr marL="0" indent="0">
              <a:buNone/>
            </a:pPr>
            <a:r>
              <a:rPr lang="en-US" sz="3200" dirty="0" smtClean="0">
                <a:latin typeface="Arial" charset="0"/>
              </a:rPr>
              <a:t>3. Abscess </a:t>
            </a:r>
            <a:r>
              <a:rPr lang="en-US" sz="3200" dirty="0">
                <a:latin typeface="Arial" charset="0"/>
              </a:rPr>
              <a:t>formation</a:t>
            </a:r>
          </a:p>
          <a:p>
            <a:pPr marL="0" indent="0">
              <a:buNone/>
            </a:pPr>
            <a:r>
              <a:rPr lang="en-US" sz="3200" dirty="0" smtClean="0">
                <a:latin typeface="Arial" charset="0"/>
              </a:rPr>
              <a:t>4. Progression </a:t>
            </a:r>
            <a:r>
              <a:rPr lang="en-US" sz="3200" dirty="0">
                <a:latin typeface="Arial" charset="0"/>
              </a:rPr>
              <a:t>to chronic inflammation</a:t>
            </a:r>
          </a:p>
          <a:p>
            <a:endParaRPr lang="en-US" sz="3200" dirty="0"/>
          </a:p>
        </p:txBody>
      </p:sp>
    </p:spTree>
    <p:extLst>
      <p:ext uri="{BB962C8B-B14F-4D97-AF65-F5344CB8AC3E}">
        <p14:creationId xmlns:p14="http://schemas.microsoft.com/office/powerpoint/2010/main" val="3029147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solidFill>
                  <a:schemeClr val="tx1"/>
                </a:solidFill>
              </a:rPr>
              <a:t>Components of inflammation </a:t>
            </a:r>
            <a:endParaRPr lang="en-US" b="1" dirty="0">
              <a:solidFill>
                <a:schemeClr val="tx1"/>
              </a:solidFill>
            </a:endParaRPr>
          </a:p>
        </p:txBody>
      </p:sp>
      <p:sp>
        <p:nvSpPr>
          <p:cNvPr id="2" name="Content Placeholder 1"/>
          <p:cNvSpPr>
            <a:spLocks noGrp="1"/>
          </p:cNvSpPr>
          <p:nvPr>
            <p:ph sz="quarter" idx="1"/>
          </p:nvPr>
        </p:nvSpPr>
        <p:spPr/>
        <p:txBody>
          <a:bodyPr/>
          <a:lstStyle/>
          <a:p>
            <a:endParaRPr lang="en-US" dirty="0" smtClean="0"/>
          </a:p>
          <a:p>
            <a:pPr marL="0" indent="0">
              <a:buNone/>
            </a:pPr>
            <a:r>
              <a:rPr lang="en-US" sz="3600" dirty="0" smtClean="0">
                <a:latin typeface="Arial" pitchFamily="34" charset="0"/>
                <a:cs typeface="Arial" pitchFamily="34" charset="0"/>
              </a:rPr>
              <a:t>1. Leukocytes</a:t>
            </a:r>
          </a:p>
          <a:p>
            <a:pPr marL="0" indent="0">
              <a:buNone/>
            </a:pPr>
            <a:r>
              <a:rPr lang="en-US" sz="3600" dirty="0" smtClean="0">
                <a:latin typeface="Arial" pitchFamily="34" charset="0"/>
                <a:cs typeface="Arial" pitchFamily="34" charset="0"/>
              </a:rPr>
              <a:t>2. Plasma proteins and mediators</a:t>
            </a:r>
          </a:p>
          <a:p>
            <a:pPr marL="0" indent="0">
              <a:buNone/>
            </a:pPr>
            <a:r>
              <a:rPr lang="en-US" sz="3600" dirty="0" smtClean="0">
                <a:latin typeface="Arial" pitchFamily="34" charset="0"/>
                <a:cs typeface="Arial" pitchFamily="34" charset="0"/>
              </a:rPr>
              <a:t>3. Blood vessels</a:t>
            </a:r>
          </a:p>
          <a:p>
            <a:pPr marL="0" indent="0">
              <a:buNone/>
            </a:pPr>
            <a:r>
              <a:rPr lang="en-US" sz="3600" dirty="0" smtClean="0">
                <a:latin typeface="Arial" pitchFamily="34" charset="0"/>
                <a:cs typeface="Arial" pitchFamily="34" charset="0"/>
              </a:rPr>
              <a:t>4. Extracellular matrix</a:t>
            </a:r>
            <a:endParaRPr lang="en-US" sz="3600" dirty="0">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4" name="Picture 2"/>
          <p:cNvPicPr>
            <a:picLocks noGrp="1" noChangeAspect="1" noChangeArrowheads="1"/>
          </p:cNvPicPr>
          <p:nvPr>
            <p:ph sz="quarter" idx="1"/>
          </p:nvPr>
        </p:nvPicPr>
        <p:blipFill>
          <a:blip r:embed="rId2" cstate="print"/>
          <a:stretch>
            <a:fillRect/>
          </a:stretch>
        </p:blipFill>
        <p:spPr bwMode="auto">
          <a:xfrm>
            <a:off x="990600" y="1481137"/>
            <a:ext cx="7620000" cy="4505325"/>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b="1" dirty="0">
              <a:solidFill>
                <a:schemeClr val="tx1"/>
              </a:solidFill>
              <a:latin typeface="Arial" panose="020B0604020202020204" pitchFamily="34" charset="0"/>
              <a:cs typeface="Arial" panose="020B0604020202020204" pitchFamily="34" charset="0"/>
            </a:endParaRPr>
          </a:p>
        </p:txBody>
      </p:sp>
      <p:sp>
        <p:nvSpPr>
          <p:cNvPr id="2" name="Content Placeholder 1"/>
          <p:cNvSpPr>
            <a:spLocks noGrp="1"/>
          </p:cNvSpPr>
          <p:nvPr>
            <p:ph sz="quarter" idx="1"/>
          </p:nvPr>
        </p:nvSpPr>
        <p:spPr/>
        <p:txBody>
          <a:bodyPr>
            <a:normAutofit/>
          </a:bodyPr>
          <a:lstStyle/>
          <a:p>
            <a:endParaRPr lang="en-US" sz="2400" dirty="0" smtClean="0">
              <a:latin typeface="Arial" pitchFamily="34" charset="0"/>
              <a:cs typeface="Arial" pitchFamily="34" charset="0"/>
            </a:endParaRPr>
          </a:p>
          <a:p>
            <a:pPr marL="0" indent="0">
              <a:buNone/>
            </a:pPr>
            <a:r>
              <a:rPr lang="en-US" sz="2400" dirty="0" smtClean="0">
                <a:latin typeface="Arial" pitchFamily="34" charset="0"/>
                <a:cs typeface="Arial" pitchFamily="34" charset="0"/>
              </a:rPr>
              <a:t>- Inflammation is normally controlled and self-limited.</a:t>
            </a:r>
          </a:p>
          <a:p>
            <a:endParaRPr lang="en-US" sz="2400" dirty="0" smtClean="0">
              <a:latin typeface="Arial" pitchFamily="34" charset="0"/>
              <a:cs typeface="Arial" pitchFamily="34" charset="0"/>
            </a:endParaRPr>
          </a:p>
          <a:p>
            <a:r>
              <a:rPr lang="en-US" sz="2400" b="1" dirty="0" smtClean="0">
                <a:latin typeface="Arial" pitchFamily="34" charset="0"/>
                <a:cs typeface="Arial" pitchFamily="34" charset="0"/>
              </a:rPr>
              <a:t>The outcomes of acute inflammation </a:t>
            </a:r>
          </a:p>
          <a:p>
            <a:pPr marL="0" indent="0">
              <a:buNone/>
            </a:pPr>
            <a:r>
              <a:rPr lang="en-US" sz="2400" dirty="0" smtClean="0">
                <a:latin typeface="Arial" pitchFamily="34" charset="0"/>
                <a:cs typeface="Arial" pitchFamily="34" charset="0"/>
              </a:rPr>
              <a:t>1. Elimination of the noxious stimulus.</a:t>
            </a:r>
          </a:p>
          <a:p>
            <a:pPr marL="0" indent="0">
              <a:buNone/>
            </a:pPr>
            <a:r>
              <a:rPr lang="en-US" sz="2400" dirty="0" smtClean="0">
                <a:latin typeface="Arial" pitchFamily="34" charset="0"/>
                <a:cs typeface="Arial" pitchFamily="34" charset="0"/>
              </a:rPr>
              <a:t>2. Decline of the reaction and repair of the damaged tissue,</a:t>
            </a:r>
          </a:p>
          <a:p>
            <a:pPr marL="0" indent="0">
              <a:buNone/>
            </a:pPr>
            <a:r>
              <a:rPr lang="en-US" sz="2400" dirty="0" smtClean="0">
                <a:latin typeface="Arial" pitchFamily="34" charset="0"/>
                <a:cs typeface="Arial" pitchFamily="34" charset="0"/>
              </a:rPr>
              <a:t>3.Persistent injury resulting in chronic inflammation.</a:t>
            </a:r>
            <a:endParaRPr lang="en-US" sz="2400" dirty="0">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Acute inflammation</a:t>
            </a:r>
            <a:endParaRPr lang="en-US" dirty="0"/>
          </a:p>
        </p:txBody>
      </p:sp>
      <p:sp>
        <p:nvSpPr>
          <p:cNvPr id="8" name="Text Placeholder 7"/>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dirty="0"/>
          </a:p>
        </p:txBody>
      </p:sp>
      <p:pic>
        <p:nvPicPr>
          <p:cNvPr id="2050" name="Picture 2"/>
          <p:cNvPicPr>
            <a:picLocks noGrp="1" noChangeAspect="1" noChangeArrowheads="1"/>
          </p:cNvPicPr>
          <p:nvPr>
            <p:ph sz="quarter" idx="1"/>
          </p:nvPr>
        </p:nvPicPr>
        <p:blipFill>
          <a:blip r:embed="rId2" cstate="print"/>
          <a:srcRect/>
          <a:stretch>
            <a:fillRect/>
          </a:stretch>
        </p:blipFill>
        <p:spPr bwMode="auto">
          <a:xfrm>
            <a:off x="228600" y="228600"/>
            <a:ext cx="8610600" cy="6324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Signs of inflammation</a:t>
            </a:r>
            <a:endParaRPr lang="en-GB" dirty="0"/>
          </a:p>
        </p:txBody>
      </p:sp>
      <p:sp>
        <p:nvSpPr>
          <p:cNvPr id="3" name="Content Placeholder 2"/>
          <p:cNvSpPr>
            <a:spLocks noGrp="1"/>
          </p:cNvSpPr>
          <p:nvPr>
            <p:ph sz="quarter" idx="1"/>
          </p:nvPr>
        </p:nvSpPr>
        <p:spPr/>
        <p:txBody>
          <a:bodyPr/>
          <a:lstStyle/>
          <a:p>
            <a:endParaRPr lang="en-GB"/>
          </a:p>
        </p:txBody>
      </p:sp>
      <p:pic>
        <p:nvPicPr>
          <p:cNvPr id="2050" name="Picture 2" descr="C:\Users\Heyam\Desktop\thWY37Z9T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523999"/>
            <a:ext cx="7924800" cy="4455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028769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67C6912905979468049BE2ADD77F133" ma:contentTypeVersion="0" ma:contentTypeDescription="Create a new document." ma:contentTypeScope="" ma:versionID="0e6d342fc2e3ac91291a97ec3ef7b658">
  <xsd:schema xmlns:xsd="http://www.w3.org/2001/XMLSchema" xmlns:xs="http://www.w3.org/2001/XMLSchema" xmlns:p="http://schemas.microsoft.com/office/2006/metadata/properties" targetNamespace="http://schemas.microsoft.com/office/2006/metadata/properties" ma:root="true" ma:fieldsID="6834f8c0c0eabdc6c42b2f987c760c0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FD1569F-AF48-4A88-BC67-412E70AE52A4}"/>
</file>

<file path=customXml/itemProps2.xml><?xml version="1.0" encoding="utf-8"?>
<ds:datastoreItem xmlns:ds="http://schemas.openxmlformats.org/officeDocument/2006/customXml" ds:itemID="{03C90E00-8991-414F-BCBF-902095F44A3D}"/>
</file>

<file path=customXml/itemProps3.xml><?xml version="1.0" encoding="utf-8"?>
<ds:datastoreItem xmlns:ds="http://schemas.openxmlformats.org/officeDocument/2006/customXml" ds:itemID="{2F08D857-BBAD-4B2B-8450-6E5E83E24D24}"/>
</file>

<file path=docProps/app.xml><?xml version="1.0" encoding="utf-8"?>
<Properties xmlns="http://schemas.openxmlformats.org/officeDocument/2006/extended-properties" xmlns:vt="http://schemas.openxmlformats.org/officeDocument/2006/docPropsVTypes">
  <Template>Equity</Template>
  <TotalTime>370</TotalTime>
  <Words>762</Words>
  <Application>Microsoft Office PowerPoint</Application>
  <PresentationFormat>On-screen Show (4:3)</PresentationFormat>
  <Paragraphs>146</Paragraphs>
  <Slides>35</Slides>
  <Notes>6</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Equity</vt:lpstr>
      <vt:lpstr>Inflammation </vt:lpstr>
      <vt:lpstr>    </vt:lpstr>
      <vt:lpstr>PowerPoint Presentation</vt:lpstr>
      <vt:lpstr>Components of inflammation </vt:lpstr>
      <vt:lpstr>PowerPoint Presentation</vt:lpstr>
      <vt:lpstr>PowerPoint Presentation</vt:lpstr>
      <vt:lpstr>Acute inflammation</vt:lpstr>
      <vt:lpstr>PowerPoint Presentation</vt:lpstr>
      <vt:lpstr>Signs of inflammation</vt:lpstr>
      <vt:lpstr>Hotness versus fever</vt:lpstr>
      <vt:lpstr>Stimuli for Acute Inflammation</vt:lpstr>
      <vt:lpstr>Inflammation.. ITIS</vt:lpstr>
      <vt:lpstr>Acute Vs chronic Inflammation </vt:lpstr>
      <vt:lpstr>PowerPoint Presentation</vt:lpstr>
      <vt:lpstr> Gout </vt:lpstr>
      <vt:lpstr>1. Vascular Changes</vt:lpstr>
      <vt:lpstr>PowerPoint Presentation</vt:lpstr>
      <vt:lpstr>Normal </vt:lpstr>
      <vt:lpstr>PowerPoint Presentation</vt:lpstr>
      <vt:lpstr> Vasodilatation </vt:lpstr>
      <vt:lpstr>Persistence of stasis</vt:lpstr>
      <vt:lpstr>Vascular changes</vt:lpstr>
      <vt:lpstr>PowerPoint Presentation</vt:lpstr>
      <vt:lpstr>Mechanisms of increased vascular permeability</vt:lpstr>
      <vt:lpstr>  2.Leukocyte Cellular Events</vt:lpstr>
      <vt:lpstr>Mediators :</vt:lpstr>
      <vt:lpstr>Morphologic Appearance of Acute Inflammation</vt:lpstr>
      <vt:lpstr>Serous inflammation skin blister</vt:lpstr>
      <vt:lpstr>PowerPoint Presentation</vt:lpstr>
      <vt:lpstr>Fibrinous Pericarditis</vt:lpstr>
      <vt:lpstr>PowerPoint Presentation</vt:lpstr>
      <vt:lpstr>Subcutaneous Abscess</vt:lpstr>
      <vt:lpstr>Lung Abscess</vt:lpstr>
      <vt:lpstr>Outcomes of Acute Inflammation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Inflammation</dc:title>
  <dc:creator>Mid</dc:creator>
  <cp:lastModifiedBy>Mid</cp:lastModifiedBy>
  <cp:revision>75</cp:revision>
  <dcterms:created xsi:type="dcterms:W3CDTF">2006-08-16T00:00:00Z</dcterms:created>
  <dcterms:modified xsi:type="dcterms:W3CDTF">2017-02-16T10:47:44Z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0x010100867C6912905979468049BE2ADD77F133</vt:lpwstr>
  </property>
</Properties>
</file>