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11.xml" ContentType="application/vnd.openxmlformats-officedocument.presentationml.slide+xml"/>
  <Override PartName="/ppt/slides/slide53.xml" ContentType="application/vnd.openxmlformats-officedocument.presentationml.slide+xml"/>
  <Override PartName="/ppt/slides/slide55.xml" ContentType="application/vnd.openxmlformats-officedocument.presentationml.slide+xml"/>
  <Override PartName="/ppt/slides/slide52.xml" ContentType="application/vnd.openxmlformats-officedocument.presentationml.slide+xml"/>
  <Override PartName="/ppt/slides/slide5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394" r:id="rId10"/>
    <p:sldId id="288" r:id="rId11"/>
    <p:sldId id="289" r:id="rId12"/>
    <p:sldId id="396" r:id="rId13"/>
    <p:sldId id="291" r:id="rId14"/>
    <p:sldId id="292" r:id="rId15"/>
    <p:sldId id="294" r:id="rId16"/>
    <p:sldId id="295" r:id="rId17"/>
    <p:sldId id="296" r:id="rId18"/>
    <p:sldId id="397" r:id="rId19"/>
    <p:sldId id="297" r:id="rId20"/>
    <p:sldId id="298" r:id="rId21"/>
    <p:sldId id="299" r:id="rId22"/>
    <p:sldId id="398" r:id="rId23"/>
    <p:sldId id="300" r:id="rId24"/>
    <p:sldId id="301" r:id="rId25"/>
    <p:sldId id="302" r:id="rId26"/>
    <p:sldId id="399" r:id="rId27"/>
    <p:sldId id="307" r:id="rId28"/>
    <p:sldId id="308" r:id="rId29"/>
    <p:sldId id="310" r:id="rId30"/>
    <p:sldId id="400" r:id="rId31"/>
    <p:sldId id="312" r:id="rId32"/>
    <p:sldId id="313" r:id="rId33"/>
    <p:sldId id="314" r:id="rId34"/>
    <p:sldId id="315" r:id="rId35"/>
    <p:sldId id="320" r:id="rId36"/>
    <p:sldId id="323" r:id="rId37"/>
    <p:sldId id="325" r:id="rId38"/>
    <p:sldId id="327" r:id="rId39"/>
    <p:sldId id="328" r:id="rId40"/>
    <p:sldId id="337" r:id="rId41"/>
    <p:sldId id="338" r:id="rId42"/>
    <p:sldId id="339" r:id="rId43"/>
    <p:sldId id="340" r:id="rId44"/>
    <p:sldId id="341" r:id="rId45"/>
    <p:sldId id="342" r:id="rId46"/>
    <p:sldId id="350" r:id="rId47"/>
    <p:sldId id="352" r:id="rId48"/>
    <p:sldId id="353" r:id="rId49"/>
    <p:sldId id="355" r:id="rId50"/>
    <p:sldId id="357" r:id="rId51"/>
    <p:sldId id="358" r:id="rId52"/>
    <p:sldId id="401" r:id="rId53"/>
    <p:sldId id="359" r:id="rId54"/>
    <p:sldId id="361" r:id="rId55"/>
    <p:sldId id="363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8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customXml" Target="../customXml/item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E4DAE-3847-4F80-9C54-8F57489F7C56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0ECEC-736D-4F12-BFFA-090BE2368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74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1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14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18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1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6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56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6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8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87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6B6CF-6A5C-4E6B-A9E8-B6E3E6A6F01B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4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B6CF-6A5C-4E6B-A9E8-B6E3E6A6F01B}" type="datetimeFigureOut">
              <a:rPr lang="en-US" smtClean="0"/>
              <a:t>3/16/2017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F2A30-4ABE-458C-BFA6-D4C3623CD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37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dirty="0" smtClean="0"/>
              <a:t>Diseases of Nervous System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Fatima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Obeidat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MD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31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10600" cy="5440363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  <a:defRPr/>
            </a:pPr>
            <a:endParaRPr lang="en-US" sz="3600" i="1" dirty="0" smtClean="0">
              <a:latin typeface="Arial Narrow" pitchFamily="34" charset="0"/>
            </a:endParaRPr>
          </a:p>
          <a:p>
            <a:pPr>
              <a:buFontTx/>
              <a:buNone/>
              <a:defRPr/>
            </a:pPr>
            <a:r>
              <a:rPr lang="en-US" sz="5800" i="1" dirty="0" smtClean="0">
                <a:latin typeface="Arial Narrow" pitchFamily="34" charset="0"/>
              </a:rPr>
              <a:t> </a:t>
            </a:r>
            <a:r>
              <a:rPr lang="en-US" sz="5800" dirty="0" smtClean="0">
                <a:latin typeface="Arial Narrow" pitchFamily="34" charset="0"/>
              </a:rPr>
              <a:t>a. Most commonly due to impaired flow due to obstruction or impaired </a:t>
            </a:r>
            <a:r>
              <a:rPr lang="en-US" sz="5800" dirty="0" err="1" smtClean="0">
                <a:latin typeface="Arial Narrow" pitchFamily="34" charset="0"/>
              </a:rPr>
              <a:t>resorption</a:t>
            </a:r>
            <a:r>
              <a:rPr lang="en-US" sz="5800" dirty="0" smtClean="0">
                <a:latin typeface="Arial Narrow" pitchFamily="34" charset="0"/>
              </a:rPr>
              <a:t> of CSF </a:t>
            </a:r>
          </a:p>
          <a:p>
            <a:pPr>
              <a:buFontTx/>
              <a:buNone/>
              <a:defRPr/>
            </a:pPr>
            <a:r>
              <a:rPr lang="en-US" sz="5800" dirty="0" smtClean="0">
                <a:latin typeface="Arial Narrow" pitchFamily="34" charset="0"/>
              </a:rPr>
              <a:t>b. Overproduction of CSF, seen in choroid plexus </a:t>
            </a:r>
            <a:r>
              <a:rPr lang="en-US" sz="5800" dirty="0" err="1" smtClean="0">
                <a:latin typeface="Arial Narrow" pitchFamily="34" charset="0"/>
              </a:rPr>
              <a:t>papilloma</a:t>
            </a:r>
            <a:r>
              <a:rPr lang="en-US" sz="5800" dirty="0" smtClean="0">
                <a:latin typeface="Arial Narrow" pitchFamily="34" charset="0"/>
              </a:rPr>
              <a:t> </a:t>
            </a:r>
            <a:r>
              <a:rPr lang="en-US" sz="5800" u="sng" dirty="0" smtClean="0">
                <a:latin typeface="Arial Narrow" pitchFamily="34" charset="0"/>
              </a:rPr>
              <a:t>is a rare cause of  hydrocephalus.</a:t>
            </a:r>
          </a:p>
          <a:p>
            <a:pPr>
              <a:buFontTx/>
              <a:buNone/>
              <a:defRPr/>
            </a:pPr>
            <a:r>
              <a:rPr lang="en-US" sz="5800" u="sng" dirty="0" smtClean="0">
                <a:latin typeface="Arial Narrow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415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991600" cy="6400800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en-US" sz="4200" u="sng" dirty="0" smtClean="0">
                <a:latin typeface="Arial Narrow" panose="020B0606020202030204" pitchFamily="34" charset="0"/>
              </a:rPr>
              <a:t>Types of hydrocephalus</a:t>
            </a:r>
          </a:p>
          <a:p>
            <a:pPr marL="857250" indent="-857250">
              <a:buFontTx/>
              <a:buNone/>
              <a:defRPr/>
            </a:pPr>
            <a:r>
              <a:rPr lang="en-US" sz="4200" b="1" dirty="0" smtClean="0">
                <a:latin typeface="Arial Narrow" pitchFamily="34" charset="0"/>
              </a:rPr>
              <a:t>  </a:t>
            </a:r>
            <a:r>
              <a:rPr lang="en-US" sz="4200" b="1" u="sng" dirty="0">
                <a:latin typeface="Arial Narrow" pitchFamily="34" charset="0"/>
              </a:rPr>
              <a:t>1</a:t>
            </a:r>
            <a:r>
              <a:rPr lang="en-US" sz="4200" b="1" u="sng" dirty="0" smtClean="0">
                <a:latin typeface="Arial Narrow" pitchFamily="34" charset="0"/>
              </a:rPr>
              <a:t>. Non-communicating hydrocephalus (obstructive</a:t>
            </a:r>
            <a:r>
              <a:rPr lang="en-US" sz="4200" u="sng" dirty="0" smtClean="0">
                <a:latin typeface="Arial Narrow" pitchFamily="34" charset="0"/>
              </a:rPr>
              <a:t>)</a:t>
            </a:r>
            <a:r>
              <a:rPr lang="en-US" sz="4200" dirty="0" smtClean="0">
                <a:latin typeface="Arial Narrow" pitchFamily="34" charset="0"/>
              </a:rPr>
              <a:t>: </a:t>
            </a:r>
          </a:p>
          <a:p>
            <a:pPr marL="857250" indent="-857250">
              <a:buFontTx/>
              <a:buNone/>
              <a:defRPr/>
            </a:pPr>
            <a:r>
              <a:rPr lang="en-US" sz="4200" dirty="0" smtClean="0">
                <a:latin typeface="Arial Narrow" pitchFamily="34" charset="0"/>
              </a:rPr>
              <a:t> -     It occurs when a lesion obstructing the free passage of the CSF from the ventricles to the subarachnoid space;</a:t>
            </a:r>
          </a:p>
          <a:p>
            <a:pPr marL="857250" indent="-857250">
              <a:buFontTx/>
              <a:buNone/>
              <a:defRPr/>
            </a:pPr>
            <a:r>
              <a:rPr lang="en-US" sz="4200" b="1" i="1" u="sng" dirty="0" smtClean="0">
                <a:latin typeface="Arial Narrow" pitchFamily="34" charset="0"/>
              </a:rPr>
              <a:t> </a:t>
            </a:r>
            <a:endParaRPr lang="en-US" sz="3600" dirty="0" smtClean="0">
              <a:latin typeface="Arial Narrow" pitchFamily="34" charset="0"/>
            </a:endParaRPr>
          </a:p>
          <a:p>
            <a:pPr marL="857250" indent="-857250"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5224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4400" dirty="0" smtClean="0">
                <a:latin typeface="Arial Narrow" panose="020B0606020202030204" pitchFamily="34" charset="0"/>
              </a:rPr>
              <a:t>Tumors</a:t>
            </a:r>
          </a:p>
          <a:p>
            <a:pPr>
              <a:buFontTx/>
              <a:buChar char="-"/>
            </a:pPr>
            <a:r>
              <a:rPr lang="en-US" sz="4400" dirty="0" smtClean="0">
                <a:latin typeface="Arial Narrow" panose="020B0606020202030204" pitchFamily="34" charset="0"/>
              </a:rPr>
              <a:t>Congenital </a:t>
            </a:r>
            <a:r>
              <a:rPr lang="en-US" sz="4400" dirty="0" err="1" smtClean="0">
                <a:latin typeface="Arial Narrow" panose="020B0606020202030204" pitchFamily="34" charset="0"/>
              </a:rPr>
              <a:t>Acqueduct</a:t>
            </a:r>
            <a:r>
              <a:rPr lang="en-US" sz="4400" dirty="0" smtClean="0">
                <a:latin typeface="Arial Narrow" panose="020B0606020202030204" pitchFamily="34" charset="0"/>
              </a:rPr>
              <a:t> stenosis</a:t>
            </a:r>
            <a:endParaRPr lang="en-US" sz="4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1062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en-US" sz="3600" b="1" u="sng" dirty="0" smtClean="0">
                <a:latin typeface="Arial Narrow" pitchFamily="34" charset="0"/>
              </a:rPr>
              <a:t>2.  </a:t>
            </a:r>
            <a:r>
              <a:rPr lang="en-US" sz="3600" b="1" i="1" u="sng" dirty="0" smtClean="0">
                <a:latin typeface="Arial Narrow" pitchFamily="34" charset="0"/>
              </a:rPr>
              <a:t>Communicating hydrocephalus</a:t>
            </a:r>
            <a:r>
              <a:rPr lang="en-US" sz="3600" b="1" i="1" dirty="0" smtClean="0">
                <a:latin typeface="Arial Narrow" pitchFamily="34" charset="0"/>
              </a:rPr>
              <a:t>,</a:t>
            </a:r>
            <a:r>
              <a:rPr lang="en-US" sz="3600" b="1" dirty="0" smtClean="0">
                <a:latin typeface="Arial Narrow" pitchFamily="34" charset="0"/>
              </a:rPr>
              <a:t> </a:t>
            </a:r>
            <a:r>
              <a:rPr lang="en-US" sz="3600" dirty="0" smtClean="0">
                <a:latin typeface="Arial Narrow" pitchFamily="34" charset="0"/>
              </a:rPr>
              <a:t>: </a:t>
            </a:r>
          </a:p>
          <a:p>
            <a:pPr>
              <a:buFontTx/>
              <a:buChar char="-"/>
              <a:defRPr/>
            </a:pPr>
            <a:r>
              <a:rPr lang="en-US" sz="3600" dirty="0" smtClean="0">
                <a:latin typeface="Arial Narrow" pitchFamily="34" charset="0"/>
              </a:rPr>
              <a:t>Refers to the abnormality in which there is </a:t>
            </a:r>
            <a:r>
              <a:rPr lang="en-US" sz="3600" dirty="0" smtClean="0">
                <a:latin typeface="Arial Narrow" pitchFamily="34" charset="0"/>
              </a:rPr>
              <a:t>a free </a:t>
            </a:r>
            <a:r>
              <a:rPr lang="en-US" sz="3600" dirty="0" smtClean="0">
                <a:latin typeface="Arial Narrow" pitchFamily="34" charset="0"/>
              </a:rPr>
              <a:t>passage of CSF from within the ventricular system into the subarachnoid </a:t>
            </a:r>
            <a:r>
              <a:rPr lang="en-US" sz="3600" dirty="0" smtClean="0">
                <a:latin typeface="Arial Narrow" pitchFamily="34" charset="0"/>
              </a:rPr>
              <a:t>space.</a:t>
            </a:r>
            <a:endParaRPr lang="en-US" sz="3600" dirty="0" smtClean="0">
              <a:latin typeface="Arial Narrow" pitchFamily="34" charset="0"/>
            </a:endParaRPr>
          </a:p>
          <a:p>
            <a:pPr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u="sng" dirty="0" smtClean="0">
                <a:latin typeface="Arial Narrow" pitchFamily="34" charset="0"/>
              </a:rPr>
              <a:t>-Causes</a:t>
            </a:r>
          </a:p>
          <a:p>
            <a:pPr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a. Defects in the subarachnoid space such as fibrosis in leptomeningeal infection and hemorrhage from saccular </a:t>
            </a:r>
            <a:r>
              <a:rPr lang="en-US" sz="3600" dirty="0" smtClean="0">
                <a:latin typeface="Arial Narrow" pitchFamily="34" charset="0"/>
              </a:rPr>
              <a:t>aneurysms.</a:t>
            </a:r>
            <a:endParaRPr lang="ar-JO" sz="3600" dirty="0" smtClean="0">
              <a:latin typeface="Arial Narrow" pitchFamily="34" charset="0"/>
            </a:endParaRPr>
          </a:p>
          <a:p>
            <a:pPr>
              <a:buFontTx/>
              <a:buNone/>
              <a:defRPr/>
            </a:pPr>
            <a:endParaRPr lang="en-US" sz="36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89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/>
          <a:lstStyle/>
          <a:p>
            <a:pPr>
              <a:buFontTx/>
              <a:buNone/>
              <a:defRPr/>
            </a:pPr>
            <a:endParaRPr lang="en-US" sz="3600" dirty="0" smtClean="0">
              <a:latin typeface="Arial Narrow" pitchFamily="34" charset="0"/>
            </a:endParaRPr>
          </a:p>
          <a:p>
            <a:pPr marL="742950" indent="-742950"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b. Defects in absorption of CSF at the </a:t>
            </a:r>
            <a:r>
              <a:rPr lang="en-US" sz="4000" dirty="0" err="1" smtClean="0">
                <a:latin typeface="Arial Narrow" pitchFamily="34" charset="0"/>
              </a:rPr>
              <a:t>arachnoid</a:t>
            </a:r>
            <a:r>
              <a:rPr lang="en-US" sz="4000" dirty="0" smtClean="0">
                <a:latin typeface="Arial Narrow" pitchFamily="34" charset="0"/>
              </a:rPr>
              <a:t> granulations such as </a:t>
            </a:r>
          </a:p>
          <a:p>
            <a:pPr marL="742950" indent="-742950"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 Congenital deficiency of arachnoids'  granulation</a:t>
            </a:r>
          </a:p>
          <a:p>
            <a:pPr marL="742950" indent="-742950"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c. Overproduction of CSF by choroid plexus </a:t>
            </a:r>
            <a:r>
              <a:rPr lang="en-US" sz="4000" dirty="0" err="1" smtClean="0">
                <a:latin typeface="Arial Narrow" pitchFamily="34" charset="0"/>
              </a:rPr>
              <a:t>papilloma</a:t>
            </a:r>
            <a:endParaRPr lang="en-US" sz="4000" dirty="0" smtClean="0">
              <a:latin typeface="Arial Narrow" pitchFamily="34" charset="0"/>
            </a:endParaRPr>
          </a:p>
          <a:p>
            <a:pPr marL="742950" indent="-742950"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d. Idiopathic</a:t>
            </a:r>
          </a:p>
          <a:p>
            <a:pPr marL="514350" indent="-514350">
              <a:buFontTx/>
              <a:buNone/>
              <a:defRPr/>
            </a:pPr>
            <a:endParaRPr lang="en-US" dirty="0" smtClean="0">
              <a:latin typeface="Arial Narrow" pitchFamily="34" charset="0"/>
            </a:endParaRPr>
          </a:p>
          <a:p>
            <a:pPr marL="514350" indent="-514350">
              <a:buFontTx/>
              <a:buNone/>
              <a:defRPr/>
            </a:pPr>
            <a:endParaRPr lang="en-US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40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6000" b="1" dirty="0" smtClean="0">
                <a:latin typeface="Arial Narrow" pitchFamily="34" charset="0"/>
              </a:rPr>
              <a:t>C.  </a:t>
            </a:r>
            <a:r>
              <a:rPr lang="en-GB" sz="6000" b="1" dirty="0" smtClean="0">
                <a:latin typeface="Arial Narrow" pitchFamily="34" charset="0"/>
              </a:rPr>
              <a:t>Brain Herniation </a:t>
            </a:r>
            <a:r>
              <a:rPr lang="en-GB" b="1" dirty="0" smtClean="0">
                <a:latin typeface="Arial Narrow" pitchFamily="34" charset="0"/>
              </a:rPr>
              <a:t/>
            </a:r>
            <a:br>
              <a:rPr lang="en-GB" b="1" dirty="0" smtClean="0">
                <a:latin typeface="Arial Narrow" pitchFamily="34" charset="0"/>
              </a:rPr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89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915400" cy="64008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4800" dirty="0" smtClean="0">
                <a:latin typeface="Arial Narrow" pitchFamily="34" charset="0"/>
              </a:rPr>
              <a:t>-     Intracranial pressure may increase by focal expanding lesion or  generalized </a:t>
            </a:r>
            <a:r>
              <a:rPr lang="en-GB" sz="4800" dirty="0" err="1" smtClean="0">
                <a:latin typeface="Arial Narrow" pitchFamily="34" charset="0"/>
              </a:rPr>
              <a:t>edema</a:t>
            </a:r>
            <a:r>
              <a:rPr lang="en-GB" sz="4800" dirty="0" smtClean="0">
                <a:latin typeface="Arial Narrow" pitchFamily="34" charset="0"/>
              </a:rPr>
              <a:t>.</a:t>
            </a:r>
            <a:endParaRPr lang="en-GB" sz="4800" dirty="0" smtClean="0"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4800" dirty="0" smtClean="0">
                <a:latin typeface="Arial Narrow" pitchFamily="34" charset="0"/>
              </a:rPr>
              <a:t>-     Because the cranial vault is subdivided by rigid </a:t>
            </a:r>
            <a:r>
              <a:rPr lang="en-GB" sz="4800" dirty="0" err="1" smtClean="0">
                <a:latin typeface="Arial Narrow" pitchFamily="34" charset="0"/>
              </a:rPr>
              <a:t>dural</a:t>
            </a:r>
            <a:r>
              <a:rPr lang="en-GB" sz="4800" dirty="0" smtClean="0">
                <a:latin typeface="Arial Narrow" pitchFamily="34" charset="0"/>
              </a:rPr>
              <a:t> folds (</a:t>
            </a:r>
            <a:r>
              <a:rPr lang="en-GB" sz="4800" dirty="0" err="1" smtClean="0">
                <a:latin typeface="Arial Narrow" pitchFamily="34" charset="0"/>
              </a:rPr>
              <a:t>falx</a:t>
            </a:r>
            <a:r>
              <a:rPr lang="en-GB" sz="4800" dirty="0" smtClean="0">
                <a:latin typeface="Arial Narrow" pitchFamily="34" charset="0"/>
              </a:rPr>
              <a:t> and tentorium), a focal expansion of the brain causes it to be displaced in relation to these </a:t>
            </a:r>
            <a:r>
              <a:rPr lang="en-GB" sz="4800" dirty="0" smtClean="0">
                <a:latin typeface="Arial Narrow" pitchFamily="34" charset="0"/>
              </a:rPr>
              <a:t>partitions causing brain herniation</a:t>
            </a:r>
            <a:r>
              <a:rPr lang="en-GB" sz="4000" dirty="0" smtClean="0">
                <a:latin typeface="Arial Narrow" pitchFamily="34" charset="0"/>
              </a:rPr>
              <a:t>.</a:t>
            </a:r>
            <a:endParaRPr lang="en-GB" sz="40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6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5486400"/>
          </a:xfrm>
        </p:spPr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5400" dirty="0" smtClean="0">
                <a:latin typeface="Arial Narrow" pitchFamily="34" charset="0"/>
              </a:rPr>
              <a:t>-     </a:t>
            </a:r>
            <a:r>
              <a:rPr lang="en-GB" sz="5400" dirty="0" err="1" smtClean="0">
                <a:latin typeface="Arial Narrow" pitchFamily="34" charset="0"/>
              </a:rPr>
              <a:t>Herniations</a:t>
            </a:r>
            <a:r>
              <a:rPr lang="en-GB" sz="5400" dirty="0" smtClean="0">
                <a:latin typeface="Arial Narrow" pitchFamily="34" charset="0"/>
              </a:rPr>
              <a:t> are named by .   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5400" dirty="0" smtClean="0">
                <a:latin typeface="Arial Narrow" pitchFamily="34" charset="0"/>
              </a:rPr>
              <a:t>a.  Either the part of the brain that is displaced or</a:t>
            </a:r>
          </a:p>
          <a:p>
            <a:pPr marL="742950" indent="-742950">
              <a:lnSpc>
                <a:spcPct val="80000"/>
              </a:lnSpc>
              <a:buFontTx/>
              <a:buAutoNum type="alphaLcPeriod" startAt="2"/>
              <a:defRPr/>
            </a:pPr>
            <a:r>
              <a:rPr lang="en-GB" sz="5400" dirty="0" smtClean="0">
                <a:latin typeface="Arial Narrow" pitchFamily="34" charset="0"/>
              </a:rPr>
              <a:t>The structure across which it moves. 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5400" b="1" dirty="0" smtClean="0">
                <a:latin typeface="Arial Narrow" pitchFamily="34" charset="0"/>
              </a:rPr>
              <a:t> -    Types of </a:t>
            </a:r>
            <a:r>
              <a:rPr lang="en-US" sz="5400" b="1" dirty="0" err="1" smtClean="0">
                <a:latin typeface="Arial Narrow" pitchFamily="34" charset="0"/>
              </a:rPr>
              <a:t>herniations</a:t>
            </a:r>
            <a:r>
              <a:rPr lang="en-US" sz="5400" dirty="0" smtClean="0">
                <a:latin typeface="Arial Narrow" pitchFamily="34" charset="0"/>
              </a:rPr>
              <a:t>:</a:t>
            </a:r>
            <a:endParaRPr lang="en-GB" sz="5400" b="1" i="1" u="sng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55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4800" b="1" i="1" u="sng" dirty="0">
                <a:latin typeface="Arial Narrow" pitchFamily="34" charset="0"/>
              </a:rPr>
              <a:t>1. </a:t>
            </a:r>
            <a:r>
              <a:rPr lang="en-GB" sz="4800" b="1" i="1" u="sng" dirty="0" err="1">
                <a:latin typeface="Arial Narrow" pitchFamily="34" charset="0"/>
              </a:rPr>
              <a:t>Subfalcine</a:t>
            </a:r>
            <a:r>
              <a:rPr lang="en-GB" sz="4800" b="1" i="1" u="sng" dirty="0">
                <a:latin typeface="Arial Narrow" pitchFamily="34" charset="0"/>
              </a:rPr>
              <a:t> (cingulate) herniation</a:t>
            </a:r>
            <a:r>
              <a:rPr lang="en-GB" sz="4800" dirty="0">
                <a:latin typeface="Arial Narrow" pitchFamily="34" charset="0"/>
              </a:rPr>
              <a:t> 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4800" dirty="0">
                <a:latin typeface="Arial Narrow" pitchFamily="34" charset="0"/>
              </a:rPr>
              <a:t>-   Expansion of a mass in </a:t>
            </a:r>
            <a:r>
              <a:rPr lang="en-GB" sz="4800" b="1" u="sng" dirty="0">
                <a:latin typeface="Arial Narrow" pitchFamily="34" charset="0"/>
              </a:rPr>
              <a:t>the frontal or parietal lobe </a:t>
            </a:r>
            <a:r>
              <a:rPr lang="en-GB" sz="4800" dirty="0">
                <a:latin typeface="Arial Narrow" pitchFamily="34" charset="0"/>
              </a:rPr>
              <a:t>will result in herniation of ipsilateral cingulate gyrus under the free edge of the </a:t>
            </a:r>
            <a:r>
              <a:rPr lang="en-GB" sz="4800" dirty="0" err="1" smtClean="0">
                <a:latin typeface="Arial Narrow" pitchFamily="34" charset="0"/>
              </a:rPr>
              <a:t>falx</a:t>
            </a:r>
            <a:r>
              <a:rPr lang="en-GB" sz="4800" dirty="0" smtClean="0">
                <a:latin typeface="Arial Narrow" pitchFamily="34" charset="0"/>
              </a:rPr>
              <a:t>.</a:t>
            </a:r>
            <a:endParaRPr lang="en-GB" sz="4800" dirty="0">
              <a:latin typeface="Arial Narrow" pitchFamily="34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94371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991600" cy="54102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4000" dirty="0" smtClean="0">
                <a:latin typeface="Arial Narrow" pitchFamily="34" charset="0"/>
              </a:rPr>
              <a:t>   </a:t>
            </a:r>
            <a:r>
              <a:rPr lang="en-GB" sz="4000" dirty="0" smtClean="0">
                <a:latin typeface="Arial Narrow" pitchFamily="34" charset="0"/>
              </a:rPr>
              <a:t>- </a:t>
            </a:r>
            <a:r>
              <a:rPr lang="en-GB" sz="5400" dirty="0" smtClean="0">
                <a:latin typeface="Arial Narrow" pitchFamily="34" charset="0"/>
              </a:rPr>
              <a:t>to </a:t>
            </a:r>
            <a:r>
              <a:rPr lang="en-GB" sz="5400" dirty="0" smtClean="0">
                <a:latin typeface="Arial Narrow" pitchFamily="34" charset="0"/>
              </a:rPr>
              <a:t>produce selective displacement of the </a:t>
            </a:r>
            <a:r>
              <a:rPr lang="en-GB" sz="5400" dirty="0" err="1" smtClean="0">
                <a:latin typeface="Arial Narrow" pitchFamily="34" charset="0"/>
              </a:rPr>
              <a:t>pericallosal</a:t>
            </a:r>
            <a:r>
              <a:rPr lang="en-GB" sz="5400" dirty="0" smtClean="0">
                <a:latin typeface="Arial Narrow" pitchFamily="34" charset="0"/>
              </a:rPr>
              <a:t> arteries away from the lesion and from the midline</a:t>
            </a:r>
          </a:p>
          <a:p>
            <a:pPr>
              <a:defRPr/>
            </a:pPr>
            <a:endParaRPr lang="en-US" sz="3600" dirty="0" smtClean="0">
              <a:latin typeface="Arial Narrow" pitchFamily="34" charset="0"/>
            </a:endParaRPr>
          </a:p>
          <a:p>
            <a:pPr>
              <a:defRPr/>
            </a:pPr>
            <a:endParaRPr lang="en-US" sz="3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44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I.Edema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Hydrocephalus and Herniation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0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410200"/>
          </a:xfrm>
        </p:spPr>
        <p:txBody>
          <a:bodyPr/>
          <a:lstStyle/>
          <a:p>
            <a:pPr>
              <a:buNone/>
            </a:pPr>
            <a:r>
              <a:rPr lang="en-GB" b="1" u="sng" dirty="0" smtClean="0">
                <a:latin typeface="Arial Narrow" pitchFamily="34" charset="0"/>
              </a:rPr>
              <a:t>Consequences</a:t>
            </a:r>
          </a:p>
          <a:p>
            <a:pPr>
              <a:buNone/>
            </a:pPr>
            <a:r>
              <a:rPr lang="en-GB" dirty="0" smtClean="0">
                <a:latin typeface="Arial Narrow" pitchFamily="34" charset="0"/>
              </a:rPr>
              <a:t>-   </a:t>
            </a:r>
            <a:r>
              <a:rPr lang="en-GB" sz="4000" dirty="0" smtClean="0">
                <a:latin typeface="Arial Narrow" pitchFamily="34" charset="0"/>
              </a:rPr>
              <a:t>This may compromise circulation through the </a:t>
            </a:r>
            <a:r>
              <a:rPr lang="en-GB" sz="4000" dirty="0" err="1" smtClean="0">
                <a:latin typeface="Arial Narrow" pitchFamily="34" charset="0"/>
              </a:rPr>
              <a:t>pericallosal</a:t>
            </a:r>
            <a:r>
              <a:rPr lang="en-GB" sz="4000" dirty="0" smtClean="0">
                <a:latin typeface="Arial Narrow" pitchFamily="34" charset="0"/>
              </a:rPr>
              <a:t> arteries ( branches of anterior cerebral artery) and result in infarction of the parietal </a:t>
            </a:r>
            <a:r>
              <a:rPr lang="en-GB" sz="4000" dirty="0" err="1" smtClean="0">
                <a:latin typeface="Arial Narrow" pitchFamily="34" charset="0"/>
              </a:rPr>
              <a:t>parasaggital</a:t>
            </a:r>
            <a:r>
              <a:rPr lang="en-GB" sz="4000" dirty="0" smtClean="0">
                <a:latin typeface="Arial Narrow" pitchFamily="34" charset="0"/>
              </a:rPr>
              <a:t> cortex , manifesting clinically as a weakness or sensory loss in one or both </a:t>
            </a:r>
            <a:r>
              <a:rPr lang="en-GB" sz="4000" dirty="0" smtClean="0">
                <a:latin typeface="Arial Narrow" pitchFamily="34" charset="0"/>
              </a:rPr>
              <a:t>legs.</a:t>
            </a:r>
            <a:endParaRPr lang="en-GB" sz="4000" dirty="0" smtClean="0">
              <a:latin typeface="Arial Narrow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9814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915400" cy="62484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4000" b="1" i="1" u="sng" dirty="0">
                <a:latin typeface="Arial Narrow" pitchFamily="34" charset="0"/>
              </a:rPr>
              <a:t>2. </a:t>
            </a:r>
            <a:r>
              <a:rPr lang="en-GB" sz="4000" b="1" i="1" u="sng" dirty="0" err="1" smtClean="0">
                <a:latin typeface="Arial Narrow" pitchFamily="34" charset="0"/>
              </a:rPr>
              <a:t>Tentorial</a:t>
            </a:r>
            <a:r>
              <a:rPr lang="en-GB" sz="4000" b="1" i="1" u="sng" dirty="0" smtClean="0">
                <a:latin typeface="Arial Narrow" pitchFamily="34" charset="0"/>
              </a:rPr>
              <a:t> </a:t>
            </a:r>
            <a:r>
              <a:rPr lang="en-GB" sz="4000" b="1" i="1" u="sng" dirty="0">
                <a:latin typeface="Arial Narrow" pitchFamily="34" charset="0"/>
              </a:rPr>
              <a:t>(</a:t>
            </a:r>
            <a:r>
              <a:rPr lang="en-GB" sz="4000" b="1" i="1" u="sng" dirty="0" err="1" smtClean="0">
                <a:latin typeface="Arial Narrow" pitchFamily="34" charset="0"/>
              </a:rPr>
              <a:t>uncal</a:t>
            </a:r>
            <a:r>
              <a:rPr lang="en-GB" sz="4000" b="1" i="1" u="sng" dirty="0" smtClean="0">
                <a:latin typeface="Arial Narrow" pitchFamily="34" charset="0"/>
              </a:rPr>
              <a:t>)</a:t>
            </a:r>
            <a:r>
              <a:rPr lang="en-GB" sz="4000" b="1" u="sng" dirty="0" smtClean="0">
                <a:latin typeface="Arial Narrow" pitchFamily="34" charset="0"/>
              </a:rPr>
              <a:t> or </a:t>
            </a:r>
            <a:r>
              <a:rPr lang="en-GB" sz="4000" b="1" u="sng" dirty="0" err="1" smtClean="0">
                <a:latin typeface="Arial Narrow" pitchFamily="34" charset="0"/>
              </a:rPr>
              <a:t>uncinate</a:t>
            </a:r>
            <a:r>
              <a:rPr lang="en-GB" sz="4000" b="1" u="sng" dirty="0" smtClean="0">
                <a:latin typeface="Arial Narrow" pitchFamily="34" charset="0"/>
              </a:rPr>
              <a:t> </a:t>
            </a:r>
            <a:r>
              <a:rPr lang="en-GB" sz="4000" b="1" u="sng" dirty="0" err="1" smtClean="0">
                <a:latin typeface="Arial Narrow" pitchFamily="34" charset="0"/>
              </a:rPr>
              <a:t>gyrus</a:t>
            </a:r>
            <a:r>
              <a:rPr lang="en-GB" sz="4000" b="1" u="sng" dirty="0" smtClean="0">
                <a:latin typeface="Arial Narrow" pitchFamily="34" charset="0"/>
              </a:rPr>
              <a:t> </a:t>
            </a:r>
            <a:r>
              <a:rPr lang="en-GB" sz="4000" b="1" u="sng" dirty="0" err="1" smtClean="0">
                <a:latin typeface="Arial Narrow" pitchFamily="34" charset="0"/>
              </a:rPr>
              <a:t>herniation</a:t>
            </a:r>
            <a:r>
              <a:rPr lang="en-GB" sz="4000" dirty="0" smtClean="0">
                <a:latin typeface="Arial Narrow" pitchFamily="34" charset="0"/>
              </a:rPr>
              <a:t>-  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4000" dirty="0" smtClean="0">
                <a:latin typeface="Arial Narrow" pitchFamily="34" charset="0"/>
              </a:rPr>
              <a:t>-  Caused by any </a:t>
            </a:r>
            <a:r>
              <a:rPr lang="en-GB" sz="4000" dirty="0" err="1" smtClean="0">
                <a:latin typeface="Arial Narrow" pitchFamily="34" charset="0"/>
              </a:rPr>
              <a:t>supratentorial</a:t>
            </a:r>
            <a:r>
              <a:rPr lang="en-GB" sz="4000" dirty="0" smtClean="0">
                <a:latin typeface="Arial Narrow" pitchFamily="34" charset="0"/>
              </a:rPr>
              <a:t> </a:t>
            </a:r>
            <a:r>
              <a:rPr lang="en-GB" sz="4000" dirty="0">
                <a:latin typeface="Arial Narrow" pitchFamily="34" charset="0"/>
              </a:rPr>
              <a:t>expanding </a:t>
            </a:r>
            <a:r>
              <a:rPr lang="en-GB" sz="4000" dirty="0" smtClean="0">
                <a:latin typeface="Arial Narrow" pitchFamily="34" charset="0"/>
              </a:rPr>
              <a:t> </a:t>
            </a:r>
            <a:r>
              <a:rPr lang="en-GB" sz="4000" dirty="0">
                <a:latin typeface="Arial Narrow" pitchFamily="34" charset="0"/>
              </a:rPr>
              <a:t>mass </a:t>
            </a:r>
            <a:r>
              <a:rPr lang="en-GB" sz="4000" dirty="0" smtClean="0">
                <a:latin typeface="Arial Narrow" pitchFamily="34" charset="0"/>
              </a:rPr>
              <a:t>which may </a:t>
            </a:r>
            <a:r>
              <a:rPr lang="en-GB" sz="4000" dirty="0">
                <a:latin typeface="Arial Narrow" pitchFamily="34" charset="0"/>
              </a:rPr>
              <a:t>produce herniation of the ipsilateral uncus </a:t>
            </a:r>
            <a:r>
              <a:rPr lang="en-GB" sz="4000" dirty="0" smtClean="0">
                <a:latin typeface="Arial Narrow" pitchFamily="34" charset="0"/>
              </a:rPr>
              <a:t>(tip and medial part of </a:t>
            </a:r>
            <a:r>
              <a:rPr lang="en-GB" sz="4000" dirty="0" err="1" smtClean="0">
                <a:latin typeface="Arial Narrow" pitchFamily="34" charset="0"/>
              </a:rPr>
              <a:t>parahippocampal</a:t>
            </a:r>
            <a:r>
              <a:rPr lang="en-GB" sz="4000" dirty="0" smtClean="0">
                <a:latin typeface="Arial Narrow" pitchFamily="34" charset="0"/>
              </a:rPr>
              <a:t> gyrus) downwards </a:t>
            </a:r>
            <a:r>
              <a:rPr lang="en-GB" sz="4000" dirty="0">
                <a:latin typeface="Arial Narrow" pitchFamily="34" charset="0"/>
              </a:rPr>
              <a:t>through the tentorial </a:t>
            </a:r>
            <a:r>
              <a:rPr lang="en-GB" sz="4000" dirty="0" smtClean="0">
                <a:latin typeface="Arial Narrow" pitchFamily="34" charset="0"/>
              </a:rPr>
              <a:t>incisura.</a:t>
            </a:r>
            <a:endParaRPr lang="en-GB" sz="4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45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400" dirty="0">
                <a:latin typeface="Arial Narrow" pitchFamily="34" charset="0"/>
              </a:rPr>
              <a:t>-    This occurs most frequently when the mass </a:t>
            </a:r>
            <a:r>
              <a:rPr lang="en-GB" sz="4400" u="sng" dirty="0">
                <a:latin typeface="Arial Narrow" pitchFamily="34" charset="0"/>
              </a:rPr>
              <a:t>is located in the temporal lobe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321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Uncal</a:t>
            </a:r>
            <a:r>
              <a:rPr lang="en-US" dirty="0" smtClean="0"/>
              <a:t> </a:t>
            </a:r>
            <a:r>
              <a:rPr lang="en-US" dirty="0" err="1" smtClean="0"/>
              <a:t>herniation</a:t>
            </a:r>
            <a:endParaRPr lang="en-US" dirty="0"/>
          </a:p>
        </p:txBody>
      </p:sp>
      <p:pic>
        <p:nvPicPr>
          <p:cNvPr id="1026" name="Picture 2" descr="C:\Users\Delo\Desktop\CNS058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371600"/>
            <a:ext cx="7924800" cy="548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06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548640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en-GB" sz="4000" b="1" u="sng" dirty="0" smtClean="0">
                <a:latin typeface="Arial Narrow" pitchFamily="34" charset="0"/>
              </a:rPr>
              <a:t>-     Consequences of temporal lobe displacement</a:t>
            </a:r>
            <a:r>
              <a:rPr lang="en-GB" sz="4000" dirty="0" smtClean="0">
                <a:latin typeface="Arial Narrow" pitchFamily="34" charset="0"/>
              </a:rPr>
              <a:t>:</a:t>
            </a:r>
          </a:p>
          <a:p>
            <a:pPr marL="742950" indent="-742950">
              <a:buFontTx/>
              <a:buAutoNum type="alphaUcPeriod"/>
              <a:defRPr/>
            </a:pPr>
            <a:r>
              <a:rPr lang="en-US" sz="4000" dirty="0" smtClean="0">
                <a:latin typeface="Arial Narrow" pitchFamily="34" charset="0"/>
              </a:rPr>
              <a:t>The </a:t>
            </a:r>
            <a:r>
              <a:rPr lang="en-US" sz="4000" dirty="0" err="1" smtClean="0">
                <a:latin typeface="Arial Narrow" pitchFamily="34" charset="0"/>
              </a:rPr>
              <a:t>ipsilateral</a:t>
            </a:r>
            <a:r>
              <a:rPr lang="en-US" sz="4000" dirty="0" smtClean="0">
                <a:latin typeface="Arial Narrow" pitchFamily="34" charset="0"/>
              </a:rPr>
              <a:t> </a:t>
            </a:r>
            <a:r>
              <a:rPr lang="en-US" sz="4000" dirty="0" err="1" smtClean="0">
                <a:latin typeface="Arial Narrow" pitchFamily="34" charset="0"/>
              </a:rPr>
              <a:t>oculomotor</a:t>
            </a:r>
            <a:r>
              <a:rPr lang="en-US" sz="4000" dirty="0" smtClean="0">
                <a:latin typeface="Arial Narrow" pitchFamily="34" charset="0"/>
              </a:rPr>
              <a:t> nerve compressed between the  free edge of the </a:t>
            </a:r>
            <a:r>
              <a:rPr lang="en-US" sz="4000" dirty="0" err="1" smtClean="0">
                <a:latin typeface="Arial Narrow" pitchFamily="34" charset="0"/>
              </a:rPr>
              <a:t>tentorium</a:t>
            </a:r>
            <a:r>
              <a:rPr lang="en-US" sz="4000" dirty="0" smtClean="0">
                <a:latin typeface="Arial Narrow" pitchFamily="34" charset="0"/>
              </a:rPr>
              <a:t> and the posterior cerebral artery will result in  paralysis of the nerve produces </a:t>
            </a:r>
            <a:r>
              <a:rPr lang="en-US" sz="4000" u="sng" dirty="0" err="1" smtClean="0">
                <a:latin typeface="Arial Narrow" pitchFamily="34" charset="0"/>
              </a:rPr>
              <a:t>ptosis</a:t>
            </a:r>
            <a:r>
              <a:rPr lang="en-US" sz="4000" u="sng" dirty="0" smtClean="0">
                <a:latin typeface="Arial Narrow" pitchFamily="34" charset="0"/>
              </a:rPr>
              <a:t> and dilation of the pupil </a:t>
            </a:r>
            <a:r>
              <a:rPr lang="en-US" sz="4000" u="sng" dirty="0" err="1" smtClean="0">
                <a:latin typeface="Arial Narrow" pitchFamily="34" charset="0"/>
              </a:rPr>
              <a:t>ipsilateral</a:t>
            </a:r>
            <a:r>
              <a:rPr lang="en-US" sz="4000" u="sng" dirty="0" smtClean="0">
                <a:latin typeface="Arial Narrow" pitchFamily="34" charset="0"/>
              </a:rPr>
              <a:t> to the lesion </a:t>
            </a:r>
            <a:endParaRPr lang="en-US" sz="4000" u="sng" dirty="0"/>
          </a:p>
        </p:txBody>
      </p:sp>
    </p:spTree>
    <p:extLst>
      <p:ext uri="{BB962C8B-B14F-4D97-AF65-F5344CB8AC3E}">
        <p14:creationId xmlns:p14="http://schemas.microsoft.com/office/powerpoint/2010/main" val="124090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4770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en-GB" sz="3600" dirty="0" smtClean="0">
              <a:latin typeface="Arial Narrow" pitchFamily="34" charset="0"/>
            </a:endParaRPr>
          </a:p>
          <a:p>
            <a:pPr marL="742950" indent="-742950">
              <a:lnSpc>
                <a:spcPct val="80000"/>
              </a:lnSpc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    </a:t>
            </a:r>
          </a:p>
          <a:p>
            <a:pPr marL="742950" indent="-742950">
              <a:lnSpc>
                <a:spcPct val="80000"/>
              </a:lnSpc>
              <a:buFontTx/>
              <a:buNone/>
              <a:defRPr/>
            </a:pPr>
            <a:r>
              <a:rPr lang="en-US" sz="3600" u="sng" dirty="0" smtClean="0">
                <a:latin typeface="Arial Narrow" pitchFamily="34" charset="0"/>
              </a:rPr>
              <a:t>Note -   Dilation of the pupil is the earliest consistent sign of </a:t>
            </a:r>
            <a:r>
              <a:rPr lang="en-US" sz="3600" u="sng" dirty="0" err="1" smtClean="0">
                <a:latin typeface="Arial Narrow" pitchFamily="34" charset="0"/>
              </a:rPr>
              <a:t>tentorial</a:t>
            </a:r>
            <a:r>
              <a:rPr lang="en-US" sz="3600" u="sng" dirty="0" smtClean="0">
                <a:latin typeface="Arial Narrow" pitchFamily="34" charset="0"/>
              </a:rPr>
              <a:t> </a:t>
            </a:r>
            <a:r>
              <a:rPr lang="en-US" sz="3600" u="sng" dirty="0" err="1" smtClean="0">
                <a:latin typeface="Arial Narrow" pitchFamily="34" charset="0"/>
              </a:rPr>
              <a:t>herniation</a:t>
            </a:r>
            <a:r>
              <a:rPr lang="en-US" sz="3600" u="sng" dirty="0" smtClean="0">
                <a:latin typeface="Arial Narrow" pitchFamily="34" charset="0"/>
              </a:rPr>
              <a:t> and may occur before there is any loss of consciousness</a:t>
            </a:r>
          </a:p>
          <a:p>
            <a:pPr marL="742950" indent="-742950">
              <a:lnSpc>
                <a:spcPct val="80000"/>
              </a:lnSpc>
              <a:buFontTx/>
              <a:buAutoNum type="alphaUcPeriod" startAt="2"/>
              <a:defRPr/>
            </a:pPr>
            <a:r>
              <a:rPr lang="en-US" sz="3600" dirty="0" smtClean="0">
                <a:latin typeface="Arial Narrow" pitchFamily="34" charset="0"/>
              </a:rPr>
              <a:t>Compression of the cerebral </a:t>
            </a:r>
            <a:r>
              <a:rPr lang="en-US" sz="3600" dirty="0" smtClean="0">
                <a:latin typeface="Arial Narrow" pitchFamily="34" charset="0"/>
              </a:rPr>
              <a:t>peduncle(crus </a:t>
            </a:r>
            <a:r>
              <a:rPr lang="en-US" sz="3600" dirty="0" err="1" smtClean="0">
                <a:latin typeface="Arial Narrow" pitchFamily="34" charset="0"/>
              </a:rPr>
              <a:t>cerbri</a:t>
            </a:r>
            <a:r>
              <a:rPr lang="en-US" sz="3600" dirty="0" smtClean="0">
                <a:latin typeface="Arial Narrow" pitchFamily="34" charset="0"/>
              </a:rPr>
              <a:t>) </a:t>
            </a:r>
            <a:r>
              <a:rPr lang="en-US" sz="3600" dirty="0" smtClean="0">
                <a:latin typeface="Arial Narrow" pitchFamily="34" charset="0"/>
              </a:rPr>
              <a:t>on the side of the mass lesion will result in contralateral limb weakness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47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>
                <a:latin typeface="Arial Narrow" pitchFamily="34" charset="0"/>
              </a:rPr>
              <a:t>C. </a:t>
            </a:r>
            <a:r>
              <a:rPr lang="en-GB" sz="4400" dirty="0" smtClean="0">
                <a:latin typeface="Arial Narrow" pitchFamily="34" charset="0"/>
              </a:rPr>
              <a:t>Compression </a:t>
            </a:r>
            <a:r>
              <a:rPr lang="en-GB" sz="4400" dirty="0">
                <a:latin typeface="Arial Narrow" pitchFamily="34" charset="0"/>
              </a:rPr>
              <a:t>of the posterior cerebral artery  resulting in ischemic injury to the territory supplied by that </a:t>
            </a:r>
            <a:r>
              <a:rPr lang="en-GB" sz="4400" u="sng" dirty="0">
                <a:latin typeface="Arial Narrow" pitchFamily="34" charset="0"/>
              </a:rPr>
              <a:t>vessel, including the primary visual cortex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174006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en-GB" sz="2400" dirty="0" smtClean="0"/>
              <a:t>.</a:t>
            </a:r>
            <a:endParaRPr lang="en-GB" sz="2400" dirty="0"/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GB" sz="2400" dirty="0"/>
              <a:t> </a:t>
            </a:r>
            <a:r>
              <a:rPr lang="en-GB" sz="5400" dirty="0" smtClean="0"/>
              <a:t>3</a:t>
            </a:r>
            <a:r>
              <a:rPr lang="en-GB" sz="5400" b="1" i="1" u="sng" dirty="0" smtClean="0">
                <a:latin typeface="Arial Narrow" pitchFamily="34" charset="0"/>
              </a:rPr>
              <a:t>.Tonsillar </a:t>
            </a:r>
            <a:r>
              <a:rPr lang="en-GB" sz="5400" b="1" i="1" u="sng" dirty="0" err="1">
                <a:latin typeface="Arial Narrow" pitchFamily="34" charset="0"/>
              </a:rPr>
              <a:t>herniation</a:t>
            </a:r>
            <a:r>
              <a:rPr lang="en-GB" sz="5400" dirty="0">
                <a:latin typeface="Arial Narrow" pitchFamily="34" charset="0"/>
              </a:rPr>
              <a:t> (foramen impaction, </a:t>
            </a:r>
            <a:r>
              <a:rPr lang="en-GB" sz="5400" dirty="0" err="1">
                <a:latin typeface="Arial Narrow" pitchFamily="34" charset="0"/>
              </a:rPr>
              <a:t>cerebellar</a:t>
            </a:r>
            <a:r>
              <a:rPr lang="en-GB" sz="5400" dirty="0">
                <a:latin typeface="Arial Narrow" pitchFamily="34" charset="0"/>
              </a:rPr>
              <a:t> cone)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en-GB" sz="5400" dirty="0">
                <a:latin typeface="Arial Narrow" pitchFamily="34" charset="0"/>
              </a:rPr>
              <a:t>-  Refers to displacement of the </a:t>
            </a:r>
            <a:r>
              <a:rPr lang="en-GB" sz="5400" dirty="0" err="1">
                <a:latin typeface="Arial Narrow" pitchFamily="34" charset="0"/>
              </a:rPr>
              <a:t>cerebellar</a:t>
            </a:r>
            <a:r>
              <a:rPr lang="en-GB" sz="5400" dirty="0">
                <a:latin typeface="Arial Narrow" pitchFamily="34" charset="0"/>
              </a:rPr>
              <a:t> tonsils through the foramen magnum. </a:t>
            </a:r>
          </a:p>
          <a:p>
            <a:pPr>
              <a:lnSpc>
                <a:spcPct val="80000"/>
              </a:lnSpc>
              <a:defRPr/>
            </a:pPr>
            <a:endParaRPr lang="en-GB" sz="3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50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en-GB" sz="6000" dirty="0" smtClean="0">
                <a:latin typeface="Arial Narrow" pitchFamily="34" charset="0"/>
              </a:rPr>
              <a:t>-  This pattern of herniation is life-threatening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2801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latin typeface="Arial Narrow" panose="020B0606020202030204" pitchFamily="34" charset="0"/>
              </a:rPr>
              <a:t>II. </a:t>
            </a:r>
            <a:r>
              <a:rPr lang="en-GB" dirty="0">
                <a:latin typeface="Arial Narrow" panose="020B0606020202030204" pitchFamily="34" charset="0"/>
              </a:rPr>
              <a:t>Cerebrovascular diseases </a:t>
            </a:r>
            <a:endParaRPr lang="en-GB" sz="3600" dirty="0">
              <a:latin typeface="Arial Narrow" panose="020B0606020202030204" pitchFamily="34" charset="0"/>
            </a:endParaRP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A. Brain Edema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135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Narrow" panose="020B0606020202030204" pitchFamily="34" charset="0"/>
              </a:rPr>
              <a:t>A. Ischemia and infarction</a:t>
            </a:r>
            <a:endParaRPr lang="en-US" sz="5400" dirty="0">
              <a:latin typeface="Arial Narrow" panose="020B060602020203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311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en-US" sz="4400" b="1" u="sng" dirty="0" smtClean="0">
                <a:latin typeface="Arial Narrow" pitchFamily="34" charset="0"/>
              </a:rPr>
              <a:t>Clinical terms</a:t>
            </a:r>
          </a:p>
          <a:p>
            <a:pPr>
              <a:buFontTx/>
              <a:buNone/>
              <a:defRPr/>
            </a:pPr>
            <a:r>
              <a:rPr lang="en-US" sz="4400" b="1" u="sng" dirty="0" smtClean="0">
                <a:latin typeface="Arial Narrow" pitchFamily="34" charset="0"/>
              </a:rPr>
              <a:t>1. Stroke :</a:t>
            </a:r>
          </a:p>
          <a:p>
            <a:pPr>
              <a:buFontTx/>
              <a:buChar char="-"/>
              <a:defRPr/>
            </a:pPr>
            <a:r>
              <a:rPr lang="en-US" sz="3600" dirty="0" smtClean="0">
                <a:latin typeface="Arial Narrow" pitchFamily="34" charset="0"/>
              </a:rPr>
              <a:t>Is the clinical designation applied to </a:t>
            </a:r>
          </a:p>
          <a:p>
            <a:pPr marL="742950" indent="-742950">
              <a:buAutoNum type="alphaLcPeriod"/>
              <a:defRPr/>
            </a:pPr>
            <a:r>
              <a:rPr lang="en-US" sz="3600" dirty="0" smtClean="0">
                <a:latin typeface="Arial Narrow" pitchFamily="34" charset="0"/>
              </a:rPr>
              <a:t>Abrupt onset of focal or global neurological symptoms</a:t>
            </a:r>
          </a:p>
          <a:p>
            <a:pPr marL="742950" indent="-742950">
              <a:buAutoNum type="alphaLcPeriod"/>
              <a:defRPr/>
            </a:pPr>
            <a:r>
              <a:rPr lang="en-US" sz="3600" dirty="0" smtClean="0">
                <a:latin typeface="Arial Narrow" pitchFamily="34" charset="0"/>
              </a:rPr>
              <a:t>Caused by ischemia or hemorrhage </a:t>
            </a:r>
          </a:p>
          <a:p>
            <a:pPr marL="742950" indent="-742950">
              <a:buFont typeface="Arial" pitchFamily="34" charset="0"/>
              <a:buAutoNum type="alphaLcPeriod"/>
              <a:defRPr/>
            </a:pPr>
            <a:r>
              <a:rPr lang="en-US" sz="3600" dirty="0" smtClean="0">
                <a:latin typeface="Arial Narrow" pitchFamily="34" charset="0"/>
              </a:rPr>
              <a:t>Symptoms must continue for more than 24 hours.</a:t>
            </a:r>
          </a:p>
          <a:p>
            <a:pPr marL="742950" indent="-742950">
              <a:buFont typeface="Arial" pitchFamily="34" charset="0"/>
              <a:buAutoNum type="alphaLcPeriod"/>
              <a:defRPr/>
            </a:pPr>
            <a:r>
              <a:rPr lang="en-US" sz="3600" dirty="0" smtClean="0">
                <a:latin typeface="Arial Narrow" pitchFamily="34" charset="0"/>
              </a:rPr>
              <a:t> Should be permanent damage to the brain. </a:t>
            </a:r>
          </a:p>
          <a:p>
            <a:pPr marL="742950" indent="-742950"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84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4800" b="1" u="sng" dirty="0" smtClean="0">
                <a:latin typeface="Arial Narrow" pitchFamily="34" charset="0"/>
              </a:rPr>
              <a:t>2. Transient </a:t>
            </a:r>
            <a:r>
              <a:rPr lang="en-US" sz="4800" b="1" u="sng" dirty="0" smtClean="0">
                <a:latin typeface="Arial Narrow" pitchFamily="34" charset="0"/>
              </a:rPr>
              <a:t>ischemic attack(TIA): </a:t>
            </a:r>
          </a:p>
          <a:p>
            <a:pPr>
              <a:buFontTx/>
              <a:buNone/>
              <a:defRPr/>
            </a:pPr>
            <a:r>
              <a:rPr lang="en-US" sz="4800" dirty="0" smtClean="0">
                <a:latin typeface="Arial Narrow" pitchFamily="34" charset="0"/>
              </a:rPr>
              <a:t>a-  The neurological symptoms resolve within 24 hours </a:t>
            </a:r>
          </a:p>
          <a:p>
            <a:pPr>
              <a:buFontTx/>
              <a:buNone/>
              <a:defRPr/>
            </a:pPr>
            <a:r>
              <a:rPr lang="en-US" sz="4800" dirty="0" smtClean="0">
                <a:latin typeface="Arial Narrow" pitchFamily="34" charset="0"/>
              </a:rPr>
              <a:t>b. No irreversible tissue damage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25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4400" dirty="0" smtClean="0">
                <a:latin typeface="Arial Narrow" pitchFamily="34" charset="0"/>
              </a:rPr>
              <a:t>-   It is convenient to consider </a:t>
            </a:r>
            <a:r>
              <a:rPr lang="en-US" sz="4400" dirty="0" err="1" smtClean="0">
                <a:latin typeface="Arial Narrow" pitchFamily="34" charset="0"/>
              </a:rPr>
              <a:t>cerebrovascular</a:t>
            </a:r>
            <a:r>
              <a:rPr lang="en-US" sz="4400" dirty="0" smtClean="0">
                <a:latin typeface="Arial Narrow" pitchFamily="34" charset="0"/>
              </a:rPr>
              <a:t> disease as two processes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4400" dirty="0" smtClean="0">
                <a:latin typeface="Arial Narrow" pitchFamily="34" charset="0"/>
              </a:rPr>
              <a:t>a.    Hypoxia, ischemia and infarction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4400" dirty="0" smtClean="0">
                <a:latin typeface="Arial Narrow" pitchFamily="34" charset="0"/>
              </a:rPr>
              <a:t>b.    Hemorrhage </a:t>
            </a:r>
            <a:endParaRPr lang="en-GB" sz="44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4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57912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3600" u="sng" dirty="0" smtClean="0">
                <a:latin typeface="Arial Narrow" pitchFamily="34" charset="0"/>
              </a:rPr>
              <a:t>A.    Hypoxia, ischemia and infarction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    The brain may be deprived of oxygen by several mechanisms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a.   Functional hypoxia in a setting of a low partial pressure of oxygen or impaired oxygen-carrying capacity </a:t>
            </a:r>
          </a:p>
          <a:p>
            <a:pPr marL="742950" indent="-742950">
              <a:lnSpc>
                <a:spcPct val="80000"/>
              </a:lnSpc>
              <a:buFontTx/>
              <a:buAutoNum type="alphaLcPeriod" startAt="2"/>
              <a:defRPr/>
            </a:pPr>
            <a:r>
              <a:rPr lang="en-US" sz="3600" dirty="0" smtClean="0">
                <a:latin typeface="Arial Narrow" pitchFamily="34" charset="0"/>
              </a:rPr>
              <a:t>Global Ischemia; either transient or permanent due to tissue </a:t>
            </a:r>
            <a:r>
              <a:rPr lang="en-US" sz="3600" dirty="0" err="1" smtClean="0">
                <a:latin typeface="Arial Narrow" pitchFamily="34" charset="0"/>
              </a:rPr>
              <a:t>hypoperfusion</a:t>
            </a:r>
            <a:r>
              <a:rPr lang="en-US" sz="3600" dirty="0" smtClean="0">
                <a:latin typeface="Arial Narrow" pitchFamily="34" charset="0"/>
              </a:rPr>
              <a:t>, as in  hypotension or shock</a:t>
            </a:r>
          </a:p>
          <a:p>
            <a:pPr marL="742950" indent="-742950">
              <a:lnSpc>
                <a:spcPct val="80000"/>
              </a:lnSpc>
              <a:buFontTx/>
              <a:buAutoNum type="alphaLcPeriod" startAt="2"/>
              <a:defRPr/>
            </a:pPr>
            <a:r>
              <a:rPr lang="en-US" sz="3600" dirty="0" smtClean="0">
                <a:latin typeface="Arial Narrow" pitchFamily="34" charset="0"/>
              </a:rPr>
              <a:t>Focal ischemia: vascular obstruction.</a:t>
            </a:r>
          </a:p>
        </p:txBody>
      </p:sp>
    </p:spTree>
    <p:extLst>
      <p:ext uri="{BB962C8B-B14F-4D97-AF65-F5344CB8AC3E}">
        <p14:creationId xmlns:p14="http://schemas.microsoft.com/office/powerpoint/2010/main" val="57624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US" sz="3600" b="1" u="sng" dirty="0" smtClean="0">
                <a:latin typeface="Arial Narrow" pitchFamily="34" charset="0"/>
              </a:rPr>
              <a:t>Clinically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sz="3600" b="1" u="sng" dirty="0" smtClean="0">
                <a:latin typeface="Arial Narrow" pitchFamily="34" charset="0"/>
              </a:rPr>
              <a:t>- </a:t>
            </a:r>
            <a:r>
              <a:rPr lang="en-US" sz="3600" b="1" u="sng" dirty="0" smtClean="0">
                <a:latin typeface="Arial Narrow" pitchFamily="34" charset="0"/>
              </a:rPr>
              <a:t>Severe </a:t>
            </a:r>
            <a:r>
              <a:rPr lang="en-US" sz="3600" b="1" u="sng" dirty="0">
                <a:latin typeface="Arial Narrow" pitchFamily="34" charset="0"/>
              </a:rPr>
              <a:t>global </a:t>
            </a:r>
            <a:r>
              <a:rPr lang="en-US" sz="3600" b="1" u="sng" dirty="0" smtClean="0">
                <a:latin typeface="Arial Narrow" pitchFamily="34" charset="0"/>
              </a:rPr>
              <a:t>ischemia</a:t>
            </a:r>
            <a:r>
              <a:rPr lang="en-GB" sz="3600" dirty="0" smtClean="0">
                <a:latin typeface="Arial Narrow" pitchFamily="34" charset="0"/>
              </a:rPr>
              <a:t>.(pan necrosis)</a:t>
            </a:r>
          </a:p>
          <a:p>
            <a:pPr marL="609600" indent="-609600">
              <a:lnSpc>
                <a:spcPct val="80000"/>
              </a:lnSpc>
              <a:buFontTx/>
              <a:buChar char="-"/>
              <a:defRPr/>
            </a:pPr>
            <a:r>
              <a:rPr lang="en-GB" sz="3600" b="1" dirty="0" smtClean="0">
                <a:latin typeface="Arial Narrow" pitchFamily="34" charset="0"/>
              </a:rPr>
              <a:t>Consequences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 a.   Persistent(more than 1 month)vegetative state ( awake but not aware) </a:t>
            </a:r>
          </a:p>
          <a:p>
            <a:pPr marL="742950" indent="-742950">
              <a:lnSpc>
                <a:spcPct val="80000"/>
              </a:lnSpc>
              <a:buFontTx/>
              <a:buAutoNum type="alphaLcPeriod" startAt="2"/>
              <a:defRPr/>
            </a:pPr>
            <a:r>
              <a:rPr lang="en-GB" sz="3600" dirty="0" smtClean="0">
                <a:latin typeface="Arial Narrow" pitchFamily="34" charset="0"/>
              </a:rPr>
              <a:t>Brain death</a:t>
            </a:r>
          </a:p>
          <a:p>
            <a:pPr marL="742950" indent="-742950">
              <a:lnSpc>
                <a:spcPct val="80000"/>
              </a:lnSpc>
              <a:buFontTx/>
              <a:buAutoNum type="arabicPeriod"/>
              <a:defRPr/>
            </a:pPr>
            <a:r>
              <a:rPr lang="en-GB" sz="3600" dirty="0" smtClean="0">
                <a:latin typeface="Arial Narrow" pitchFamily="34" charset="0"/>
              </a:rPr>
              <a:t>Evidence of diffuse cortical injury (</a:t>
            </a:r>
            <a:r>
              <a:rPr lang="en-GB" sz="3600" dirty="0" err="1" smtClean="0">
                <a:latin typeface="Arial Narrow" pitchFamily="34" charset="0"/>
              </a:rPr>
              <a:t>isoelectric</a:t>
            </a:r>
            <a:r>
              <a:rPr lang="en-GB" sz="3600" dirty="0" smtClean="0">
                <a:latin typeface="Arial Narrow" pitchFamily="34" charset="0"/>
              </a:rPr>
              <a:t>, or "flat," electroencephalogram </a:t>
            </a:r>
          </a:p>
          <a:p>
            <a:pPr marL="742950" indent="-742950">
              <a:lnSpc>
                <a:spcPct val="80000"/>
              </a:lnSpc>
              <a:buFontTx/>
              <a:buAutoNum type="arabicPeriod"/>
              <a:defRPr/>
            </a:pPr>
            <a:r>
              <a:rPr lang="en-GB" sz="3600" dirty="0" smtClean="0">
                <a:latin typeface="Arial Narrow" pitchFamily="34" charset="0"/>
              </a:rPr>
              <a:t>And brain stem damage, including absent reflexes and respiratory drive </a:t>
            </a:r>
          </a:p>
          <a:p>
            <a:pPr marL="533400" indent="-533400">
              <a:lnSpc>
                <a:spcPct val="80000"/>
              </a:lnSpc>
              <a:buFontTx/>
              <a:buNone/>
              <a:defRPr/>
            </a:pPr>
            <a:endParaRPr lang="en-GB" sz="3600" dirty="0">
              <a:latin typeface="Arial Narrow" pitchFamily="34" charset="0"/>
            </a:endParaRPr>
          </a:p>
          <a:p>
            <a:pPr marL="533400" indent="-533400">
              <a:lnSpc>
                <a:spcPct val="80000"/>
              </a:lnSpc>
              <a:buFontTx/>
              <a:buNone/>
              <a:defRPr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7554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GB" sz="3600" b="1" i="1" dirty="0" err="1" smtClean="0">
                <a:latin typeface="Arial Narrow" pitchFamily="34" charset="0"/>
              </a:rPr>
              <a:t>II.Focal</a:t>
            </a:r>
            <a:r>
              <a:rPr lang="en-GB" sz="3600" b="1" i="1" dirty="0" smtClean="0">
                <a:latin typeface="Arial Narrow" pitchFamily="34" charset="0"/>
              </a:rPr>
              <a:t> </a:t>
            </a:r>
            <a:r>
              <a:rPr lang="en-GB" sz="3600" b="1" i="1" dirty="0" smtClean="0">
                <a:latin typeface="Arial Narrow" pitchFamily="34" charset="0"/>
              </a:rPr>
              <a:t>Cerebral Ischemia</a:t>
            </a:r>
            <a:endParaRPr lang="en-GB" sz="3600" dirty="0" smtClean="0">
              <a:latin typeface="Arial Narrow" pitchFamily="34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-     Cerebral arterial occlusion leads to infarction of CNS tissue in the distribution of the compromised vessel.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-   The  extent of tissue damage is determined by modifying variables, mainly the adequacy of collateral flow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-  The major source of collateral flow is the circle of Willis. </a:t>
            </a:r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endParaRPr lang="en-GB" sz="3600" dirty="0" smtClean="0">
              <a:latin typeface="Arial Narrow" pitchFamily="34" charset="0"/>
            </a:endParaRPr>
          </a:p>
          <a:p>
            <a:pPr>
              <a:defRPr/>
            </a:pPr>
            <a:endParaRPr lang="en-US" sz="3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5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610600" cy="6019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-  Occlusive vascular disease  may be due to </a:t>
            </a:r>
          </a:p>
          <a:p>
            <a:pPr marL="742950" indent="-742950">
              <a:lnSpc>
                <a:spcPct val="90000"/>
              </a:lnSpc>
              <a:buFontTx/>
              <a:buAutoNum type="arabicPeriod"/>
              <a:defRPr/>
            </a:pPr>
            <a:r>
              <a:rPr lang="en-GB" sz="3600" i="1" dirty="0" smtClean="0">
                <a:latin typeface="Arial Narrow" pitchFamily="34" charset="0"/>
              </a:rPr>
              <a:t>In situ thrombosis</a:t>
            </a:r>
            <a:r>
              <a:rPr lang="en-GB" sz="3600" dirty="0" smtClean="0">
                <a:latin typeface="Arial Narrow" pitchFamily="34" charset="0"/>
              </a:rPr>
              <a:t> </a:t>
            </a:r>
          </a:p>
          <a:p>
            <a:pPr marL="742950" indent="-742950">
              <a:lnSpc>
                <a:spcPct val="90000"/>
              </a:lnSpc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-   The most common sites of primary thrombosis are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a.  The carotid </a:t>
            </a:r>
            <a:r>
              <a:rPr lang="en-GB" sz="3600" dirty="0" smtClean="0">
                <a:latin typeface="Arial Narrow" pitchFamily="34" charset="0"/>
              </a:rPr>
              <a:t>bifurcation.. </a:t>
            </a:r>
            <a:endParaRPr lang="en-GB" sz="3600" dirty="0" smtClean="0">
              <a:latin typeface="Arial Narrow" pitchFamily="34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b.  The origin of the middle cerebral artery,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c.  And at either end of the basilar artery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64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6294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None/>
              <a:defRPr/>
            </a:pPr>
            <a:r>
              <a:rPr lang="en-US" sz="3600" dirty="0">
                <a:latin typeface="Arial Narrow" pitchFamily="34" charset="0"/>
              </a:rPr>
              <a:t>2.   </a:t>
            </a:r>
            <a:r>
              <a:rPr lang="en-GB" sz="3600" i="1" dirty="0" err="1">
                <a:latin typeface="Arial Narrow" pitchFamily="34" charset="0"/>
              </a:rPr>
              <a:t>Embolization</a:t>
            </a:r>
            <a:r>
              <a:rPr lang="en-GB" sz="3600" dirty="0">
                <a:latin typeface="Arial Narrow" pitchFamily="34" charset="0"/>
              </a:rPr>
              <a:t> from a distant source.</a:t>
            </a:r>
          </a:p>
          <a:p>
            <a:pPr marL="533400" indent="-533400">
              <a:lnSpc>
                <a:spcPct val="80000"/>
              </a:lnSpc>
              <a:buFontTx/>
              <a:buNone/>
              <a:defRPr/>
            </a:pPr>
            <a:r>
              <a:rPr lang="en-GB" sz="3600" dirty="0">
                <a:latin typeface="Arial Narrow" pitchFamily="34" charset="0"/>
              </a:rPr>
              <a:t>-    </a:t>
            </a:r>
            <a:r>
              <a:rPr lang="en-GB" sz="3600" u="sng" dirty="0">
                <a:latin typeface="Arial Narrow" pitchFamily="34" charset="0"/>
              </a:rPr>
              <a:t>Overall, embolic infarctions are more common than thrombosis</a:t>
            </a:r>
            <a:r>
              <a:rPr lang="en-GB" sz="3600" dirty="0">
                <a:latin typeface="Arial Narrow" pitchFamily="34" charset="0"/>
              </a:rPr>
              <a:t>. </a:t>
            </a:r>
          </a:p>
          <a:p>
            <a:pPr marL="533400" indent="-533400">
              <a:lnSpc>
                <a:spcPct val="80000"/>
              </a:lnSpc>
              <a:buFontTx/>
              <a:buNone/>
              <a:defRPr/>
            </a:pPr>
            <a:r>
              <a:rPr lang="en-GB" sz="3600" dirty="0">
                <a:latin typeface="Arial Narrow" pitchFamily="34" charset="0"/>
              </a:rPr>
              <a:t>-    Sources of emboli:</a:t>
            </a:r>
          </a:p>
          <a:p>
            <a:pPr marL="533400" indent="-533400">
              <a:lnSpc>
                <a:spcPct val="80000"/>
              </a:lnSpc>
              <a:buFontTx/>
              <a:buNone/>
              <a:defRPr/>
            </a:pPr>
            <a:r>
              <a:rPr lang="en-GB" sz="3600" dirty="0">
                <a:latin typeface="Arial Narrow" pitchFamily="34" charset="0"/>
              </a:rPr>
              <a:t>a.   Cardiac mural thrombi are a frequent source </a:t>
            </a:r>
          </a:p>
          <a:p>
            <a:pPr marL="533400" indent="-533400">
              <a:lnSpc>
                <a:spcPct val="80000"/>
              </a:lnSpc>
              <a:buFontTx/>
              <a:buNone/>
              <a:defRPr/>
            </a:pPr>
            <a:r>
              <a:rPr lang="en-GB" sz="3600" dirty="0">
                <a:latin typeface="Arial Narrow" pitchFamily="34" charset="0"/>
              </a:rPr>
              <a:t>b.   </a:t>
            </a:r>
            <a:r>
              <a:rPr lang="en-GB" sz="3600" dirty="0" err="1">
                <a:latin typeface="Arial Narrow" pitchFamily="34" charset="0"/>
              </a:rPr>
              <a:t>Thromboemboli</a:t>
            </a:r>
            <a:r>
              <a:rPr lang="en-GB" sz="3600" dirty="0">
                <a:latin typeface="Arial Narrow" pitchFamily="34" charset="0"/>
              </a:rPr>
              <a:t> also arise in arteries, most often from </a:t>
            </a:r>
            <a:r>
              <a:rPr lang="en-GB" sz="3600" dirty="0" err="1">
                <a:latin typeface="Arial Narrow" pitchFamily="34" charset="0"/>
              </a:rPr>
              <a:t>atheromatous</a:t>
            </a:r>
            <a:r>
              <a:rPr lang="en-GB" sz="3600" dirty="0">
                <a:latin typeface="Arial Narrow" pitchFamily="34" charset="0"/>
              </a:rPr>
              <a:t> plaques within the carotid arteries</a:t>
            </a:r>
            <a:r>
              <a:rPr lang="en-GB" sz="3600" dirty="0" smtClean="0">
                <a:latin typeface="Arial Narrow" pitchFamily="34" charset="0"/>
              </a:rPr>
              <a:t>.</a:t>
            </a:r>
            <a:endParaRPr lang="en-GB" sz="3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42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b="1" u="sng" dirty="0" smtClean="0">
                <a:latin typeface="Arial Narrow" panose="020B0606020202030204" pitchFamily="34" charset="0"/>
              </a:rPr>
              <a:t>NOTE:</a:t>
            </a:r>
            <a:endParaRPr lang="en-US" b="1" u="sng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Narrow" panose="020B0606020202030204" pitchFamily="34" charset="0"/>
              </a:rPr>
              <a:t>-    </a:t>
            </a:r>
            <a:r>
              <a:rPr lang="en-US" sz="4000" dirty="0">
                <a:latin typeface="Arial Narrow" panose="020B0606020202030204" pitchFamily="34" charset="0"/>
              </a:rPr>
              <a:t>The territory of distribution of the middle cerebral artery-the direct extension of the internal carotid artery-is most frequently affected by embolic infarction</a:t>
            </a:r>
          </a:p>
        </p:txBody>
      </p:sp>
    </p:spTree>
    <p:extLst>
      <p:ext uri="{BB962C8B-B14F-4D97-AF65-F5344CB8AC3E}">
        <p14:creationId xmlns:p14="http://schemas.microsoft.com/office/powerpoint/2010/main" val="373639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en-US" sz="4800" dirty="0" smtClean="0">
                <a:latin typeface="Arial Narrow" panose="020B0606020202030204" pitchFamily="34" charset="0"/>
              </a:rPr>
              <a:t>- Means accumulation of excess fluid within the brain parenchyma</a:t>
            </a:r>
          </a:p>
          <a:p>
            <a:pPr>
              <a:buFontTx/>
              <a:buNone/>
              <a:defRPr/>
            </a:pPr>
            <a:r>
              <a:rPr lang="en-US" sz="4800" dirty="0" smtClean="0">
                <a:latin typeface="Arial Narrow" panose="020B0606020202030204" pitchFamily="34" charset="0"/>
              </a:rPr>
              <a:t>-There are two main types that may occur </a:t>
            </a:r>
            <a:r>
              <a:rPr lang="en-US" sz="4800" dirty="0" smtClean="0">
                <a:latin typeface="Arial Narrow" panose="020B0606020202030204" pitchFamily="34" charset="0"/>
              </a:rPr>
              <a:t>together: </a:t>
            </a:r>
            <a:endParaRPr lang="en-US" sz="480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50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1066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dirty="0"/>
              <a:t>B. Intracranial </a:t>
            </a:r>
            <a:r>
              <a:rPr lang="en-GB" sz="3600" b="1" dirty="0" err="1"/>
              <a:t>Hemorrhage</a:t>
            </a:r>
            <a:endParaRPr lang="en-GB" sz="3600" b="1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en-GB" sz="3600" dirty="0" smtClean="0"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4000" dirty="0" smtClean="0">
                <a:latin typeface="Arial Narrow" pitchFamily="34" charset="0"/>
              </a:rPr>
              <a:t>-    </a:t>
            </a:r>
            <a:r>
              <a:rPr lang="en-GB" sz="4000" dirty="0" err="1" smtClean="0">
                <a:latin typeface="Arial Narrow" pitchFamily="34" charset="0"/>
              </a:rPr>
              <a:t>Hemorrhage</a:t>
            </a:r>
            <a:r>
              <a:rPr lang="en-GB" sz="4000" dirty="0" smtClean="0">
                <a:latin typeface="Arial Narrow" pitchFamily="34" charset="0"/>
              </a:rPr>
              <a:t> </a:t>
            </a:r>
            <a:r>
              <a:rPr lang="en-GB" sz="4000" dirty="0">
                <a:latin typeface="Arial Narrow" pitchFamily="34" charset="0"/>
              </a:rPr>
              <a:t>within the skull can occur in a variety of locations, and each location is associated with a set of underlying causes.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4000" dirty="0">
                <a:latin typeface="Arial Narrow" pitchFamily="34" charset="0"/>
              </a:rPr>
              <a:t>1.  </a:t>
            </a:r>
            <a:r>
              <a:rPr lang="en-GB" sz="4000" dirty="0" err="1">
                <a:latin typeface="Arial Narrow" pitchFamily="34" charset="0"/>
              </a:rPr>
              <a:t>Hemorrhages</a:t>
            </a:r>
            <a:r>
              <a:rPr lang="en-GB" sz="4000" dirty="0">
                <a:latin typeface="Arial Narrow" pitchFamily="34" charset="0"/>
              </a:rPr>
              <a:t> within the brain itself can occur:</a:t>
            </a:r>
          </a:p>
          <a:p>
            <a:pPr marL="742950" indent="-742950">
              <a:lnSpc>
                <a:spcPct val="80000"/>
              </a:lnSpc>
              <a:buFontTx/>
              <a:buAutoNum type="alphaLcPeriod"/>
              <a:defRPr/>
            </a:pPr>
            <a:r>
              <a:rPr lang="en-GB" sz="4000" dirty="0" smtClean="0">
                <a:latin typeface="Arial Narrow" pitchFamily="34" charset="0"/>
              </a:rPr>
              <a:t>Secondary </a:t>
            </a:r>
            <a:r>
              <a:rPr lang="en-GB" sz="4000" dirty="0">
                <a:latin typeface="Arial Narrow" pitchFamily="34" charset="0"/>
              </a:rPr>
              <a:t>to hypertension </a:t>
            </a:r>
            <a:r>
              <a:rPr lang="en-GB" sz="4000" dirty="0" smtClean="0">
                <a:latin typeface="Arial Narrow" pitchFamily="34" charset="0"/>
              </a:rPr>
              <a:t>(most common)</a:t>
            </a:r>
          </a:p>
          <a:p>
            <a:pPr marL="742950" indent="-742950">
              <a:lnSpc>
                <a:spcPct val="80000"/>
              </a:lnSpc>
              <a:buFontTx/>
              <a:buAutoNum type="alphaLcPeriod"/>
              <a:defRPr/>
            </a:pPr>
            <a:r>
              <a:rPr lang="en-GB" sz="4000" dirty="0" smtClean="0">
                <a:latin typeface="Arial Narrow" pitchFamily="34" charset="0"/>
              </a:rPr>
              <a:t>Cerebral </a:t>
            </a:r>
            <a:r>
              <a:rPr lang="en-GB" sz="4000" dirty="0" err="1" smtClean="0">
                <a:latin typeface="Arial Narrow" pitchFamily="34" charset="0"/>
              </a:rPr>
              <a:t>amyloid</a:t>
            </a:r>
            <a:r>
              <a:rPr lang="en-GB" sz="4000" dirty="0" smtClean="0">
                <a:latin typeface="Arial Narrow" pitchFamily="34" charset="0"/>
              </a:rPr>
              <a:t> </a:t>
            </a:r>
            <a:r>
              <a:rPr lang="en-GB" sz="4000" dirty="0" err="1" smtClean="0">
                <a:latin typeface="Arial Narrow" pitchFamily="34" charset="0"/>
              </a:rPr>
              <a:t>angiopathy</a:t>
            </a:r>
            <a:endParaRPr lang="en-GB" sz="4000" dirty="0"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endParaRPr lang="en-GB" sz="3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11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>
                <a:latin typeface="Arial Narrow" panose="020B0606020202030204" pitchFamily="34" charset="0"/>
              </a:rPr>
              <a:t>c.  </a:t>
            </a:r>
            <a:r>
              <a:rPr lang="en-US" sz="4800" dirty="0" err="1">
                <a:latin typeface="Arial Narrow" panose="020B0606020202030204" pitchFamily="34" charset="0"/>
              </a:rPr>
              <a:t>Arterio</a:t>
            </a:r>
            <a:r>
              <a:rPr lang="en-US" sz="4800" dirty="0">
                <a:latin typeface="Arial Narrow" panose="020B0606020202030204" pitchFamily="34" charset="0"/>
              </a:rPr>
              <a:t>-venous </a:t>
            </a:r>
            <a:r>
              <a:rPr lang="en-US" sz="4800" dirty="0" smtClean="0">
                <a:latin typeface="Arial Narrow" panose="020B0606020202030204" pitchFamily="34" charset="0"/>
              </a:rPr>
              <a:t>malformation</a:t>
            </a:r>
            <a:r>
              <a:rPr lang="en-US" sz="4800" dirty="0">
                <a:latin typeface="Arial Narrow" panose="020B0606020202030204" pitchFamily="34" charset="0"/>
              </a:rPr>
              <a:t>.</a:t>
            </a:r>
            <a:endParaRPr lang="en-US" sz="48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4800" dirty="0">
                <a:latin typeface="Arial Narrow" panose="020B0606020202030204" pitchFamily="34" charset="0"/>
              </a:rPr>
              <a:t>d.  A cavernous </a:t>
            </a:r>
            <a:r>
              <a:rPr lang="en-US" sz="4800" dirty="0" smtClean="0">
                <a:latin typeface="Arial Narrow" panose="020B0606020202030204" pitchFamily="34" charset="0"/>
              </a:rPr>
              <a:t>malformation. </a:t>
            </a:r>
            <a:endParaRPr lang="en-US" sz="4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5108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5638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4000" dirty="0" smtClean="0">
                <a:latin typeface="Arial Narrow" pitchFamily="34" charset="0"/>
              </a:rPr>
              <a:t>2.  Subarachnoid </a:t>
            </a:r>
            <a:r>
              <a:rPr lang="en-GB" sz="4000" dirty="0" err="1" smtClean="0">
                <a:latin typeface="Arial Narrow" pitchFamily="34" charset="0"/>
              </a:rPr>
              <a:t>hemorrhages</a:t>
            </a:r>
            <a:r>
              <a:rPr lang="en-GB" sz="4000" dirty="0" smtClean="0">
                <a:latin typeface="Arial Narrow" pitchFamily="34" charset="0"/>
              </a:rPr>
              <a:t>: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4000" dirty="0" smtClean="0">
                <a:latin typeface="Arial Narrow" pitchFamily="34" charset="0"/>
              </a:rPr>
              <a:t>-     Are most commonly seen with aneurysms but occur also with other vascular malformations.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4000" dirty="0" smtClean="0">
                <a:latin typeface="Arial Narrow" pitchFamily="34" charset="0"/>
              </a:rPr>
              <a:t>3.  </a:t>
            </a:r>
            <a:r>
              <a:rPr lang="en-GB" sz="4000" dirty="0" err="1" smtClean="0">
                <a:latin typeface="Arial Narrow" pitchFamily="34" charset="0"/>
              </a:rPr>
              <a:t>Hemorrhages</a:t>
            </a:r>
            <a:r>
              <a:rPr lang="en-GB" sz="4000" dirty="0" smtClean="0">
                <a:latin typeface="Arial Narrow" pitchFamily="34" charset="0"/>
              </a:rPr>
              <a:t> associated with the </a:t>
            </a:r>
            <a:r>
              <a:rPr lang="en-GB" sz="4000" dirty="0" err="1" smtClean="0">
                <a:latin typeface="Arial Narrow" pitchFamily="34" charset="0"/>
              </a:rPr>
              <a:t>dura</a:t>
            </a:r>
            <a:r>
              <a:rPr lang="en-GB" sz="4000" dirty="0" smtClean="0">
                <a:latin typeface="Arial Narrow" pitchFamily="34" charset="0"/>
              </a:rPr>
              <a:t> (in either subdural or epidural spaces) usually due to </a:t>
            </a:r>
            <a:r>
              <a:rPr lang="en-GB" sz="4000" i="1" dirty="0" smtClean="0">
                <a:latin typeface="Arial Narrow" pitchFamily="34" charset="0"/>
              </a:rPr>
              <a:t>trauma.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68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4400" b="1" i="1" dirty="0" smtClean="0">
                <a:latin typeface="Arial Narrow" pitchFamily="34" charset="0"/>
              </a:rPr>
              <a:t>1. Primary Brain </a:t>
            </a:r>
            <a:r>
              <a:rPr lang="en-GB" sz="4400" b="1" i="1" dirty="0" err="1" smtClean="0">
                <a:latin typeface="Arial Narrow" pitchFamily="34" charset="0"/>
              </a:rPr>
              <a:t>Parenchymal</a:t>
            </a:r>
            <a:r>
              <a:rPr lang="en-GB" sz="4400" b="1" i="1" dirty="0" smtClean="0">
                <a:latin typeface="Arial Narrow" pitchFamily="34" charset="0"/>
              </a:rPr>
              <a:t> </a:t>
            </a:r>
            <a:r>
              <a:rPr lang="en-GB" sz="4400" b="1" i="1" dirty="0" err="1" smtClean="0">
                <a:latin typeface="Arial Narrow" pitchFamily="34" charset="0"/>
              </a:rPr>
              <a:t>Hemorrhage</a:t>
            </a:r>
            <a:endParaRPr lang="en-GB" sz="4400" dirty="0" smtClean="0">
              <a:latin typeface="Arial Narrow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4400" dirty="0" smtClean="0">
                <a:latin typeface="Arial Narrow" pitchFamily="34" charset="0"/>
              </a:rPr>
              <a:t>-     Spontaneous (</a:t>
            </a:r>
            <a:r>
              <a:rPr lang="en-GB" sz="4400" u="sng" dirty="0" smtClean="0">
                <a:latin typeface="Arial Narrow" pitchFamily="34" charset="0"/>
              </a:rPr>
              <a:t>non-traumatic</a:t>
            </a:r>
            <a:r>
              <a:rPr lang="en-GB" sz="4400" dirty="0" smtClean="0">
                <a:latin typeface="Arial Narrow" pitchFamily="34" charset="0"/>
              </a:rPr>
              <a:t>) intra-</a:t>
            </a:r>
            <a:r>
              <a:rPr lang="en-GB" sz="4400" dirty="0" err="1" smtClean="0">
                <a:latin typeface="Arial Narrow" pitchFamily="34" charset="0"/>
              </a:rPr>
              <a:t>parenchymal</a:t>
            </a:r>
            <a:r>
              <a:rPr lang="en-GB" sz="4400" dirty="0" smtClean="0">
                <a:latin typeface="Arial Narrow" pitchFamily="34" charset="0"/>
              </a:rPr>
              <a:t> </a:t>
            </a:r>
            <a:r>
              <a:rPr lang="en-GB" sz="4400" dirty="0" err="1" smtClean="0">
                <a:latin typeface="Arial Narrow" pitchFamily="34" charset="0"/>
              </a:rPr>
              <a:t>hemorrhages</a:t>
            </a:r>
            <a:r>
              <a:rPr lang="en-GB" sz="4400" dirty="0" smtClean="0">
                <a:latin typeface="Arial Narrow" pitchFamily="34" charset="0"/>
              </a:rPr>
              <a:t> occur most commonly in mid to late adult life, with a peak incidence at about 60 years of age</a:t>
            </a:r>
          </a:p>
          <a:p>
            <a:pPr marL="609600" indent="-609600">
              <a:lnSpc>
                <a:spcPct val="80000"/>
              </a:lnSpc>
              <a:buFontTx/>
              <a:buNone/>
              <a:defRPr/>
            </a:pPr>
            <a:r>
              <a:rPr lang="en-GB" sz="4400" dirty="0" smtClean="0">
                <a:latin typeface="Arial Narrow" pitchFamily="34" charset="0"/>
              </a:rPr>
              <a:t>-    Most are caused by rupture of a small </a:t>
            </a:r>
            <a:r>
              <a:rPr lang="en-GB" sz="4400" dirty="0" err="1" smtClean="0">
                <a:latin typeface="Arial Narrow" pitchFamily="34" charset="0"/>
              </a:rPr>
              <a:t>intraparenchymal</a:t>
            </a:r>
            <a:r>
              <a:rPr lang="en-GB" sz="4400" dirty="0" smtClean="0">
                <a:latin typeface="Arial Narrow" pitchFamily="34" charset="0"/>
              </a:rPr>
              <a:t> vessel</a:t>
            </a:r>
          </a:p>
        </p:txBody>
      </p:sp>
    </p:spTree>
    <p:extLst>
      <p:ext uri="{BB962C8B-B14F-4D97-AF65-F5344CB8AC3E}">
        <p14:creationId xmlns:p14="http://schemas.microsoft.com/office/powerpoint/2010/main" val="102325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Arial Narrow" panose="020B0606020202030204" pitchFamily="34" charset="0"/>
              </a:rPr>
              <a:t>A. Hypertension :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Arial Narrow" panose="020B0606020202030204" pitchFamily="34" charset="0"/>
              </a:rPr>
              <a:t>Is </a:t>
            </a:r>
            <a:r>
              <a:rPr lang="en-US" sz="3600" dirty="0">
                <a:latin typeface="Arial Narrow" panose="020B0606020202030204" pitchFamily="34" charset="0"/>
              </a:rPr>
              <a:t>the leading underlying cause, and </a:t>
            </a:r>
            <a:r>
              <a:rPr lang="en-US" sz="3600" dirty="0" smtClean="0">
                <a:latin typeface="Arial Narrow" panose="020B0606020202030204" pitchFamily="34" charset="0"/>
              </a:rPr>
              <a:t>brain</a:t>
            </a:r>
          </a:p>
          <a:p>
            <a:pPr marL="0" indent="0">
              <a:buNone/>
            </a:pPr>
            <a:r>
              <a:rPr lang="en-US" sz="3600" dirty="0" smtClean="0">
                <a:latin typeface="Arial Narrow" panose="020B0606020202030204" pitchFamily="34" charset="0"/>
              </a:rPr>
              <a:t>    </a:t>
            </a:r>
            <a:r>
              <a:rPr lang="en-US" sz="3600" dirty="0">
                <a:latin typeface="Arial Narrow" panose="020B0606020202030204" pitchFamily="34" charset="0"/>
              </a:rPr>
              <a:t>hemorrhage accounts for roughly 15% of </a:t>
            </a:r>
            <a:endParaRPr lang="en-US" sz="36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Arial Narrow" panose="020B0606020202030204" pitchFamily="34" charset="0"/>
              </a:rPr>
              <a:t> </a:t>
            </a:r>
            <a:r>
              <a:rPr lang="en-US" sz="3600" dirty="0" smtClean="0">
                <a:latin typeface="Arial Narrow" panose="020B0606020202030204" pitchFamily="34" charset="0"/>
              </a:rPr>
              <a:t>   deaths </a:t>
            </a:r>
            <a:r>
              <a:rPr lang="en-US" sz="3600" dirty="0">
                <a:latin typeface="Arial Narrow" panose="020B0606020202030204" pitchFamily="34" charset="0"/>
              </a:rPr>
              <a:t>among persons with </a:t>
            </a:r>
            <a:r>
              <a:rPr lang="en-US" sz="3600" dirty="0" smtClean="0">
                <a:latin typeface="Arial Narrow" panose="020B0606020202030204" pitchFamily="34" charset="0"/>
              </a:rPr>
              <a:t>chronic</a:t>
            </a:r>
          </a:p>
          <a:p>
            <a:pPr marL="0" indent="0">
              <a:buNone/>
            </a:pPr>
            <a:r>
              <a:rPr lang="en-US" sz="3600" dirty="0">
                <a:latin typeface="Arial Narrow" panose="020B0606020202030204" pitchFamily="34" charset="0"/>
              </a:rPr>
              <a:t> </a:t>
            </a:r>
            <a:r>
              <a:rPr lang="en-US" sz="3600" dirty="0" smtClean="0">
                <a:latin typeface="Arial Narrow" panose="020B0606020202030204" pitchFamily="34" charset="0"/>
              </a:rPr>
              <a:t>    </a:t>
            </a:r>
            <a:r>
              <a:rPr lang="en-US" sz="3600" dirty="0">
                <a:latin typeface="Arial Narrow" panose="020B0606020202030204" pitchFamily="34" charset="0"/>
              </a:rPr>
              <a:t>hypertension</a:t>
            </a:r>
          </a:p>
          <a:p>
            <a:pPr marL="0" indent="0">
              <a:buNone/>
            </a:pPr>
            <a:r>
              <a:rPr lang="en-US" sz="3600" dirty="0">
                <a:latin typeface="Arial Narrow" panose="020B0606020202030204" pitchFamily="34" charset="0"/>
              </a:rPr>
              <a:t>-     It has a peak incidence at about 60 years</a:t>
            </a:r>
          </a:p>
          <a:p>
            <a:endParaRPr lang="en-US" sz="36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308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marL="514350" indent="-514350">
              <a:buFontTx/>
              <a:buNone/>
              <a:defRPr/>
            </a:pPr>
            <a:r>
              <a:rPr lang="en-US" dirty="0" smtClean="0">
                <a:latin typeface="Arial Narrow" pitchFamily="34" charset="0"/>
              </a:rPr>
              <a:t>  </a:t>
            </a:r>
            <a:r>
              <a:rPr lang="en-US" sz="3600" dirty="0" smtClean="0">
                <a:latin typeface="Arial Narrow" pitchFamily="34" charset="0"/>
              </a:rPr>
              <a:t>-  </a:t>
            </a:r>
            <a:r>
              <a:rPr lang="en-US" sz="3600" dirty="0" smtClean="0">
                <a:latin typeface="Arial Narrow" pitchFamily="34" charset="0"/>
              </a:rPr>
              <a:t>Massive  Hypertensive </a:t>
            </a:r>
            <a:r>
              <a:rPr lang="en-US" sz="3600" dirty="0" err="1" smtClean="0">
                <a:latin typeface="Arial Narrow" pitchFamily="34" charset="0"/>
              </a:rPr>
              <a:t>intraparenchymal</a:t>
            </a:r>
            <a:r>
              <a:rPr lang="en-US" sz="3600" dirty="0" smtClean="0">
                <a:latin typeface="Arial Narrow" pitchFamily="34" charset="0"/>
              </a:rPr>
              <a:t> hemorrhages occur in: </a:t>
            </a:r>
          </a:p>
          <a:p>
            <a:pPr marL="0" indent="0">
              <a:buNone/>
            </a:pPr>
            <a:r>
              <a:rPr lang="en-US" sz="3600" dirty="0" smtClean="0">
                <a:latin typeface="Arial Narrow" pitchFamily="34" charset="0"/>
              </a:rPr>
              <a:t> </a:t>
            </a:r>
            <a:r>
              <a:rPr lang="en-US" sz="3600" dirty="0">
                <a:latin typeface="Arial Narrow" pitchFamily="34" charset="0"/>
              </a:rPr>
              <a:t>a. Basal ganglia,--most common location </a:t>
            </a:r>
          </a:p>
          <a:p>
            <a:pPr marL="0" indent="0">
              <a:buNone/>
            </a:pPr>
            <a:r>
              <a:rPr lang="en-US" sz="3600" dirty="0">
                <a:latin typeface="Arial Narrow" pitchFamily="34" charset="0"/>
              </a:rPr>
              <a:t>b.  Thalamus</a:t>
            </a:r>
          </a:p>
          <a:p>
            <a:pPr marL="0" indent="0">
              <a:buNone/>
            </a:pPr>
            <a:r>
              <a:rPr lang="en-US" sz="3600" dirty="0">
                <a:latin typeface="Arial Narrow" pitchFamily="34" charset="0"/>
              </a:rPr>
              <a:t>c.  Pons </a:t>
            </a:r>
          </a:p>
          <a:p>
            <a:pPr marL="0" indent="0">
              <a:buNone/>
            </a:pPr>
            <a:r>
              <a:rPr lang="en-US" sz="3600" dirty="0">
                <a:latin typeface="Arial Narrow" pitchFamily="34" charset="0"/>
              </a:rPr>
              <a:t>d.  and Cerebellum</a:t>
            </a:r>
          </a:p>
          <a:p>
            <a:pPr marL="514350" indent="-514350">
              <a:buFontTx/>
              <a:buNone/>
              <a:defRPr/>
            </a:pPr>
            <a:endParaRPr lang="ar-JO" sz="3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29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3600" b="1" dirty="0" smtClean="0">
                <a:latin typeface="Arial Narrow" pitchFamily="34" charset="0"/>
              </a:rPr>
              <a:t>B.. </a:t>
            </a:r>
            <a:r>
              <a:rPr lang="en-US" sz="3600" b="1" u="sng" dirty="0" smtClean="0">
                <a:latin typeface="Arial Narrow" pitchFamily="34" charset="0"/>
              </a:rPr>
              <a:t>Cerebral </a:t>
            </a:r>
            <a:r>
              <a:rPr lang="en-US" sz="3600" b="1" u="sng" dirty="0" err="1" smtClean="0">
                <a:latin typeface="Arial Narrow" pitchFamily="34" charset="0"/>
              </a:rPr>
              <a:t>Amyloid</a:t>
            </a:r>
            <a:r>
              <a:rPr lang="en-US" sz="3600" b="1" u="sng" dirty="0" smtClean="0">
                <a:latin typeface="Arial Narrow" pitchFamily="34" charset="0"/>
              </a:rPr>
              <a:t> </a:t>
            </a:r>
            <a:r>
              <a:rPr lang="en-US" sz="3600" b="1" u="sng" dirty="0" err="1" smtClean="0">
                <a:latin typeface="Arial Narrow" pitchFamily="34" charset="0"/>
              </a:rPr>
              <a:t>Angiopathy</a:t>
            </a:r>
            <a:r>
              <a:rPr lang="en-US" sz="3600" b="1" u="sng" dirty="0" smtClean="0">
                <a:latin typeface="Arial Narrow" pitchFamily="34" charset="0"/>
              </a:rPr>
              <a:t> (CAA) :</a:t>
            </a:r>
            <a:r>
              <a:rPr lang="en-US" sz="3600" dirty="0" smtClean="0">
                <a:latin typeface="Arial Narrow" pitchFamily="34" charset="0"/>
              </a:rPr>
              <a:t> </a:t>
            </a:r>
          </a:p>
          <a:p>
            <a:pPr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   Is the second most common cause of spontaneous </a:t>
            </a:r>
            <a:r>
              <a:rPr lang="en-US" sz="3600" dirty="0" err="1" smtClean="0">
                <a:latin typeface="Arial Narrow" pitchFamily="34" charset="0"/>
              </a:rPr>
              <a:t>parenchymal</a:t>
            </a:r>
            <a:r>
              <a:rPr lang="en-US" sz="3600" dirty="0" smtClean="0">
                <a:latin typeface="Arial Narrow" pitchFamily="34" charset="0"/>
              </a:rPr>
              <a:t> hemorrhage</a:t>
            </a:r>
          </a:p>
          <a:p>
            <a:pPr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-  Is a disease in which </a:t>
            </a:r>
            <a:r>
              <a:rPr lang="en-US" sz="3600" dirty="0" err="1" smtClean="0">
                <a:latin typeface="Arial Narrow" pitchFamily="34" charset="0"/>
              </a:rPr>
              <a:t>amyloidogenic</a:t>
            </a:r>
            <a:r>
              <a:rPr lang="en-US" sz="3600" dirty="0" smtClean="0">
                <a:latin typeface="Arial Narrow" pitchFamily="34" charset="0"/>
              </a:rPr>
              <a:t> peptides, deposit in the walls of </a:t>
            </a:r>
            <a:r>
              <a:rPr lang="en-US" sz="3600" dirty="0" err="1" smtClean="0">
                <a:latin typeface="Arial Narrow" pitchFamily="34" charset="0"/>
              </a:rPr>
              <a:t>meningeal</a:t>
            </a:r>
            <a:r>
              <a:rPr lang="en-US" sz="3600" dirty="0" smtClean="0">
                <a:latin typeface="Arial Narrow" pitchFamily="34" charset="0"/>
              </a:rPr>
              <a:t> and cortical vessels</a:t>
            </a:r>
          </a:p>
          <a:p>
            <a:pPr marL="514350" indent="-514350">
              <a:buFontTx/>
              <a:buNone/>
              <a:defRPr/>
            </a:pPr>
            <a:endParaRPr lang="en-US" dirty="0" smtClean="0">
              <a:latin typeface="Arial Narrow" pitchFamily="34" charset="0"/>
            </a:endParaRPr>
          </a:p>
          <a:p>
            <a:pPr marL="514350" indent="-514350">
              <a:buFontTx/>
              <a:buNone/>
              <a:defRPr/>
            </a:pPr>
            <a:endParaRPr lang="en-US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67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CAA-associated </a:t>
            </a:r>
            <a:r>
              <a:rPr lang="en-US" dirty="0"/>
              <a:t>hemorrhages often occur in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the </a:t>
            </a:r>
            <a:r>
              <a:rPr lang="en-US" dirty="0"/>
              <a:t>lobes of the cerebral cortex (lobar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hemorrhages)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3326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i="1" dirty="0" smtClean="0"/>
              <a:t> </a:t>
            </a:r>
            <a:r>
              <a:rPr lang="en-GB" b="1" i="1" dirty="0" smtClean="0"/>
              <a:t>Subarachnoid </a:t>
            </a:r>
            <a:r>
              <a:rPr lang="en-GB" b="1" i="1" dirty="0" err="1" smtClean="0"/>
              <a:t>Hemorrhage</a:t>
            </a:r>
            <a:r>
              <a:rPr lang="en-GB" sz="3600" b="1" i="1" dirty="0" smtClean="0"/>
              <a:t> </a:t>
            </a:r>
            <a:br>
              <a:rPr lang="en-GB" sz="3600" b="1" i="1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en-GB" sz="4400" i="1" u="sng" dirty="0" smtClean="0">
                <a:latin typeface="Arial Narrow" pitchFamily="34" charset="0"/>
              </a:rPr>
              <a:t>Causes: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GB" sz="4400" dirty="0" smtClean="0">
                <a:latin typeface="Arial Narrow" pitchFamily="34" charset="0"/>
              </a:rPr>
              <a:t>A.  Saccular (berry) </a:t>
            </a:r>
            <a:r>
              <a:rPr lang="en-GB" sz="4400" dirty="0" smtClean="0">
                <a:latin typeface="Arial Narrow" pitchFamily="34" charset="0"/>
              </a:rPr>
              <a:t>aneurysm rupture</a:t>
            </a:r>
            <a:endParaRPr lang="en-GB" sz="4400" dirty="0" smtClean="0">
              <a:latin typeface="Arial Narrow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GB" sz="4400" dirty="0" smtClean="0">
                <a:latin typeface="Arial Narrow" pitchFamily="34" charset="0"/>
              </a:rPr>
              <a:t>-   Is the most frequent cause of clinically significant </a:t>
            </a:r>
            <a:r>
              <a:rPr lang="en-GB" sz="4400" dirty="0" smtClean="0">
                <a:latin typeface="Arial Narrow" pitchFamily="34" charset="0"/>
              </a:rPr>
              <a:t>subarachnoid</a:t>
            </a:r>
            <a:r>
              <a:rPr lang="en-GB" sz="4400" i="1" dirty="0" smtClean="0">
                <a:latin typeface="Arial Narrow" pitchFamily="34" charset="0"/>
              </a:rPr>
              <a:t>.</a:t>
            </a:r>
            <a:endParaRPr lang="en-GB" sz="4400" i="1" dirty="0" smtClean="0">
              <a:latin typeface="Arial Narrow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GB" sz="4400" dirty="0" smtClean="0">
                <a:latin typeface="Arial Narrow" pitchFamily="34" charset="0"/>
              </a:rPr>
              <a:t>B. Vascular malformation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73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153400" cy="6248400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GB" sz="3600" b="1" i="1" u="sng" dirty="0" smtClean="0"/>
              <a:t>  </a:t>
            </a:r>
            <a:r>
              <a:rPr lang="en-GB" sz="3600" b="1" i="1" u="sng" dirty="0" smtClean="0"/>
              <a:t>Saccular (Berry ) aneurysm</a:t>
            </a:r>
            <a:r>
              <a:rPr lang="en-GB" sz="3600" dirty="0" smtClean="0"/>
              <a:t>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GB" sz="3600" dirty="0" smtClean="0"/>
              <a:t>-     </a:t>
            </a:r>
            <a:r>
              <a:rPr lang="en-GB" sz="3600" dirty="0" smtClean="0">
                <a:latin typeface="Arial Narrow" pitchFamily="34" charset="0"/>
              </a:rPr>
              <a:t>Rupture of </a:t>
            </a:r>
            <a:r>
              <a:rPr lang="en-GB" sz="3600" dirty="0" err="1" smtClean="0">
                <a:latin typeface="Arial Narrow" pitchFamily="34" charset="0"/>
              </a:rPr>
              <a:t>saccular</a:t>
            </a:r>
            <a:r>
              <a:rPr lang="en-GB" sz="3600" dirty="0" smtClean="0">
                <a:latin typeface="Arial Narrow" pitchFamily="34" charset="0"/>
              </a:rPr>
              <a:t> aneurysm can occur at any time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-     In about one-third of cases it is associated with acute increase in intracranial pressure, such as with straining at stool or sexual orgasm.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-     Blood under arterial pressure is forced into the subarachnoid space, </a:t>
            </a:r>
          </a:p>
        </p:txBody>
      </p:sp>
    </p:spTree>
    <p:extLst>
      <p:ext uri="{BB962C8B-B14F-4D97-AF65-F5344CB8AC3E}">
        <p14:creationId xmlns:p14="http://schemas.microsoft.com/office/powerpoint/2010/main" val="369311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Tx/>
              <a:buNone/>
              <a:defRPr/>
            </a:pPr>
            <a:r>
              <a:rPr lang="en-US" b="1" u="sng" dirty="0">
                <a:latin typeface="Arial Narrow" pitchFamily="34" charset="0"/>
              </a:rPr>
              <a:t>I. </a:t>
            </a:r>
            <a:r>
              <a:rPr lang="en-US" sz="4000" b="1" u="sng" dirty="0" err="1">
                <a:latin typeface="Arial Narrow" pitchFamily="34" charset="0"/>
              </a:rPr>
              <a:t>Vasogenic</a:t>
            </a:r>
            <a:r>
              <a:rPr lang="en-US" sz="4000" b="1" u="sng" dirty="0">
                <a:latin typeface="Arial Narrow" pitchFamily="34" charset="0"/>
              </a:rPr>
              <a:t> edema</a:t>
            </a:r>
          </a:p>
          <a:p>
            <a:pPr marL="571500" indent="-571500">
              <a:buFontTx/>
              <a:buNone/>
              <a:defRPr/>
            </a:pPr>
            <a:r>
              <a:rPr lang="en-US" sz="4000" dirty="0">
                <a:latin typeface="Arial Narrow" pitchFamily="34" charset="0"/>
              </a:rPr>
              <a:t>-   Is the most common </a:t>
            </a:r>
            <a:r>
              <a:rPr lang="en-US" sz="4000" dirty="0" smtClean="0">
                <a:latin typeface="Arial Narrow" pitchFamily="34" charset="0"/>
              </a:rPr>
              <a:t>type. </a:t>
            </a:r>
            <a:endParaRPr lang="en-US" sz="4000" dirty="0">
              <a:latin typeface="Arial Narrow" pitchFamily="34" charset="0"/>
            </a:endParaRPr>
          </a:p>
          <a:p>
            <a:pPr marL="514350" indent="-514350">
              <a:buFontTx/>
              <a:buNone/>
              <a:defRPr/>
            </a:pPr>
            <a:r>
              <a:rPr lang="en-US" sz="4000" dirty="0">
                <a:latin typeface="Arial Narrow" pitchFamily="34" charset="0"/>
              </a:rPr>
              <a:t>-    Affects mainly the white matter</a:t>
            </a:r>
          </a:p>
          <a:p>
            <a:pPr marL="514350" indent="-514350">
              <a:buFontTx/>
              <a:buNone/>
              <a:defRPr/>
            </a:pPr>
            <a:r>
              <a:rPr lang="en-US" sz="4000" dirty="0">
                <a:latin typeface="Arial Narrow" pitchFamily="34" charset="0"/>
              </a:rPr>
              <a:t>-    Occurs when the integrity of the blood brain </a:t>
            </a:r>
            <a:r>
              <a:rPr lang="en-US" sz="4000" dirty="0" smtClean="0">
                <a:latin typeface="Arial Narrow" pitchFamily="34" charset="0"/>
              </a:rPr>
              <a:t>barrier</a:t>
            </a:r>
            <a:r>
              <a:rPr lang="en-US" sz="4000" dirty="0">
                <a:latin typeface="Arial Narrow" pitchFamily="34" charset="0"/>
              </a:rPr>
              <a:t> is  disrupted , allowing fluid to shift from the vascular compartment into the extracellular spaces of the brain and can be: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9369977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077200" cy="63246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None/>
              <a:defRPr/>
            </a:pPr>
            <a:r>
              <a:rPr lang="en-GB" sz="4400" dirty="0" smtClean="0">
                <a:latin typeface="Arial Narrow" pitchFamily="34" charset="0"/>
              </a:rPr>
              <a:t>-     Between 25% and 50% of individuals die with the first rupture, although those who survive typically improve and recover consciousness in minutes </a:t>
            </a:r>
          </a:p>
          <a:p>
            <a:pPr marL="609600" indent="-609600">
              <a:lnSpc>
                <a:spcPct val="80000"/>
              </a:lnSpc>
              <a:buNone/>
              <a:defRPr/>
            </a:pPr>
            <a:r>
              <a:rPr lang="en-GB" sz="4400" dirty="0" smtClean="0">
                <a:latin typeface="Arial Narrow" pitchFamily="34" charset="0"/>
              </a:rPr>
              <a:t>-     Recurring bleeding is common in </a:t>
            </a:r>
            <a:r>
              <a:rPr lang="en-GB" sz="4400" dirty="0" smtClean="0">
                <a:latin typeface="Arial Narrow" pitchFamily="34" charset="0"/>
              </a:rPr>
              <a:t>survivors</a:t>
            </a:r>
            <a:endParaRPr lang="en-GB" sz="4400" dirty="0" smtClean="0">
              <a:latin typeface="Arial Narrow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55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534400" cy="60960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FontTx/>
              <a:buChar char="-"/>
              <a:defRPr/>
            </a:pPr>
            <a:r>
              <a:rPr lang="en-GB" sz="4800" dirty="0" smtClean="0">
                <a:latin typeface="Arial Narrow" pitchFamily="34" charset="0"/>
              </a:rPr>
              <a:t>Although they are sometimes referred to as </a:t>
            </a:r>
            <a:r>
              <a:rPr lang="en-GB" sz="4800" i="1" dirty="0" smtClean="0">
                <a:latin typeface="Arial Narrow" pitchFamily="34" charset="0"/>
              </a:rPr>
              <a:t>congenital,</a:t>
            </a:r>
            <a:r>
              <a:rPr lang="en-GB" sz="4800" dirty="0" smtClean="0">
                <a:latin typeface="Arial Narrow" pitchFamily="34" charset="0"/>
              </a:rPr>
              <a:t> they are not present at birth but develop over time because of underlying defects in the vessel </a:t>
            </a:r>
            <a:r>
              <a:rPr lang="en-GB" sz="4800" dirty="0" smtClean="0">
                <a:latin typeface="Arial Narrow" pitchFamily="34" charset="0"/>
              </a:rPr>
              <a:t>media in hypertension </a:t>
            </a:r>
            <a:endParaRPr lang="en-GB" sz="4800" dirty="0" smtClean="0">
              <a:latin typeface="Arial Narrow" pitchFamily="34" charset="0"/>
            </a:endParaRPr>
          </a:p>
          <a:p>
            <a:endParaRPr lang="en-GB" sz="4800" dirty="0" smtClean="0">
              <a:latin typeface="Arial Narrow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66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None/>
              <a:defRPr/>
            </a:pPr>
            <a:r>
              <a:rPr lang="en-GB" dirty="0">
                <a:latin typeface="Arial Narrow" pitchFamily="34" charset="0"/>
              </a:rPr>
              <a:t>-    It might be associated with:</a:t>
            </a:r>
          </a:p>
          <a:p>
            <a:pPr marL="457200" indent="-457200">
              <a:lnSpc>
                <a:spcPct val="90000"/>
              </a:lnSpc>
              <a:buNone/>
              <a:defRPr/>
            </a:pPr>
            <a:r>
              <a:rPr lang="en-GB" dirty="0">
                <a:latin typeface="Arial Narrow" pitchFamily="34" charset="0"/>
              </a:rPr>
              <a:t>a.  Disorders of extracellular matrix proteins, </a:t>
            </a:r>
          </a:p>
          <a:p>
            <a:pPr marL="457200" indent="-457200">
              <a:lnSpc>
                <a:spcPct val="90000"/>
              </a:lnSpc>
              <a:buNone/>
              <a:defRPr/>
            </a:pPr>
            <a:r>
              <a:rPr lang="en-GB" dirty="0">
                <a:latin typeface="Arial Narrow" pitchFamily="34" charset="0"/>
              </a:rPr>
              <a:t>b.  There is an increased risk of aneurysms in individuals with autosomal dominant polycystic kidney disease </a:t>
            </a:r>
          </a:p>
          <a:p>
            <a:pPr marL="457200" indent="-457200">
              <a:lnSpc>
                <a:spcPct val="90000"/>
              </a:lnSpc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5710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90000"/>
              </a:lnSpc>
              <a:buNone/>
              <a:defRPr/>
            </a:pPr>
            <a:endParaRPr lang="en-GB" sz="3600" i="1" u="sng" dirty="0" smtClean="0">
              <a:latin typeface="Arial Narrow" pitchFamily="34" charset="0"/>
            </a:endParaRPr>
          </a:p>
          <a:p>
            <a:pPr marL="457200" indent="-457200">
              <a:lnSpc>
                <a:spcPct val="90000"/>
              </a:lnSpc>
              <a:buNone/>
              <a:defRPr/>
            </a:pPr>
            <a:r>
              <a:rPr lang="en-GB" sz="3600" i="1" u="sng" dirty="0" smtClean="0">
                <a:latin typeface="Arial Narrow" pitchFamily="34" charset="0"/>
              </a:rPr>
              <a:t>Complications</a:t>
            </a:r>
            <a:endParaRPr lang="en-GB" sz="3600" i="1" u="sng" dirty="0" smtClean="0">
              <a:latin typeface="Arial Narrow" pitchFamily="34" charset="0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1- In the early period after a subarachnoid </a:t>
            </a:r>
            <a:r>
              <a:rPr lang="en-GB" sz="3600" dirty="0" err="1" smtClean="0">
                <a:latin typeface="Arial Narrow" pitchFamily="34" charset="0"/>
              </a:rPr>
              <a:t>hemorrhage</a:t>
            </a:r>
            <a:r>
              <a:rPr lang="en-GB" sz="3600" dirty="0" smtClean="0">
                <a:latin typeface="Arial Narrow" pitchFamily="34" charset="0"/>
              </a:rPr>
              <a:t>, there is a risk of additional ischemic injury from vasospasm involving other vessels.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GB" sz="3600" dirty="0" smtClean="0">
                <a:latin typeface="Arial Narrow" pitchFamily="34" charset="0"/>
              </a:rPr>
              <a:t>2- In the healing phase of subarachnoid </a:t>
            </a:r>
            <a:r>
              <a:rPr lang="en-GB" sz="3600" dirty="0" err="1" smtClean="0">
                <a:latin typeface="Arial Narrow" pitchFamily="34" charset="0"/>
              </a:rPr>
              <a:t>hemorrhage</a:t>
            </a:r>
            <a:r>
              <a:rPr lang="en-GB" sz="3600" dirty="0" smtClean="0">
                <a:latin typeface="Arial Narrow" pitchFamily="34" charset="0"/>
              </a:rPr>
              <a:t>, </a:t>
            </a:r>
            <a:r>
              <a:rPr lang="en-GB" sz="3600" dirty="0" err="1" smtClean="0">
                <a:latin typeface="Arial Narrow" pitchFamily="34" charset="0"/>
              </a:rPr>
              <a:t>meningeal</a:t>
            </a:r>
            <a:r>
              <a:rPr lang="en-GB" sz="3600" dirty="0" smtClean="0">
                <a:latin typeface="Arial Narrow" pitchFamily="34" charset="0"/>
              </a:rPr>
              <a:t> fibrosis and scarring occur, sometimes leading to obstruction of CSF flow as well as interruption of the normal pathways of CSF </a:t>
            </a:r>
            <a:r>
              <a:rPr lang="en-GB" sz="3600" dirty="0" err="1" smtClean="0">
                <a:latin typeface="Arial Narrow" pitchFamily="34" charset="0"/>
              </a:rPr>
              <a:t>resorption</a:t>
            </a:r>
            <a:r>
              <a:rPr lang="en-GB" sz="3600" dirty="0" smtClean="0">
                <a:latin typeface="Arial Narrow" pitchFamily="34" charset="0"/>
              </a:rPr>
              <a:t>.</a:t>
            </a:r>
            <a:endParaRPr lang="en-GB" sz="3600" b="1" dirty="0" smtClean="0">
              <a:latin typeface="Arial Narrow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defRPr/>
            </a:pPr>
            <a:endParaRPr lang="en-GB" sz="36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01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46084" name="Picture 5" descr="show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46038"/>
            <a:ext cx="8988425" cy="666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961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Berry aneurysm</a:t>
            </a:r>
            <a:endParaRPr lang="en-GB" smtClean="0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48132" name="Picture 5" descr="show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914400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6010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19800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en-US" sz="3600" dirty="0" smtClean="0">
                <a:latin typeface="Arial Narrow" pitchFamily="34" charset="0"/>
              </a:rPr>
              <a:t>   </a:t>
            </a:r>
          </a:p>
          <a:p>
            <a:pPr marL="514350" indent="-514350">
              <a:buFontTx/>
              <a:buNone/>
              <a:defRPr/>
            </a:pPr>
            <a:r>
              <a:rPr lang="en-US" sz="4400" b="1" i="1" u="sng" dirty="0" smtClean="0">
                <a:latin typeface="Arial Narrow" pitchFamily="34" charset="0"/>
              </a:rPr>
              <a:t>A. Localized in </a:t>
            </a:r>
          </a:p>
          <a:p>
            <a:pPr marL="742950" indent="-742950">
              <a:buFontTx/>
              <a:buAutoNum type="alphaLcPeriod"/>
              <a:defRPr/>
            </a:pPr>
            <a:r>
              <a:rPr lang="en-US" sz="4000" b="1" dirty="0" smtClean="0">
                <a:latin typeface="Arial Narrow" pitchFamily="34" charset="0"/>
              </a:rPr>
              <a:t>Brain tumors </a:t>
            </a:r>
            <a:r>
              <a:rPr lang="en-US" sz="4000" dirty="0" smtClean="0">
                <a:latin typeface="Arial Narrow" pitchFamily="34" charset="0"/>
              </a:rPr>
              <a:t>either primary or </a:t>
            </a:r>
            <a:r>
              <a:rPr lang="en-US" sz="4000" dirty="0" smtClean="0">
                <a:latin typeface="Arial Narrow" pitchFamily="34" charset="0"/>
              </a:rPr>
              <a:t>metastatic: </a:t>
            </a:r>
            <a:endParaRPr lang="en-US" sz="4000" dirty="0" smtClean="0">
              <a:latin typeface="Arial Narrow" pitchFamily="34" charset="0"/>
            </a:endParaRPr>
          </a:p>
          <a:p>
            <a:pPr marL="742950" indent="-742950"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 In brain tumors, the blood vessels are abnormal with fenestrations in the capillary wall</a:t>
            </a:r>
          </a:p>
          <a:p>
            <a:pPr marL="514350" indent="-514350"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b. </a:t>
            </a:r>
            <a:r>
              <a:rPr lang="en-US" sz="4000" b="1" dirty="0" smtClean="0">
                <a:latin typeface="Arial Narrow" pitchFamily="34" charset="0"/>
              </a:rPr>
              <a:t>Cerebral abscess </a:t>
            </a:r>
            <a:r>
              <a:rPr lang="en-US" sz="4000" dirty="0" smtClean="0">
                <a:latin typeface="Arial Narrow" pitchFamily="34" charset="0"/>
              </a:rPr>
              <a:t>: </a:t>
            </a:r>
            <a:endParaRPr lang="en-US" sz="4000" dirty="0" smtClean="0">
              <a:latin typeface="Arial Narrow" pitchFamily="34" charset="0"/>
            </a:endParaRPr>
          </a:p>
          <a:p>
            <a:pPr marL="514350" indent="-514350"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</a:t>
            </a:r>
            <a:r>
              <a:rPr lang="en-US" sz="4000" dirty="0" smtClean="0">
                <a:latin typeface="Arial Narrow" pitchFamily="34" charset="0"/>
              </a:rPr>
              <a:t>Due </a:t>
            </a:r>
            <a:r>
              <a:rPr lang="en-US" sz="4000" dirty="0" smtClean="0">
                <a:latin typeface="Arial Narrow" pitchFamily="34" charset="0"/>
              </a:rPr>
              <a:t>to </a:t>
            </a:r>
            <a:r>
              <a:rPr lang="en-US" sz="4000" dirty="0" err="1" smtClean="0">
                <a:latin typeface="Arial Narrow" pitchFamily="34" charset="0"/>
              </a:rPr>
              <a:t>neoangiogenesis</a:t>
            </a:r>
            <a:endParaRPr lang="en-US" sz="4000" dirty="0" smtClean="0">
              <a:latin typeface="Arial Narrow" pitchFamily="34" charset="0"/>
            </a:endParaRPr>
          </a:p>
          <a:p>
            <a:pPr marL="514350" indent="-514350">
              <a:buFontTx/>
              <a:buNone/>
              <a:defRPr/>
            </a:pPr>
            <a:endParaRPr lang="en-US" sz="3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89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991600" cy="6629400"/>
          </a:xfrm>
        </p:spPr>
        <p:txBody>
          <a:bodyPr/>
          <a:lstStyle/>
          <a:p>
            <a:pPr marL="514350" indent="-514350">
              <a:buFontTx/>
              <a:buNone/>
              <a:defRPr/>
            </a:pPr>
            <a:r>
              <a:rPr lang="en-US" sz="4000" b="1" i="1" u="sng" dirty="0" smtClean="0">
                <a:latin typeface="Arial Narrow" pitchFamily="34" charset="0"/>
              </a:rPr>
              <a:t>B. Generalized </a:t>
            </a:r>
          </a:p>
          <a:p>
            <a:pPr marL="514350" indent="-514350"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 </a:t>
            </a:r>
            <a:r>
              <a:rPr lang="en-US" sz="4000" u="sng" dirty="0" smtClean="0">
                <a:latin typeface="Arial Narrow" pitchFamily="34" charset="0"/>
              </a:rPr>
              <a:t>In late stages of ischemic encephalopathy </a:t>
            </a:r>
            <a:r>
              <a:rPr lang="en-US" sz="4000" dirty="0" smtClean="0">
                <a:latin typeface="Arial Narrow" pitchFamily="34" charset="0"/>
              </a:rPr>
              <a:t>due to damage of endothelial cells by </a:t>
            </a:r>
            <a:r>
              <a:rPr lang="en-US" sz="4000" dirty="0" smtClean="0">
                <a:latin typeface="Arial Narrow" pitchFamily="34" charset="0"/>
              </a:rPr>
              <a:t>ischemia:</a:t>
            </a:r>
            <a:endParaRPr lang="en-US" sz="4000" dirty="0" smtClean="0">
              <a:latin typeface="Arial Narrow" pitchFamily="34" charset="0"/>
            </a:endParaRPr>
          </a:p>
          <a:p>
            <a:pPr marL="514350" indent="-514350">
              <a:buFontTx/>
              <a:buNone/>
              <a:defRPr/>
            </a:pPr>
            <a:r>
              <a:rPr lang="en-US" sz="4000" b="1" i="1" u="sng" dirty="0" smtClean="0">
                <a:latin typeface="Arial Narrow" pitchFamily="34" charset="0"/>
              </a:rPr>
              <a:t>II. </a:t>
            </a:r>
            <a:r>
              <a:rPr lang="en-US" sz="4000" b="1" i="1" u="sng" dirty="0" err="1" smtClean="0">
                <a:latin typeface="Arial Narrow" pitchFamily="34" charset="0"/>
              </a:rPr>
              <a:t>Cytotoxic</a:t>
            </a:r>
            <a:r>
              <a:rPr lang="en-US" sz="4000" b="1" i="1" u="sng" dirty="0" smtClean="0">
                <a:latin typeface="Arial Narrow" pitchFamily="34" charset="0"/>
              </a:rPr>
              <a:t> edema</a:t>
            </a:r>
            <a:r>
              <a:rPr lang="en-US" sz="4000" b="1" u="sng" dirty="0" smtClean="0">
                <a:latin typeface="Arial Narrow" pitchFamily="34" charset="0"/>
              </a:rPr>
              <a:t> </a:t>
            </a:r>
            <a:r>
              <a:rPr lang="en-US" sz="4000" dirty="0" smtClean="0">
                <a:latin typeface="Arial Narrow" pitchFamily="34" charset="0"/>
              </a:rPr>
              <a:t>: </a:t>
            </a:r>
          </a:p>
          <a:p>
            <a:pPr marL="514350" indent="-514350"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  An increase in intracellular fluid secondary to neuronal or glial membrane </a:t>
            </a:r>
            <a:r>
              <a:rPr lang="en-US" sz="4000" dirty="0" smtClean="0">
                <a:latin typeface="Arial Narrow" pitchFamily="34" charset="0"/>
              </a:rPr>
              <a:t>injury.</a:t>
            </a:r>
            <a:endParaRPr lang="en-US" sz="4000" dirty="0" smtClean="0">
              <a:latin typeface="Arial Narrow" pitchFamily="34" charset="0"/>
            </a:endParaRPr>
          </a:p>
          <a:p>
            <a:pPr marL="514350" indent="-514350"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 The extracellular space is </a:t>
            </a:r>
            <a:r>
              <a:rPr lang="en-US" sz="4000" dirty="0" smtClean="0">
                <a:latin typeface="Arial Narrow" pitchFamily="34" charset="0"/>
              </a:rPr>
              <a:t>reduced. </a:t>
            </a:r>
            <a:endParaRPr lang="en-US" sz="4000" dirty="0" smtClean="0">
              <a:latin typeface="Arial Narrow" pitchFamily="34" charset="0"/>
            </a:endParaRPr>
          </a:p>
          <a:p>
            <a:pPr marL="514350" indent="-514350">
              <a:buNone/>
              <a:defRPr/>
            </a:pPr>
            <a:endParaRPr lang="en-US" sz="3600" dirty="0" smtClean="0">
              <a:latin typeface="Arial Narrow" pitchFamily="34" charset="0"/>
            </a:endParaRPr>
          </a:p>
          <a:p>
            <a:pPr marL="514350" indent="-514350">
              <a:buFontTx/>
              <a:buChar char="-"/>
              <a:defRPr/>
            </a:pPr>
            <a:endParaRPr lang="en-US" sz="3600" dirty="0" smtClean="0">
              <a:latin typeface="Arial Narrow" pitchFamily="34" charset="0"/>
            </a:endParaRPr>
          </a:p>
          <a:p>
            <a:pPr>
              <a:defRPr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81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915400" cy="6172200"/>
          </a:xfrm>
        </p:spPr>
        <p:txBody>
          <a:bodyPr/>
          <a:lstStyle/>
          <a:p>
            <a:pPr marL="514350" indent="-514350"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 </a:t>
            </a:r>
            <a:r>
              <a:rPr lang="en-US" sz="4000" u="sng" dirty="0" smtClean="0">
                <a:latin typeface="Arial Narrow" pitchFamily="34" charset="0"/>
              </a:rPr>
              <a:t>The blood brain barrier is intact </a:t>
            </a:r>
          </a:p>
          <a:p>
            <a:pPr marL="514350" indent="-514350"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  </a:t>
            </a:r>
            <a:r>
              <a:rPr lang="en-US" sz="4000" u="sng" dirty="0" smtClean="0">
                <a:latin typeface="Arial Narrow" pitchFamily="34" charset="0"/>
              </a:rPr>
              <a:t>Caused by ischemia to the brain</a:t>
            </a:r>
          </a:p>
          <a:p>
            <a:pPr marL="514350" indent="-514350"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 It occurs because energy failure disables the Na/K pump system allowing large amounts of sodium accompanied by water to enter the cells </a:t>
            </a:r>
          </a:p>
          <a:p>
            <a:pPr marL="514350" indent="-514350">
              <a:buFontTx/>
              <a:buNone/>
              <a:defRPr/>
            </a:pPr>
            <a:r>
              <a:rPr lang="en-US" sz="4000" dirty="0" smtClean="0">
                <a:latin typeface="Arial Narrow" pitchFamily="34" charset="0"/>
              </a:rPr>
              <a:t>- Mainly affects the gray </a:t>
            </a:r>
            <a:r>
              <a:rPr lang="en-US" sz="4000" dirty="0" smtClean="0">
                <a:latin typeface="Arial Narrow" pitchFamily="34" charset="0"/>
              </a:rPr>
              <a:t>matter.</a:t>
            </a:r>
            <a:endParaRPr lang="en-US" sz="4000" dirty="0" smtClean="0">
              <a:latin typeface="Arial Narrow" pitchFamily="34" charset="0"/>
            </a:endParaRPr>
          </a:p>
          <a:p>
            <a:pPr marL="514350" indent="-514350">
              <a:buFontTx/>
              <a:buNone/>
              <a:defRPr/>
            </a:pPr>
            <a:endParaRPr lang="en-US" sz="36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05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B. </a:t>
            </a:r>
            <a:r>
              <a:rPr lang="en-US" sz="5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Brain Herniation</a:t>
            </a:r>
            <a:endParaRPr lang="en-US" sz="5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200" dirty="0" smtClean="0">
                <a:latin typeface="Arial Narrow" pitchFamily="34" charset="0"/>
              </a:rPr>
              <a:t>- Means </a:t>
            </a:r>
            <a:r>
              <a:rPr lang="en-US" sz="5200" dirty="0">
                <a:latin typeface="Arial Narrow" pitchFamily="34" charset="0"/>
              </a:rPr>
              <a:t>accumulation of excessive CSF within the ventricular system as a result of a disturbance in its secretion, circulation or its </a:t>
            </a:r>
            <a:r>
              <a:rPr lang="en-US" sz="5200" dirty="0" smtClean="0">
                <a:latin typeface="Arial Narrow" pitchFamily="34" charset="0"/>
              </a:rPr>
              <a:t>absorption.</a:t>
            </a:r>
            <a:endParaRPr lang="en-US" sz="5200" dirty="0">
              <a:latin typeface="Arial Narrow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725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7C6912905979468049BE2ADD77F133" ma:contentTypeVersion="0" ma:contentTypeDescription="Create a new document." ma:contentTypeScope="" ma:versionID="0e6d342fc2e3ac91291a97ec3ef7b65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EF0EAA-349C-40DF-826E-CC9B66A2C3D5}"/>
</file>

<file path=customXml/itemProps2.xml><?xml version="1.0" encoding="utf-8"?>
<ds:datastoreItem xmlns:ds="http://schemas.openxmlformats.org/officeDocument/2006/customXml" ds:itemID="{BC26E43D-7304-4043-88AD-FAB9788CE8A2}"/>
</file>

<file path=customXml/itemProps3.xml><?xml version="1.0" encoding="utf-8"?>
<ds:datastoreItem xmlns:ds="http://schemas.openxmlformats.org/officeDocument/2006/customXml" ds:itemID="{C8CF2826-14F5-4976-B5E5-982F172752F0}"/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1657</Words>
  <Application>Microsoft Office PowerPoint</Application>
  <PresentationFormat>On-screen Show (4:3)</PresentationFormat>
  <Paragraphs>171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Diseases of Nervous System</vt:lpstr>
      <vt:lpstr>I.Edema, Hydrocephalus and Herniation</vt:lpstr>
      <vt:lpstr>A. Brain Edema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B. Brain Herniation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C.  Brain Herniation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Uncal herniation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II. Cerebrovascular diseases </vt:lpstr>
      <vt:lpstr>A. Ischemia and infarction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B. Intracranial Hemorrhage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Subarachnoid Hemorrhage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Berry aneurysm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Mid</dc:creator>
  <cp:lastModifiedBy>Mid</cp:lastModifiedBy>
  <cp:revision>28</cp:revision>
  <dcterms:created xsi:type="dcterms:W3CDTF">2017-03-12T13:22:54Z</dcterms:created>
  <dcterms:modified xsi:type="dcterms:W3CDTF">2017-03-16T08:01:37Z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0x010100867C6912905979468049BE2ADD77F133</vt:lpwstr>
  </property>
</Properties>
</file>