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565F-A541-4727-A5B9-7E0D98ABB89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90C1-1E55-4D56-8A0D-9C6ADE379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565F-A541-4727-A5B9-7E0D98ABB89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90C1-1E55-4D56-8A0D-9C6ADE379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565F-A541-4727-A5B9-7E0D98ABB89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90C1-1E55-4D56-8A0D-9C6ADE379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565F-A541-4727-A5B9-7E0D98ABB89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90C1-1E55-4D56-8A0D-9C6ADE379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565F-A541-4727-A5B9-7E0D98ABB89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90C1-1E55-4D56-8A0D-9C6ADE379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565F-A541-4727-A5B9-7E0D98ABB89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90C1-1E55-4D56-8A0D-9C6ADE379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565F-A541-4727-A5B9-7E0D98ABB89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90C1-1E55-4D56-8A0D-9C6ADE379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565F-A541-4727-A5B9-7E0D98ABB89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90C1-1E55-4D56-8A0D-9C6ADE379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565F-A541-4727-A5B9-7E0D98ABB89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90C1-1E55-4D56-8A0D-9C6ADE379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565F-A541-4727-A5B9-7E0D98ABB89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90C1-1E55-4D56-8A0D-9C6ADE379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565F-A541-4727-A5B9-7E0D98ABB89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90C1-1E55-4D56-8A0D-9C6ADE379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1565F-A541-4727-A5B9-7E0D98ABB89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890C1-1E55-4D56-8A0D-9C6ADE379F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12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5400" dirty="0" smtClean="0">
                <a:latin typeface="Arial Narrow" pitchFamily="34" charset="0"/>
              </a:rPr>
              <a:t>III. Endocrine Pancreas</a:t>
            </a:r>
            <a:br>
              <a:rPr lang="en-US" sz="5400" dirty="0" smtClean="0">
                <a:latin typeface="Arial Narrow" pitchFamily="34" charset="0"/>
              </a:rPr>
            </a:br>
            <a:r>
              <a:rPr lang="en-US" sz="5400" dirty="0" smtClean="0">
                <a:latin typeface="Arial Narrow" pitchFamily="34" charset="0"/>
              </a:rPr>
              <a:t>Diabetes Mellitus</a:t>
            </a:r>
            <a:r>
              <a:rPr lang="ar-JO" dirty="0" smtClean="0"/>
              <a:t/>
            </a:r>
            <a:br>
              <a:rPr lang="ar-JO" dirty="0" smtClean="0"/>
            </a:br>
            <a:endParaRPr lang="ar-JO" dirty="0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00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b="1" u="sng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b="1" u="sng" dirty="0" smtClean="0">
                <a:latin typeface="Arial Narrow" pitchFamily="34" charset="0"/>
              </a:rPr>
              <a:t>Morphology and clinical </a:t>
            </a:r>
            <a:r>
              <a:rPr lang="en-US" sz="3600" b="1" u="sng" dirty="0" err="1" smtClean="0">
                <a:latin typeface="Arial Narrow" pitchFamily="34" charset="0"/>
              </a:rPr>
              <a:t>manifesations</a:t>
            </a:r>
            <a:r>
              <a:rPr lang="en-US" sz="3600" b="1" u="sng" dirty="0" smtClean="0">
                <a:latin typeface="Arial Narrow" pitchFamily="34" charset="0"/>
              </a:rPr>
              <a:t> of complications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b="1" u="sng" dirty="0" smtClean="0">
                <a:latin typeface="Arial Narrow" pitchFamily="34" charset="0"/>
              </a:rPr>
              <a:t>1.  Diabetic </a:t>
            </a:r>
            <a:r>
              <a:rPr lang="en-US" sz="3600" b="1" u="sng" dirty="0" err="1" smtClean="0">
                <a:latin typeface="Arial Narrow" pitchFamily="34" charset="0"/>
              </a:rPr>
              <a:t>Macrovascular</a:t>
            </a:r>
            <a:r>
              <a:rPr lang="en-US" sz="3600" b="1" u="sng" dirty="0" smtClean="0">
                <a:latin typeface="Arial Narrow" pitchFamily="34" charset="0"/>
              </a:rPr>
              <a:t> Disease</a:t>
            </a:r>
            <a:r>
              <a:rPr lang="en-US" sz="3600" u="sng" dirty="0" smtClean="0">
                <a:latin typeface="Arial Narrow" pitchFamily="34" charset="0"/>
              </a:rPr>
              <a:t>.: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 The hallmark is </a:t>
            </a:r>
            <a:r>
              <a:rPr lang="en-US" sz="3600" u="sng" dirty="0" smtClean="0">
                <a:latin typeface="Arial Narrow" pitchFamily="34" charset="0"/>
              </a:rPr>
              <a:t>accelerated atherosclerosis </a:t>
            </a:r>
            <a:r>
              <a:rPr lang="en-US" sz="3600" dirty="0" smtClean="0">
                <a:latin typeface="Arial Narrow" pitchFamily="34" charset="0"/>
              </a:rPr>
              <a:t>affecting the aorta , large and medium-sized arteries and it is more severe with early onset in diabetics than in </a:t>
            </a:r>
            <a:r>
              <a:rPr lang="en-US" sz="3600" dirty="0" err="1" smtClean="0">
                <a:latin typeface="Arial Narrow" pitchFamily="34" charset="0"/>
              </a:rPr>
              <a:t>nondiabetics</a:t>
            </a:r>
            <a:r>
              <a:rPr lang="en-US" sz="3600" dirty="0" smtClean="0">
                <a:latin typeface="Arial Narrow" pitchFamily="34" charset="0"/>
              </a:rPr>
              <a:t> 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 </a:t>
            </a:r>
            <a:endParaRPr lang="ar-JO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b="1" u="sng" dirty="0" smtClean="0">
                <a:latin typeface="Arial Narrow" pitchFamily="34" charset="0"/>
              </a:rPr>
              <a:t>Note</a:t>
            </a:r>
            <a:r>
              <a:rPr lang="en-US" dirty="0" smtClean="0">
                <a:latin typeface="Arial Narrow" pitchFamily="34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latin typeface="Arial Narrow" pitchFamily="34" charset="0"/>
              </a:rPr>
              <a:t>a-  </a:t>
            </a:r>
            <a:r>
              <a:rPr lang="en-US" sz="3600" u="sng" dirty="0" smtClean="0">
                <a:latin typeface="Arial Narrow" pitchFamily="34" charset="0"/>
              </a:rPr>
              <a:t>Myocardial infarction due to coronary artery atherosclerosis is the most common cause of death in diabetics and  </a:t>
            </a:r>
            <a:r>
              <a:rPr lang="en-US" sz="3600" dirty="0" smtClean="0">
                <a:latin typeface="Arial Narrow" pitchFamily="34" charset="0"/>
              </a:rPr>
              <a:t>is  as common in diabetic women as in diabetic men 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latin typeface="Arial Narrow" pitchFamily="34" charset="0"/>
              </a:rPr>
              <a:t>b-  Gangrene of the lower extremities is 100 times more common in diabetics than in the general population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400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b="1" u="sng" dirty="0" smtClean="0">
              <a:latin typeface="Arial Narrow" pitchFamily="34" charset="0"/>
            </a:endParaRPr>
          </a:p>
          <a:p>
            <a:pPr eaLnBrk="1" hangingPunct="1">
              <a:buFontTx/>
              <a:buNone/>
            </a:pPr>
            <a:r>
              <a:rPr lang="en-US" sz="3600" b="1" u="sng" dirty="0" smtClean="0">
                <a:latin typeface="Arial Narrow" pitchFamily="34" charset="0"/>
              </a:rPr>
              <a:t>2. Hyaline arteriolosclerosis</a:t>
            </a:r>
            <a:r>
              <a:rPr lang="en-US" sz="3600" b="1" dirty="0" smtClean="0">
                <a:latin typeface="Arial Narrow" pitchFamily="34" charset="0"/>
              </a:rPr>
              <a:t>,</a:t>
            </a:r>
            <a:r>
              <a:rPr lang="en-US" sz="3600" dirty="0" smtClean="0">
                <a:latin typeface="Arial Narrow" pitchFamily="34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latin typeface="Arial Narrow" pitchFamily="34" charset="0"/>
              </a:rPr>
              <a:t>-   </a:t>
            </a:r>
            <a:r>
              <a:rPr lang="en-US" sz="4000" dirty="0" smtClean="0">
                <a:latin typeface="Arial Narrow" pitchFamily="34" charset="0"/>
              </a:rPr>
              <a:t>Is the vascular lesion associated with hypertension 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latin typeface="Arial Narrow" pitchFamily="34" charset="0"/>
              </a:rPr>
              <a:t>-  Is both more prevalent and more severe in diabetics than in </a:t>
            </a:r>
            <a:r>
              <a:rPr lang="en-US" sz="4000" dirty="0" err="1" smtClean="0">
                <a:latin typeface="Arial Narrow" pitchFamily="34" charset="0"/>
              </a:rPr>
              <a:t>nondiabetics</a:t>
            </a:r>
            <a:r>
              <a:rPr lang="en-US" sz="4000" dirty="0" smtClean="0">
                <a:latin typeface="Arial Narrow" pitchFamily="34" charset="0"/>
              </a:rPr>
              <a:t>, but it is not specific for diabetes and may be seen in elderly persons who do not suffer from either diabetes or hypertension. </a:t>
            </a:r>
          </a:p>
          <a:p>
            <a:pPr eaLnBrk="1" hangingPunct="1">
              <a:buFontTx/>
              <a:buNone/>
            </a:pPr>
            <a:endParaRPr lang="en-US" sz="3600" dirty="0" smtClean="0">
              <a:latin typeface="Arial Narrow" pitchFamily="34" charset="0"/>
            </a:endParaRPr>
          </a:p>
          <a:p>
            <a:pPr eaLnBrk="1" hangingPunct="1">
              <a:buFontTx/>
              <a:buChar char="-"/>
            </a:pPr>
            <a:endParaRPr lang="en-US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b="1" dirty="0" smtClean="0">
                <a:latin typeface="Arial Narrow" pitchFamily="34" charset="0"/>
              </a:rPr>
              <a:t>3. Diabetic </a:t>
            </a:r>
            <a:r>
              <a:rPr lang="en-US" sz="4000" b="1" dirty="0" err="1" smtClean="0">
                <a:latin typeface="Arial Narrow" pitchFamily="34" charset="0"/>
              </a:rPr>
              <a:t>Microangiopathy</a:t>
            </a:r>
            <a:r>
              <a:rPr lang="en-US" sz="4000" b="1" dirty="0" smtClean="0">
                <a:latin typeface="Arial Narrow" pitchFamily="34" charset="0"/>
              </a:rPr>
              <a:t>.</a:t>
            </a:r>
            <a:r>
              <a:rPr lang="en-US" sz="4000" dirty="0" smtClean="0">
                <a:latin typeface="Arial Narrow" pitchFamily="34" charset="0"/>
              </a:rPr>
              <a:t> : -</a:t>
            </a:r>
          </a:p>
          <a:p>
            <a:pPr eaLnBrk="1" hangingPunct="1">
              <a:buFontTx/>
              <a:buChar char="-"/>
            </a:pPr>
            <a:r>
              <a:rPr lang="en-US" sz="4000" dirty="0" smtClean="0">
                <a:latin typeface="Arial Narrow" pitchFamily="34" charset="0"/>
              </a:rPr>
              <a:t>Diffuse thickening of basement membranes, is most evident in the capillaries of the skin, skeletal muscle, retina and , renal </a:t>
            </a:r>
            <a:r>
              <a:rPr lang="en-US" sz="4000" dirty="0" err="1" smtClean="0">
                <a:latin typeface="Arial Narrow" pitchFamily="34" charset="0"/>
              </a:rPr>
              <a:t>glomeruli</a:t>
            </a:r>
            <a:r>
              <a:rPr lang="en-US" sz="4000" dirty="0" smtClean="0">
                <a:latin typeface="Arial Narrow" pitchFamily="34" charset="0"/>
              </a:rPr>
              <a:t>, 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latin typeface="Arial Narrow" pitchFamily="34" charset="0"/>
              </a:rPr>
              <a:t>-  Despite the increase in the thickness of basement membranes, </a:t>
            </a:r>
            <a:r>
              <a:rPr lang="en-US" sz="4000" u="sng" dirty="0" smtClean="0">
                <a:latin typeface="Arial Narrow" pitchFamily="34" charset="0"/>
              </a:rPr>
              <a:t>diabetic capillaries are more leaky than  normal to plasma proteins</a:t>
            </a:r>
            <a:r>
              <a:rPr lang="en-US" sz="4000" dirty="0" smtClean="0">
                <a:latin typeface="Arial Narrow" pitchFamily="34" charset="0"/>
              </a:rPr>
              <a:t>.</a:t>
            </a:r>
          </a:p>
          <a:p>
            <a:pPr eaLnBrk="1" hangingPunct="1">
              <a:buFontTx/>
              <a:buNone/>
            </a:pPr>
            <a:endParaRPr lang="en-US" sz="36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en-US" sz="3600" u="sng" dirty="0" smtClean="0">
                <a:latin typeface="Arial Narrow" pitchFamily="34" charset="0"/>
              </a:rPr>
              <a:t>It underlies the development of </a:t>
            </a:r>
          </a:p>
          <a:p>
            <a:pPr eaLnBrk="1" hangingPunct="1">
              <a:buNone/>
            </a:pPr>
            <a:r>
              <a:rPr lang="en-US" sz="3600" u="sng" dirty="0" smtClean="0">
                <a:latin typeface="Arial Narrow" pitchFamily="34" charset="0"/>
              </a:rPr>
              <a:t>a. diabetic nephropathy, </a:t>
            </a:r>
          </a:p>
          <a:p>
            <a:pPr eaLnBrk="1" hangingPunct="1">
              <a:buNone/>
            </a:pPr>
            <a:r>
              <a:rPr lang="en-US" sz="3600" u="sng" dirty="0" smtClean="0">
                <a:latin typeface="Arial Narrow" pitchFamily="34" charset="0"/>
              </a:rPr>
              <a:t>b. retinopathy , and some </a:t>
            </a:r>
          </a:p>
          <a:p>
            <a:pPr eaLnBrk="1" hangingPunct="1">
              <a:buNone/>
            </a:pPr>
            <a:r>
              <a:rPr lang="en-US" sz="3600" u="sng" dirty="0" smtClean="0">
                <a:latin typeface="Arial Narrow" pitchFamily="34" charset="0"/>
              </a:rPr>
              <a:t>c. Some forms of neuropathy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latin typeface="Arial Narrow" pitchFamily="34" charset="0"/>
              </a:rPr>
              <a:t>-   An indistinguishable </a:t>
            </a:r>
            <a:r>
              <a:rPr lang="en-US" sz="3600" dirty="0" err="1" smtClean="0">
                <a:latin typeface="Arial Narrow" pitchFamily="34" charset="0"/>
              </a:rPr>
              <a:t>microangiopathy</a:t>
            </a:r>
            <a:r>
              <a:rPr lang="en-US" sz="3600" dirty="0" smtClean="0">
                <a:latin typeface="Arial Narrow" pitchFamily="34" charset="0"/>
              </a:rPr>
              <a:t> can be found in aged </a:t>
            </a:r>
            <a:r>
              <a:rPr lang="en-US" sz="3600" dirty="0" err="1" smtClean="0">
                <a:latin typeface="Arial Narrow" pitchFamily="34" charset="0"/>
              </a:rPr>
              <a:t>nondiabetic</a:t>
            </a:r>
            <a:r>
              <a:rPr lang="en-US" sz="3600" dirty="0" smtClean="0">
                <a:latin typeface="Arial Narrow" pitchFamily="34" charset="0"/>
              </a:rPr>
              <a:t> patients, 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4800" b="1" u="sng" dirty="0" smtClean="0">
              <a:latin typeface="Arial Narrow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800" b="1" u="sng" dirty="0" smtClean="0">
                <a:latin typeface="Arial Narrow" pitchFamily="34" charset="0"/>
              </a:rPr>
              <a:t>4. Diabetic Nephropathy</a:t>
            </a:r>
            <a:r>
              <a:rPr lang="en-US" sz="4800" dirty="0" smtClean="0">
                <a:latin typeface="Arial Narrow" pitchFamily="34" charset="0"/>
              </a:rPr>
              <a:t>.: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4800" dirty="0" smtClean="0">
                <a:latin typeface="Arial Narrow" pitchFamily="34" charset="0"/>
              </a:rPr>
              <a:t>Renal failure is </a:t>
            </a:r>
            <a:r>
              <a:rPr lang="en-US" sz="4800" u="sng" dirty="0" smtClean="0">
                <a:latin typeface="Arial Narrow" pitchFamily="34" charset="0"/>
              </a:rPr>
              <a:t>second only to myocardial infarction as a cause of death from this disease </a:t>
            </a:r>
            <a:r>
              <a:rPr lang="en-US" sz="4800" dirty="0" smtClean="0">
                <a:latin typeface="Arial Narrow" pitchFamily="34" charset="0"/>
              </a:rPr>
              <a:t>and lesions encountered are: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endParaRPr lang="ar-JO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en-US" sz="4000" b="1" u="sng" dirty="0" smtClean="0">
                <a:latin typeface="Arial Narrow" pitchFamily="34" charset="0"/>
              </a:rPr>
              <a:t>A. </a:t>
            </a:r>
            <a:r>
              <a:rPr lang="en-US" sz="4000" b="1" u="sng" dirty="0" err="1" smtClean="0">
                <a:latin typeface="Arial Narrow" pitchFamily="34" charset="0"/>
              </a:rPr>
              <a:t>Glomerular</a:t>
            </a:r>
            <a:r>
              <a:rPr lang="en-US" sz="4000" b="1" u="sng" dirty="0" smtClean="0">
                <a:latin typeface="Arial Narrow" pitchFamily="34" charset="0"/>
              </a:rPr>
              <a:t> lesions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en-US" sz="4000" u="sng" dirty="0" smtClean="0">
                <a:latin typeface="Arial Narrow" pitchFamily="34" charset="0"/>
              </a:rPr>
              <a:t>1.Capillary basement membrane thickening 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en-US" sz="4000" u="sng" dirty="0" smtClean="0">
                <a:latin typeface="Arial Narrow" pitchFamily="34" charset="0"/>
              </a:rPr>
              <a:t>2  Diffuse </a:t>
            </a:r>
            <a:r>
              <a:rPr lang="en-US" sz="4000" u="sng" dirty="0" err="1" smtClean="0">
                <a:latin typeface="Arial Narrow" pitchFamily="34" charset="0"/>
              </a:rPr>
              <a:t>mesangial</a:t>
            </a:r>
            <a:r>
              <a:rPr lang="en-US" sz="4000" u="sng" dirty="0" smtClean="0">
                <a:latin typeface="Arial Narrow" pitchFamily="34" charset="0"/>
              </a:rPr>
              <a:t> sclerosis</a:t>
            </a:r>
            <a:r>
              <a:rPr lang="en-US" sz="4000" dirty="0" smtClean="0">
                <a:latin typeface="Arial Narrow" pitchFamily="34" charset="0"/>
              </a:rPr>
              <a:t>: 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Consists of a diffuse increase in </a:t>
            </a:r>
            <a:r>
              <a:rPr lang="en-US" sz="4000" dirty="0" err="1" smtClean="0">
                <a:latin typeface="Arial Narrow" pitchFamily="34" charset="0"/>
              </a:rPr>
              <a:t>mesangial</a:t>
            </a:r>
            <a:r>
              <a:rPr lang="en-US" sz="4000" dirty="0" smtClean="0">
                <a:latin typeface="Arial Narrow" pitchFamily="34" charset="0"/>
              </a:rPr>
              <a:t> matrix and </a:t>
            </a:r>
            <a:r>
              <a:rPr lang="en-US" sz="4000" dirty="0" err="1" smtClean="0">
                <a:latin typeface="Arial Narrow" pitchFamily="34" charset="0"/>
              </a:rPr>
              <a:t>mesangial</a:t>
            </a:r>
            <a:r>
              <a:rPr lang="en-US" sz="4000" dirty="0" smtClean="0">
                <a:latin typeface="Arial Narrow" pitchFamily="34" charset="0"/>
              </a:rPr>
              <a:t> cell proliferation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endParaRPr lang="en-US" u="sng" dirty="0" smtClean="0">
              <a:latin typeface="Arial Narrow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000" u="sng" dirty="0" smtClean="0">
                <a:latin typeface="Arial Narrow" pitchFamily="34" charset="0"/>
              </a:rPr>
              <a:t>3.Nodular </a:t>
            </a:r>
            <a:r>
              <a:rPr lang="en-US" sz="4000" u="sng" dirty="0" err="1" smtClean="0">
                <a:latin typeface="Arial Narrow" pitchFamily="34" charset="0"/>
              </a:rPr>
              <a:t>glomerulosclerosis</a:t>
            </a:r>
            <a:r>
              <a:rPr lang="en-US" sz="4000" dirty="0" smtClean="0">
                <a:latin typeface="Arial Narrow" pitchFamily="34" charset="0"/>
              </a:rPr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  Are ball-like deposits of a laminated matrix situated in the periphery of the </a:t>
            </a:r>
            <a:r>
              <a:rPr lang="en-US" sz="4000" dirty="0" err="1" smtClean="0">
                <a:latin typeface="Arial Narrow" pitchFamily="34" charset="0"/>
              </a:rPr>
              <a:t>glomerulus</a:t>
            </a:r>
            <a:r>
              <a:rPr lang="en-US" sz="4000" dirty="0" smtClean="0">
                <a:latin typeface="Arial Narrow" pitchFamily="34" charset="0"/>
              </a:rPr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000" u="sng" dirty="0" smtClean="0">
                <a:latin typeface="Arial Narrow" pitchFamily="34" charset="0"/>
              </a:rPr>
              <a:t>Note</a:t>
            </a:r>
            <a:r>
              <a:rPr lang="en-US" sz="4000" dirty="0" smtClean="0">
                <a:latin typeface="Arial Narrow" pitchFamily="34" charset="0"/>
              </a:rPr>
              <a:t>: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 Diffuse and the nodular forms of </a:t>
            </a:r>
            <a:r>
              <a:rPr lang="en-US" sz="4000" dirty="0" err="1" smtClean="0">
                <a:latin typeface="Arial Narrow" pitchFamily="34" charset="0"/>
              </a:rPr>
              <a:t>glomerulosclerosis</a:t>
            </a:r>
            <a:r>
              <a:rPr lang="en-US" sz="4000" dirty="0" smtClean="0">
                <a:latin typeface="Arial Narrow" pitchFamily="34" charset="0"/>
              </a:rPr>
              <a:t> induce sufficient ischemia to cause kidney scarring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32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b="1" u="sng" dirty="0" smtClean="0">
                <a:latin typeface="Arial Narrow" pitchFamily="34" charset="0"/>
              </a:rPr>
              <a:t> B</a:t>
            </a:r>
            <a:r>
              <a:rPr lang="en-US" sz="3600" b="1" u="sng" dirty="0" smtClean="0">
                <a:latin typeface="Arial Narrow" pitchFamily="34" charset="0"/>
              </a:rPr>
              <a:t>.  </a:t>
            </a:r>
            <a:r>
              <a:rPr lang="en-US" sz="3600" b="1" u="sng" dirty="0" err="1" smtClean="0">
                <a:latin typeface="Arial Narrow" pitchFamily="34" charset="0"/>
              </a:rPr>
              <a:t>Pyelonephritis</a:t>
            </a:r>
            <a:r>
              <a:rPr lang="en-US" sz="3600" dirty="0" smtClean="0">
                <a:latin typeface="Arial Narrow" pitchFamily="34" charset="0"/>
              </a:rPr>
              <a:t>,:</a:t>
            </a:r>
          </a:p>
          <a:p>
            <a:pPr eaLnBrk="1" hangingPunct="1">
              <a:buFontTx/>
              <a:buChar char="-"/>
            </a:pPr>
            <a:r>
              <a:rPr lang="en-US" sz="4000" dirty="0" smtClean="0">
                <a:latin typeface="Arial Narrow" pitchFamily="34" charset="0"/>
              </a:rPr>
              <a:t>Is inflammation that usually begins in the interstitial tissue and involve the tubules and it has both acute and chronic forms that occur in </a:t>
            </a:r>
            <a:r>
              <a:rPr lang="en-US" sz="4000" dirty="0" err="1" smtClean="0">
                <a:latin typeface="Arial Narrow" pitchFamily="34" charset="0"/>
              </a:rPr>
              <a:t>nondiabetics</a:t>
            </a:r>
            <a:r>
              <a:rPr lang="en-US" sz="4000" dirty="0" smtClean="0">
                <a:latin typeface="Arial Narrow" pitchFamily="34" charset="0"/>
              </a:rPr>
              <a:t> as well as in diabetics </a:t>
            </a:r>
            <a:r>
              <a:rPr lang="en-US" sz="4000" u="sng" dirty="0" smtClean="0">
                <a:latin typeface="Arial Narrow" pitchFamily="34" charset="0"/>
              </a:rPr>
              <a:t>but are more common and   more severe in diabetics than in the general population;</a:t>
            </a:r>
            <a:endParaRPr lang="ar-JO" sz="4000" u="sng" dirty="0" smtClean="0">
              <a:latin typeface="Arial Narrow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4000" dirty="0" smtClean="0">
                <a:latin typeface="Arial Narrow" pitchFamily="34" charset="0"/>
              </a:rPr>
              <a:t> </a:t>
            </a:r>
          </a:p>
          <a:p>
            <a:pPr eaLnBrk="1" hangingPunct="1">
              <a:buFontTx/>
              <a:buNone/>
            </a:pPr>
            <a:endParaRPr lang="ar-JO" dirty="0" smtClean="0">
              <a:latin typeface="Arial Narrow" pitchFamily="34" charset="0"/>
            </a:endParaRPr>
          </a:p>
          <a:p>
            <a:pPr eaLnBrk="1" hangingPunct="1">
              <a:buFontTx/>
              <a:buNone/>
            </a:pPr>
            <a:endParaRPr lang="ar-JO" dirty="0" smtClean="0">
              <a:latin typeface="Arial Narrow" pitchFamily="34" charset="0"/>
            </a:endParaRPr>
          </a:p>
          <a:p>
            <a:pPr eaLnBrk="1" hangingPunct="1">
              <a:buFontTx/>
              <a:buNone/>
            </a:pPr>
            <a:endParaRPr lang="ar-J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Arial Narrow" pitchFamily="34" charset="0"/>
              </a:rPr>
              <a:t>Diabetic nephropathy,clinically</a:t>
            </a:r>
            <a:endParaRPr lang="en-US" smtClean="0"/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The earliest manifestation is the appearance of small amounts of </a:t>
            </a:r>
            <a:r>
              <a:rPr lang="en-US" sz="3600" u="sng" dirty="0" smtClean="0">
                <a:latin typeface="Arial Narrow" pitchFamily="34" charset="0"/>
              </a:rPr>
              <a:t>albumin in the urine (&gt; 30 but &lt; 300 mg/day-( </a:t>
            </a:r>
            <a:r>
              <a:rPr lang="en-US" sz="3600" u="sng" dirty="0" err="1" smtClean="0">
                <a:latin typeface="Arial Narrow" pitchFamily="34" charset="0"/>
              </a:rPr>
              <a:t>microalbuminuria</a:t>
            </a:r>
            <a:r>
              <a:rPr lang="en-US" sz="3600" dirty="0" smtClean="0">
                <a:latin typeface="Arial Narrow" pitchFamily="34" charset="0"/>
              </a:rPr>
              <a:t>). </a:t>
            </a:r>
          </a:p>
          <a:p>
            <a:pPr eaLnBrk="1" hangingPunct="1"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Without specific interventions, some patients will develop overt nephropathy with    </a:t>
            </a:r>
            <a:r>
              <a:rPr lang="en-US" sz="3600" u="sng" dirty="0" err="1" smtClean="0">
                <a:latin typeface="Arial Narrow" pitchFamily="34" charset="0"/>
              </a:rPr>
              <a:t>macroalbuminuria</a:t>
            </a:r>
            <a:r>
              <a:rPr lang="en-US" sz="3600" u="sng" dirty="0" smtClean="0">
                <a:latin typeface="Arial Narrow" pitchFamily="34" charset="0"/>
              </a:rPr>
              <a:t> (excretion of more than 300 mg/day) </a:t>
            </a:r>
            <a:r>
              <a:rPr lang="en-US" sz="3600" dirty="0" smtClean="0">
                <a:latin typeface="Arial Narrow" pitchFamily="34" charset="0"/>
              </a:rPr>
              <a:t>over the succeeding 10 to 15 years,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135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u="sng" smtClean="0">
                <a:latin typeface="Arial Narrow" pitchFamily="34" charset="0"/>
              </a:rPr>
              <a:t>Laboratory studies</a:t>
            </a:r>
            <a:r>
              <a:rPr lang="en-US" sz="4000" smtClean="0">
                <a:latin typeface="Arial Narrow" pitchFamily="34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4000" smtClean="0">
                <a:latin typeface="Arial Narrow" pitchFamily="34" charset="0"/>
              </a:rPr>
              <a:t>-  </a:t>
            </a:r>
            <a:r>
              <a:rPr lang="en-US" sz="3600" smtClean="0">
                <a:latin typeface="Arial Narrow" pitchFamily="34" charset="0"/>
              </a:rPr>
              <a:t>Normal blood glucose levels  are maintained in a very narrow range, usually 70 to 120 mg/dL. </a:t>
            </a:r>
          </a:p>
          <a:p>
            <a:pPr eaLnBrk="1" hangingPunct="1">
              <a:buFontTx/>
              <a:buChar char="-"/>
            </a:pPr>
            <a:r>
              <a:rPr lang="en-US" sz="3600" smtClean="0">
                <a:latin typeface="Arial Narrow" pitchFamily="34" charset="0"/>
              </a:rPr>
              <a:t>Diabetes Mellitus is diagnosed by any one of three criteria:</a:t>
            </a:r>
          </a:p>
          <a:p>
            <a:pPr eaLnBrk="1" hangingPunct="1">
              <a:buFont typeface="Arial" charset="0"/>
              <a:buNone/>
            </a:pPr>
            <a:r>
              <a:rPr lang="en-US" sz="3600" smtClean="0">
                <a:latin typeface="Arial Narrow" pitchFamily="34" charset="0"/>
              </a:rPr>
              <a:t>1. A random blood glucose concentration of 200 mg/dL or higher, with classical signs and symptoms</a:t>
            </a:r>
          </a:p>
          <a:p>
            <a:pPr eaLnBrk="1" hangingPunct="1">
              <a:buFontTx/>
              <a:buNone/>
            </a:pPr>
            <a:endParaRPr lang="ar-JO" sz="40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z="4400" b="1" u="sng" dirty="0" smtClean="0">
                <a:latin typeface="Arial Narrow" pitchFamily="34" charset="0"/>
              </a:rPr>
              <a:t>5. Ocular Complications of Diabetes</a:t>
            </a:r>
            <a:r>
              <a:rPr lang="en-US" sz="4400" u="sng" dirty="0" smtClean="0">
                <a:latin typeface="Arial Narrow" pitchFamily="34" charset="0"/>
              </a:rPr>
              <a:t>:</a:t>
            </a:r>
            <a:r>
              <a:rPr lang="en-US" sz="4400" dirty="0" smtClean="0">
                <a:latin typeface="Arial Narrow" pitchFamily="34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4400" dirty="0" smtClean="0">
                <a:latin typeface="Arial Narrow" pitchFamily="34" charset="0"/>
              </a:rPr>
              <a:t>- DM  currently </a:t>
            </a:r>
            <a:r>
              <a:rPr lang="en-US" sz="4400" u="sng" dirty="0" smtClean="0">
                <a:latin typeface="Arial Narrow" pitchFamily="34" charset="0"/>
              </a:rPr>
              <a:t>is the fourth leading cause of acquired blindness in the United States </a:t>
            </a:r>
            <a:r>
              <a:rPr lang="en-US" sz="4400" dirty="0" smtClean="0">
                <a:latin typeface="Arial Narrow" pitchFamily="34" charset="0"/>
              </a:rPr>
              <a:t>and visual impairment, and blindness, is one of the more feared consequences of long-standing DM. </a:t>
            </a:r>
            <a:endParaRPr lang="ar-JO" sz="4400" dirty="0" smtClean="0">
              <a:latin typeface="Arial Narrow" pitchFamily="34" charset="0"/>
            </a:endParaRPr>
          </a:p>
          <a:p>
            <a:pPr eaLnBrk="1" hangingPunct="1">
              <a:buFontTx/>
              <a:buChar char="-"/>
            </a:pPr>
            <a:endParaRPr lang="ar-JO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latin typeface="Arial Narrow" pitchFamily="34" charset="0"/>
              </a:rPr>
              <a:t>Retinopathy, the most common pattern</a:t>
            </a:r>
            <a:r>
              <a:rPr lang="en-US" sz="4400" dirty="0" smtClean="0">
                <a:latin typeface="Arial Narrow" pitchFamily="34" charset="0"/>
              </a:rPr>
              <a:t>, consists of changes that are considered by many ophthalmologists to be virtually diagnostic of the disease 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>
                <a:latin typeface="Arial Narrow" pitchFamily="34" charset="0"/>
              </a:rPr>
              <a:t>2. A fasting glucose concentration of 126 mg/dL or higher on more than one occasion</a:t>
            </a:r>
            <a:endParaRPr lang="en-US" sz="3600" smtClean="0"/>
          </a:p>
          <a:p>
            <a:pPr>
              <a:buFont typeface="Arial" charset="0"/>
              <a:buNone/>
            </a:pPr>
            <a:r>
              <a:rPr lang="en-US" sz="3600" smtClean="0">
                <a:latin typeface="Arial Narrow" pitchFamily="34" charset="0"/>
              </a:rPr>
              <a:t>3. An abnormal oral glucose tolerance test (OGTT), in which the glucose levels is 200 mg/dL or higher 2 hours after a standard carbohydrate load (75 g of glucose).</a:t>
            </a:r>
            <a:endParaRPr lang="en-US" sz="3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u="sng" dirty="0" smtClean="0">
                <a:latin typeface="Arial Narrow" pitchFamily="34" charset="0"/>
              </a:rPr>
              <a:t>Notes: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a.  Persons with serum fasting glucose values &lt; 110 mg/</a:t>
            </a:r>
            <a:r>
              <a:rPr lang="en-US" sz="3600" dirty="0" err="1" smtClean="0">
                <a:latin typeface="Arial Narrow" pitchFamily="34" charset="0"/>
              </a:rPr>
              <a:t>dL</a:t>
            </a:r>
            <a:r>
              <a:rPr lang="en-US" sz="3600" dirty="0" smtClean="0">
                <a:latin typeface="Arial Narrow" pitchFamily="34" charset="0"/>
              </a:rPr>
              <a:t>, or &lt; 140 mg/</a:t>
            </a:r>
            <a:r>
              <a:rPr lang="en-US" sz="3600" dirty="0" err="1" smtClean="0">
                <a:latin typeface="Arial Narrow" pitchFamily="34" charset="0"/>
              </a:rPr>
              <a:t>dL</a:t>
            </a:r>
            <a:r>
              <a:rPr lang="en-US" sz="3600" dirty="0" smtClean="0">
                <a:latin typeface="Arial Narrow" pitchFamily="34" charset="0"/>
              </a:rPr>
              <a:t> for an OGTT, are considered </a:t>
            </a:r>
            <a:r>
              <a:rPr lang="en-US" sz="3600" dirty="0" err="1" smtClean="0">
                <a:latin typeface="Arial Narrow" pitchFamily="34" charset="0"/>
              </a:rPr>
              <a:t>euglycemic</a:t>
            </a:r>
            <a:endParaRPr lang="en-US" sz="3600" dirty="0" smtClean="0">
              <a:latin typeface="Arial Narrow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b. Those with  fasting glucose &gt; 110 but &lt; 126 mg/</a:t>
            </a:r>
            <a:r>
              <a:rPr lang="en-US" sz="3600" dirty="0" err="1" smtClean="0">
                <a:latin typeface="Arial Narrow" pitchFamily="34" charset="0"/>
              </a:rPr>
              <a:t>dL</a:t>
            </a:r>
            <a:r>
              <a:rPr lang="en-US" sz="3600" dirty="0" smtClean="0">
                <a:latin typeface="Arial Narrow" pitchFamily="34" charset="0"/>
              </a:rPr>
              <a:t>, or OGTT values of &gt;140 but &lt;  200 mg/</a:t>
            </a:r>
            <a:r>
              <a:rPr lang="en-US" sz="3600" dirty="0" err="1" smtClean="0">
                <a:latin typeface="Arial Narrow" pitchFamily="34" charset="0"/>
              </a:rPr>
              <a:t>dL</a:t>
            </a:r>
            <a:r>
              <a:rPr lang="en-US" sz="3600" dirty="0" smtClean="0">
                <a:latin typeface="Arial Narrow" pitchFamily="34" charset="0"/>
              </a:rPr>
              <a:t>,  have </a:t>
            </a:r>
            <a:r>
              <a:rPr lang="en-US" sz="3600" i="1" dirty="0" smtClean="0">
                <a:latin typeface="Arial Narrow" pitchFamily="34" charset="0"/>
              </a:rPr>
              <a:t>impaired glucose tolerance</a:t>
            </a:r>
            <a:r>
              <a:rPr lang="en-US" sz="3600" dirty="0" smtClean="0">
                <a:latin typeface="Arial Narrow" pitchFamily="34" charset="0"/>
              </a:rPr>
              <a:t>,  known as </a:t>
            </a:r>
            <a:r>
              <a:rPr lang="en-US" sz="3600" i="1" dirty="0" err="1" smtClean="0">
                <a:latin typeface="Arial Narrow" pitchFamily="34" charset="0"/>
              </a:rPr>
              <a:t>prediabetes</a:t>
            </a:r>
            <a:endParaRPr lang="en-US" sz="3600" dirty="0" smtClean="0">
              <a:latin typeface="Arial Narrow" pitchFamily="34" charset="0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324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b="1" u="sng" smtClean="0">
              <a:latin typeface="Arial Narrow" pitchFamily="34" charset="0"/>
            </a:endParaRPr>
          </a:p>
          <a:p>
            <a:pPr eaLnBrk="1" hangingPunct="1">
              <a:buFontTx/>
              <a:buNone/>
            </a:pPr>
            <a:r>
              <a:rPr lang="en-US" sz="4000" b="1" u="sng" smtClean="0">
                <a:latin typeface="Arial Narrow" pitchFamily="34" charset="0"/>
              </a:rPr>
              <a:t>Classification of Diabetes Mellitus</a:t>
            </a:r>
          </a:p>
          <a:p>
            <a:pPr eaLnBrk="1" hangingPunct="1">
              <a:buFontTx/>
              <a:buNone/>
            </a:pPr>
            <a:r>
              <a:rPr lang="en-US" sz="4000" i="1" smtClean="0">
                <a:latin typeface="Arial Narrow" pitchFamily="34" charset="0"/>
              </a:rPr>
              <a:t> </a:t>
            </a:r>
            <a:r>
              <a:rPr lang="en-US" sz="4000" b="1" u="sng" smtClean="0">
                <a:latin typeface="Arial Narrow" pitchFamily="34" charset="0"/>
              </a:rPr>
              <a:t>TYPE 1 Diabetes</a:t>
            </a:r>
            <a:r>
              <a:rPr lang="en-US" sz="4000" smtClean="0">
                <a:latin typeface="Arial Narrow" pitchFamily="34" charset="0"/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sz="4000" smtClean="0">
                <a:latin typeface="Arial Narrow" pitchFamily="34" charset="0"/>
              </a:rPr>
              <a:t>-  It accounts for 10% of all cases </a:t>
            </a:r>
          </a:p>
          <a:p>
            <a:pPr eaLnBrk="1" hangingPunct="1">
              <a:buFontTx/>
              <a:buNone/>
            </a:pPr>
            <a:r>
              <a:rPr lang="en-US" sz="4000" smtClean="0">
                <a:latin typeface="Arial Narrow" pitchFamily="34" charset="0"/>
              </a:rPr>
              <a:t>-   Is an autoimmune disease destructing pancreatic  </a:t>
            </a:r>
            <a:r>
              <a:rPr lang="el-GR" sz="4000" smtClean="0">
                <a:latin typeface="Arial Narrow" pitchFamily="34" charset="0"/>
              </a:rPr>
              <a:t>β</a:t>
            </a:r>
            <a:r>
              <a:rPr lang="en-US" sz="4000" smtClean="0">
                <a:latin typeface="Arial Narrow" pitchFamily="34" charset="0"/>
              </a:rPr>
              <a:t> cell leading to an absolute deficiency of insulin</a:t>
            </a:r>
          </a:p>
          <a:p>
            <a:pPr eaLnBrk="1" hangingPunct="1">
              <a:buFontTx/>
              <a:buNone/>
            </a:pPr>
            <a:endParaRPr lang="en-US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Most commonly develops in childhood, becomes manifest at puberty</a:t>
            </a:r>
          </a:p>
          <a:p>
            <a:pPr eaLnBrk="1" hangingPunct="1"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Patients  depend on exogenous insulin for survival; without insulin they develop complications 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latin typeface="Arial Narrow" pitchFamily="34" charset="0"/>
              </a:rPr>
              <a:t>-  The classic manifestations of the disease occur late in its course, after  90% of the beta cells have been destroyed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b="1" i="1" u="sng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b="1" i="1" u="sng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i="1" u="sng" dirty="0" smtClean="0">
                <a:latin typeface="Arial Narrow" pitchFamily="34" charset="0"/>
              </a:rPr>
              <a:t> </a:t>
            </a:r>
            <a:r>
              <a:rPr lang="en-US" sz="4000" b="1" i="1" u="sng" dirty="0" smtClean="0">
                <a:latin typeface="Arial Narrow" pitchFamily="34" charset="0"/>
              </a:rPr>
              <a:t>Type 2 diabetes :</a:t>
            </a:r>
            <a:r>
              <a:rPr lang="en-US" sz="4000" dirty="0" smtClean="0">
                <a:latin typeface="Arial Narrow" pitchFamily="34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 Accounts for 80% to 90% of cases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  Caused by  a combination of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a.  Peripheral resistance to insulin action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b.   An inadequate compensatory response of insulin secretion by </a:t>
            </a:r>
            <a:r>
              <a:rPr lang="el-GR" sz="4000" dirty="0" smtClean="0">
                <a:latin typeface="Arial Narrow" pitchFamily="34" charset="0"/>
              </a:rPr>
              <a:t>β</a:t>
            </a:r>
            <a:r>
              <a:rPr lang="en-US" sz="4000" dirty="0" smtClean="0">
                <a:latin typeface="Arial Narrow" pitchFamily="34" charset="0"/>
              </a:rPr>
              <a:t>-cells (</a:t>
            </a:r>
            <a:r>
              <a:rPr lang="en-US" sz="4000" i="1" dirty="0" smtClean="0">
                <a:latin typeface="Arial Narrow" pitchFamily="34" charset="0"/>
              </a:rPr>
              <a:t>relative insulin deficiency)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4000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ar-JO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400" u="sng" dirty="0" smtClean="0">
                <a:latin typeface="Arial Narrow" pitchFamily="34" charset="0"/>
              </a:rPr>
              <a:t>Pathogenesis  of type 2 :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400" dirty="0" smtClean="0">
                <a:latin typeface="Arial Narrow" pitchFamily="34" charset="0"/>
              </a:rPr>
              <a:t>-Is a complex </a:t>
            </a:r>
            <a:r>
              <a:rPr lang="en-US" sz="4400" dirty="0" err="1" smtClean="0">
                <a:latin typeface="Arial Narrow" pitchFamily="34" charset="0"/>
              </a:rPr>
              <a:t>multifactorial</a:t>
            </a:r>
            <a:r>
              <a:rPr lang="en-US" sz="4400" dirty="0" smtClean="0">
                <a:latin typeface="Arial Narrow" pitchFamily="34" charset="0"/>
              </a:rPr>
              <a:t> disease.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400" dirty="0" smtClean="0">
                <a:latin typeface="Arial Narrow" pitchFamily="34" charset="0"/>
              </a:rPr>
              <a:t>1. Environmental factors, such as a sedentary life style and dietary habits</a:t>
            </a:r>
            <a:endParaRPr lang="ar-JO" sz="4400" dirty="0" smtClean="0">
              <a:latin typeface="Arial Narrow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400" dirty="0" smtClean="0">
                <a:latin typeface="Arial Narrow" pitchFamily="34" charset="0"/>
              </a:rPr>
              <a:t>2. Genetic factors are also involved 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477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Arial Narrow" pitchFamily="34" charset="0"/>
              </a:rPr>
              <a:t>.</a:t>
            </a:r>
          </a:p>
          <a:p>
            <a:pPr eaLnBrk="1" hangingPunct="1">
              <a:buFontTx/>
              <a:buNone/>
            </a:pPr>
            <a:endParaRPr lang="en-US" b="1" u="sng" smtClean="0">
              <a:latin typeface="Arial Narrow" pitchFamily="34" charset="0"/>
            </a:endParaRPr>
          </a:p>
          <a:p>
            <a:pPr eaLnBrk="1" hangingPunct="1">
              <a:buFontTx/>
              <a:buNone/>
            </a:pPr>
            <a:r>
              <a:rPr lang="en-US" sz="3600" b="1" u="sng" smtClean="0">
                <a:latin typeface="Arial Narrow" pitchFamily="34" charset="0"/>
              </a:rPr>
              <a:t>Long term complications of Diabetes :</a:t>
            </a:r>
            <a:r>
              <a:rPr lang="en-US" sz="3600" smtClean="0">
                <a:latin typeface="Arial Narrow" pitchFamily="34" charset="0"/>
              </a:rPr>
              <a:t>  -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Arial Narrow" pitchFamily="34" charset="0"/>
              </a:rPr>
              <a:t>- </a:t>
            </a:r>
            <a:r>
              <a:rPr lang="en-US" sz="4000" smtClean="0">
                <a:latin typeface="Arial Narrow" pitchFamily="34" charset="0"/>
              </a:rPr>
              <a:t>There is extreme variability among patients in the time of  onset , severity, and the particular organs involved but in persons with tight control of their diabetes, the onset may be delayed. </a:t>
            </a:r>
          </a:p>
          <a:p>
            <a:pPr eaLnBrk="1" hangingPunct="1">
              <a:buFontTx/>
              <a:buNone/>
            </a:pPr>
            <a:endParaRPr lang="en-US" u="sng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7C6912905979468049BE2ADD77F133" ma:contentTypeVersion="0" ma:contentTypeDescription="Create a new document." ma:contentTypeScope="" ma:versionID="0e6d342fc2e3ac91291a97ec3ef7b65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116316-3BC5-47CA-BCD4-FBB66E3FE4B3}"/>
</file>

<file path=customXml/itemProps2.xml><?xml version="1.0" encoding="utf-8"?>
<ds:datastoreItem xmlns:ds="http://schemas.openxmlformats.org/officeDocument/2006/customXml" ds:itemID="{B83DE542-0AFB-4C7F-9263-C6DDDC3ECEB6}"/>
</file>

<file path=customXml/itemProps3.xml><?xml version="1.0" encoding="utf-8"?>
<ds:datastoreItem xmlns:ds="http://schemas.openxmlformats.org/officeDocument/2006/customXml" ds:itemID="{5CF587D3-D8CB-431E-B111-54B0E640E885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846</Words>
  <Application>Microsoft Office PowerPoint</Application>
  <PresentationFormat>On-screen Show (4:3)</PresentationFormat>
  <Paragraphs>78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III. Endocrine Pancreas Diabetes Mellitus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Diabetic nephropathy,clinically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III. Endocrine Pancreas Diabetes Mellitus</dc:title>
  <dc:creator>Delo</dc:creator>
  <cp:lastModifiedBy>Mid</cp:lastModifiedBy>
  <cp:revision>2</cp:revision>
  <dcterms:created xsi:type="dcterms:W3CDTF">2017-03-06T18:54:14Z</dcterms:created>
  <dcterms:modified xsi:type="dcterms:W3CDTF">2017-03-07T06:47:38Z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0x010100867C6912905979468049BE2ADD77F133</vt:lpwstr>
  </property>
</Properties>
</file>