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77" r:id="rId14"/>
    <p:sldId id="267" r:id="rId15"/>
    <p:sldId id="268" r:id="rId16"/>
    <p:sldId id="269" r:id="rId17"/>
    <p:sldId id="279" r:id="rId18"/>
    <p:sldId id="278" r:id="rId19"/>
    <p:sldId id="270" r:id="rId20"/>
    <p:sldId id="271" r:id="rId21"/>
    <p:sldId id="273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1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1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1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6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5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6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8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8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4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6CF-6A5C-4E6B-A9E8-B6E3E6A6F01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7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10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i="1" u="sng" dirty="0" smtClean="0">
                <a:latin typeface="Arial Narrow" pitchFamily="34" charset="0"/>
              </a:rPr>
              <a:t>b.  </a:t>
            </a:r>
            <a:r>
              <a:rPr lang="en-US" sz="3600" i="1" u="sng" dirty="0" err="1" smtClean="0">
                <a:latin typeface="Arial Narrow" pitchFamily="34" charset="0"/>
              </a:rPr>
              <a:t>Adrenocortical</a:t>
            </a:r>
            <a:r>
              <a:rPr lang="en-US" sz="3600" i="1" u="sng" dirty="0" smtClean="0">
                <a:latin typeface="Arial Narrow" pitchFamily="34" charset="0"/>
              </a:rPr>
              <a:t> neoplasm</a:t>
            </a:r>
            <a:r>
              <a:rPr lang="en-US" sz="3600" i="1" dirty="0" smtClean="0">
                <a:latin typeface="Arial Narrow" pitchFamily="34" charset="0"/>
              </a:rPr>
              <a:t>,</a:t>
            </a:r>
            <a:r>
              <a:rPr lang="en-US" sz="3600" dirty="0" smtClean="0">
                <a:latin typeface="Arial Narrow" pitchFamily="34" charset="0"/>
              </a:rPr>
              <a:t> either an  adenoma (the most common cause) or, rarely, an </a:t>
            </a:r>
            <a:r>
              <a:rPr lang="en-US" sz="3600" dirty="0" err="1" smtClean="0">
                <a:latin typeface="Arial Narrow" pitchFamily="34" charset="0"/>
              </a:rPr>
              <a:t>adrenocortical</a:t>
            </a:r>
            <a:r>
              <a:rPr lang="en-US" sz="3600" dirty="0" smtClean="0">
                <a:latin typeface="Arial Narrow" pitchFamily="34" charset="0"/>
              </a:rPr>
              <a:t> carcinoma.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05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 smtClean="0">
                <a:latin typeface="Arial Narrow" pitchFamily="34" charset="0"/>
              </a:rPr>
              <a:t>- </a:t>
            </a:r>
            <a:r>
              <a:rPr lang="en-US" sz="4400" dirty="0" smtClean="0">
                <a:latin typeface="Arial Narrow" pitchFamily="34" charset="0"/>
              </a:rPr>
              <a:t>In </a:t>
            </a:r>
            <a:r>
              <a:rPr lang="en-US" sz="4400" dirty="0">
                <a:latin typeface="Arial Narrow" pitchFamily="34" charset="0"/>
              </a:rPr>
              <a:t>approximately 35% of cases, the cause is a solitary aldosterone-secreting Aldosterone-producing adrenocortical adenoma referred to as </a:t>
            </a:r>
            <a:r>
              <a:rPr lang="en-US" sz="4400" i="1" u="sng" dirty="0">
                <a:latin typeface="Arial Narrow" pitchFamily="34" charset="0"/>
              </a:rPr>
              <a:t>Conn syndrome</a:t>
            </a:r>
            <a:endParaRPr lang="en-US" sz="4400" u="sng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928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u="sng" dirty="0" smtClean="0">
                <a:latin typeface="Arial Narrow" pitchFamily="34" charset="0"/>
              </a:rPr>
              <a:t>Clinical Features 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i="1" dirty="0" smtClean="0">
                <a:latin typeface="Arial Narrow" pitchFamily="34" charset="0"/>
              </a:rPr>
              <a:t>-  The clinical hallmark is hypertension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 </a:t>
            </a:r>
            <a:r>
              <a:rPr lang="en-US" sz="4000" dirty="0" err="1" smtClean="0">
                <a:latin typeface="Arial Narrow" pitchFamily="34" charset="0"/>
              </a:rPr>
              <a:t>Hyperaldosteronism</a:t>
            </a:r>
            <a:r>
              <a:rPr lang="en-US" sz="4000" dirty="0" smtClean="0">
                <a:latin typeface="Arial Narrow" pitchFamily="34" charset="0"/>
              </a:rPr>
              <a:t> may be the most common cause of secondary hypertension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i="1" dirty="0" smtClean="0">
                <a:latin typeface="Arial Narrow" pitchFamily="34" charset="0"/>
              </a:rPr>
              <a:t>-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5773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4800" i="1" dirty="0" smtClean="0">
                <a:latin typeface="Arial Narrow" pitchFamily="34" charset="0"/>
              </a:rPr>
              <a:t>- Hypokalemia</a:t>
            </a:r>
            <a:r>
              <a:rPr lang="en-US" sz="4800" dirty="0" smtClean="0">
                <a:latin typeface="Arial Narrow" pitchFamily="34" charset="0"/>
              </a:rPr>
              <a:t> </a:t>
            </a:r>
            <a:r>
              <a:rPr lang="en-US" sz="4800" dirty="0">
                <a:latin typeface="Arial Narrow" pitchFamily="34" charset="0"/>
              </a:rPr>
              <a:t>results from renal potassium wasting and, can cause neuromuscular manifestations, including weakness, </a:t>
            </a:r>
            <a:r>
              <a:rPr lang="en-US" sz="4800" dirty="0" err="1" smtClean="0">
                <a:latin typeface="Arial Narrow" pitchFamily="34" charset="0"/>
              </a:rPr>
              <a:t>paresthesias</a:t>
            </a:r>
            <a:r>
              <a:rPr lang="en-US" sz="4800" dirty="0" smtClean="0">
                <a:latin typeface="Arial Narrow" pitchFamily="34" charset="0"/>
              </a:rPr>
              <a:t>. </a:t>
            </a:r>
            <a:endParaRPr lang="en-US" sz="4800" dirty="0">
              <a:latin typeface="Arial Narrow" pitchFamily="34" charset="0"/>
            </a:endParaRPr>
          </a:p>
          <a:p>
            <a:pPr marL="514350" indent="-514350">
              <a:buNone/>
              <a:defRPr/>
            </a:pPr>
            <a:endParaRPr lang="ar-JO" sz="48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9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smtClean="0"/>
              <a:t>II.ADRENAL INSUFFICIENCY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The patterns are: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sz="3600" b="1" dirty="0" smtClean="0">
                <a:latin typeface="Arial Narrow" pitchFamily="34" charset="0"/>
              </a:rPr>
              <a:t>1.  Acute </a:t>
            </a:r>
            <a:r>
              <a:rPr lang="en-GB" sz="3600" b="1" dirty="0" err="1" smtClean="0">
                <a:latin typeface="Arial Narrow" pitchFamily="34" charset="0"/>
              </a:rPr>
              <a:t>Adrenocortical</a:t>
            </a:r>
            <a:r>
              <a:rPr lang="en-GB" sz="3600" b="1" dirty="0" smtClean="0">
                <a:latin typeface="Arial Narrow" pitchFamily="34" charset="0"/>
              </a:rPr>
              <a:t> Insufficiency : causes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a.   Crisis in patients with chronic </a:t>
            </a:r>
            <a:r>
              <a:rPr lang="en-GB" sz="3600" dirty="0" err="1" smtClean="0">
                <a:latin typeface="Arial Narrow" pitchFamily="34" charset="0"/>
              </a:rPr>
              <a:t>adrenocortical</a:t>
            </a:r>
            <a:r>
              <a:rPr lang="en-GB" sz="3600" dirty="0" smtClean="0">
                <a:latin typeface="Arial Narrow" pitchFamily="34" charset="0"/>
              </a:rPr>
              <a:t> insufficiency precipitated by stress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b.  In patients maintained on exogenous corticosteroids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4755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Arial Narrow" pitchFamily="34" charset="0"/>
              </a:rPr>
              <a:t>   </a:t>
            </a:r>
          </a:p>
          <a:p>
            <a:pPr eaLnBrk="1" hangingPunct="1">
              <a:buFontTx/>
              <a:buNone/>
            </a:pPr>
            <a:r>
              <a:rPr lang="en-US" altLang="en-US" sz="4000" smtClean="0">
                <a:latin typeface="Arial Narrow" pitchFamily="34" charset="0"/>
              </a:rPr>
              <a:t>-  rapid withdrawal of steroids or failure to increase steroid doses in response to an acute stress, because of the inability of the atrophic adrenals to produce glucocorticoid</a:t>
            </a:r>
          </a:p>
          <a:p>
            <a:pPr eaLnBrk="1" hangingPunct="1">
              <a:buFontTx/>
              <a:buNone/>
            </a:pPr>
            <a:r>
              <a:rPr lang="en-US" altLang="en-US" sz="4000" smtClean="0">
                <a:latin typeface="Arial Narrow" pitchFamily="34" charset="0"/>
              </a:rPr>
              <a:t>c. </a:t>
            </a:r>
            <a:r>
              <a:rPr lang="en-US" altLang="en-US" sz="4000" i="1" smtClean="0">
                <a:latin typeface="Arial Narrow" pitchFamily="34" charset="0"/>
              </a:rPr>
              <a:t>Massive adrenal hemorrhage</a:t>
            </a:r>
            <a:r>
              <a:rPr lang="en-US" altLang="en-US" sz="4000" smtClean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20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This condition may occur :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1.   In patients maintained on anticoagulant therapy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2.   Patients suffering from  sepsis : a condition  known as the Waterhouse-</a:t>
            </a:r>
            <a:r>
              <a:rPr lang="en-US" sz="3600" dirty="0" err="1" smtClean="0">
                <a:latin typeface="Arial Narrow" pitchFamily="34" charset="0"/>
              </a:rPr>
              <a:t>Friderichsen</a:t>
            </a:r>
            <a:r>
              <a:rPr lang="en-US" sz="3600" dirty="0" smtClean="0">
                <a:latin typeface="Arial Narrow" pitchFamily="34" charset="0"/>
              </a:rPr>
              <a:t> syndrome </a:t>
            </a:r>
          </a:p>
          <a:p>
            <a:pPr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7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Adrenal hemorrhage</a:t>
            </a:r>
            <a:endParaRPr lang="ar-JO" altLang="en-US" smtClean="0"/>
          </a:p>
        </p:txBody>
      </p:sp>
      <p:pic>
        <p:nvPicPr>
          <p:cNvPr id="131075" name="Picture 2" descr="C:\Users\USER\Desktop\99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905000"/>
            <a:ext cx="8001000" cy="4953000"/>
          </a:xfrm>
          <a:noFill/>
        </p:spPr>
      </p:pic>
    </p:spTree>
    <p:extLst>
      <p:ext uri="{BB962C8B-B14F-4D97-AF65-F5344CB8AC3E}">
        <p14:creationId xmlns:p14="http://schemas.microsoft.com/office/powerpoint/2010/main" val="1895947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  <a:defRPr/>
            </a:pPr>
            <a:r>
              <a:rPr lang="en-US" dirty="0">
                <a:latin typeface="Arial Narrow" pitchFamily="34" charset="0"/>
              </a:rPr>
              <a:t>-   </a:t>
            </a:r>
            <a:r>
              <a:rPr lang="en-US" sz="4400" dirty="0">
                <a:latin typeface="Arial Narrow" pitchFamily="34" charset="0"/>
              </a:rPr>
              <a:t>This catastrophic syndrome is  associated with</a:t>
            </a:r>
            <a:r>
              <a:rPr lang="en-US" sz="4400" i="1" dirty="0">
                <a:latin typeface="Arial Narrow" pitchFamily="34" charset="0"/>
              </a:rPr>
              <a:t> Neisseria </a:t>
            </a:r>
            <a:r>
              <a:rPr lang="en-US" sz="4400" i="1" dirty="0" err="1">
                <a:latin typeface="Arial Narrow" pitchFamily="34" charset="0"/>
              </a:rPr>
              <a:t>meningitidis</a:t>
            </a:r>
            <a:r>
              <a:rPr lang="en-US" sz="4400" dirty="0">
                <a:latin typeface="Arial Narrow" pitchFamily="34" charset="0"/>
              </a:rPr>
              <a:t> septicemia</a:t>
            </a:r>
          </a:p>
        </p:txBody>
      </p:sp>
    </p:spTree>
    <p:extLst>
      <p:ext uri="{BB962C8B-B14F-4D97-AF65-F5344CB8AC3E}">
        <p14:creationId xmlns:p14="http://schemas.microsoft.com/office/powerpoint/2010/main" val="21077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248400"/>
          </a:xfrm>
        </p:spPr>
        <p:txBody>
          <a:bodyPr rtlCol="0">
            <a:normAutofit/>
          </a:bodyPr>
          <a:lstStyle/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   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sz="4400" u="sng" dirty="0" smtClean="0">
                <a:latin typeface="Arial Narrow" pitchFamily="34" charset="0"/>
              </a:rPr>
              <a:t>2. Primary Chronic </a:t>
            </a:r>
            <a:r>
              <a:rPr lang="en-GB" sz="4400" u="sng" dirty="0" err="1" smtClean="0">
                <a:latin typeface="Arial Narrow" pitchFamily="34" charset="0"/>
              </a:rPr>
              <a:t>Adrenocortical</a:t>
            </a:r>
            <a:r>
              <a:rPr lang="en-GB" sz="4400" u="sng" dirty="0" smtClean="0">
                <a:latin typeface="Arial Narrow" pitchFamily="34" charset="0"/>
              </a:rPr>
              <a:t> Insufficiency </a:t>
            </a:r>
            <a:r>
              <a:rPr lang="en-GB" sz="4400" b="1" u="sng" dirty="0" smtClean="0">
                <a:latin typeface="Arial Narrow" pitchFamily="34" charset="0"/>
              </a:rPr>
              <a:t>(Addison Disease)</a:t>
            </a:r>
            <a:r>
              <a:rPr lang="en-GB" sz="4400" u="sng" dirty="0" smtClean="0">
                <a:latin typeface="Arial Narrow" pitchFamily="34" charset="0"/>
              </a:rPr>
              <a:t>:</a:t>
            </a:r>
            <a:r>
              <a:rPr lang="en-GB" sz="4400" b="1" dirty="0" smtClean="0">
                <a:latin typeface="Arial Narrow" pitchFamily="34" charset="0"/>
              </a:rPr>
              <a:t>  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GB" sz="4400" b="1" dirty="0" smtClean="0">
                <a:latin typeface="Arial Narrow" pitchFamily="34" charset="0"/>
              </a:rPr>
              <a:t>- </a:t>
            </a:r>
            <a:r>
              <a:rPr lang="en-US" sz="4400" dirty="0" smtClean="0">
                <a:latin typeface="Arial Narrow" pitchFamily="34" charset="0"/>
              </a:rPr>
              <a:t>Resulting from progressive destruction of the adrenal cortex.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-   More than 90% of all cases are attributable to 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GB" sz="44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80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i="1" dirty="0" smtClean="0">
                <a:latin typeface="Arial Narrow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Arial Narrow" pitchFamily="34" charset="0"/>
              </a:rPr>
              <a:t> </a:t>
            </a:r>
            <a:r>
              <a:rPr lang="en-GB" altLang="en-US" sz="4400" u="sng" dirty="0" smtClean="0">
                <a:latin typeface="Arial Narrow" pitchFamily="34" charset="0"/>
              </a:rPr>
              <a:t>B. Primary adrenal hyperplasia and neoplasms  </a:t>
            </a:r>
          </a:p>
          <a:p>
            <a:pPr eaLnBrk="1" hangingPunct="1">
              <a:buFontTx/>
              <a:buNone/>
            </a:pPr>
            <a:r>
              <a:rPr lang="en-GB" altLang="en-US" sz="4400" dirty="0" smtClean="0">
                <a:latin typeface="Arial Narrow" pitchFamily="34" charset="0"/>
              </a:rPr>
              <a:t>-   Are responsible for about 10% to 20% of</a:t>
            </a:r>
            <a:r>
              <a:rPr lang="en-US" altLang="en-US" sz="4400" dirty="0" smtClean="0">
                <a:latin typeface="Arial Narrow" pitchFamily="34" charset="0"/>
              </a:rPr>
              <a:t> cases of endogenous Cushing syndrome and this form is called </a:t>
            </a:r>
            <a:r>
              <a:rPr lang="en-US" altLang="en-US" sz="4400" i="1" u="sng" dirty="0" smtClean="0">
                <a:latin typeface="Arial Narrow" pitchFamily="34" charset="0"/>
              </a:rPr>
              <a:t>ACTH-independent Cushing syndrome,</a:t>
            </a:r>
            <a:r>
              <a:rPr lang="en-US" altLang="en-US" sz="4400" u="sng" dirty="0" smtClean="0">
                <a:latin typeface="Arial Narrow" pitchFamily="34" charset="0"/>
              </a:rPr>
              <a:t> or</a:t>
            </a:r>
            <a:endParaRPr lang="en-US" altLang="en-US" sz="44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008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i="1" u="sng" dirty="0" smtClean="0">
                <a:latin typeface="Arial Narrow" pitchFamily="34" charset="0"/>
              </a:rPr>
              <a:t>a.  Autoimmune </a:t>
            </a:r>
            <a:r>
              <a:rPr lang="en-US" sz="4000" i="1" u="sng" dirty="0" err="1" smtClean="0">
                <a:latin typeface="Arial Narrow" pitchFamily="34" charset="0"/>
              </a:rPr>
              <a:t>adrenalitis</a:t>
            </a:r>
            <a:r>
              <a:rPr lang="en-US" sz="4000" u="sng" dirty="0" smtClean="0">
                <a:latin typeface="Arial Narrow" pitchFamily="34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4000" dirty="0" smtClean="0">
                <a:latin typeface="Arial Narrow" pitchFamily="34" charset="0"/>
              </a:rPr>
              <a:t>Accounts for 60% to 70% of cases and is the most common cause </a:t>
            </a:r>
            <a:r>
              <a:rPr lang="en-US" sz="4000" u="sng" dirty="0" smtClean="0">
                <a:latin typeface="Arial Narrow" pitchFamily="34" charset="0"/>
              </a:rPr>
              <a:t>of primary adrenal insufficiency in developed countries</a:t>
            </a:r>
          </a:p>
          <a:p>
            <a:pPr>
              <a:buFontTx/>
              <a:buChar char="-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579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32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i="1" u="sng" smtClean="0">
                <a:latin typeface="Arial Narrow" pitchFamily="34" charset="0"/>
              </a:rPr>
              <a:t>B. Infections</a:t>
            </a:r>
            <a:r>
              <a:rPr lang="en-US" altLang="en-US" sz="3600" i="1" smtClean="0">
                <a:latin typeface="Arial Narrow" pitchFamily="34" charset="0"/>
              </a:rPr>
              <a:t>,: </a:t>
            </a:r>
            <a:r>
              <a:rPr lang="en-US" altLang="en-US" sz="3600" u="sng" smtClean="0">
                <a:latin typeface="Arial Narrow" pitchFamily="34" charset="0"/>
              </a:rPr>
              <a:t>Tuberculosis and Fungal infections</a:t>
            </a:r>
          </a:p>
          <a:p>
            <a:pPr eaLnBrk="1" hangingPunct="1">
              <a:buFontTx/>
              <a:buNone/>
            </a:pPr>
            <a:r>
              <a:rPr lang="en-US" altLang="en-US" sz="3600" i="1" u="sng" smtClean="0">
                <a:latin typeface="Arial Narrow" pitchFamily="34" charset="0"/>
              </a:rPr>
              <a:t>C-   Metastatic neoplasms</a:t>
            </a:r>
            <a:r>
              <a:rPr lang="en-US" altLang="en-US" sz="3600" u="sng" smtClean="0">
                <a:latin typeface="Arial Narrow" pitchFamily="34" charset="0"/>
              </a:rPr>
              <a:t> involving the adrenals</a:t>
            </a:r>
          </a:p>
          <a:p>
            <a:pPr eaLnBrk="1" hangingPunct="1">
              <a:buFontTx/>
              <a:buNone/>
            </a:pPr>
            <a:r>
              <a:rPr lang="en-US" altLang="en-US" sz="3600" smtClean="0">
                <a:latin typeface="Arial Narrow" pitchFamily="34" charset="0"/>
              </a:rPr>
              <a:t> -   Carcinomas of the lung and breast  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844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Diseases of Nervous System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Fatima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Obeidat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MD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3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I.Edema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Hydrocephalus and Herniation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A. Brain Edema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13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4800" dirty="0" smtClean="0">
                <a:latin typeface="Arial Narrow" panose="020B0606020202030204" pitchFamily="34" charset="0"/>
              </a:rPr>
              <a:t>- Means accumulation of excess fluid within the brain parenchyma</a:t>
            </a:r>
          </a:p>
          <a:p>
            <a:pPr>
              <a:buFontTx/>
              <a:buNone/>
              <a:defRPr/>
            </a:pPr>
            <a:r>
              <a:rPr lang="en-US" sz="4800" dirty="0" smtClean="0">
                <a:latin typeface="Arial Narrow" panose="020B0606020202030204" pitchFamily="34" charset="0"/>
              </a:rPr>
              <a:t>-There are two main types that may occur together </a:t>
            </a:r>
          </a:p>
        </p:txBody>
      </p:sp>
    </p:spTree>
    <p:extLst>
      <p:ext uri="{BB962C8B-B14F-4D97-AF65-F5344CB8AC3E}">
        <p14:creationId xmlns:p14="http://schemas.microsoft.com/office/powerpoint/2010/main" val="17135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Tx/>
              <a:buNone/>
              <a:defRPr/>
            </a:pPr>
            <a:r>
              <a:rPr lang="en-US" b="1" u="sng" dirty="0">
                <a:latin typeface="Arial Narrow" pitchFamily="34" charset="0"/>
              </a:rPr>
              <a:t>I. </a:t>
            </a:r>
            <a:r>
              <a:rPr lang="en-US" sz="4000" b="1" u="sng" dirty="0" err="1">
                <a:latin typeface="Arial Narrow" pitchFamily="34" charset="0"/>
              </a:rPr>
              <a:t>Vasogenic</a:t>
            </a:r>
            <a:r>
              <a:rPr lang="en-US" sz="4000" b="1" u="sng" dirty="0">
                <a:latin typeface="Arial Narrow" pitchFamily="34" charset="0"/>
              </a:rPr>
              <a:t> edema</a:t>
            </a:r>
          </a:p>
          <a:p>
            <a:pPr marL="571500" indent="-571500">
              <a:buFontTx/>
              <a:buNone/>
              <a:defRPr/>
            </a:pPr>
            <a:r>
              <a:rPr lang="en-US" sz="4000" dirty="0">
                <a:latin typeface="Arial Narrow" pitchFamily="34" charset="0"/>
              </a:rPr>
              <a:t>-   Is the most common type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>
                <a:latin typeface="Arial Narrow" pitchFamily="34" charset="0"/>
              </a:rPr>
              <a:t>-    Affects mainly the white matter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>
                <a:latin typeface="Arial Narrow" pitchFamily="34" charset="0"/>
              </a:rPr>
              <a:t>-    Occurs when the integrity of the blood brain </a:t>
            </a:r>
            <a:r>
              <a:rPr lang="en-US" sz="4000" dirty="0" smtClean="0">
                <a:latin typeface="Arial Narrow" pitchFamily="34" charset="0"/>
              </a:rPr>
              <a:t>barrier</a:t>
            </a:r>
            <a:r>
              <a:rPr lang="en-US" sz="4000" dirty="0">
                <a:latin typeface="Arial Narrow" pitchFamily="34" charset="0"/>
              </a:rPr>
              <a:t> is  disrupted , allowing fluid to shift from the vascular compartment into the extracellular spaces of the brain and can be: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3699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  </a:t>
            </a:r>
          </a:p>
          <a:p>
            <a:pPr marL="514350" indent="-514350">
              <a:buFontTx/>
              <a:buNone/>
              <a:defRPr/>
            </a:pPr>
            <a:r>
              <a:rPr lang="en-US" sz="4400" b="1" i="1" u="sng" dirty="0" smtClean="0">
                <a:latin typeface="Arial Narrow" pitchFamily="34" charset="0"/>
              </a:rPr>
              <a:t>A. Localized in </a:t>
            </a:r>
          </a:p>
          <a:p>
            <a:pPr marL="742950" indent="-742950">
              <a:buFontTx/>
              <a:buAutoNum type="alphaLcPeriod"/>
              <a:defRPr/>
            </a:pPr>
            <a:r>
              <a:rPr lang="en-US" sz="4400" b="1" dirty="0" smtClean="0">
                <a:latin typeface="Arial Narrow" pitchFamily="34" charset="0"/>
              </a:rPr>
              <a:t>Brain tumors </a:t>
            </a:r>
            <a:r>
              <a:rPr lang="en-US" sz="4400" dirty="0" smtClean="0">
                <a:latin typeface="Arial Narrow" pitchFamily="34" charset="0"/>
              </a:rPr>
              <a:t>either primary or metastatic </a:t>
            </a:r>
          </a:p>
          <a:p>
            <a:pPr marL="742950" indent="-742950"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-  In brain tumors, the blood vessels are abnormal with fenestrations in the capillary wall</a:t>
            </a:r>
          </a:p>
          <a:p>
            <a:pPr marL="514350" indent="-514350"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b. </a:t>
            </a:r>
            <a:r>
              <a:rPr lang="en-US" sz="4400" b="1" dirty="0" smtClean="0">
                <a:latin typeface="Arial Narrow" pitchFamily="34" charset="0"/>
              </a:rPr>
              <a:t>Cerebral abscess </a:t>
            </a:r>
            <a:r>
              <a:rPr lang="en-US" sz="4400" dirty="0" smtClean="0">
                <a:latin typeface="Arial Narrow" pitchFamily="34" charset="0"/>
              </a:rPr>
              <a:t>: Due to </a:t>
            </a:r>
            <a:r>
              <a:rPr lang="en-US" sz="4400" dirty="0" err="1" smtClean="0">
                <a:latin typeface="Arial Narrow" pitchFamily="34" charset="0"/>
              </a:rPr>
              <a:t>neoangiogenesis</a:t>
            </a:r>
            <a:endParaRPr lang="en-US" sz="4400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endParaRPr lang="en-US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8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6294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4000" b="1" i="1" u="sng" dirty="0" smtClean="0">
                <a:latin typeface="Arial Narrow" pitchFamily="34" charset="0"/>
              </a:rPr>
              <a:t>B. Generalized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</a:t>
            </a:r>
            <a:r>
              <a:rPr lang="en-US" sz="4000" u="sng" dirty="0" smtClean="0">
                <a:latin typeface="Arial Narrow" pitchFamily="34" charset="0"/>
              </a:rPr>
              <a:t>In late stages of ischemic encephalopathy </a:t>
            </a:r>
            <a:r>
              <a:rPr lang="en-US" sz="4000" dirty="0" smtClean="0">
                <a:latin typeface="Arial Narrow" pitchFamily="34" charset="0"/>
              </a:rPr>
              <a:t>due to damage of endothelial cells by ischemia</a:t>
            </a:r>
          </a:p>
          <a:p>
            <a:pPr marL="514350" indent="-514350">
              <a:buFontTx/>
              <a:buNone/>
              <a:defRPr/>
            </a:pPr>
            <a:r>
              <a:rPr lang="en-US" sz="4000" b="1" i="1" u="sng" dirty="0" smtClean="0">
                <a:latin typeface="Arial Narrow" pitchFamily="34" charset="0"/>
              </a:rPr>
              <a:t>II. </a:t>
            </a:r>
            <a:r>
              <a:rPr lang="en-US" sz="4000" b="1" i="1" u="sng" dirty="0" err="1" smtClean="0">
                <a:latin typeface="Arial Narrow" pitchFamily="34" charset="0"/>
              </a:rPr>
              <a:t>Cytotoxic</a:t>
            </a:r>
            <a:r>
              <a:rPr lang="en-US" sz="4000" b="1" i="1" u="sng" dirty="0" smtClean="0">
                <a:latin typeface="Arial Narrow" pitchFamily="34" charset="0"/>
              </a:rPr>
              <a:t> edema</a:t>
            </a:r>
            <a:r>
              <a:rPr lang="en-US" sz="4000" b="1" u="sng" dirty="0" smtClean="0">
                <a:latin typeface="Arial Narrow" pitchFamily="34" charset="0"/>
              </a:rPr>
              <a:t> </a:t>
            </a:r>
            <a:r>
              <a:rPr lang="en-US" sz="4000" dirty="0" smtClean="0">
                <a:latin typeface="Arial Narrow" pitchFamily="34" charset="0"/>
              </a:rPr>
              <a:t>: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 An increase in intracellular fluid secondary to neuronal or </a:t>
            </a:r>
            <a:r>
              <a:rPr lang="en-US" sz="4000" dirty="0" err="1" smtClean="0">
                <a:latin typeface="Arial Narrow" pitchFamily="34" charset="0"/>
              </a:rPr>
              <a:t>glial</a:t>
            </a:r>
            <a:r>
              <a:rPr lang="en-US" sz="4000" dirty="0" smtClean="0">
                <a:latin typeface="Arial Narrow" pitchFamily="34" charset="0"/>
              </a:rPr>
              <a:t> membrane injury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The extracellular space is reduced </a:t>
            </a:r>
          </a:p>
          <a:p>
            <a:pPr marL="514350" indent="-514350">
              <a:buNone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 marL="514350" indent="-514350">
              <a:buFontTx/>
              <a:buChar char="-"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8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1722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</a:t>
            </a:r>
            <a:r>
              <a:rPr lang="en-US" sz="4000" u="sng" dirty="0" smtClean="0">
                <a:latin typeface="Arial Narrow" pitchFamily="34" charset="0"/>
              </a:rPr>
              <a:t>The blood brain barrier is intact </a:t>
            </a:r>
          </a:p>
          <a:p>
            <a:pPr marL="514350" indent="-514350"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 </a:t>
            </a:r>
            <a:r>
              <a:rPr lang="en-US" sz="4000" u="sng" dirty="0" smtClean="0">
                <a:latin typeface="Arial Narrow" pitchFamily="34" charset="0"/>
              </a:rPr>
              <a:t>Caused by ischemia to the brain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It occurs because energy failure disables the Na/K pump system allowing large amounts of sodium accompanied by water to enter the cells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Mainly affects the gray matter</a:t>
            </a:r>
          </a:p>
          <a:p>
            <a:pPr marL="514350" indent="-514350"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4800" u="sng" dirty="0">
                <a:latin typeface="Arial Narrow" pitchFamily="34" charset="0"/>
              </a:rPr>
              <a:t>adrenal Cushing syndrome </a:t>
            </a:r>
            <a:r>
              <a:rPr lang="en-US" altLang="en-US" sz="4800" dirty="0">
                <a:latin typeface="Arial Narrow" pitchFamily="34" charset="0"/>
              </a:rPr>
              <a:t>and its biochemical hallmark  is elevated levels of cortisol with low serum levels of ACTH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2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4400" dirty="0" smtClean="0">
                <a:latin typeface="Arial Narrow" pitchFamily="34" charset="0"/>
              </a:rPr>
              <a:t>Note</a:t>
            </a:r>
          </a:p>
          <a:p>
            <a:pPr eaLnBrk="1" hangingPunct="1">
              <a:buFontTx/>
              <a:buNone/>
            </a:pPr>
            <a:r>
              <a:rPr lang="en-US" altLang="en-US" sz="4400" dirty="0" smtClean="0">
                <a:latin typeface="Arial Narrow" pitchFamily="34" charset="0"/>
              </a:rPr>
              <a:t>-   In most cases, adrenal Cushing syndrome is caused by a unilateral adrenocortical neoplasm, which may be either benign (adenoma) or malignant (carcinoma). </a:t>
            </a:r>
          </a:p>
        </p:txBody>
      </p:sp>
    </p:spTree>
    <p:extLst>
      <p:ext uri="{BB962C8B-B14F-4D97-AF65-F5344CB8AC3E}">
        <p14:creationId xmlns:p14="http://schemas.microsoft.com/office/powerpoint/2010/main" val="226388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800" i="1" u="sng" dirty="0" smtClean="0">
                <a:latin typeface="Arial Narrow" pitchFamily="34" charset="0"/>
              </a:rPr>
              <a:t>C. Secretion of ectopic ACTH</a:t>
            </a:r>
            <a:r>
              <a:rPr lang="en-US" sz="4800" u="sng" dirty="0" smtClean="0">
                <a:latin typeface="Arial Narrow" pitchFamily="34" charset="0"/>
              </a:rPr>
              <a:t> by </a:t>
            </a:r>
            <a:r>
              <a:rPr lang="en-US" sz="4800" u="sng" dirty="0" err="1" smtClean="0">
                <a:latin typeface="Arial Narrow" pitchFamily="34" charset="0"/>
              </a:rPr>
              <a:t>nonpituitary</a:t>
            </a:r>
            <a:r>
              <a:rPr lang="en-US" sz="4800" u="sng" dirty="0" smtClean="0">
                <a:latin typeface="Arial Narrow" pitchFamily="34" charset="0"/>
              </a:rPr>
              <a:t> tumors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800" dirty="0" smtClean="0">
                <a:latin typeface="Arial Narrow" pitchFamily="34" charset="0"/>
              </a:rPr>
              <a:t>-  Accounts for about 10% of cases of Cushing syndrome mostly caused by  </a:t>
            </a:r>
            <a:r>
              <a:rPr lang="en-US" sz="4800" i="1" dirty="0" smtClean="0">
                <a:latin typeface="Arial Narrow" pitchFamily="34" charset="0"/>
              </a:rPr>
              <a:t>small cell carcinoma of the lung</a:t>
            </a:r>
            <a:r>
              <a:rPr lang="en-US" sz="4800" dirty="0">
                <a:latin typeface="Arial Narrow" pitchFamily="34" charset="0"/>
              </a:rPr>
              <a:t>.</a:t>
            </a:r>
            <a:r>
              <a:rPr lang="en-US" sz="4800" dirty="0" smtClean="0">
                <a:latin typeface="Arial Narrow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u="sng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</a:t>
            </a:r>
            <a:endParaRPr lang="ar-JO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b="1" u="sng" dirty="0" smtClean="0">
              <a:latin typeface="Arial Narrow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4400" b="1" u="sng" dirty="0" smtClean="0">
                <a:latin typeface="Arial Narrow" pitchFamily="34" charset="0"/>
              </a:rPr>
              <a:t>2. </a:t>
            </a:r>
            <a:r>
              <a:rPr lang="en-US" sz="4400" b="1" u="sng" dirty="0" err="1" smtClean="0">
                <a:latin typeface="Arial Narrow" pitchFamily="34" charset="0"/>
              </a:rPr>
              <a:t>Hyperaldosteronism</a:t>
            </a:r>
            <a:endParaRPr lang="en-GB" sz="4400" b="1" u="sng" dirty="0" smtClean="0">
              <a:latin typeface="Arial Narrow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4400" u="sng" dirty="0" smtClean="0">
                <a:latin typeface="Arial Narrow" pitchFamily="34" charset="0"/>
              </a:rPr>
              <a:t>A.  In secondary </a:t>
            </a:r>
            <a:r>
              <a:rPr lang="en-US" sz="4400" u="sng" dirty="0" err="1" smtClean="0">
                <a:latin typeface="Arial Narrow" pitchFamily="34" charset="0"/>
              </a:rPr>
              <a:t>hyperaldosteronism</a:t>
            </a:r>
            <a:r>
              <a:rPr lang="en-US" sz="4400" dirty="0" smtClean="0">
                <a:latin typeface="Arial Narrow" pitchFamily="34" charset="0"/>
              </a:rPr>
              <a:t>: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-    </a:t>
            </a:r>
            <a:r>
              <a:rPr lang="en-US" sz="4400" dirty="0" err="1" smtClean="0">
                <a:latin typeface="Arial Narrow" pitchFamily="34" charset="0"/>
              </a:rPr>
              <a:t>Aldosterone</a:t>
            </a:r>
            <a:r>
              <a:rPr lang="en-US" sz="4400" dirty="0" smtClean="0">
                <a:latin typeface="Arial Narrow" pitchFamily="34" charset="0"/>
              </a:rPr>
              <a:t> release occurs in response to activation of </a:t>
            </a:r>
            <a:r>
              <a:rPr lang="en-US" sz="4400" dirty="0" err="1" smtClean="0">
                <a:latin typeface="Arial Narrow" pitchFamily="34" charset="0"/>
              </a:rPr>
              <a:t>renin-angiotensin</a:t>
            </a:r>
            <a:r>
              <a:rPr lang="en-US" sz="4400" dirty="0" smtClean="0">
                <a:latin typeface="Arial Narrow" pitchFamily="34" charset="0"/>
              </a:rPr>
              <a:t> system and characterized by increased levels of plasma </a:t>
            </a:r>
            <a:r>
              <a:rPr lang="en-US" sz="4400" dirty="0" err="1" smtClean="0">
                <a:latin typeface="Arial Narrow" pitchFamily="34" charset="0"/>
              </a:rPr>
              <a:t>renin</a:t>
            </a:r>
            <a:r>
              <a:rPr lang="en-US" sz="4400" dirty="0" smtClean="0">
                <a:latin typeface="Arial Narrow" pitchFamily="34" charset="0"/>
              </a:rPr>
              <a:t> and is encountered in conditions associated with: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marL="571500" indent="-571500"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4000" dirty="0">
                <a:latin typeface="Arial Narrow" pitchFamily="34" charset="0"/>
              </a:rPr>
              <a:t>a</a:t>
            </a:r>
            <a:r>
              <a:rPr lang="en-US" sz="4800" dirty="0">
                <a:latin typeface="Arial Narrow" pitchFamily="34" charset="0"/>
              </a:rPr>
              <a:t>.    Decreased renal perfusion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4800" dirty="0">
                <a:latin typeface="Arial Narrow" pitchFamily="34" charset="0"/>
              </a:rPr>
              <a:t>b.  Arterial hypovolemia </a:t>
            </a:r>
            <a:r>
              <a:rPr lang="en-US" sz="4800" dirty="0" smtClean="0">
                <a:latin typeface="Arial Narrow" pitchFamily="34" charset="0"/>
              </a:rPr>
              <a:t>such as in heart in </a:t>
            </a:r>
            <a:r>
              <a:rPr lang="en-US" sz="4800" dirty="0">
                <a:latin typeface="Arial Narrow" pitchFamily="34" charset="0"/>
              </a:rPr>
              <a:t>heart failure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4800" dirty="0">
                <a:latin typeface="Arial Narrow" pitchFamily="34" charset="0"/>
              </a:rPr>
              <a:t>c.  Pregnancy (caused by estrogen-induced increases in plasma renin substrate)</a:t>
            </a:r>
            <a:r>
              <a:rPr lang="en-US" sz="4800" u="sng" dirty="0">
                <a:latin typeface="Arial Narrow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4800" dirty="0">
                <a:latin typeface="Arial Narrow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7457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218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charset="0"/>
              <a:buAutoNum type="arabicPeriod" startAt="2"/>
            </a:pPr>
            <a:r>
              <a:rPr lang="en-US" altLang="en-US" sz="4000" u="sng" dirty="0" smtClean="0">
                <a:latin typeface="Arial Narrow" pitchFamily="34" charset="0"/>
              </a:rPr>
              <a:t>Primary hyperaldosteronism:</a:t>
            </a:r>
            <a:r>
              <a:rPr lang="en-US" altLang="en-US" sz="4000" dirty="0" smtClean="0">
                <a:latin typeface="Arial Narrow" pitchFamily="34" charset="0"/>
              </a:rPr>
              <a:t> </a:t>
            </a:r>
          </a:p>
          <a:p>
            <a:pPr marL="514350" indent="-514350">
              <a:buFont typeface="Arial" charset="0"/>
              <a:buNone/>
            </a:pPr>
            <a:r>
              <a:rPr lang="en-US" altLang="en-US" sz="4000" dirty="0" smtClean="0">
                <a:latin typeface="Arial Narrow" pitchFamily="34" charset="0"/>
              </a:rPr>
              <a:t>-   Indicates primary , autonomous overproduction of aldosterone  with secondary suppression of renin- angiotensin system and decreased plasma renin activity and the causes are</a:t>
            </a: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580773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u="sng" dirty="0" smtClean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u="sng" dirty="0" smtClean="0">
                <a:latin typeface="Arial Narrow" pitchFamily="34" charset="0"/>
              </a:rPr>
              <a:t>a. </a:t>
            </a:r>
            <a:r>
              <a:rPr lang="en-US" sz="4000" i="1" u="sng" dirty="0" smtClean="0">
                <a:latin typeface="Arial Narrow" pitchFamily="34" charset="0"/>
              </a:rPr>
              <a:t>Bilateral idiopathic </a:t>
            </a:r>
            <a:r>
              <a:rPr lang="en-US" sz="4000" i="1" u="sng" dirty="0" err="1" smtClean="0">
                <a:latin typeface="Arial Narrow" pitchFamily="34" charset="0"/>
              </a:rPr>
              <a:t>hyperaldosteronism</a:t>
            </a:r>
            <a:r>
              <a:rPr lang="en-US" sz="4000" i="1" dirty="0" smtClean="0">
                <a:latin typeface="Arial Narrow" pitchFamily="34" charset="0"/>
              </a:rPr>
              <a:t>,</a:t>
            </a:r>
            <a:r>
              <a:rPr lang="en-US" sz="4000" dirty="0" smtClean="0">
                <a:latin typeface="Arial Narrow" pitchFamily="34" charset="0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Characterized by bilateral nodular hyperplasia of adrenals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</a:t>
            </a:r>
            <a:r>
              <a:rPr lang="en-US" sz="4000" u="sng" dirty="0" smtClean="0">
                <a:latin typeface="Arial Narrow" pitchFamily="34" charset="0"/>
              </a:rPr>
              <a:t>Is the most common underlying cause of primary </a:t>
            </a:r>
            <a:r>
              <a:rPr lang="en-US" sz="4000" u="sng" dirty="0" err="1" smtClean="0">
                <a:latin typeface="Arial Narrow" pitchFamily="34" charset="0"/>
              </a:rPr>
              <a:t>hyperaldosteronism</a:t>
            </a:r>
            <a:r>
              <a:rPr lang="en-US" sz="4000" dirty="0" smtClean="0">
                <a:latin typeface="Arial Narrow" pitchFamily="34" charset="0"/>
              </a:rPr>
              <a:t>, accounting for about 60% of cases.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i="1" dirty="0" smtClean="0">
                <a:latin typeface="Arial Narrow" pitchFamily="34" charset="0"/>
              </a:rPr>
              <a:t>.</a:t>
            </a:r>
            <a:r>
              <a:rPr lang="en-US" dirty="0" smtClean="0">
                <a:latin typeface="Arial Narrow" pitchFamily="34" charset="0"/>
              </a:rPr>
              <a:t>  </a:t>
            </a:r>
            <a:endParaRPr lang="ar-JO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ar-JO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C6912905979468049BE2ADD77F133" ma:contentTypeVersion="0" ma:contentTypeDescription="Create a new document." ma:contentTypeScope="" ma:versionID="0e6d342fc2e3ac91291a97ec3ef7b65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C2CDE2-A606-48CB-A49E-48F0B4C82664}"/>
</file>

<file path=customXml/itemProps2.xml><?xml version="1.0" encoding="utf-8"?>
<ds:datastoreItem xmlns:ds="http://schemas.openxmlformats.org/officeDocument/2006/customXml" ds:itemID="{1E5D233C-21D9-4CA1-AFA5-E36DEAAE52B0}"/>
</file>

<file path=customXml/itemProps3.xml><?xml version="1.0" encoding="utf-8"?>
<ds:datastoreItem xmlns:ds="http://schemas.openxmlformats.org/officeDocument/2006/customXml" ds:itemID="{20078782-168C-4CEF-A2D0-E40085B276A5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719</Words>
  <Application>Microsoft Office PowerPoint</Application>
  <PresentationFormat>On-screen Show (4:3)</PresentationFormat>
  <Paragraphs>84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II.ADRENAL INSUFFICIENCY</vt:lpstr>
      <vt:lpstr>PowerPoint Presentation</vt:lpstr>
      <vt:lpstr>PowerPoint Presentation</vt:lpstr>
      <vt:lpstr>Adrenal hemorrhage</vt:lpstr>
      <vt:lpstr>PowerPoint Presentation</vt:lpstr>
      <vt:lpstr>PowerPoint Presentation</vt:lpstr>
      <vt:lpstr>PowerPoint Presentation</vt:lpstr>
      <vt:lpstr>PowerPoint Presentation</vt:lpstr>
      <vt:lpstr>Diseases of Nervous System</vt:lpstr>
      <vt:lpstr>I.Edema, Hydrocephalus and Herniation</vt:lpstr>
      <vt:lpstr>A. Brain Edema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</dc:creator>
  <cp:lastModifiedBy>Mid</cp:lastModifiedBy>
  <cp:revision>5</cp:revision>
  <dcterms:created xsi:type="dcterms:W3CDTF">2017-03-12T13:22:54Z</dcterms:created>
  <dcterms:modified xsi:type="dcterms:W3CDTF">2017-03-13T14:18:22Z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0x010100867C6912905979468049BE2ADD77F133</vt:lpwstr>
  </property>
</Properties>
</file>