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4" r:id="rId3"/>
    <p:sldId id="269" r:id="rId4"/>
    <p:sldId id="310" r:id="rId5"/>
    <p:sldId id="257" r:id="rId6"/>
    <p:sldId id="258" r:id="rId7"/>
    <p:sldId id="260" r:id="rId8"/>
    <p:sldId id="305" r:id="rId9"/>
    <p:sldId id="261" r:id="rId10"/>
    <p:sldId id="262" r:id="rId11"/>
    <p:sldId id="297" r:id="rId12"/>
    <p:sldId id="298" r:id="rId13"/>
    <p:sldId id="264" r:id="rId14"/>
    <p:sldId id="313" r:id="rId15"/>
    <p:sldId id="266" r:id="rId16"/>
    <p:sldId id="300" r:id="rId17"/>
    <p:sldId id="267" r:id="rId18"/>
    <p:sldId id="270" r:id="rId19"/>
    <p:sldId id="271" r:id="rId20"/>
    <p:sldId id="314" r:id="rId21"/>
    <p:sldId id="272" r:id="rId22"/>
    <p:sldId id="315" r:id="rId23"/>
    <p:sldId id="273" r:id="rId24"/>
    <p:sldId id="311" r:id="rId25"/>
    <p:sldId id="312" r:id="rId26"/>
    <p:sldId id="275" r:id="rId27"/>
    <p:sldId id="307" r:id="rId28"/>
    <p:sldId id="306" r:id="rId29"/>
    <p:sldId id="277" r:id="rId30"/>
    <p:sldId id="296" r:id="rId31"/>
    <p:sldId id="279" r:id="rId32"/>
    <p:sldId id="308" r:id="rId33"/>
    <p:sldId id="309" r:id="rId34"/>
    <p:sldId id="281" r:id="rId35"/>
    <p:sldId id="282" r:id="rId36"/>
    <p:sldId id="283" r:id="rId37"/>
    <p:sldId id="316" r:id="rId38"/>
    <p:sldId id="284" r:id="rId39"/>
    <p:sldId id="317" r:id="rId40"/>
    <p:sldId id="289" r:id="rId41"/>
    <p:sldId id="287" r:id="rId42"/>
    <p:sldId id="288" r:id="rId43"/>
    <p:sldId id="291" r:id="rId44"/>
    <p:sldId id="292" r:id="rId45"/>
    <p:sldId id="293" r:id="rId46"/>
    <p:sldId id="294" r:id="rId47"/>
    <p:sldId id="318" r:id="rId48"/>
    <p:sldId id="295" r:id="rId49"/>
    <p:sldId id="319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7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DC7AA-1E73-43FE-ACF7-6BE0C93718F1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A6FB-03A4-467E-BF97-C04A2C2A6C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63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8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6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8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95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6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2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64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0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D578-EEDB-4669-A69F-9ADE09D014A7}" type="datetimeFigureOut">
              <a:rPr lang="en-GB" smtClean="0"/>
              <a:pPr/>
              <a:t>29/01/2017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2C0A-D3E7-4B12-A5E4-0C625594CD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8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latin typeface="Arial Narrow" pitchFamily="34" charset="0"/>
              </a:rPr>
              <a:t>PATHOLOGY FOR DENTISTRY</a:t>
            </a:r>
            <a:br>
              <a:rPr lang="en-GB" b="1" dirty="0" smtClean="0">
                <a:latin typeface="Arial Narrow" pitchFamily="34" charset="0"/>
              </a:rPr>
            </a:br>
            <a:r>
              <a:rPr lang="en-GB" b="1" dirty="0" smtClean="0">
                <a:latin typeface="Arial Narrow" pitchFamily="34" charset="0"/>
              </a:rPr>
              <a:t>HEAD AND NECK</a:t>
            </a:r>
            <a:br>
              <a:rPr lang="en-GB" b="1" dirty="0" smtClean="0">
                <a:latin typeface="Arial Narrow" pitchFamily="34" charset="0"/>
              </a:rPr>
            </a:br>
            <a:r>
              <a:rPr lang="en-GB" b="1" dirty="0" smtClean="0">
                <a:latin typeface="Arial Narrow" pitchFamily="34" charset="0"/>
              </a:rPr>
              <a:t> 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Fatima </a:t>
            </a:r>
            <a:r>
              <a:rPr lang="en-GB" sz="4000" b="1" dirty="0" err="1" smtClean="0">
                <a:solidFill>
                  <a:schemeClr val="tx1"/>
                </a:solidFill>
                <a:latin typeface="Arial Narrow" pitchFamily="34" charset="0"/>
              </a:rPr>
              <a:t>Obeidat</a:t>
            </a:r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 , MD</a:t>
            </a:r>
            <a:endParaRPr lang="en-GB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6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15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However,  10% to 20% of cases the primary infection manifests as acute herpetic </a:t>
            </a:r>
            <a:r>
              <a:rPr lang="en-US" sz="4000" dirty="0" err="1" smtClean="0">
                <a:latin typeface="Arial Narrow" pitchFamily="34" charset="0"/>
              </a:rPr>
              <a:t>gingivostomatitis</a:t>
            </a:r>
            <a:r>
              <a:rPr lang="en-US" sz="4000" dirty="0" smtClean="0">
                <a:latin typeface="Arial Narrow" pitchFamily="34" charset="0"/>
              </a:rPr>
              <a:t>, with abrupt onset of vesicles and ulcerations throughout the oral cavity.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 Most adults harbor latent HSV-1, and the virus can be reactivated, resulting in a so-called “cold sore” or recurrent herpetic </a:t>
            </a:r>
            <a:r>
              <a:rPr lang="en-US" sz="4000" dirty="0" err="1" smtClean="0">
                <a:latin typeface="Arial Narrow" pitchFamily="34" charset="0"/>
              </a:rPr>
              <a:t>stomatitis</a:t>
            </a:r>
            <a:r>
              <a:rPr lang="en-GB" sz="4000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6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itchFamily="34" charset="0"/>
              </a:rPr>
              <a:t>Factors associated with </a:t>
            </a:r>
            <a:r>
              <a:rPr lang="en-US" b="1" u="sng" dirty="0" smtClean="0">
                <a:latin typeface="Arial Narrow" pitchFamily="34" charset="0"/>
              </a:rPr>
              <a:t>HSV reactivation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Trauma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Allergies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Exposure to ultraviolet light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 Upper respiratory tract infections,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Pregnancy, </a:t>
            </a:r>
            <a:r>
              <a:rPr lang="en-US" sz="3600" dirty="0" err="1" smtClean="0">
                <a:latin typeface="Arial Narrow" pitchFamily="34" charset="0"/>
              </a:rPr>
              <a:t>immunosuppression</a:t>
            </a:r>
            <a:r>
              <a:rPr lang="en-US" sz="3600" dirty="0" smtClean="0">
                <a:latin typeface="Arial Narrow" pitchFamily="34" charset="0"/>
              </a:rPr>
              <a:t>, and exposure to extremes of temperature.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The recurrent lesions, which occur at the site of primary inoculation or in adjacent mucosa innervated by the same ganglion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Typically appear as groups of small (1 to 3 mm) vesicles</a:t>
            </a:r>
            <a:endParaRPr lang="en-US" sz="4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CLINICAL FEATURES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Most common sites :Lips, nasal orifices , </a:t>
            </a:r>
            <a:r>
              <a:rPr lang="en-GB" sz="4000" dirty="0" err="1" smtClean="0">
                <a:latin typeface="Arial Narrow" pitchFamily="34" charset="0"/>
              </a:rPr>
              <a:t>buccal</a:t>
            </a:r>
            <a:r>
              <a:rPr lang="en-GB" sz="4000" dirty="0" smtClean="0">
                <a:latin typeface="Arial Narrow" pitchFamily="34" charset="0"/>
              </a:rPr>
              <a:t> mucosa , </a:t>
            </a:r>
            <a:r>
              <a:rPr lang="en-GB" sz="4000" dirty="0" err="1" smtClean="0">
                <a:latin typeface="Arial Narrow" pitchFamily="34" charset="0"/>
              </a:rPr>
              <a:t>gingiva</a:t>
            </a:r>
            <a:r>
              <a:rPr lang="en-GB" sz="4000" dirty="0" smtClean="0">
                <a:latin typeface="Arial Narrow" pitchFamily="34" charset="0"/>
              </a:rPr>
              <a:t> and hard palate.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Resolve within 7-10 days.</a:t>
            </a: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 Antiviral therapy may be needed in the </a:t>
            </a:r>
            <a:r>
              <a:rPr lang="en-GB" sz="4000" dirty="0" err="1" smtClean="0">
                <a:latin typeface="Arial Narrow" pitchFamily="34" charset="0"/>
              </a:rPr>
              <a:t>immunocompromised</a:t>
            </a:r>
            <a:r>
              <a:rPr lang="en-GB" sz="4000" dirty="0" smtClean="0">
                <a:latin typeface="Arial Narrow" pitchFamily="34" charset="0"/>
              </a:rPr>
              <a:t> patients</a:t>
            </a:r>
            <a:endParaRPr lang="en-GB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r>
              <a:rPr lang="en-US" dirty="0" err="1" smtClean="0"/>
              <a:t>sors</a:t>
            </a:r>
            <a:endParaRPr lang="en-US" dirty="0"/>
          </a:p>
        </p:txBody>
      </p:sp>
      <p:pic>
        <p:nvPicPr>
          <p:cNvPr id="1026" name="Picture 2" descr="C:\Users\Mid\Desktop\coping-with-cold-sores-s2-cold-sore-blist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010400" cy="39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2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HISTOPATHOLOGY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- </a:t>
            </a:r>
            <a:r>
              <a:rPr lang="en-GB" sz="4800" dirty="0" smtClean="0">
                <a:latin typeface="Arial Narrow" pitchFamily="34" charset="0"/>
              </a:rPr>
              <a:t>Infected cells are ballooned with large </a:t>
            </a:r>
            <a:r>
              <a:rPr lang="en-GB" sz="4800" dirty="0" err="1" smtClean="0">
                <a:latin typeface="Arial Narrow" pitchFamily="34" charset="0"/>
              </a:rPr>
              <a:t>eosinophilic</a:t>
            </a:r>
            <a:r>
              <a:rPr lang="en-GB" sz="4800" dirty="0" smtClean="0">
                <a:latin typeface="Arial Narrow" pitchFamily="34" charset="0"/>
              </a:rPr>
              <a:t> </a:t>
            </a:r>
            <a:r>
              <a:rPr lang="en-GB" sz="4800" dirty="0" err="1" smtClean="0">
                <a:latin typeface="Arial Narrow" pitchFamily="34" charset="0"/>
              </a:rPr>
              <a:t>intranuclear</a:t>
            </a:r>
            <a:r>
              <a:rPr lang="en-GB" sz="4800" dirty="0" smtClean="0">
                <a:latin typeface="Arial Narrow" pitchFamily="34" charset="0"/>
              </a:rPr>
              <a:t> inclusions</a:t>
            </a:r>
            <a:endParaRPr lang="en-GB" sz="4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virus inclusion</a:t>
            </a:r>
            <a:endParaRPr lang="en-US" dirty="0"/>
          </a:p>
        </p:txBody>
      </p:sp>
      <p:pic>
        <p:nvPicPr>
          <p:cNvPr id="2050" name="Picture 2" descr="C:\Users\Mid\Desktop\herpes-genital-microscopic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934200" cy="43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 Narrow" pitchFamily="34" charset="0"/>
              </a:rPr>
              <a:t>C.ORAL CANDIDIASIS (THRUSH</a:t>
            </a:r>
            <a:r>
              <a:rPr lang="en-GB" dirty="0" smtClean="0">
                <a:latin typeface="Arial Narrow" pitchFamily="34" charset="0"/>
              </a:rPr>
              <a:t>)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u="sng" dirty="0" smtClean="0">
                <a:latin typeface="Arial Narrow" pitchFamily="34" charset="0"/>
              </a:rPr>
              <a:t>Is the most common fungal infection of the oral cavity.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  Candida </a:t>
            </a:r>
            <a:r>
              <a:rPr lang="en-US" sz="4000" dirty="0" err="1" smtClean="0">
                <a:latin typeface="Arial Narrow" pitchFamily="34" charset="0"/>
              </a:rPr>
              <a:t>albicans</a:t>
            </a:r>
            <a:r>
              <a:rPr lang="en-US" sz="4000" dirty="0" smtClean="0">
                <a:latin typeface="Arial Narrow" pitchFamily="34" charset="0"/>
              </a:rPr>
              <a:t> is a normal component of the oral flora and only produces disease under unusual circumstances.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71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Modifying factors </a:t>
            </a:r>
            <a:r>
              <a:rPr lang="en-US" sz="4000" dirty="0" smtClean="0">
                <a:latin typeface="Arial Narrow" pitchFamily="34" charset="0"/>
              </a:rPr>
              <a:t>that cause infection by Candida </a:t>
            </a:r>
            <a:r>
              <a:rPr lang="en-US" sz="4000" dirty="0" err="1" smtClean="0">
                <a:latin typeface="Arial Narrow" pitchFamily="34" charset="0"/>
              </a:rPr>
              <a:t>Albicans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nclude</a:t>
            </a:r>
            <a:r>
              <a:rPr lang="en-US" sz="4000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a.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Immunosuppression</a:t>
            </a:r>
            <a:endParaRPr lang="en-US" sz="4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b. Only certain  strains of  C. </a:t>
            </a:r>
            <a:r>
              <a:rPr lang="en-US" sz="4000" dirty="0" err="1" smtClean="0">
                <a:latin typeface="Arial Narrow" pitchFamily="34" charset="0"/>
              </a:rPr>
              <a:t>Albicans</a:t>
            </a:r>
            <a:r>
              <a:rPr lang="en-US" sz="4000" dirty="0" smtClean="0">
                <a:latin typeface="Arial Narrow" pitchFamily="34" charset="0"/>
              </a:rPr>
              <a:t> cause disease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c.  Broad-spectrum antibiotics that alter the normal </a:t>
            </a:r>
            <a:r>
              <a:rPr lang="en-US" sz="4000" dirty="0" err="1" smtClean="0">
                <a:latin typeface="Arial Narrow" pitchFamily="34" charset="0"/>
              </a:rPr>
              <a:t>microflora</a:t>
            </a:r>
            <a:r>
              <a:rPr lang="en-GB" sz="4000" dirty="0" smtClean="0">
                <a:latin typeface="Arial Narrow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5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latin typeface="Arial Narrow" pitchFamily="34" charset="0"/>
              </a:rPr>
              <a:t>CLINICAL FORMS</a:t>
            </a:r>
            <a:endParaRPr lang="en-GB" sz="53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A. </a:t>
            </a:r>
            <a:r>
              <a:rPr lang="en-US" sz="4400" dirty="0" err="1" smtClean="0">
                <a:latin typeface="Arial Narrow" pitchFamily="34" charset="0"/>
              </a:rPr>
              <a:t>Pseudomembranous</a:t>
            </a:r>
            <a:endParaRPr lang="en-US" sz="4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B. </a:t>
            </a:r>
            <a:r>
              <a:rPr lang="en-US" sz="4400" dirty="0" err="1" smtClean="0">
                <a:latin typeface="Arial Narrow" pitchFamily="34" charset="0"/>
              </a:rPr>
              <a:t>Erythematous</a:t>
            </a:r>
            <a:endParaRPr lang="en-US" sz="4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C. </a:t>
            </a:r>
            <a:r>
              <a:rPr lang="en-US" sz="4400" dirty="0" smtClean="0">
                <a:latin typeface="Arial Narrow" pitchFamily="34" charset="0"/>
              </a:rPr>
              <a:t>Hyperplastic</a:t>
            </a:r>
            <a:endParaRPr lang="en-US" sz="44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4400" u="sng" dirty="0" smtClean="0">
                <a:latin typeface="Arial Narrow" pitchFamily="34" charset="0"/>
              </a:rPr>
              <a:t>The </a:t>
            </a:r>
            <a:r>
              <a:rPr lang="en-US" sz="4400" u="sng" dirty="0" err="1" smtClean="0">
                <a:latin typeface="Arial Narrow" pitchFamily="34" charset="0"/>
              </a:rPr>
              <a:t>Pseudomembranous</a:t>
            </a:r>
            <a:r>
              <a:rPr lang="en-US" sz="4400" u="sng" dirty="0" smtClean="0">
                <a:latin typeface="Arial Narrow" pitchFamily="34" charset="0"/>
              </a:rPr>
              <a:t> form is most common and is known as </a:t>
            </a:r>
            <a:r>
              <a:rPr lang="en-US" sz="4400" b="1" i="1" u="sng" dirty="0" smtClean="0">
                <a:latin typeface="Arial Narrow" pitchFamily="34" charset="0"/>
              </a:rPr>
              <a:t>thrush</a:t>
            </a:r>
            <a:r>
              <a:rPr lang="en-US" sz="4400" i="1" u="sng" dirty="0" smtClean="0">
                <a:latin typeface="Arial Narrow" pitchFamily="34" charset="0"/>
              </a:rPr>
              <a:t> </a:t>
            </a:r>
            <a:endParaRPr lang="en-GB" sz="44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1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Arial Narrow" pitchFamily="34" charset="0"/>
              </a:rPr>
              <a:t>Lecture 1</a:t>
            </a:r>
            <a:br>
              <a:rPr lang="en-US" sz="5400" dirty="0" smtClean="0">
                <a:latin typeface="Arial Narrow" pitchFamily="34" charset="0"/>
              </a:rPr>
            </a:br>
            <a:r>
              <a:rPr lang="en-US" sz="5400" dirty="0" smtClean="0">
                <a:latin typeface="Arial Narrow" pitchFamily="34" charset="0"/>
              </a:rPr>
              <a:t>Diseases of the oral mucosa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Erythematous </a:t>
            </a:r>
            <a:r>
              <a:rPr lang="en-US" dirty="0" err="1" smtClean="0"/>
              <a:t>candidal</a:t>
            </a:r>
            <a:r>
              <a:rPr lang="en-US" dirty="0" smtClean="0"/>
              <a:t> infection in palate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id\Desktop\Candida_Erythematous_Palate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54808"/>
            <a:ext cx="6400800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6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PSEUDOMEMBRANOUS  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Characterized by a superficial, gray to white inflammatory membrane which is composed of matted organisms surrounded by a </a:t>
            </a:r>
            <a:r>
              <a:rPr lang="en-US" sz="4000" dirty="0" err="1" smtClean="0">
                <a:latin typeface="Arial Narrow" pitchFamily="34" charset="0"/>
              </a:rPr>
              <a:t>fibrinosuppurative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exudate</a:t>
            </a:r>
            <a:r>
              <a:rPr lang="en-US" sz="4000" dirty="0" smtClean="0">
                <a:latin typeface="Arial Narrow" pitchFamily="34" charset="0"/>
              </a:rPr>
              <a:t> ,which can scraped off to reveal an underlying  </a:t>
            </a:r>
            <a:r>
              <a:rPr lang="en-US" sz="4000" dirty="0" err="1" smtClean="0">
                <a:latin typeface="Arial Narrow" pitchFamily="34" charset="0"/>
              </a:rPr>
              <a:t>erythematous</a:t>
            </a:r>
            <a:r>
              <a:rPr lang="en-US" sz="4000" dirty="0" smtClean="0">
                <a:latin typeface="Arial Narrow" pitchFamily="34" charset="0"/>
              </a:rPr>
              <a:t> base. </a:t>
            </a:r>
            <a:endParaRPr lang="en-GB" sz="4000" dirty="0" smtClean="0">
              <a:latin typeface="Arial Narrow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0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Microscopy of candida</a:t>
            </a:r>
            <a:endParaRPr lang="en-US" dirty="0"/>
          </a:p>
        </p:txBody>
      </p:sp>
      <p:pic>
        <p:nvPicPr>
          <p:cNvPr id="4098" name="Picture 2" descr="C:\Users\Mid\Desktop\CRIM.DENTISTRY2011-929616.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6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5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1. In mildly </a:t>
            </a:r>
            <a:r>
              <a:rPr lang="en-US" sz="4400" dirty="0" err="1" smtClean="0">
                <a:latin typeface="Arial Narrow" pitchFamily="34" charset="0"/>
              </a:rPr>
              <a:t>immunosuppressed</a:t>
            </a:r>
            <a:r>
              <a:rPr lang="en-US" sz="4400" dirty="0" smtClean="0">
                <a:latin typeface="Arial Narrow" pitchFamily="34" charset="0"/>
              </a:rPr>
              <a:t> or debilitated individuals, such as diabetics, the infection usually remains superficial,</a:t>
            </a:r>
          </a:p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2. In  more severe </a:t>
            </a:r>
            <a:r>
              <a:rPr lang="en-US" sz="4400" dirty="0" err="1" smtClean="0">
                <a:latin typeface="Arial Narrow" pitchFamily="34" charset="0"/>
              </a:rPr>
              <a:t>immunosuppression</a:t>
            </a:r>
            <a:r>
              <a:rPr lang="en-US" sz="4400" dirty="0" smtClean="0">
                <a:latin typeface="Arial Narrow" pitchFamily="34" charset="0"/>
              </a:rPr>
              <a:t>, can spread to deep sites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51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400" dirty="0" smtClean="0">
                <a:latin typeface="Arial Narrow" pitchFamily="34" charset="0"/>
              </a:rPr>
              <a:t>Organ or hematopoietic stem cell transplant recipients,  </a:t>
            </a:r>
          </a:p>
          <a:p>
            <a:pPr marL="514350" indent="-514350">
              <a:buAutoNum type="alphaLcPeriod"/>
            </a:pPr>
            <a:r>
              <a:rPr lang="en-US" sz="4400" dirty="0" smtClean="0">
                <a:latin typeface="Arial Narrow" pitchFamily="34" charset="0"/>
              </a:rPr>
              <a:t>Patients with </a:t>
            </a:r>
            <a:r>
              <a:rPr lang="en-US" sz="4400" dirty="0" err="1" smtClean="0">
                <a:latin typeface="Arial Narrow" pitchFamily="34" charset="0"/>
              </a:rPr>
              <a:t>neutropenia</a:t>
            </a:r>
            <a:r>
              <a:rPr lang="en-US" sz="4400" dirty="0" smtClean="0">
                <a:latin typeface="Arial Narrow" pitchFamily="34" charset="0"/>
              </a:rPr>
              <a:t>, chemotherapy-induced </a:t>
            </a:r>
            <a:r>
              <a:rPr lang="en-US" sz="4400" dirty="0" err="1" smtClean="0">
                <a:latin typeface="Arial Narrow" pitchFamily="34" charset="0"/>
              </a:rPr>
              <a:t>immunosuppression</a:t>
            </a:r>
            <a:r>
              <a:rPr lang="en-US" sz="4400" dirty="0" smtClean="0">
                <a:latin typeface="Arial Narrow" pitchFamily="34" charset="0"/>
              </a:rPr>
              <a:t>, or AIDS</a:t>
            </a:r>
            <a:r>
              <a:rPr lang="en-US" sz="4000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2.PROLIFERATIVE  AND NEOPLASTIC </a:t>
            </a:r>
            <a:r>
              <a:rPr lang="en-GB" b="1" dirty="0" smtClean="0">
                <a:latin typeface="Arial Narrow" pitchFamily="34" charset="0"/>
              </a:rPr>
              <a:t>LESIONS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Arial Narrow" pitchFamily="34" charset="0"/>
              </a:rPr>
              <a:t>A.FIBROMA</a:t>
            </a: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953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sub-mucosal nodular fibrous tissue masses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formed when chronic irritation results in reactive connective tissue hyperplasia </a:t>
            </a:r>
            <a:endParaRPr lang="en-GB" sz="36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Arial Narrow" pitchFamily="34" charset="0"/>
              </a:rPr>
              <a:t> -</a:t>
            </a:r>
            <a:r>
              <a:rPr lang="en-US" sz="3600" dirty="0" smtClean="0">
                <a:latin typeface="Arial Narrow" pitchFamily="34" charset="0"/>
              </a:rPr>
              <a:t> Occurs most often on the </a:t>
            </a:r>
            <a:r>
              <a:rPr lang="en-US" sz="3600" dirty="0" err="1" smtClean="0">
                <a:latin typeface="Arial Narrow" pitchFamily="34" charset="0"/>
              </a:rPr>
              <a:t>buccal</a:t>
            </a:r>
            <a:r>
              <a:rPr lang="en-US" sz="3600" dirty="0" smtClean="0">
                <a:latin typeface="Arial Narrow" pitchFamily="34" charset="0"/>
              </a:rPr>
              <a:t> mucosa along       the bite line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Treatment is complete surgical excision and removal of the source of irritation.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49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Fibroma:Gross</a:t>
            </a:r>
            <a:endParaRPr lang="en-US" dirty="0"/>
          </a:p>
        </p:txBody>
      </p:sp>
      <p:pic>
        <p:nvPicPr>
          <p:cNvPr id="2050" name="Picture 2" descr="C:\Users\Delo\Documents\Giant Cell Fibro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0103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Fibroma:Histopathology</a:t>
            </a:r>
            <a:endParaRPr lang="en-US" dirty="0"/>
          </a:p>
        </p:txBody>
      </p:sp>
      <p:pic>
        <p:nvPicPr>
          <p:cNvPr id="1026" name="Picture 2" descr="C:\Users\Delo\Documents\P3190022.max-10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600200"/>
            <a:ext cx="67511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 Narrow" pitchFamily="34" charset="0"/>
              </a:rPr>
              <a:t>B. PYOGENIC GRANULOMAS</a:t>
            </a:r>
            <a:endParaRPr lang="en-GB" sz="48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</a:t>
            </a:r>
            <a:r>
              <a:rPr lang="en-US" sz="3600" dirty="0" err="1" smtClean="0">
                <a:latin typeface="Arial Narrow" pitchFamily="34" charset="0"/>
              </a:rPr>
              <a:t>pedunculated</a:t>
            </a:r>
            <a:r>
              <a:rPr lang="en-US" sz="3600" dirty="0" smtClean="0">
                <a:latin typeface="Arial Narrow" pitchFamily="34" charset="0"/>
              </a:rPr>
              <a:t> masses usually found on </a:t>
            </a:r>
            <a:r>
              <a:rPr lang="en-US" sz="3600" b="1" u="sng" dirty="0" smtClean="0">
                <a:latin typeface="Arial Narrow" pitchFamily="34" charset="0"/>
              </a:rPr>
              <a:t>the </a:t>
            </a:r>
            <a:r>
              <a:rPr lang="en-US" sz="3600" b="1" u="sng" dirty="0" err="1" smtClean="0">
                <a:latin typeface="Arial Narrow" pitchFamily="34" charset="0"/>
              </a:rPr>
              <a:t>gingiva</a:t>
            </a:r>
            <a:r>
              <a:rPr lang="en-US" sz="3600" b="1" u="sng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Affects children, young adults, and </a:t>
            </a:r>
            <a:r>
              <a:rPr lang="en-US" sz="3600" u="sng" dirty="0" smtClean="0">
                <a:latin typeface="Arial Narrow" pitchFamily="34" charset="0"/>
              </a:rPr>
              <a:t>pregnant women.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These lesions are richly vascular and typically are ulcerated, which gives them a red to purple color.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13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Arial Narrow" pitchFamily="34" charset="0"/>
              </a:rPr>
              <a:t>ORAL MUCOSA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1. Inflammatory Lesions: </a:t>
            </a:r>
            <a:r>
              <a:rPr lang="en-GB" sz="4000" dirty="0" err="1" smtClean="0">
                <a:latin typeface="Arial Narrow" pitchFamily="34" charset="0"/>
              </a:rPr>
              <a:t>Aphthous</a:t>
            </a:r>
            <a:r>
              <a:rPr lang="en-GB" sz="4000" dirty="0" smtClean="0">
                <a:latin typeface="Arial Narrow" pitchFamily="34" charset="0"/>
              </a:rPr>
              <a:t> ulcers, Herpes Simplex, </a:t>
            </a:r>
            <a:r>
              <a:rPr lang="en-GB" sz="4000" dirty="0" err="1" smtClean="0">
                <a:latin typeface="Arial Narrow" pitchFamily="34" charset="0"/>
              </a:rPr>
              <a:t>candida</a:t>
            </a:r>
            <a:r>
              <a:rPr lang="en-GB" sz="4000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en-GB" sz="4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2.Proliferative and </a:t>
            </a:r>
            <a:r>
              <a:rPr lang="en-GB" sz="4000" dirty="0" err="1" smtClean="0">
                <a:latin typeface="Arial Narrow" pitchFamily="34" charset="0"/>
              </a:rPr>
              <a:t>neoplasticc</a:t>
            </a:r>
            <a:r>
              <a:rPr lang="en-GB" sz="4000" dirty="0" smtClean="0">
                <a:latin typeface="Arial Narrow" pitchFamily="34" charset="0"/>
              </a:rPr>
              <a:t> lesions: Fibrous proliferative lesions, </a:t>
            </a:r>
            <a:r>
              <a:rPr lang="en-GB" sz="4000" dirty="0" err="1" smtClean="0">
                <a:latin typeface="Arial Narrow" pitchFamily="34" charset="0"/>
              </a:rPr>
              <a:t>leukoplakia</a:t>
            </a:r>
            <a:r>
              <a:rPr lang="en-GB" sz="4000" dirty="0" smtClean="0">
                <a:latin typeface="Arial Narrow" pitchFamily="34" charset="0"/>
              </a:rPr>
              <a:t>, </a:t>
            </a:r>
            <a:r>
              <a:rPr lang="en-GB" sz="4000" dirty="0" err="1" smtClean="0">
                <a:latin typeface="Arial Narrow" pitchFamily="34" charset="0"/>
              </a:rPr>
              <a:t>Erythroplakia</a:t>
            </a:r>
            <a:r>
              <a:rPr lang="en-GB" sz="4000" dirty="0" smtClean="0">
                <a:latin typeface="Arial Narrow" pitchFamily="34" charset="0"/>
              </a:rPr>
              <a:t>, </a:t>
            </a:r>
            <a:r>
              <a:rPr lang="en-GB" sz="4000" dirty="0" err="1" smtClean="0">
                <a:latin typeface="Arial Narrow" pitchFamily="34" charset="0"/>
              </a:rPr>
              <a:t>Squamnous</a:t>
            </a:r>
            <a:r>
              <a:rPr lang="en-GB" sz="4000" dirty="0" smtClean="0">
                <a:latin typeface="Arial Narrow" pitchFamily="34" charset="0"/>
              </a:rPr>
              <a:t> cell carcinoma.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8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In some cases, growth can be rapid and misdiagnosed as malignant neoplasm.</a:t>
            </a:r>
          </a:p>
          <a:p>
            <a:pPr>
              <a:buNone/>
            </a:pPr>
            <a:r>
              <a:rPr lang="en-US" sz="4400" dirty="0" smtClean="0">
                <a:latin typeface="Arial Narrow" pitchFamily="34" charset="0"/>
              </a:rPr>
              <a:t>-    Complete surgical excision is definitive treatment</a:t>
            </a:r>
            <a:endParaRPr lang="en-US" sz="4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HISTOPATHOLOGY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Dense proliferation of fibroblasts and immature vessels.</a:t>
            </a:r>
            <a:endParaRPr lang="en-GB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45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Pyogenic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granuloma</a:t>
            </a:r>
            <a:r>
              <a:rPr lang="en-US" b="1" dirty="0" smtClean="0">
                <a:latin typeface="Arial Narrow" pitchFamily="34" charset="0"/>
              </a:rPr>
              <a:t> Gross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098" name="Picture 2" descr="C:\Users\Delo\Document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52470"/>
            <a:ext cx="7315200" cy="5305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granuloma:histopathology</a:t>
            </a:r>
            <a:endParaRPr lang="en-US" dirty="0"/>
          </a:p>
        </p:txBody>
      </p:sp>
      <p:pic>
        <p:nvPicPr>
          <p:cNvPr id="3074" name="Picture 2" descr="C:\Users\Delo\Documents\22ecfac8f17cc8c28e2621e30e93d4f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64587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01762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 Narrow" pitchFamily="34" charset="0"/>
              </a:rPr>
              <a:t>C. LEUKOPLAKIA</a:t>
            </a:r>
            <a:br>
              <a:rPr lang="en-GB" dirty="0" smtClean="0">
                <a:latin typeface="Arial Narrow" pitchFamily="34" charset="0"/>
              </a:rPr>
            </a:br>
            <a:r>
              <a:rPr lang="en-GB" dirty="0" smtClean="0">
                <a:latin typeface="Arial Narrow" pitchFamily="34" charset="0"/>
              </a:rPr>
              <a:t>WHO DEFINITION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 white patch or plaque that cannot be scraped off and cannot be characterized clinically or pathologically as any other disease.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This clinical term is reserved for lesions that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    arise in the oral cavity in the absence of any known etiologic factor </a:t>
            </a:r>
            <a:r>
              <a:rPr lang="en-US" sz="3600" i="1" dirty="0" smtClean="0">
                <a:latin typeface="Arial Narrow" pitchFamily="34" charset="0"/>
              </a:rPr>
              <a:t> </a:t>
            </a:r>
            <a:endParaRPr lang="en-US" sz="36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013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i="1" u="sng" dirty="0" smtClean="0">
                <a:latin typeface="Arial Narrow" pitchFamily="34" charset="0"/>
              </a:rPr>
              <a:t>NOTE:</a:t>
            </a:r>
          </a:p>
          <a:p>
            <a:pPr>
              <a:buNone/>
            </a:pPr>
            <a:r>
              <a:rPr lang="en-US" sz="4000" i="1" dirty="0" smtClean="0">
                <a:latin typeface="Arial Narrow" pitchFamily="34" charset="0"/>
              </a:rPr>
              <a:t>-  </a:t>
            </a:r>
            <a:r>
              <a:rPr lang="en-US" sz="4000" dirty="0" smtClean="0">
                <a:latin typeface="Arial Narrow" pitchFamily="34" charset="0"/>
              </a:rPr>
              <a:t>White patches caused by  lichen </a:t>
            </a:r>
            <a:r>
              <a:rPr lang="en-US" sz="4000" dirty="0" err="1" smtClean="0">
                <a:latin typeface="Arial Narrow" pitchFamily="34" charset="0"/>
              </a:rPr>
              <a:t>planus</a:t>
            </a:r>
            <a:r>
              <a:rPr lang="en-US" sz="4000" dirty="0" smtClean="0">
                <a:latin typeface="Arial Narrow" pitchFamily="34" charset="0"/>
              </a:rPr>
              <a:t> and </a:t>
            </a:r>
            <a:r>
              <a:rPr lang="en-US" sz="4000" dirty="0" err="1" smtClean="0">
                <a:latin typeface="Arial Narrow" pitchFamily="34" charset="0"/>
              </a:rPr>
              <a:t>candidiasis</a:t>
            </a:r>
            <a:r>
              <a:rPr lang="en-US" sz="4000" dirty="0" smtClean="0">
                <a:latin typeface="Arial Narrow" pitchFamily="34" charset="0"/>
              </a:rPr>
              <a:t> are </a:t>
            </a:r>
            <a:r>
              <a:rPr lang="en-US" sz="4000" b="1" u="sng" dirty="0" smtClean="0">
                <a:latin typeface="Arial Narrow" pitchFamily="34" charset="0"/>
              </a:rPr>
              <a:t>NOT</a:t>
            </a:r>
            <a:r>
              <a:rPr lang="en-US" sz="4000" dirty="0" smtClean="0">
                <a:latin typeface="Arial Narrow" pitchFamily="34" charset="0"/>
              </a:rPr>
              <a:t> considered </a:t>
            </a:r>
            <a:r>
              <a:rPr lang="en-US" sz="4000" dirty="0" err="1" smtClean="0">
                <a:latin typeface="Arial Narrow" pitchFamily="34" charset="0"/>
              </a:rPr>
              <a:t>leukoplakia</a:t>
            </a:r>
            <a:r>
              <a:rPr lang="en-US" sz="4000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Approximately 3% of the world’s population has </a:t>
            </a:r>
            <a:r>
              <a:rPr lang="en-US" sz="4000" dirty="0" err="1" smtClean="0">
                <a:latin typeface="Arial Narrow" pitchFamily="34" charset="0"/>
              </a:rPr>
              <a:t>leukoplakic</a:t>
            </a:r>
            <a:r>
              <a:rPr lang="en-US" sz="4000" dirty="0" smtClean="0">
                <a:latin typeface="Arial Narrow" pitchFamily="34" charset="0"/>
              </a:rPr>
              <a:t> lesions, 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5% to 25% of which are premalignant and may  progress to </a:t>
            </a:r>
            <a:r>
              <a:rPr lang="en-US" sz="4000" dirty="0" err="1" smtClean="0">
                <a:latin typeface="Arial Narrow" pitchFamily="34" charset="0"/>
              </a:rPr>
              <a:t>squamous</a:t>
            </a:r>
            <a:r>
              <a:rPr lang="en-US" sz="4000" dirty="0" smtClean="0">
                <a:latin typeface="Arial Narrow" pitchFamily="34" charset="0"/>
              </a:rPr>
              <a:t> cell carcinoma</a:t>
            </a:r>
            <a:endParaRPr lang="en-GB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86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Thus, all </a:t>
            </a:r>
            <a:r>
              <a:rPr lang="en-US" sz="3600" dirty="0" err="1" smtClean="0">
                <a:latin typeface="Arial Narrow" pitchFamily="34" charset="0"/>
              </a:rPr>
              <a:t>leukoplakias</a:t>
            </a:r>
            <a:r>
              <a:rPr lang="en-US" sz="3600" dirty="0" smtClean="0">
                <a:latin typeface="Arial Narrow" pitchFamily="34" charset="0"/>
              </a:rPr>
              <a:t> must be considered precancerous until proved otherwise by means of </a:t>
            </a:r>
            <a:r>
              <a:rPr lang="en-US" sz="3600" dirty="0" err="1" smtClean="0">
                <a:latin typeface="Arial Narrow" pitchFamily="34" charset="0"/>
              </a:rPr>
              <a:t>histologic</a:t>
            </a:r>
            <a:r>
              <a:rPr lang="en-US" sz="3600" dirty="0" smtClean="0">
                <a:latin typeface="Arial Narrow" pitchFamily="34" charset="0"/>
              </a:rPr>
              <a:t> evaluation</a:t>
            </a:r>
            <a:r>
              <a:rPr lang="en-GB" sz="3600" dirty="0" smtClean="0">
                <a:latin typeface="Arial Narrow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Spectrum of histological features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1.Hyperkeratosis.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2.Dysplasia.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3.Carcinoma in situ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74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Leukoplakia gross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Mid\Desktop\11006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438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1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 Narrow" pitchFamily="34" charset="0"/>
              </a:rPr>
              <a:t>D.ERYTHROPLAKIA</a:t>
            </a:r>
            <a:endParaRPr lang="en-GB" sz="4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>
                <a:latin typeface="Arial Narrow" pitchFamily="34" charset="0"/>
              </a:rPr>
              <a:t>-  </a:t>
            </a:r>
            <a:r>
              <a:rPr lang="en-US" sz="4000" dirty="0" smtClean="0">
                <a:latin typeface="Arial Narrow" pitchFamily="34" charset="0"/>
              </a:rPr>
              <a:t>Is a </a:t>
            </a:r>
            <a:r>
              <a:rPr lang="en-US" sz="4000" dirty="0" smtClean="0">
                <a:latin typeface="Arial Narrow" pitchFamily="34" charset="0"/>
              </a:rPr>
              <a:t>red, </a:t>
            </a:r>
            <a:r>
              <a:rPr lang="en-US" sz="4000" dirty="0" smtClean="0">
                <a:latin typeface="Arial Narrow" pitchFamily="34" charset="0"/>
              </a:rPr>
              <a:t>possibly eroded area that is flat or slightly depressed relative to the surrounding mucosa</a:t>
            </a:r>
            <a:r>
              <a:rPr lang="en-GB" sz="40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Is less common than </a:t>
            </a:r>
            <a:r>
              <a:rPr lang="en-GB" sz="4000" dirty="0" err="1" smtClean="0">
                <a:latin typeface="Arial Narrow" pitchFamily="34" charset="0"/>
              </a:rPr>
              <a:t>leukoplakia</a:t>
            </a:r>
            <a:r>
              <a:rPr lang="en-GB" sz="4000" dirty="0" smtClean="0">
                <a:latin typeface="Arial Narrow" pitchFamily="34" charset="0"/>
              </a:rPr>
              <a:t> but has a greater risk of malignant transformation( 50%)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07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Erythroplakia</a:t>
            </a:r>
            <a:r>
              <a:rPr lang="en-US" dirty="0" smtClean="0"/>
              <a:t> Gross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Mid\Desktop\11008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 Narrow" pitchFamily="34" charset="0"/>
              </a:rPr>
              <a:t>1. Inflammatory lesions</a:t>
            </a:r>
            <a:endParaRPr lang="en-US" sz="4800" b="1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 Narrow" pitchFamily="34" charset="0"/>
              </a:rPr>
              <a:t>LEUKOPLALIA AND ERYTHROPLAKIA</a:t>
            </a:r>
            <a:br>
              <a:rPr lang="en-GB" b="1" dirty="0" smtClean="0">
                <a:latin typeface="Arial Narrow" pitchFamily="34" charset="0"/>
              </a:rPr>
            </a:br>
            <a:r>
              <a:rPr lang="en-GB" b="1" dirty="0" smtClean="0">
                <a:latin typeface="Arial Narrow" pitchFamily="34" charset="0"/>
              </a:rPr>
              <a:t>ETIOLOGY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err="1" smtClean="0">
                <a:latin typeface="Arial Narrow" pitchFamily="34" charset="0"/>
              </a:rPr>
              <a:t>Multifactorial</a:t>
            </a:r>
            <a:r>
              <a:rPr lang="en-US" sz="4400" dirty="0" smtClean="0">
                <a:latin typeface="Arial Narrow" pitchFamily="34" charset="0"/>
              </a:rPr>
              <a:t> etiology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Tobacco use (cigarettes, pipes, cigars, and chewing tobacco) is the most common risk factor for </a:t>
            </a:r>
            <a:r>
              <a:rPr lang="en-US" sz="4400" dirty="0" err="1" smtClean="0">
                <a:latin typeface="Arial Narrow" pitchFamily="34" charset="0"/>
              </a:rPr>
              <a:t>leukoplakia</a:t>
            </a:r>
            <a:endParaRPr lang="en-US" sz="4400" dirty="0" smtClean="0">
              <a:latin typeface="Arial Narrow" pitchFamily="34" charset="0"/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09756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E.SQUAMOUS CELL CARCINOMA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It accounts for approximately 95% of cancers of the oral cavity.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 This aggressive epithelial malignancy is the sixth  most common neoplasm in the world</a:t>
            </a:r>
            <a:endParaRPr lang="en-GB" sz="4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Long term survival is less than 50%.</a:t>
            </a: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Diagnosed at late stage.</a:t>
            </a:r>
            <a:endParaRPr lang="en-GB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63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Multiple primary tumors may be present at initial diagnosis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Patients who survive 5 years after diagnosis of the initial tumor have up to a 35% chance of developing at least one new primary tumor within that interval.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Patients with small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r>
              <a:rPr lang="en-GB" sz="3600" dirty="0" smtClean="0">
                <a:latin typeface="Arial Narrow" pitchFamily="34" charset="0"/>
              </a:rPr>
              <a:t> have  &gt; 50% chance of 5 year survival but many die from second primary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91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PATHOGENESIS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GB" b="1" u="sng" dirty="0" smtClean="0"/>
              <a:t>  </a:t>
            </a:r>
            <a:r>
              <a:rPr lang="en-GB" sz="3600" b="1" u="sng" dirty="0" smtClean="0">
                <a:latin typeface="Arial Narrow" panose="020B0606020202030204" pitchFamily="34" charset="0"/>
              </a:rPr>
              <a:t>TWO </a:t>
            </a:r>
            <a:r>
              <a:rPr lang="en-GB" sz="3600" b="1" u="sng" dirty="0" smtClean="0">
                <a:latin typeface="Arial Narrow" panose="020B0606020202030204" pitchFamily="34" charset="0"/>
              </a:rPr>
              <a:t>PATHWAYS</a:t>
            </a:r>
            <a:r>
              <a:rPr lang="en-GB" dirty="0" smtClean="0"/>
              <a:t>: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latin typeface="Arial Narrow" pitchFamily="34" charset="0"/>
              </a:rPr>
              <a:t>SCC arising in oral cavity are mostly due to  chronic alcohol and tobacco users </a:t>
            </a:r>
          </a:p>
          <a:p>
            <a:pPr marL="514350" indent="-514350"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These have mutations related to carcinogens in tobacco</a:t>
            </a:r>
          </a:p>
          <a:p>
            <a:pPr marL="0" indent="0">
              <a:buNone/>
            </a:pPr>
            <a:r>
              <a:rPr lang="en-GB" sz="3600" dirty="0" smtClean="0">
                <a:latin typeface="Arial Narrow" pitchFamily="34" charset="0"/>
              </a:rPr>
              <a:t>  2. SCC arising in </a:t>
            </a:r>
            <a:r>
              <a:rPr lang="en-GB" sz="3600" dirty="0" err="1" smtClean="0">
                <a:latin typeface="Arial Narrow" pitchFamily="34" charset="0"/>
              </a:rPr>
              <a:t>tonsillar</a:t>
            </a:r>
            <a:r>
              <a:rPr lang="en-GB" sz="3600" dirty="0" smtClean="0">
                <a:latin typeface="Arial Narrow" pitchFamily="34" charset="0"/>
              </a:rPr>
              <a:t> crypts or bases of the tongue are related to HPV infection mainly </a:t>
            </a:r>
            <a:r>
              <a:rPr lang="en-GB" sz="3600" u="sng" dirty="0" smtClean="0">
                <a:latin typeface="Arial Narrow" pitchFamily="34" charset="0"/>
              </a:rPr>
              <a:t>HPV 16</a:t>
            </a:r>
            <a:endParaRPr lang="en-GB" sz="36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2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 Prognosis for  HPV positive </a:t>
            </a:r>
            <a:r>
              <a:rPr lang="en-GB" sz="4400" dirty="0" err="1" smtClean="0">
                <a:latin typeface="Arial Narrow" pitchFamily="34" charset="0"/>
              </a:rPr>
              <a:t>tumors</a:t>
            </a:r>
            <a:r>
              <a:rPr lang="en-GB" sz="4400" dirty="0" smtClean="0">
                <a:latin typeface="Arial Narrow" pitchFamily="34" charset="0"/>
              </a:rPr>
              <a:t> is better than HPV negative ones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HPV vaccine can limit the HPV associated </a:t>
            </a:r>
            <a:r>
              <a:rPr lang="en-GB" sz="4400" dirty="0" err="1" smtClean="0">
                <a:latin typeface="Arial Narrow" pitchFamily="34" charset="0"/>
              </a:rPr>
              <a:t>tumors</a:t>
            </a:r>
            <a:r>
              <a:rPr lang="en-GB" sz="4400" dirty="0" smtClean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2005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T</a:t>
            </a:r>
            <a:r>
              <a:rPr lang="en-US" sz="3600" dirty="0" smtClean="0">
                <a:latin typeface="Arial Narrow" pitchFamily="34" charset="0"/>
              </a:rPr>
              <a:t>he most common locations </a:t>
            </a:r>
            <a:r>
              <a:rPr lang="en-US" sz="3600" dirty="0" smtClean="0">
                <a:latin typeface="Arial Narrow" pitchFamily="34" charset="0"/>
              </a:rPr>
              <a:t>of oral cavity type are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The ventral surface of the tongue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Floor of the mouth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c. Lower lip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d. Soft palate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e. </a:t>
            </a:r>
            <a:r>
              <a:rPr lang="en-US" sz="3600" dirty="0" err="1" smtClean="0">
                <a:latin typeface="Arial Narrow" pitchFamily="34" charset="0"/>
              </a:rPr>
              <a:t>Gingiva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52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MORPHOLOGY--Gross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a. Raised firm plaques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b. Irregular rough mucosal thickening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c. </a:t>
            </a:r>
            <a:r>
              <a:rPr lang="en-GB" sz="3600" dirty="0" err="1" smtClean="0">
                <a:latin typeface="Arial Narrow" pitchFamily="34" charset="0"/>
              </a:rPr>
              <a:t>Verrucous</a:t>
            </a:r>
            <a:r>
              <a:rPr lang="en-GB" sz="3600" dirty="0" smtClean="0">
                <a:latin typeface="Arial Narrow" pitchFamily="34" charset="0"/>
              </a:rPr>
              <a:t> mucosal thickening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d. As they enlarge : Form ulcerated masses with irregular borders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06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SCC arising in ventral surface of 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id\Desktop\v48-4-p266-27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752600"/>
            <a:ext cx="60833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18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Histopathology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 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develops from dysplastic precursor lesions.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Histologic</a:t>
            </a:r>
            <a:r>
              <a:rPr lang="en-US" sz="3600" dirty="0" smtClean="0">
                <a:latin typeface="Arial Narrow" pitchFamily="34" charset="0"/>
              </a:rPr>
              <a:t> patterns range from well-differentiated keratinizing </a:t>
            </a:r>
            <a:r>
              <a:rPr lang="en-US" sz="3600" dirty="0" err="1" smtClean="0">
                <a:latin typeface="Arial Narrow" pitchFamily="34" charset="0"/>
              </a:rPr>
              <a:t>neoplasms</a:t>
            </a:r>
            <a:r>
              <a:rPr lang="en-US" sz="3600" dirty="0" smtClean="0">
                <a:latin typeface="Arial Narrow" pitchFamily="34" charset="0"/>
              </a:rPr>
              <a:t>  to </a:t>
            </a:r>
            <a:r>
              <a:rPr lang="en-US" sz="3600" dirty="0" err="1" smtClean="0">
                <a:latin typeface="Arial Narrow" pitchFamily="34" charset="0"/>
              </a:rPr>
              <a:t>anaplastic</a:t>
            </a:r>
            <a:r>
              <a:rPr lang="en-US" sz="3600" dirty="0" smtClean="0">
                <a:latin typeface="Arial Narrow" pitchFamily="34" charset="0"/>
              </a:rPr>
              <a:t>, sometimes </a:t>
            </a:r>
            <a:r>
              <a:rPr lang="en-US" sz="3600" dirty="0" err="1" smtClean="0">
                <a:latin typeface="Arial Narrow" pitchFamily="34" charset="0"/>
              </a:rPr>
              <a:t>sarcomatoid</a:t>
            </a:r>
            <a:r>
              <a:rPr lang="en-US" sz="3600" dirty="0" smtClean="0">
                <a:latin typeface="Arial Narrow" pitchFamily="34" charset="0"/>
              </a:rPr>
              <a:t> tumors. </a:t>
            </a:r>
          </a:p>
          <a:p>
            <a:pPr>
              <a:buFontTx/>
              <a:buChar char="-"/>
            </a:pPr>
            <a:r>
              <a:rPr lang="en-GB" sz="3600" b="1" u="sng" dirty="0" smtClean="0">
                <a:latin typeface="Arial Narrow" pitchFamily="34" charset="0"/>
              </a:rPr>
              <a:t>Differentiation does not affect the </a:t>
            </a:r>
            <a:r>
              <a:rPr lang="en-GB" sz="3600" b="1" u="sng" dirty="0" err="1" smtClean="0">
                <a:latin typeface="Arial Narrow" pitchFamily="34" charset="0"/>
              </a:rPr>
              <a:t>behavior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3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Histopathology of squamous cell carcinoma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C:\Users\Mid\Desktop\S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294731"/>
            <a:ext cx="49911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4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 smtClean="0">
                <a:latin typeface="Arial Narrow" pitchFamily="34" charset="0"/>
              </a:rPr>
              <a:t>A. APHTHOUS ULCERS</a:t>
            </a:r>
            <a:endParaRPr lang="en-GB" sz="4800" b="1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Are superficial mucosal ulcerations.</a:t>
            </a: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 Affect 40% of the population.</a:t>
            </a:r>
          </a:p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- Are more common in the first 2 decades of life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Are painful and recurrent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More prevalent within some families</a:t>
            </a:r>
          </a:p>
          <a:p>
            <a:pPr>
              <a:buFontTx/>
              <a:buChar char="-"/>
            </a:pP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en-GB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08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 Narrow" pitchFamily="34" charset="0"/>
              </a:rPr>
              <a:t>Clinical Course</a:t>
            </a:r>
            <a:endParaRPr lang="en-US" sz="54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Oral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infiltrates locally before it metastasizes.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cervical lymph nodes are the most common sites of regional metastasis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Frequent sites of distant metastases include the </a:t>
            </a:r>
            <a:r>
              <a:rPr lang="en-US" sz="3600" dirty="0" err="1" smtClean="0">
                <a:latin typeface="Arial Narrow" pitchFamily="34" charset="0"/>
              </a:rPr>
              <a:t>mediastinal</a:t>
            </a:r>
            <a:r>
              <a:rPr lang="en-US" sz="3600" dirty="0" smtClean="0">
                <a:latin typeface="Arial Narrow" pitchFamily="34" charset="0"/>
              </a:rPr>
              <a:t> lymph nodes, lungs, and liver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3641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-  </a:t>
            </a:r>
            <a:r>
              <a:rPr lang="en-GB" sz="4400" dirty="0" smtClean="0">
                <a:latin typeface="Arial Narrow" pitchFamily="34" charset="0"/>
              </a:rPr>
              <a:t>Cause is unknown.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Can be associated with </a:t>
            </a:r>
          </a:p>
          <a:p>
            <a:pPr marL="742950" indent="-742950">
              <a:buAutoNum type="alphaLcPeriod"/>
            </a:pPr>
            <a:r>
              <a:rPr lang="en-GB" sz="4400" dirty="0" smtClean="0">
                <a:latin typeface="Arial Narrow" pitchFamily="34" charset="0"/>
              </a:rPr>
              <a:t>Celiac disease , </a:t>
            </a:r>
          </a:p>
          <a:p>
            <a:pPr marL="742950" indent="-742950">
              <a:buAutoNum type="alphaLcPeriod"/>
            </a:pPr>
            <a:r>
              <a:rPr lang="en-GB" sz="4400" dirty="0" smtClean="0">
                <a:latin typeface="Arial Narrow" pitchFamily="34" charset="0"/>
              </a:rPr>
              <a:t>Inflammatory bowel diseases </a:t>
            </a:r>
          </a:p>
          <a:p>
            <a:pPr marL="742950" indent="-742950">
              <a:buAutoNum type="alphaLcPeriod"/>
            </a:pP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Behcet</a:t>
            </a:r>
            <a:r>
              <a:rPr lang="en-GB" sz="4400" dirty="0" smtClean="0">
                <a:latin typeface="Arial Narrow" pitchFamily="34" charset="0"/>
              </a:rPr>
              <a:t> disease.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 Can be solitary or multiple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31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Are shallow, hyperemic ulcerations covered by a thin </a:t>
            </a:r>
            <a:r>
              <a:rPr lang="en-US" sz="4000" dirty="0" err="1" smtClean="0">
                <a:latin typeface="Arial Narrow" pitchFamily="34" charset="0"/>
              </a:rPr>
              <a:t>exudate</a:t>
            </a:r>
            <a:r>
              <a:rPr lang="en-US" sz="4000" dirty="0" smtClean="0">
                <a:latin typeface="Arial Narrow" pitchFamily="34" charset="0"/>
              </a:rPr>
              <a:t> and rimmed by a narrow zone of </a:t>
            </a:r>
            <a:r>
              <a:rPr lang="en-US" sz="4000" dirty="0" err="1" smtClean="0">
                <a:latin typeface="Arial Narrow" pitchFamily="34" charset="0"/>
              </a:rPr>
              <a:t>erythema</a:t>
            </a:r>
            <a:endParaRPr lang="en-GB" sz="40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In most cases they resolve spontaneously in 7 to 10 days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Can recur.</a:t>
            </a:r>
            <a:r>
              <a:rPr lang="en-US" sz="40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25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elo\Documents\aphtha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Arial Narrow" pitchFamily="34" charset="0"/>
              </a:rPr>
              <a:t>B.HERPES SIMPLEX VIRAL INFECTION</a:t>
            </a:r>
            <a:endParaRPr lang="en-GB" b="1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 Most </a:t>
            </a:r>
            <a:r>
              <a:rPr lang="en-US" sz="3600" dirty="0" err="1" smtClean="0">
                <a:latin typeface="Arial Narrow" pitchFamily="34" charset="0"/>
              </a:rPr>
              <a:t>oro</a:t>
            </a:r>
            <a:r>
              <a:rPr lang="en-US" sz="3600" dirty="0" smtClean="0">
                <a:latin typeface="Arial Narrow" pitchFamily="34" charset="0"/>
              </a:rPr>
              <a:t>-facial herpetic infections are caused by </a:t>
            </a:r>
            <a:r>
              <a:rPr lang="en-US" sz="3600" u="sng" dirty="0" smtClean="0">
                <a:latin typeface="Arial Narrow" pitchFamily="34" charset="0"/>
              </a:rPr>
              <a:t>herpes simplex virus type 1 (HSV-1), </a:t>
            </a:r>
            <a:r>
              <a:rPr lang="en-US" sz="3600" dirty="0" smtClean="0">
                <a:latin typeface="Arial Narrow" pitchFamily="34" charset="0"/>
              </a:rPr>
              <a:t>with the remainder being caused by HSV-2 (genital herpes).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With changing sexual practices, </a:t>
            </a:r>
            <a:r>
              <a:rPr lang="en-US" sz="3600" u="sng" dirty="0" smtClean="0">
                <a:latin typeface="Arial Narrow" pitchFamily="34" charset="0"/>
              </a:rPr>
              <a:t>oral HSV-2 </a:t>
            </a:r>
            <a:r>
              <a:rPr lang="en-US" sz="3600" dirty="0" smtClean="0">
                <a:latin typeface="Arial Narrow" pitchFamily="34" charset="0"/>
              </a:rPr>
              <a:t>is increasingly common. </a:t>
            </a:r>
          </a:p>
          <a:p>
            <a:pPr>
              <a:buFontTx/>
              <a:buChar char="-"/>
            </a:pPr>
            <a:r>
              <a:rPr lang="en-US" sz="3600" u="sng" dirty="0" smtClean="0">
                <a:latin typeface="Arial Narrow" pitchFamily="34" charset="0"/>
              </a:rPr>
              <a:t>Primary infections typically occur in children between 2 and 4 years of age and are often asymptomatic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7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C6912905979468049BE2ADD77F133" ma:contentTypeVersion="0" ma:contentTypeDescription="Create a new document." ma:contentTypeScope="" ma:versionID="0e6d342fc2e3ac91291a97ec3ef7b6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B7FAB-A41B-4B97-9909-7A1A7875A4CE}"/>
</file>

<file path=customXml/itemProps2.xml><?xml version="1.0" encoding="utf-8"?>
<ds:datastoreItem xmlns:ds="http://schemas.openxmlformats.org/officeDocument/2006/customXml" ds:itemID="{59480E9C-9887-4C9B-B0FF-5D6C2F16391A}"/>
</file>

<file path=customXml/itemProps3.xml><?xml version="1.0" encoding="utf-8"?>
<ds:datastoreItem xmlns:ds="http://schemas.openxmlformats.org/officeDocument/2006/customXml" ds:itemID="{BF76CC49-4825-45DC-8411-A66257730FCC}"/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1180</Words>
  <Application>Microsoft Office PowerPoint</Application>
  <PresentationFormat>On-screen Show (4:3)</PresentationFormat>
  <Paragraphs>145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PATHOLOGY FOR DENTISTRY HEAD AND NECK  </vt:lpstr>
      <vt:lpstr>Lecture 1 Diseases of the oral mucosa</vt:lpstr>
      <vt:lpstr> ORAL MUCOSA</vt:lpstr>
      <vt:lpstr>1. Inflammatory lesions</vt:lpstr>
      <vt:lpstr>A. APHTHOUS ULCERS</vt:lpstr>
      <vt:lpstr>PowerPoint Presentation</vt:lpstr>
      <vt:lpstr>PowerPoint Presentation</vt:lpstr>
      <vt:lpstr>PowerPoint Presentation</vt:lpstr>
      <vt:lpstr>B.HERPES SIMPLEX VIRAL INFECTION</vt:lpstr>
      <vt:lpstr>PowerPoint Presentation</vt:lpstr>
      <vt:lpstr>Factors associated with HSV reactivation </vt:lpstr>
      <vt:lpstr>PowerPoint Presentation</vt:lpstr>
      <vt:lpstr>CLINICAL FEATURES</vt:lpstr>
      <vt:lpstr>Cold sors</vt:lpstr>
      <vt:lpstr>HISTOPATHOLOGY</vt:lpstr>
      <vt:lpstr>Herpes virus inclusion</vt:lpstr>
      <vt:lpstr>C.ORAL CANDIDIASIS (THRUSH)</vt:lpstr>
      <vt:lpstr>PowerPoint Presentation</vt:lpstr>
      <vt:lpstr> CLINICAL FORMS</vt:lpstr>
      <vt:lpstr>Erythematous candidal infection in palate</vt:lpstr>
      <vt:lpstr>PSEUDOMEMBRANOUS  </vt:lpstr>
      <vt:lpstr>Microscopy of candida</vt:lpstr>
      <vt:lpstr>PowerPoint Presentation</vt:lpstr>
      <vt:lpstr>PowerPoint Presentation</vt:lpstr>
      <vt:lpstr>2.PROLIFERATIVE  AND NEOPLASTIC LESIONS</vt:lpstr>
      <vt:lpstr>A.FIBROMA</vt:lpstr>
      <vt:lpstr>Fibroma:Gross</vt:lpstr>
      <vt:lpstr>Fibroma:Histopathology</vt:lpstr>
      <vt:lpstr>B. PYOGENIC GRANULOMAS</vt:lpstr>
      <vt:lpstr>PowerPoint Presentation</vt:lpstr>
      <vt:lpstr>HISTOPATHOLOGY</vt:lpstr>
      <vt:lpstr>Pyogenic granuloma Gross</vt:lpstr>
      <vt:lpstr>Pyogenic granuloma:histopathology</vt:lpstr>
      <vt:lpstr>C. LEUKOPLAKIA WHO DEFINITION</vt:lpstr>
      <vt:lpstr>PowerPoint Presentation</vt:lpstr>
      <vt:lpstr>PowerPoint Presentation</vt:lpstr>
      <vt:lpstr>Leukoplakia gross</vt:lpstr>
      <vt:lpstr>D.ERYTHROPLAKIA</vt:lpstr>
      <vt:lpstr>Erythroplakia Gross</vt:lpstr>
      <vt:lpstr>LEUKOPLALIA AND ERYTHROPLAKIA ETIOLOGY</vt:lpstr>
      <vt:lpstr>E.SQUAMOUS CELL CARCINOMA</vt:lpstr>
      <vt:lpstr>PowerPoint Presentation</vt:lpstr>
      <vt:lpstr>PATHOGENESIS</vt:lpstr>
      <vt:lpstr> </vt:lpstr>
      <vt:lpstr>PowerPoint Presentation</vt:lpstr>
      <vt:lpstr>MORPHOLOGY--Gross</vt:lpstr>
      <vt:lpstr>SCC arising in ventral surface of tongue</vt:lpstr>
      <vt:lpstr>Histopathology</vt:lpstr>
      <vt:lpstr>Histopathology of squamous cell carcinoma </vt:lpstr>
      <vt:lpstr>Clinical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Mid</cp:lastModifiedBy>
  <cp:revision>97</cp:revision>
  <dcterms:created xsi:type="dcterms:W3CDTF">2015-01-23T22:10:48Z</dcterms:created>
  <dcterms:modified xsi:type="dcterms:W3CDTF">2017-01-29T08:40:31Z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0x010100867C6912905979468049BE2ADD77F133</vt:lpwstr>
  </property>
</Properties>
</file>