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43.xml" ContentType="application/vnd.openxmlformats-officedocument.presentationml.slide+xml"/>
  <Override PartName="/ppt/slides/slide42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14.xml" ContentType="application/vnd.openxmlformats-officedocument.presentationml.slide+xml"/>
  <Override PartName="/ppt/slides/slide44.xml" ContentType="application/vnd.openxmlformats-officedocument.presentationml.slide+xml"/>
  <Override PartName="/ppt/slides/slide46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50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06" r:id="rId2"/>
    <p:sldId id="619" r:id="rId3"/>
    <p:sldId id="507" r:id="rId4"/>
    <p:sldId id="509" r:id="rId5"/>
    <p:sldId id="569" r:id="rId6"/>
    <p:sldId id="570" r:id="rId7"/>
    <p:sldId id="574" r:id="rId8"/>
    <p:sldId id="579" r:id="rId9"/>
    <p:sldId id="612" r:id="rId10"/>
    <p:sldId id="576" r:id="rId11"/>
    <p:sldId id="578" r:id="rId12"/>
    <p:sldId id="577" r:id="rId13"/>
    <p:sldId id="613" r:id="rId14"/>
    <p:sldId id="516" r:id="rId15"/>
    <p:sldId id="620" r:id="rId16"/>
    <p:sldId id="621" r:id="rId17"/>
    <p:sldId id="614" r:id="rId18"/>
    <p:sldId id="561" r:id="rId19"/>
    <p:sldId id="562" r:id="rId20"/>
    <p:sldId id="622" r:id="rId21"/>
    <p:sldId id="563" r:id="rId22"/>
    <p:sldId id="615" r:id="rId23"/>
    <p:sldId id="580" r:id="rId24"/>
    <p:sldId id="564" r:id="rId25"/>
    <p:sldId id="623" r:id="rId26"/>
    <p:sldId id="624" r:id="rId27"/>
    <p:sldId id="565" r:id="rId28"/>
    <p:sldId id="616" r:id="rId29"/>
    <p:sldId id="566" r:id="rId30"/>
    <p:sldId id="582" r:id="rId31"/>
    <p:sldId id="588" r:id="rId32"/>
    <p:sldId id="617" r:id="rId33"/>
    <p:sldId id="583" r:id="rId34"/>
    <p:sldId id="589" r:id="rId35"/>
    <p:sldId id="610" r:id="rId36"/>
    <p:sldId id="584" r:id="rId37"/>
    <p:sldId id="585" r:id="rId38"/>
    <p:sldId id="606" r:id="rId39"/>
    <p:sldId id="590" r:id="rId40"/>
    <p:sldId id="587" r:id="rId41"/>
    <p:sldId id="592" r:id="rId42"/>
    <p:sldId id="593" r:id="rId43"/>
    <p:sldId id="594" r:id="rId44"/>
    <p:sldId id="602" r:id="rId45"/>
    <p:sldId id="596" r:id="rId46"/>
    <p:sldId id="618" r:id="rId47"/>
    <p:sldId id="603" r:id="rId48"/>
    <p:sldId id="597" r:id="rId49"/>
    <p:sldId id="605" r:id="rId50"/>
    <p:sldId id="598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80" autoAdjust="0"/>
  </p:normalViewPr>
  <p:slideViewPr>
    <p:cSldViewPr>
      <p:cViewPr>
        <p:scale>
          <a:sx n="70" d="100"/>
          <a:sy n="70" d="100"/>
        </p:scale>
        <p:origin x="-2724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8" Type="http://schemas.openxmlformats.org/officeDocument/2006/relationships/customXml" Target="../customXml/item3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customXml" Target="../customXml/item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customXml" Target="../customXml/item2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513E-91C3-4CF8-9523-54703206E585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8EE58-F9E6-45DA-B961-3C9AA13D7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513E-91C3-4CF8-9523-54703206E585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8EE58-F9E6-45DA-B961-3C9AA13D7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513E-91C3-4CF8-9523-54703206E585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8EE58-F9E6-45DA-B961-3C9AA13D7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513E-91C3-4CF8-9523-54703206E585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8EE58-F9E6-45DA-B961-3C9AA13D7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513E-91C3-4CF8-9523-54703206E585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8EE58-F9E6-45DA-B961-3C9AA13D7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513E-91C3-4CF8-9523-54703206E585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8EE58-F9E6-45DA-B961-3C9AA13D7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513E-91C3-4CF8-9523-54703206E585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8EE58-F9E6-45DA-B961-3C9AA13D7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513E-91C3-4CF8-9523-54703206E585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8EE58-F9E6-45DA-B961-3C9AA13D7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513E-91C3-4CF8-9523-54703206E585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8EE58-F9E6-45DA-B961-3C9AA13D7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513E-91C3-4CF8-9523-54703206E585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8EE58-F9E6-45DA-B961-3C9AA13D7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513E-91C3-4CF8-9523-54703206E585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8EE58-F9E6-45DA-B961-3C9AA13D7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9513E-91C3-4CF8-9523-54703206E585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8EE58-F9E6-45DA-B961-3C9AA13D7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RENAL PATHOLOGY FOR REHABILITATION STUDENTS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Fatima </a:t>
            </a:r>
            <a:r>
              <a:rPr lang="en-US" sz="4400" dirty="0" err="1" smtClean="0">
                <a:solidFill>
                  <a:schemeClr val="tx1"/>
                </a:solidFill>
              </a:rPr>
              <a:t>Obeidat</a:t>
            </a:r>
            <a:r>
              <a:rPr lang="en-US" sz="4400" dirty="0" smtClean="0">
                <a:solidFill>
                  <a:schemeClr val="tx1"/>
                </a:solidFill>
              </a:rPr>
              <a:t>, MD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The most important primary </a:t>
            </a:r>
            <a:r>
              <a:rPr lang="en-US" sz="3600" dirty="0" err="1" smtClean="0">
                <a:latin typeface="Arial Narrow" pitchFamily="34" charset="0"/>
              </a:rPr>
              <a:t>glomerular</a:t>
            </a:r>
            <a:r>
              <a:rPr lang="en-US" sz="3600" dirty="0" smtClean="0">
                <a:latin typeface="Arial Narrow" pitchFamily="34" charset="0"/>
              </a:rPr>
              <a:t> lesions that lead to the </a:t>
            </a:r>
            <a:r>
              <a:rPr lang="en-US" sz="3600" dirty="0" err="1" smtClean="0">
                <a:latin typeface="Arial Narrow" pitchFamily="34" charset="0"/>
              </a:rPr>
              <a:t>nephrotic</a:t>
            </a:r>
            <a:r>
              <a:rPr lang="en-US" sz="3600" dirty="0" smtClean="0">
                <a:latin typeface="Arial Narrow" pitchFamily="34" charset="0"/>
              </a:rPr>
              <a:t> syndrome are:</a:t>
            </a:r>
          </a:p>
          <a:p>
            <a:pPr marL="514350" indent="-514350">
              <a:buNone/>
            </a:pPr>
            <a:r>
              <a:rPr lang="en-US" sz="3600" dirty="0" smtClean="0">
                <a:latin typeface="Arial Narrow" pitchFamily="34" charset="0"/>
              </a:rPr>
              <a:t>a. Focal and segmental </a:t>
            </a:r>
            <a:r>
              <a:rPr lang="en-US" sz="3600" dirty="0" err="1" smtClean="0">
                <a:latin typeface="Arial Narrow" pitchFamily="34" charset="0"/>
              </a:rPr>
              <a:t>glomerulosclerosis</a:t>
            </a:r>
            <a:r>
              <a:rPr lang="en-US" sz="3600" dirty="0" smtClean="0">
                <a:latin typeface="Arial Narrow" pitchFamily="34" charset="0"/>
              </a:rPr>
              <a:t> which is more important in adults</a:t>
            </a:r>
          </a:p>
          <a:p>
            <a:pPr marL="514350" indent="-514350">
              <a:buNone/>
            </a:pPr>
            <a:r>
              <a:rPr lang="en-US" sz="3600" dirty="0" smtClean="0">
                <a:latin typeface="Arial Narrow" pitchFamily="34" charset="0"/>
              </a:rPr>
              <a:t>b. Minimal-change disease which is  is more important in children.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25963"/>
          </a:xfrm>
        </p:spPr>
        <p:txBody>
          <a:bodyPr/>
          <a:lstStyle/>
          <a:p>
            <a:pPr>
              <a:buNone/>
            </a:pPr>
            <a:r>
              <a:rPr lang="en-US" sz="4800" dirty="0" smtClean="0">
                <a:latin typeface="Arial Narrow" pitchFamily="34" charset="0"/>
              </a:rPr>
              <a:t>Two other primary lesions,</a:t>
            </a:r>
          </a:p>
          <a:p>
            <a:pPr>
              <a:buNone/>
            </a:pPr>
            <a:r>
              <a:rPr lang="en-US" sz="4800" dirty="0" smtClean="0">
                <a:latin typeface="Arial Narrow" pitchFamily="34" charset="0"/>
              </a:rPr>
              <a:t>c. Membranous nephropathy </a:t>
            </a:r>
          </a:p>
          <a:p>
            <a:pPr>
              <a:buNone/>
            </a:pPr>
            <a:r>
              <a:rPr lang="en-US" sz="4800" dirty="0" smtClean="0">
                <a:latin typeface="Arial Narrow" pitchFamily="34" charset="0"/>
              </a:rPr>
              <a:t>d.  </a:t>
            </a:r>
            <a:r>
              <a:rPr lang="en-US" sz="4800" dirty="0" err="1" smtClean="0">
                <a:latin typeface="Arial Narrow" pitchFamily="34" charset="0"/>
              </a:rPr>
              <a:t>Membrano</a:t>
            </a:r>
            <a:r>
              <a:rPr lang="en-US" sz="4800" dirty="0" smtClean="0">
                <a:latin typeface="Arial Narrow" pitchFamily="34" charset="0"/>
              </a:rPr>
              <a:t>-proliferative </a:t>
            </a:r>
            <a:r>
              <a:rPr lang="en-US" sz="4800" dirty="0" err="1" smtClean="0">
                <a:latin typeface="Arial Narrow" pitchFamily="34" charset="0"/>
              </a:rPr>
              <a:t>glomerulonephritis</a:t>
            </a:r>
            <a:r>
              <a:rPr lang="en-US" sz="4800" dirty="0" smtClean="0">
                <a:latin typeface="Arial Narrow" pitchFamily="34" charset="0"/>
              </a:rPr>
              <a:t>,.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0"/>
            <a:ext cx="7620000" cy="38401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4000" dirty="0" smtClean="0">
                <a:latin typeface="Arial Narrow" pitchFamily="34" charset="0"/>
              </a:rPr>
              <a:t>Among adults it often to renal manifestations of a systemic disease: </a:t>
            </a:r>
          </a:p>
          <a:p>
            <a:pPr>
              <a:buFontTx/>
              <a:buChar char="-"/>
            </a:pPr>
            <a:r>
              <a:rPr lang="en-US" sz="4000" dirty="0" smtClean="0">
                <a:latin typeface="Arial Narrow" pitchFamily="34" charset="0"/>
              </a:rPr>
              <a:t>The most frequent  systemic causes of the nephrotic syndrome in adults </a:t>
            </a:r>
            <a:r>
              <a:rPr lang="en-US" sz="4000" dirty="0" smtClean="0">
                <a:latin typeface="Arial Narrow" pitchFamily="34" charset="0"/>
              </a:rPr>
              <a:t>are:</a:t>
            </a:r>
            <a:endParaRPr lang="en-US" sz="4000" dirty="0" smtClean="0">
              <a:latin typeface="Arial Narrow" pitchFamily="34" charset="0"/>
            </a:endParaRPr>
          </a:p>
          <a:p>
            <a:pPr marL="514350" indent="-51435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5400" dirty="0" smtClean="0">
                <a:latin typeface="Arial Narrow" pitchFamily="34" charset="0"/>
              </a:rPr>
              <a:t>a. Diabetes </a:t>
            </a:r>
          </a:p>
          <a:p>
            <a:pPr marL="514350" indent="-514350">
              <a:buNone/>
            </a:pPr>
            <a:r>
              <a:rPr lang="en-US" sz="5400" dirty="0" smtClean="0">
                <a:latin typeface="Arial Narrow" pitchFamily="34" charset="0"/>
              </a:rPr>
              <a:t>b. Amyloidosis</a:t>
            </a:r>
          </a:p>
          <a:p>
            <a:pPr marL="514350" indent="-514350">
              <a:buNone/>
            </a:pPr>
            <a:r>
              <a:rPr lang="en-US" sz="5400" dirty="0" smtClean="0">
                <a:latin typeface="Arial Narrow" pitchFamily="34" charset="0"/>
              </a:rPr>
              <a:t>c. Systemic lupus </a:t>
            </a:r>
            <a:r>
              <a:rPr lang="en-US" sz="5400" dirty="0" err="1" smtClean="0">
                <a:latin typeface="Arial Narrow" pitchFamily="34" charset="0"/>
              </a:rPr>
              <a:t>erythematosus</a:t>
            </a:r>
            <a:endParaRPr lang="en-US" sz="5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</a:rPr>
              <a:t>I. Minimal-Change Disease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4800" dirty="0" smtClean="0">
                <a:latin typeface="Arial Narrow" pitchFamily="34" charset="0"/>
              </a:rPr>
              <a:t>Is a relatively benign disorder</a:t>
            </a:r>
          </a:p>
          <a:p>
            <a:pPr>
              <a:buFontTx/>
              <a:buChar char="-"/>
            </a:pPr>
            <a:r>
              <a:rPr lang="en-US" sz="4800" u="sng" dirty="0" smtClean="0">
                <a:latin typeface="Arial Narrow" pitchFamily="34" charset="0"/>
              </a:rPr>
              <a:t>Is the most frequent cause of the </a:t>
            </a:r>
            <a:r>
              <a:rPr lang="en-US" sz="4800" u="sng" dirty="0" err="1" smtClean="0">
                <a:latin typeface="Arial Narrow" pitchFamily="34" charset="0"/>
              </a:rPr>
              <a:t>nephrotic</a:t>
            </a:r>
            <a:r>
              <a:rPr lang="en-US" sz="4800" u="sng" dirty="0" smtClean="0">
                <a:latin typeface="Arial Narrow" pitchFamily="34" charset="0"/>
              </a:rPr>
              <a:t> syndrome in children</a:t>
            </a:r>
            <a:r>
              <a:rPr lang="en-US" sz="4800" dirty="0" smtClean="0">
                <a:latin typeface="Arial Narrow" pitchFamily="34" charset="0"/>
              </a:rPr>
              <a:t>.</a:t>
            </a:r>
          </a:p>
          <a:p>
            <a:pPr>
              <a:buNone/>
            </a:pPr>
            <a:endParaRPr lang="en-US" sz="4800" i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982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Narrow" panose="020B0606020202030204" pitchFamily="34" charset="0"/>
              </a:rPr>
              <a:t>Minimal change disease</a:t>
            </a:r>
            <a:endParaRPr lang="en-US" sz="54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>
                <a:latin typeface="Arial Narrow" pitchFamily="34" charset="0"/>
              </a:rPr>
              <a:t>-</a:t>
            </a:r>
            <a:endParaRPr lang="en-US" sz="5400" dirty="0"/>
          </a:p>
        </p:txBody>
      </p:sp>
      <p:pic>
        <p:nvPicPr>
          <p:cNvPr id="2050" name="Picture 2" descr="C:\Users\Mid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70866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66609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4000" b="1" u="sng" dirty="0" smtClean="0">
                <a:latin typeface="Arial Narrow" pitchFamily="34" charset="0"/>
              </a:rPr>
              <a:t>Characteristically, </a:t>
            </a:r>
          </a:p>
          <a:p>
            <a:pPr>
              <a:buNone/>
            </a:pPr>
            <a:r>
              <a:rPr lang="en-US" sz="4400" dirty="0" smtClean="0">
                <a:latin typeface="Arial Narrow" pitchFamily="34" charset="0"/>
              </a:rPr>
              <a:t>A </a:t>
            </a:r>
            <a:r>
              <a:rPr lang="en-US" sz="4400" dirty="0" smtClean="0">
                <a:latin typeface="Arial Narrow" pitchFamily="34" charset="0"/>
              </a:rPr>
              <a:t>.The </a:t>
            </a:r>
            <a:r>
              <a:rPr lang="en-US" sz="4400" dirty="0" smtClean="0">
                <a:latin typeface="Arial Narrow" pitchFamily="34" charset="0"/>
              </a:rPr>
              <a:t>glomeruli </a:t>
            </a:r>
            <a:r>
              <a:rPr lang="en-US" sz="4400" u="sng" dirty="0" smtClean="0">
                <a:latin typeface="Arial Narrow" pitchFamily="34" charset="0"/>
              </a:rPr>
              <a:t>have a normal appearance by light microscopy </a:t>
            </a:r>
            <a:r>
              <a:rPr lang="en-US" sz="4400" dirty="0" smtClean="0">
                <a:latin typeface="Arial Narrow" pitchFamily="34" charset="0"/>
              </a:rPr>
              <a:t>but show </a:t>
            </a:r>
            <a:r>
              <a:rPr lang="en-US" sz="4400" u="sng" dirty="0" smtClean="0">
                <a:latin typeface="Arial Narrow" pitchFamily="34" charset="0"/>
              </a:rPr>
              <a:t>diffuse effacement of podocyte </a:t>
            </a:r>
            <a:r>
              <a:rPr lang="en-US" sz="4400" dirty="0" smtClean="0">
                <a:latin typeface="Arial Narrow" pitchFamily="34" charset="0"/>
              </a:rPr>
              <a:t>foot processes when viewed with the electron microscope</a:t>
            </a:r>
            <a:endParaRPr lang="en-US" sz="4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686800" cy="4983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- </a:t>
            </a:r>
            <a:r>
              <a:rPr lang="en-US" sz="4300" dirty="0" smtClean="0">
                <a:latin typeface="Arial Narrow" pitchFamily="34" charset="0"/>
              </a:rPr>
              <a:t>The </a:t>
            </a:r>
            <a:r>
              <a:rPr lang="en-US" sz="4300" dirty="0" err="1" smtClean="0">
                <a:latin typeface="Arial Narrow" pitchFamily="34" charset="0"/>
              </a:rPr>
              <a:t>proteinuria</a:t>
            </a:r>
            <a:r>
              <a:rPr lang="en-US" sz="4300" dirty="0" smtClean="0">
                <a:latin typeface="Arial Narrow" pitchFamily="34" charset="0"/>
              </a:rPr>
              <a:t> is confined </a:t>
            </a:r>
            <a:r>
              <a:rPr lang="en-US" sz="4300" dirty="0">
                <a:latin typeface="Arial Narrow" pitchFamily="34" charset="0"/>
              </a:rPr>
              <a:t>to the smaller plasma proteins, </a:t>
            </a:r>
            <a:r>
              <a:rPr lang="en-US" sz="4300" u="sng" dirty="0">
                <a:latin typeface="Arial Narrow" pitchFamily="34" charset="0"/>
              </a:rPr>
              <a:t>chiefly </a:t>
            </a:r>
            <a:r>
              <a:rPr lang="en-US" sz="4300" u="sng" dirty="0" smtClean="0">
                <a:latin typeface="Arial Narrow" pitchFamily="34" charset="0"/>
              </a:rPr>
              <a:t>albumin (selective </a:t>
            </a:r>
            <a:r>
              <a:rPr lang="en-US" sz="4300" u="sng" dirty="0" err="1">
                <a:latin typeface="Arial Narrow" pitchFamily="34" charset="0"/>
              </a:rPr>
              <a:t>proteinuria</a:t>
            </a:r>
            <a:r>
              <a:rPr lang="en-US" sz="4300" u="sng" dirty="0" smtClean="0">
                <a:latin typeface="Arial Narrow" pitchFamily="34" charset="0"/>
              </a:rPr>
              <a:t>).</a:t>
            </a:r>
          </a:p>
          <a:p>
            <a:pPr>
              <a:buFontTx/>
              <a:buChar char="-"/>
            </a:pPr>
            <a:r>
              <a:rPr lang="en-US" sz="4300" dirty="0" smtClean="0">
                <a:latin typeface="Arial Narrow" pitchFamily="34" charset="0"/>
              </a:rPr>
              <a:t>The </a:t>
            </a:r>
            <a:r>
              <a:rPr lang="en-US" sz="4300" dirty="0">
                <a:latin typeface="Arial Narrow" pitchFamily="34" charset="0"/>
              </a:rPr>
              <a:t>prognosis for children with </a:t>
            </a:r>
            <a:r>
              <a:rPr lang="en-US" sz="4300" dirty="0" smtClean="0">
                <a:latin typeface="Arial Narrow" pitchFamily="34" charset="0"/>
              </a:rPr>
              <a:t>this disorder </a:t>
            </a:r>
            <a:r>
              <a:rPr lang="en-US" sz="4300" dirty="0">
                <a:latin typeface="Arial Narrow" pitchFamily="34" charset="0"/>
              </a:rPr>
              <a:t>is </a:t>
            </a:r>
            <a:r>
              <a:rPr lang="en-US" sz="4300" dirty="0" smtClean="0">
                <a:latin typeface="Arial Narrow" pitchFamily="34" charset="0"/>
              </a:rPr>
              <a:t>good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15400" cy="1477962"/>
          </a:xfrm>
        </p:spPr>
        <p:txBody>
          <a:bodyPr>
            <a:noAutofit/>
          </a:bodyPr>
          <a:lstStyle/>
          <a:p>
            <a:r>
              <a:rPr lang="en-US" sz="4800" b="1" u="sng" dirty="0" err="1" smtClean="0">
                <a:latin typeface="Arial Narrow" pitchFamily="34" charset="0"/>
              </a:rPr>
              <a:t>II.Focal</a:t>
            </a:r>
            <a:r>
              <a:rPr lang="en-US" sz="4800" b="1" u="sng" dirty="0" smtClean="0">
                <a:latin typeface="Arial Narrow" pitchFamily="34" charset="0"/>
              </a:rPr>
              <a:t> segmental </a:t>
            </a:r>
            <a:r>
              <a:rPr lang="en-US" sz="4800" b="1" u="sng" dirty="0" err="1" smtClean="0">
                <a:latin typeface="Arial Narrow" pitchFamily="34" charset="0"/>
              </a:rPr>
              <a:t>glomerulosclerosis</a:t>
            </a:r>
            <a:r>
              <a:rPr lang="en-US" sz="4800" b="1" u="sng" dirty="0" smtClean="0">
                <a:latin typeface="Arial Narrow" pitchFamily="34" charset="0"/>
              </a:rPr>
              <a:t> (FSGS</a:t>
            </a:r>
            <a:r>
              <a:rPr lang="en-US" sz="4000" b="1" u="sng" dirty="0" smtClean="0">
                <a:latin typeface="Arial Narrow" pitchFamily="34" charset="0"/>
              </a:rPr>
              <a:t>) </a:t>
            </a:r>
            <a:endParaRPr lang="en-US" sz="4000" b="1" u="sng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229600" cy="3992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- </a:t>
            </a:r>
            <a:r>
              <a:rPr lang="en-US" sz="4400" dirty="0" smtClean="0">
                <a:latin typeface="Arial Narrow" pitchFamily="34" charset="0"/>
              </a:rPr>
              <a:t>Is characterized </a:t>
            </a:r>
            <a:r>
              <a:rPr lang="en-US" sz="4400" dirty="0" err="1" smtClean="0">
                <a:latin typeface="Arial Narrow" pitchFamily="34" charset="0"/>
              </a:rPr>
              <a:t>histologically</a:t>
            </a:r>
            <a:r>
              <a:rPr lang="en-US" sz="4400" dirty="0" smtClean="0">
                <a:latin typeface="Arial Narrow" pitchFamily="34" charset="0"/>
              </a:rPr>
              <a:t> by </a:t>
            </a:r>
            <a:r>
              <a:rPr lang="en-US" sz="4400" u="sng" dirty="0" smtClean="0">
                <a:latin typeface="Arial Narrow" pitchFamily="34" charset="0"/>
              </a:rPr>
              <a:t>sclerosis affecting some but not all </a:t>
            </a:r>
            <a:r>
              <a:rPr lang="en-US" sz="4400" u="sng" dirty="0" err="1" smtClean="0">
                <a:latin typeface="Arial Narrow" pitchFamily="34" charset="0"/>
              </a:rPr>
              <a:t>glomeruli</a:t>
            </a:r>
            <a:r>
              <a:rPr lang="en-US" sz="4400" u="sng" dirty="0" smtClean="0">
                <a:latin typeface="Arial Narrow" pitchFamily="34" charset="0"/>
              </a:rPr>
              <a:t> </a:t>
            </a:r>
            <a:r>
              <a:rPr lang="en-US" sz="4400" dirty="0" smtClean="0">
                <a:latin typeface="Arial Narrow" pitchFamily="34" charset="0"/>
              </a:rPr>
              <a:t>(</a:t>
            </a:r>
            <a:r>
              <a:rPr lang="en-US" sz="4400" i="1" dirty="0" smtClean="0">
                <a:latin typeface="Arial Narrow" pitchFamily="34" charset="0"/>
              </a:rPr>
              <a:t>focal involvement) and </a:t>
            </a:r>
            <a:r>
              <a:rPr lang="en-US" sz="4400" i="1" u="sng" dirty="0" smtClean="0">
                <a:latin typeface="Arial Narrow" pitchFamily="34" charset="0"/>
              </a:rPr>
              <a:t>involving only </a:t>
            </a:r>
            <a:r>
              <a:rPr lang="en-US" sz="4400" u="sng" dirty="0" smtClean="0">
                <a:latin typeface="Arial Narrow" pitchFamily="34" charset="0"/>
              </a:rPr>
              <a:t>segments of each affected </a:t>
            </a:r>
            <a:r>
              <a:rPr lang="en-US" sz="4400" u="sng" dirty="0" err="1" smtClean="0">
                <a:latin typeface="Arial Narrow" pitchFamily="34" charset="0"/>
              </a:rPr>
              <a:t>glomerulus</a:t>
            </a:r>
            <a:r>
              <a:rPr lang="en-US" sz="4400" u="sng" dirty="0" smtClean="0">
                <a:latin typeface="Arial Narrow" pitchFamily="34" charset="0"/>
              </a:rPr>
              <a:t> </a:t>
            </a:r>
            <a:r>
              <a:rPr lang="en-US" sz="4400" dirty="0" smtClean="0">
                <a:latin typeface="Arial Narrow" pitchFamily="34" charset="0"/>
              </a:rPr>
              <a:t>(</a:t>
            </a:r>
            <a:r>
              <a:rPr lang="en-US" sz="4400" i="1" dirty="0" smtClean="0">
                <a:latin typeface="Arial Narrow" pitchFamily="34" charset="0"/>
              </a:rPr>
              <a:t>segmental involvement).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Mid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76200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27458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5" name="Picture 3" descr="C:\Users\Mid\Desktop\800px-Focal_segmental_glomerulosclerosis_-_high_ma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2905"/>
            <a:ext cx="9144000" cy="6092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71248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Arial Narrow" pitchFamily="34" charset="0"/>
              </a:rPr>
              <a:t>Clinical Course</a:t>
            </a:r>
            <a:br>
              <a:rPr lang="en-US" sz="5400" b="1" dirty="0" smtClean="0">
                <a:latin typeface="Arial Narrow" pitchFamily="34" charset="0"/>
              </a:rPr>
            </a:br>
            <a:endParaRPr lang="en-US" sz="5400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686800" cy="4983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b="1" u="sng" dirty="0" smtClean="0">
                <a:latin typeface="Arial Narrow" pitchFamily="34" charset="0"/>
              </a:rPr>
              <a:t>Note:.</a:t>
            </a:r>
            <a:endParaRPr lang="en-US" sz="5400" b="1" u="sng" dirty="0" smtClean="0">
              <a:latin typeface="Arial Narrow" pitchFamily="34" charset="0"/>
            </a:endParaRPr>
          </a:p>
          <a:p>
            <a:pPr>
              <a:buFontTx/>
              <a:buChar char="-"/>
            </a:pPr>
            <a:r>
              <a:rPr lang="en-US" sz="4300" dirty="0" smtClean="0">
                <a:latin typeface="Arial Narrow" pitchFamily="34" charset="0"/>
              </a:rPr>
              <a:t>The </a:t>
            </a:r>
            <a:r>
              <a:rPr lang="en-US" sz="4300" dirty="0">
                <a:latin typeface="Arial Narrow" pitchFamily="34" charset="0"/>
              </a:rPr>
              <a:t>incidence </a:t>
            </a:r>
            <a:r>
              <a:rPr lang="en-US" sz="4300" dirty="0" smtClean="0">
                <a:latin typeface="Arial Narrow" pitchFamily="34" charset="0"/>
              </a:rPr>
              <a:t>of hematuria </a:t>
            </a:r>
            <a:r>
              <a:rPr lang="en-US" sz="4300" dirty="0">
                <a:latin typeface="Arial Narrow" pitchFamily="34" charset="0"/>
              </a:rPr>
              <a:t>and hypertension is higher in persons </a:t>
            </a:r>
            <a:r>
              <a:rPr lang="en-US" sz="4300" dirty="0" smtClean="0">
                <a:latin typeface="Arial Narrow" pitchFamily="34" charset="0"/>
              </a:rPr>
              <a:t>with  FSGS </a:t>
            </a:r>
            <a:r>
              <a:rPr lang="en-US" sz="4300" dirty="0">
                <a:latin typeface="Arial Narrow" pitchFamily="34" charset="0"/>
              </a:rPr>
              <a:t>than in those with minimal-change </a:t>
            </a:r>
            <a:r>
              <a:rPr lang="en-US" sz="4300" dirty="0" smtClean="0">
                <a:latin typeface="Arial Narrow" pitchFamily="34" charset="0"/>
              </a:rPr>
              <a:t>disease.</a:t>
            </a:r>
            <a:endParaRPr lang="en-US" sz="4300" dirty="0" smtClean="0">
              <a:latin typeface="Arial Narrow" pitchFamily="34" charset="0"/>
            </a:endParaRPr>
          </a:p>
          <a:p>
            <a:pPr>
              <a:buNone/>
            </a:pPr>
            <a:endParaRPr lang="en-US" sz="43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5400" dirty="0" smtClean="0">
                <a:latin typeface="Arial Narrow" pitchFamily="34" charset="0"/>
              </a:rPr>
              <a:t>The FSGS associated </a:t>
            </a:r>
            <a:r>
              <a:rPr lang="en-US" sz="5400" u="sng" dirty="0" err="1" smtClean="0">
                <a:latin typeface="Arial Narrow" pitchFamily="34" charset="0"/>
              </a:rPr>
              <a:t>proteinuria</a:t>
            </a:r>
            <a:r>
              <a:rPr lang="en-US" sz="5400" u="sng" dirty="0" smtClean="0">
                <a:latin typeface="Arial Narrow" pitchFamily="34" charset="0"/>
              </a:rPr>
              <a:t> is nonselective; </a:t>
            </a:r>
            <a:r>
              <a:rPr lang="en-US" sz="5400" dirty="0" smtClean="0">
                <a:latin typeface="Arial Narrow" pitchFamily="34" charset="0"/>
              </a:rPr>
              <a:t>and</a:t>
            </a:r>
          </a:p>
          <a:p>
            <a:pPr>
              <a:buFontTx/>
              <a:buChar char="-"/>
            </a:pPr>
            <a:r>
              <a:rPr lang="en-US" sz="5400" dirty="0" smtClean="0">
                <a:latin typeface="Arial Narrow" pitchFamily="34" charset="0"/>
              </a:rPr>
              <a:t>In general the  response to corticosteroid therapy is poor.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4800" dirty="0" smtClean="0">
                <a:latin typeface="Arial Narrow" pitchFamily="34" charset="0"/>
              </a:rPr>
              <a:t>- At  </a:t>
            </a:r>
            <a:r>
              <a:rPr lang="en-US" sz="4800" u="sng" dirty="0" smtClean="0">
                <a:latin typeface="Arial Narrow" pitchFamily="34" charset="0"/>
              </a:rPr>
              <a:t>least 50% of patients with FSGS develop end-stage kidney disease   within 10 years of diagnosis.</a:t>
            </a:r>
          </a:p>
          <a:p>
            <a:pPr>
              <a:buNone/>
            </a:pPr>
            <a:r>
              <a:rPr lang="en-US" sz="4800" dirty="0" smtClean="0">
                <a:latin typeface="Arial Narrow" pitchFamily="34" charset="0"/>
              </a:rPr>
              <a:t>-  Adults typically fare even less  well than children</a:t>
            </a:r>
            <a:endParaRPr lang="en-US" sz="4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Arial Narrow" pitchFamily="34" charset="0"/>
              </a:rPr>
              <a:t>III. Membranous Nephropathy</a:t>
            </a:r>
            <a:endParaRPr lang="en-US" b="1" u="sng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>
                <a:latin typeface="Arial Narrow" pitchFamily="34" charset="0"/>
              </a:rPr>
              <a:t>- Is  a slowly progressive disease,</a:t>
            </a:r>
          </a:p>
          <a:p>
            <a:pPr>
              <a:buNone/>
            </a:pPr>
            <a:r>
              <a:rPr lang="en-US" sz="4400" dirty="0" smtClean="0">
                <a:latin typeface="Arial Narrow" pitchFamily="34" charset="0"/>
              </a:rPr>
              <a:t>- Most common between 30 and 60 years of age. </a:t>
            </a:r>
          </a:p>
          <a:p>
            <a:pPr>
              <a:buNone/>
            </a:pPr>
            <a:r>
              <a:rPr lang="en-US" sz="4400" dirty="0" smtClean="0">
                <a:latin typeface="Arial Narrow" pitchFamily="34" charset="0"/>
              </a:rPr>
              <a:t>-  </a:t>
            </a:r>
            <a:r>
              <a:rPr lang="en-US" sz="4400" dirty="0" err="1" smtClean="0">
                <a:latin typeface="Arial Narrow" pitchFamily="34" charset="0"/>
              </a:rPr>
              <a:t>Histologically</a:t>
            </a:r>
            <a:r>
              <a:rPr lang="en-US" sz="4400" dirty="0" smtClean="0">
                <a:latin typeface="Arial Narrow" pitchFamily="34" charset="0"/>
              </a:rPr>
              <a:t>, the main feature is </a:t>
            </a:r>
            <a:r>
              <a:rPr lang="en-US" sz="4400" b="1" dirty="0" smtClean="0">
                <a:latin typeface="Arial Narrow" pitchFamily="34" charset="0"/>
              </a:rPr>
              <a:t>diffuse thickening of the capillary wall </a:t>
            </a:r>
            <a:endParaRPr lang="en-US" sz="4400" dirty="0" smtClean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Membranous nephropathy</a:t>
            </a:r>
            <a:endParaRPr lang="en-US" dirty="0"/>
          </a:p>
        </p:txBody>
      </p:sp>
      <p:pic>
        <p:nvPicPr>
          <p:cNvPr id="4098" name="Picture 2" descr="C:\Users\Mid\Desktop\RENAL08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61331"/>
            <a:ext cx="6921500" cy="420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50370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C:\Users\Mid\Desktop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95400"/>
            <a:ext cx="77724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5823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 smtClean="0">
                <a:latin typeface="Arial Narrow" pitchFamily="34" charset="0"/>
              </a:rPr>
              <a:t>Clinical Course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5400" dirty="0" smtClean="0">
                <a:latin typeface="Arial Narrow" pitchFamily="34" charset="0"/>
              </a:rPr>
              <a:t>Most cases </a:t>
            </a:r>
            <a:r>
              <a:rPr lang="en-US" sz="5400" dirty="0">
                <a:latin typeface="Arial Narrow" pitchFamily="34" charset="0"/>
              </a:rPr>
              <a:t>present as </a:t>
            </a:r>
            <a:r>
              <a:rPr lang="en-US" sz="5400" dirty="0" smtClean="0">
                <a:latin typeface="Arial Narrow" pitchFamily="34" charset="0"/>
              </a:rPr>
              <a:t>full blown </a:t>
            </a:r>
            <a:r>
              <a:rPr lang="en-US" sz="5400" dirty="0" err="1" smtClean="0">
                <a:latin typeface="Arial Narrow" pitchFamily="34" charset="0"/>
              </a:rPr>
              <a:t>nephrotic</a:t>
            </a:r>
            <a:r>
              <a:rPr lang="en-US" sz="5400" dirty="0" smtClean="0">
                <a:latin typeface="Arial Narrow" pitchFamily="34" charset="0"/>
              </a:rPr>
              <a:t> </a:t>
            </a:r>
            <a:r>
              <a:rPr lang="en-US" sz="5400" dirty="0">
                <a:latin typeface="Arial Narrow" pitchFamily="34" charset="0"/>
              </a:rPr>
              <a:t>syndrome, usually without </a:t>
            </a:r>
            <a:r>
              <a:rPr lang="en-US" sz="5400" dirty="0" smtClean="0">
                <a:latin typeface="Arial Narrow" pitchFamily="34" charset="0"/>
              </a:rPr>
              <a:t>antecedent</a:t>
            </a:r>
          </a:p>
          <a:p>
            <a:pPr>
              <a:buNone/>
            </a:pPr>
            <a:r>
              <a:rPr lang="en-US" sz="5400" dirty="0" smtClean="0">
                <a:latin typeface="Arial Narrow" pitchFamily="34" charset="0"/>
              </a:rPr>
              <a:t>    illness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4800" dirty="0" smtClean="0">
                <a:latin typeface="Arial Narrow" pitchFamily="34" charset="0"/>
              </a:rPr>
              <a:t>The </a:t>
            </a:r>
            <a:r>
              <a:rPr lang="en-US" sz="4800" dirty="0" err="1" smtClean="0">
                <a:latin typeface="Arial Narrow" pitchFamily="34" charset="0"/>
              </a:rPr>
              <a:t>proteinuria</a:t>
            </a:r>
            <a:r>
              <a:rPr lang="en-US" sz="4800" dirty="0" smtClean="0">
                <a:latin typeface="Arial Narrow" pitchFamily="34" charset="0"/>
              </a:rPr>
              <a:t> is </a:t>
            </a:r>
            <a:r>
              <a:rPr lang="en-US" sz="4800" u="sng" dirty="0" smtClean="0">
                <a:latin typeface="Arial Narrow" pitchFamily="34" charset="0"/>
              </a:rPr>
              <a:t>nonselective</a:t>
            </a:r>
            <a:r>
              <a:rPr lang="en-US" sz="4800" dirty="0" smtClean="0">
                <a:latin typeface="Arial Narrow" pitchFamily="34" charset="0"/>
              </a:rPr>
              <a:t>, with urinary loss of globulins as well as smaller albumin molecules</a:t>
            </a:r>
          </a:p>
          <a:p>
            <a:pPr>
              <a:buFontTx/>
              <a:buChar char="-"/>
            </a:pPr>
            <a:r>
              <a:rPr lang="en-US" sz="4800" u="sng" dirty="0" smtClean="0">
                <a:latin typeface="Arial Narrow" pitchFamily="34" charset="0"/>
              </a:rPr>
              <a:t>Does not usually respond to corticosteroid therapy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>
                <a:latin typeface="Arial Narrow" pitchFamily="34" charset="0"/>
              </a:rPr>
              <a:t>- Only about 40% suffer progressive disease terminating in renal failure after 2 to 20 years.</a:t>
            </a:r>
          </a:p>
          <a:p>
            <a:pPr>
              <a:buNone/>
            </a:pPr>
            <a:r>
              <a:rPr lang="en-US" sz="4400" dirty="0" smtClean="0">
                <a:latin typeface="Arial Narrow" pitchFamily="34" charset="0"/>
              </a:rPr>
              <a:t>-  An additional 10% to 30% have a more benign course with partial or complete remission of </a:t>
            </a:r>
            <a:r>
              <a:rPr lang="en-US" sz="4400" dirty="0" err="1" smtClean="0">
                <a:latin typeface="Arial Narrow" pitchFamily="34" charset="0"/>
              </a:rPr>
              <a:t>proteinuria</a:t>
            </a:r>
            <a:r>
              <a:rPr lang="en-US" sz="4400" dirty="0" smtClean="0">
                <a:latin typeface="Arial Narrow" pitchFamily="34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1752601"/>
            <a:ext cx="8534400" cy="1847850"/>
          </a:xfrm>
        </p:spPr>
        <p:txBody>
          <a:bodyPr>
            <a:noAutofit/>
          </a:bodyPr>
          <a:lstStyle/>
          <a:p>
            <a:r>
              <a:rPr lang="en-US" sz="6600" dirty="0" smtClean="0">
                <a:latin typeface="Arial Narrow" pitchFamily="34" charset="0"/>
              </a:rPr>
              <a:t>The major renal</a:t>
            </a:r>
            <a:br>
              <a:rPr lang="en-US" sz="6600" dirty="0" smtClean="0">
                <a:latin typeface="Arial Narrow" pitchFamily="34" charset="0"/>
              </a:rPr>
            </a:br>
            <a:r>
              <a:rPr lang="en-US" sz="6600" dirty="0" smtClean="0">
                <a:latin typeface="Arial Narrow" pitchFamily="34" charset="0"/>
              </a:rPr>
              <a:t>syndromes</a:t>
            </a:r>
            <a:endParaRPr lang="en-US" sz="6600" dirty="0">
              <a:latin typeface="Arial Narrow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</a:rPr>
              <a:t>The Nephritic Syndrome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Arial Narrow" pitchFamily="34" charset="0"/>
              </a:rPr>
              <a:t>- Is  </a:t>
            </a:r>
            <a:r>
              <a:rPr lang="en-US" sz="4000" dirty="0">
                <a:latin typeface="Arial Narrow" pitchFamily="34" charset="0"/>
              </a:rPr>
              <a:t>a clinical complex, usually </a:t>
            </a:r>
            <a:r>
              <a:rPr lang="en-US" sz="4000" dirty="0" smtClean="0">
                <a:latin typeface="Arial Narrow" pitchFamily="34" charset="0"/>
              </a:rPr>
              <a:t>of </a:t>
            </a:r>
            <a:r>
              <a:rPr lang="en-US" sz="4000" u="sng" dirty="0" smtClean="0">
                <a:latin typeface="Arial Narrow" pitchFamily="34" charset="0"/>
              </a:rPr>
              <a:t>acute </a:t>
            </a:r>
            <a:r>
              <a:rPr lang="en-US" sz="4000" u="sng" dirty="0">
                <a:latin typeface="Arial Narrow" pitchFamily="34" charset="0"/>
              </a:rPr>
              <a:t>onset</a:t>
            </a:r>
            <a:r>
              <a:rPr lang="en-US" sz="4000" dirty="0">
                <a:latin typeface="Arial Narrow" pitchFamily="34" charset="0"/>
              </a:rPr>
              <a:t>, characterized by </a:t>
            </a:r>
            <a:endParaRPr lang="en-US" sz="4000" dirty="0" smtClean="0">
              <a:latin typeface="Arial Narrow" pitchFamily="34" charset="0"/>
            </a:endParaRPr>
          </a:p>
          <a:p>
            <a:pPr marL="514350" indent="-514350">
              <a:buAutoNum type="arabicParenBoth"/>
            </a:pPr>
            <a:r>
              <a:rPr lang="en-US" sz="4000" dirty="0" err="1" smtClean="0">
                <a:latin typeface="Arial Narrow" pitchFamily="34" charset="0"/>
              </a:rPr>
              <a:t>hematuria</a:t>
            </a:r>
            <a:r>
              <a:rPr lang="en-US" sz="4000" dirty="0" smtClean="0">
                <a:latin typeface="Arial Narrow" pitchFamily="34" charset="0"/>
              </a:rPr>
              <a:t> </a:t>
            </a:r>
            <a:r>
              <a:rPr lang="en-US" sz="4000" dirty="0">
                <a:latin typeface="Arial Narrow" pitchFamily="34" charset="0"/>
              </a:rPr>
              <a:t>with </a:t>
            </a:r>
            <a:r>
              <a:rPr lang="en-US" sz="4000" dirty="0" err="1" smtClean="0">
                <a:latin typeface="Arial Narrow" pitchFamily="34" charset="0"/>
              </a:rPr>
              <a:t>dysmorphic</a:t>
            </a:r>
            <a:r>
              <a:rPr lang="en-US" sz="4000" dirty="0" smtClean="0">
                <a:latin typeface="Arial Narrow" pitchFamily="34" charset="0"/>
              </a:rPr>
              <a:t> red cells</a:t>
            </a:r>
          </a:p>
          <a:p>
            <a:pPr marL="514350" indent="-514350">
              <a:buAutoNum type="arabicParenBoth"/>
            </a:pPr>
            <a:r>
              <a:rPr lang="en-US" sz="4000" dirty="0" smtClean="0">
                <a:latin typeface="Arial Narrow" pitchFamily="34" charset="0"/>
              </a:rPr>
              <a:t> </a:t>
            </a:r>
            <a:r>
              <a:rPr lang="en-US" sz="4000" dirty="0">
                <a:latin typeface="Arial Narrow" pitchFamily="34" charset="0"/>
              </a:rPr>
              <a:t>some </a:t>
            </a:r>
            <a:r>
              <a:rPr lang="en-US" sz="4000" dirty="0" smtClean="0">
                <a:latin typeface="Arial Narrow" pitchFamily="34" charset="0"/>
              </a:rPr>
              <a:t>degree of </a:t>
            </a:r>
            <a:r>
              <a:rPr lang="en-US" sz="4000" dirty="0" err="1">
                <a:latin typeface="Arial Narrow" pitchFamily="34" charset="0"/>
              </a:rPr>
              <a:t>oliguria</a:t>
            </a:r>
            <a:r>
              <a:rPr lang="en-US" sz="4000" dirty="0">
                <a:latin typeface="Arial Narrow" pitchFamily="34" charset="0"/>
              </a:rPr>
              <a:t> and </a:t>
            </a:r>
            <a:r>
              <a:rPr lang="en-US" sz="4000" dirty="0" err="1" smtClean="0">
                <a:latin typeface="Arial Narrow" pitchFamily="34" charset="0"/>
              </a:rPr>
              <a:t>azotemia</a:t>
            </a:r>
            <a:endParaRPr lang="en-US" sz="4000" dirty="0" smtClean="0">
              <a:latin typeface="Arial Narrow" pitchFamily="34" charset="0"/>
            </a:endParaRPr>
          </a:p>
          <a:p>
            <a:pPr marL="514350" indent="-514350">
              <a:buAutoNum type="arabicParenBoth"/>
            </a:pPr>
            <a:r>
              <a:rPr lang="en-US" sz="4000" dirty="0" smtClean="0">
                <a:latin typeface="Arial Narrow" pitchFamily="34" charset="0"/>
              </a:rPr>
              <a:t>hypertension</a:t>
            </a:r>
            <a:r>
              <a:rPr lang="en-US" sz="4000" i="1" dirty="0" smtClean="0">
                <a:latin typeface="Arial Narrow" pitchFamily="34" charset="0"/>
              </a:rPr>
              <a:t>.</a:t>
            </a:r>
            <a:endParaRPr lang="en-US" sz="4000" i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/>
          <a:lstStyle/>
          <a:p>
            <a:pPr>
              <a:buNone/>
            </a:pPr>
            <a:r>
              <a:rPr lang="en-US" sz="3600" dirty="0" smtClean="0">
                <a:latin typeface="Arial Narrow" pitchFamily="34" charset="0"/>
              </a:rPr>
              <a:t>- </a:t>
            </a:r>
            <a:r>
              <a:rPr lang="en-US" sz="5400" dirty="0" smtClean="0">
                <a:latin typeface="Arial Narrow" pitchFamily="34" charset="0"/>
              </a:rPr>
              <a:t>Although </a:t>
            </a:r>
            <a:r>
              <a:rPr lang="en-US" sz="5400" dirty="0" err="1" smtClean="0">
                <a:latin typeface="Arial Narrow" pitchFamily="34" charset="0"/>
              </a:rPr>
              <a:t>proteinuria</a:t>
            </a:r>
            <a:r>
              <a:rPr lang="en-US" sz="5400" dirty="0" smtClean="0">
                <a:latin typeface="Arial Narrow" pitchFamily="34" charset="0"/>
              </a:rPr>
              <a:t> and even edema also may be present, these usually are not as severe as in the </a:t>
            </a:r>
            <a:r>
              <a:rPr lang="en-US" sz="5400" dirty="0" err="1" smtClean="0">
                <a:latin typeface="Arial Narrow" pitchFamily="34" charset="0"/>
              </a:rPr>
              <a:t>nephrotic</a:t>
            </a:r>
            <a:r>
              <a:rPr lang="en-US" sz="5400" dirty="0" smtClean="0">
                <a:latin typeface="Arial Narrow" pitchFamily="34" charset="0"/>
              </a:rPr>
              <a:t> syndrome. </a:t>
            </a:r>
          </a:p>
          <a:p>
            <a:pPr>
              <a:buNone/>
            </a:pPr>
            <a:endParaRPr lang="en-US" sz="5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4400" dirty="0" smtClean="0">
                <a:latin typeface="Arial Narrow" pitchFamily="34" charset="0"/>
              </a:rPr>
              <a:t>The lesions that cause the nephritic syndrome have in common </a:t>
            </a:r>
          </a:p>
          <a:p>
            <a:pPr marL="514350" indent="-514350">
              <a:buAutoNum type="alphaLcPeriod"/>
            </a:pPr>
            <a:r>
              <a:rPr lang="en-US" sz="4400" dirty="0" smtClean="0">
                <a:latin typeface="Arial Narrow" pitchFamily="34" charset="0"/>
              </a:rPr>
              <a:t>proliferation of the cells within the </a:t>
            </a:r>
            <a:r>
              <a:rPr lang="en-US" sz="4400" dirty="0" err="1" smtClean="0">
                <a:latin typeface="Arial Narrow" pitchFamily="34" charset="0"/>
              </a:rPr>
              <a:t>glomeruli</a:t>
            </a:r>
            <a:r>
              <a:rPr lang="en-US" sz="4400" dirty="0" smtClean="0">
                <a:latin typeface="Arial Narrow" pitchFamily="34" charset="0"/>
              </a:rPr>
              <a:t>, </a:t>
            </a:r>
          </a:p>
          <a:p>
            <a:pPr marL="514350" indent="-514350">
              <a:buAutoNum type="alphaLcPeriod"/>
            </a:pPr>
            <a:r>
              <a:rPr lang="en-US" sz="4400" dirty="0" smtClean="0">
                <a:latin typeface="Arial Narrow" pitchFamily="34" charset="0"/>
              </a:rPr>
              <a:t>Accompanied by an inflammatory </a:t>
            </a:r>
            <a:r>
              <a:rPr lang="en-US" sz="4400" dirty="0" err="1" smtClean="0">
                <a:latin typeface="Arial Narrow" pitchFamily="34" charset="0"/>
              </a:rPr>
              <a:t>leukocytic</a:t>
            </a:r>
            <a:r>
              <a:rPr lang="en-US" sz="4400" dirty="0" smtClean="0">
                <a:latin typeface="Arial Narrow" pitchFamily="34" charset="0"/>
              </a:rPr>
              <a:t> infiltrate. </a:t>
            </a:r>
            <a:endParaRPr lang="en-US" sz="4400" i="1" dirty="0" smtClean="0">
              <a:latin typeface="Arial Narrow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4000" dirty="0" smtClean="0">
                <a:latin typeface="Arial Narrow" pitchFamily="34" charset="0"/>
              </a:rPr>
              <a:t>This inflammatory reaction severely injures the capillary walls, permitting blood to pass into the urine and inducing hemodynamic changes that lead to a reduction in the GFR.</a:t>
            </a:r>
          </a:p>
          <a:p>
            <a:pPr>
              <a:buNone/>
            </a:pPr>
            <a:endParaRPr lang="en-US" sz="4000" dirty="0" smtClean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4800" dirty="0" smtClean="0">
                <a:latin typeface="Arial Narrow" pitchFamily="34" charset="0"/>
              </a:rPr>
              <a:t>The reduced GFR is manifested clinically by</a:t>
            </a:r>
          </a:p>
          <a:p>
            <a:pPr>
              <a:buNone/>
            </a:pPr>
            <a:r>
              <a:rPr lang="en-US" sz="4800" dirty="0" smtClean="0">
                <a:latin typeface="Arial Narrow" pitchFamily="34" charset="0"/>
              </a:rPr>
              <a:t>a. </a:t>
            </a:r>
            <a:r>
              <a:rPr lang="en-US" sz="4800" dirty="0" err="1" smtClean="0">
                <a:latin typeface="Arial Narrow" pitchFamily="34" charset="0"/>
              </a:rPr>
              <a:t>Oliguria</a:t>
            </a:r>
            <a:r>
              <a:rPr lang="en-US" sz="4800" dirty="0" smtClean="0">
                <a:latin typeface="Arial Narrow" pitchFamily="34" charset="0"/>
              </a:rPr>
              <a:t>, </a:t>
            </a:r>
          </a:p>
          <a:p>
            <a:pPr>
              <a:buNone/>
            </a:pPr>
            <a:r>
              <a:rPr lang="en-US" sz="4800" dirty="0" smtClean="0">
                <a:latin typeface="Arial Narrow" pitchFamily="34" charset="0"/>
              </a:rPr>
              <a:t>b. Fluid retention </a:t>
            </a:r>
          </a:p>
          <a:p>
            <a:pPr>
              <a:buNone/>
            </a:pPr>
            <a:endParaRPr lang="en-US" sz="3600" dirty="0" smtClean="0">
              <a:latin typeface="Arial Narrow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>
                <a:latin typeface="Arial Narrow" pitchFamily="34" charset="0"/>
              </a:rPr>
              <a:t>c. </a:t>
            </a:r>
            <a:r>
              <a:rPr lang="en-US" sz="4400" dirty="0" err="1" smtClean="0">
                <a:latin typeface="Arial Narrow" pitchFamily="34" charset="0"/>
              </a:rPr>
              <a:t>Azotemia</a:t>
            </a:r>
            <a:r>
              <a:rPr lang="en-US" sz="4400" dirty="0" smtClean="0">
                <a:latin typeface="Arial Narrow" pitchFamily="34" charset="0"/>
              </a:rPr>
              <a:t>. </a:t>
            </a:r>
          </a:p>
          <a:p>
            <a:pPr>
              <a:buNone/>
            </a:pPr>
            <a:r>
              <a:rPr lang="en-US" sz="4400" dirty="0" smtClean="0">
                <a:latin typeface="Arial Narrow" pitchFamily="34" charset="0"/>
              </a:rPr>
              <a:t>d. Hypertension probably is a result of both the fluid retention and some augmented  </a:t>
            </a:r>
            <a:r>
              <a:rPr lang="en-US" sz="4400" dirty="0" err="1" smtClean="0">
                <a:latin typeface="Arial Narrow" pitchFamily="34" charset="0"/>
              </a:rPr>
              <a:t>renin</a:t>
            </a:r>
            <a:r>
              <a:rPr lang="en-US" sz="4400" dirty="0" smtClean="0">
                <a:latin typeface="Arial Narrow" pitchFamily="34" charset="0"/>
              </a:rPr>
              <a:t> release from the ischemic kidneys</a:t>
            </a:r>
            <a:endParaRPr lang="en-US" sz="44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- </a:t>
            </a:r>
            <a:r>
              <a:rPr lang="en-US" sz="4000" dirty="0" smtClean="0">
                <a:latin typeface="Arial Narrow" pitchFamily="34" charset="0"/>
              </a:rPr>
              <a:t>The acute nephritic syndrome may be produced by systemic disorders such as systemic lupus </a:t>
            </a:r>
            <a:r>
              <a:rPr lang="en-US" sz="4000" dirty="0" err="1" smtClean="0">
                <a:latin typeface="Arial Narrow" pitchFamily="34" charset="0"/>
              </a:rPr>
              <a:t>erythematosus</a:t>
            </a:r>
            <a:r>
              <a:rPr lang="en-US" sz="4000" dirty="0" smtClean="0">
                <a:latin typeface="Arial Narrow" pitchFamily="34" charset="0"/>
              </a:rPr>
              <a:t>, or it may be secondary to primary </a:t>
            </a:r>
            <a:r>
              <a:rPr lang="en-US" sz="4000" dirty="0" err="1" smtClean="0">
                <a:latin typeface="Arial Narrow" pitchFamily="34" charset="0"/>
              </a:rPr>
              <a:t>glomerular</a:t>
            </a:r>
            <a:r>
              <a:rPr lang="en-US" sz="4000" dirty="0" smtClean="0">
                <a:latin typeface="Arial Narrow" pitchFamily="34" charset="0"/>
              </a:rPr>
              <a:t> disease.</a:t>
            </a:r>
          </a:p>
          <a:p>
            <a:pPr>
              <a:buNone/>
            </a:pPr>
            <a:r>
              <a:rPr lang="en-US" sz="4000" dirty="0" smtClean="0">
                <a:latin typeface="Arial Narrow" pitchFamily="34" charset="0"/>
              </a:rPr>
              <a:t>- </a:t>
            </a:r>
            <a:r>
              <a:rPr lang="en-US" sz="4000" u="sng" dirty="0" smtClean="0">
                <a:latin typeface="Arial Narrow" pitchFamily="34" charset="0"/>
              </a:rPr>
              <a:t>The latter is exemplified by acute </a:t>
            </a:r>
            <a:r>
              <a:rPr lang="en-US" sz="4000" u="sng" dirty="0" err="1" smtClean="0">
                <a:latin typeface="Arial Narrow" pitchFamily="34" charset="0"/>
              </a:rPr>
              <a:t>postinfectious</a:t>
            </a:r>
            <a:r>
              <a:rPr lang="en-US" sz="4000" u="sng" dirty="0" smtClean="0">
                <a:latin typeface="Arial Narrow" pitchFamily="34" charset="0"/>
              </a:rPr>
              <a:t> </a:t>
            </a:r>
            <a:r>
              <a:rPr lang="en-US" sz="4000" u="sng" dirty="0" err="1" smtClean="0">
                <a:latin typeface="Arial Narrow" pitchFamily="34" charset="0"/>
              </a:rPr>
              <a:t>glomerulo</a:t>
            </a:r>
            <a:r>
              <a:rPr lang="en-US" sz="4000" u="sng" dirty="0" smtClean="0">
                <a:latin typeface="Arial Narrow" pitchFamily="34" charset="0"/>
              </a:rPr>
              <a:t> nephritis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latin typeface="Arial Narrow" pitchFamily="34" charset="0"/>
              </a:rPr>
              <a:t>Acute </a:t>
            </a:r>
            <a:r>
              <a:rPr lang="en-US" sz="4000" b="1" dirty="0" err="1" smtClean="0">
                <a:latin typeface="Arial Narrow" pitchFamily="34" charset="0"/>
              </a:rPr>
              <a:t>Postinfectious</a:t>
            </a:r>
            <a:r>
              <a:rPr lang="en-US" sz="4000" b="1" dirty="0" smtClean="0">
                <a:latin typeface="Arial Narrow" pitchFamily="34" charset="0"/>
              </a:rPr>
              <a:t> (</a:t>
            </a:r>
            <a:r>
              <a:rPr lang="en-US" sz="4000" b="1" dirty="0" err="1" smtClean="0">
                <a:latin typeface="Arial Narrow" pitchFamily="34" charset="0"/>
              </a:rPr>
              <a:t>Poststreptococcal</a:t>
            </a:r>
            <a:r>
              <a:rPr lang="en-US" sz="4000" b="1" dirty="0" smtClean="0">
                <a:latin typeface="Arial Narrow" pitchFamily="34" charset="0"/>
              </a:rPr>
              <a:t>)</a:t>
            </a:r>
            <a:br>
              <a:rPr lang="en-US" sz="4000" b="1" dirty="0" smtClean="0">
                <a:latin typeface="Arial Narrow" pitchFamily="34" charset="0"/>
              </a:rPr>
            </a:br>
            <a:r>
              <a:rPr lang="en-US" sz="4000" b="1" dirty="0" err="1" smtClean="0">
                <a:latin typeface="Arial Narrow" pitchFamily="34" charset="0"/>
              </a:rPr>
              <a:t>Glomerulonephritis</a:t>
            </a:r>
            <a:r>
              <a:rPr lang="en-US" sz="4000" b="1" dirty="0" smtClean="0">
                <a:latin typeface="Arial Narrow" pitchFamily="34" charset="0"/>
              </a:rPr>
              <a:t/>
            </a:r>
            <a:br>
              <a:rPr lang="en-US" sz="4000" b="1" dirty="0" smtClean="0">
                <a:latin typeface="Arial Narrow" pitchFamily="34" charset="0"/>
              </a:rPr>
            </a:br>
            <a:endParaRPr lang="en-US" sz="4000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i="1" dirty="0" smtClean="0">
                <a:latin typeface="Arial Narrow" pitchFamily="34" charset="0"/>
              </a:rPr>
              <a:t>-   </a:t>
            </a:r>
            <a:r>
              <a:rPr lang="en-US" sz="5400" dirty="0" smtClean="0">
                <a:latin typeface="Arial Narrow" pitchFamily="34" charset="0"/>
              </a:rPr>
              <a:t>Acute </a:t>
            </a:r>
            <a:r>
              <a:rPr lang="en-US" sz="5400" dirty="0" err="1" smtClean="0">
                <a:latin typeface="Arial Narrow" pitchFamily="34" charset="0"/>
              </a:rPr>
              <a:t>postinfectious</a:t>
            </a:r>
            <a:r>
              <a:rPr lang="en-US" sz="5400" dirty="0" smtClean="0">
                <a:latin typeface="Arial Narrow" pitchFamily="34" charset="0"/>
              </a:rPr>
              <a:t> GN, one of the more frequently occurring </a:t>
            </a:r>
            <a:r>
              <a:rPr lang="en-US" sz="5400" dirty="0" err="1" smtClean="0">
                <a:latin typeface="Arial Narrow" pitchFamily="34" charset="0"/>
              </a:rPr>
              <a:t>glomerular</a:t>
            </a:r>
            <a:r>
              <a:rPr lang="en-US" sz="5400" dirty="0" smtClean="0">
                <a:latin typeface="Arial Narrow" pitchFamily="34" charset="0"/>
              </a:rPr>
              <a:t> disorders</a:t>
            </a:r>
            <a:endParaRPr lang="en-US" sz="5400" i="1" dirty="0" smtClean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The classic case of </a:t>
            </a:r>
            <a:r>
              <a:rPr lang="en-US" sz="3600" dirty="0" err="1" smtClean="0">
                <a:latin typeface="Arial Narrow" pitchFamily="34" charset="0"/>
              </a:rPr>
              <a:t>poststreptococcal</a:t>
            </a:r>
            <a:r>
              <a:rPr lang="en-US" sz="3600" dirty="0" smtClean="0">
                <a:latin typeface="Arial Narrow" pitchFamily="34" charset="0"/>
              </a:rPr>
              <a:t> GN develops in a child 1 to 4 weeks after they recover from a group A streptococcal infection. </a:t>
            </a:r>
          </a:p>
          <a:p>
            <a:pPr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Only certain “</a:t>
            </a:r>
            <a:r>
              <a:rPr lang="en-US" sz="3600" dirty="0" err="1" smtClean="0">
                <a:latin typeface="Arial Narrow" pitchFamily="34" charset="0"/>
              </a:rPr>
              <a:t>nephritogenic</a:t>
            </a:r>
            <a:r>
              <a:rPr lang="en-US" sz="3600" dirty="0" smtClean="0">
                <a:latin typeface="Arial Narrow" pitchFamily="34" charset="0"/>
              </a:rPr>
              <a:t>” strains of </a:t>
            </a:r>
            <a:r>
              <a:rPr lang="el-GR" sz="3600" dirty="0" smtClean="0">
                <a:latin typeface="Arial Narrow" pitchFamily="34" charset="0"/>
              </a:rPr>
              <a:t>β-</a:t>
            </a:r>
            <a:r>
              <a:rPr lang="en-US" sz="3600" dirty="0" smtClean="0">
                <a:latin typeface="Arial Narrow" pitchFamily="34" charset="0"/>
              </a:rPr>
              <a:t>hemolytic streptococci evoke </a:t>
            </a:r>
            <a:r>
              <a:rPr lang="en-US" sz="3600" dirty="0" err="1" smtClean="0">
                <a:latin typeface="Arial Narrow" pitchFamily="34" charset="0"/>
              </a:rPr>
              <a:t>glomerular</a:t>
            </a:r>
            <a:r>
              <a:rPr lang="en-US" sz="3600" dirty="0" smtClean="0">
                <a:latin typeface="Arial Narrow" pitchFamily="34" charset="0"/>
              </a:rPr>
              <a:t> disease.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4000" dirty="0" smtClean="0">
                <a:latin typeface="Arial Narrow" pitchFamily="34" charset="0"/>
              </a:rPr>
              <a:t>The main exogenous pattern is seen in </a:t>
            </a:r>
            <a:r>
              <a:rPr lang="en-US" sz="4000" dirty="0" err="1" smtClean="0">
                <a:latin typeface="Arial Narrow" pitchFamily="34" charset="0"/>
              </a:rPr>
              <a:t>poststreptococcal</a:t>
            </a:r>
            <a:r>
              <a:rPr lang="en-US" sz="4000" dirty="0" smtClean="0">
                <a:latin typeface="Arial Narrow" pitchFamily="34" charset="0"/>
              </a:rPr>
              <a:t> </a:t>
            </a:r>
            <a:r>
              <a:rPr lang="en-US" sz="4000" dirty="0" err="1" smtClean="0">
                <a:latin typeface="Arial Narrow" pitchFamily="34" charset="0"/>
              </a:rPr>
              <a:t>Glomerulonephrits</a:t>
            </a:r>
            <a:endParaRPr lang="en-US" sz="4000" dirty="0" smtClean="0">
              <a:latin typeface="Arial Narrow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Arial Narrow" pitchFamily="34" charset="0"/>
              </a:rPr>
              <a:t>I. </a:t>
            </a:r>
            <a:r>
              <a:rPr lang="en-US" sz="5400" b="1" dirty="0" err="1" smtClean="0">
                <a:latin typeface="Arial Narrow" pitchFamily="34" charset="0"/>
              </a:rPr>
              <a:t>Nephrotic</a:t>
            </a:r>
            <a:r>
              <a:rPr lang="en-US" sz="5400" b="1" dirty="0" smtClean="0">
                <a:latin typeface="Arial Narrow" pitchFamily="34" charset="0"/>
              </a:rPr>
              <a:t> syndrome</a:t>
            </a:r>
            <a:endParaRPr lang="en-US" sz="5400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Arial Narrow" pitchFamily="34" charset="0"/>
              </a:rPr>
              <a:t>- </a:t>
            </a:r>
            <a:r>
              <a:rPr lang="en-US" sz="4400" dirty="0" smtClean="0">
                <a:latin typeface="Arial Narrow" pitchFamily="34" charset="0"/>
              </a:rPr>
              <a:t>Is </a:t>
            </a:r>
            <a:r>
              <a:rPr lang="en-US" sz="4400" dirty="0">
                <a:latin typeface="Arial Narrow" pitchFamily="34" charset="0"/>
              </a:rPr>
              <a:t>a </a:t>
            </a:r>
            <a:r>
              <a:rPr lang="en-US" sz="4400" dirty="0" err="1">
                <a:latin typeface="Arial Narrow" pitchFamily="34" charset="0"/>
              </a:rPr>
              <a:t>glomerular</a:t>
            </a:r>
            <a:r>
              <a:rPr lang="en-US" sz="4400" dirty="0">
                <a:latin typeface="Arial Narrow" pitchFamily="34" charset="0"/>
              </a:rPr>
              <a:t> syndrome </a:t>
            </a:r>
            <a:r>
              <a:rPr lang="en-US" sz="4400" dirty="0" smtClean="0">
                <a:latin typeface="Arial Narrow" pitchFamily="34" charset="0"/>
              </a:rPr>
              <a:t>characterized by: </a:t>
            </a:r>
          </a:p>
          <a:p>
            <a:pPr marL="514350" indent="-514350">
              <a:buNone/>
            </a:pPr>
            <a:r>
              <a:rPr lang="en-US" sz="4400" dirty="0" smtClean="0">
                <a:latin typeface="Arial Narrow" pitchFamily="34" charset="0"/>
              </a:rPr>
              <a:t>a. Massive </a:t>
            </a:r>
            <a:r>
              <a:rPr lang="en-US" sz="4400" dirty="0" err="1" smtClean="0">
                <a:latin typeface="Arial Narrow" pitchFamily="34" charset="0"/>
              </a:rPr>
              <a:t>proteinuria</a:t>
            </a:r>
            <a:r>
              <a:rPr lang="en-US" sz="4400" dirty="0" smtClean="0">
                <a:latin typeface="Arial Narrow" pitchFamily="34" charset="0"/>
              </a:rPr>
              <a:t> </a:t>
            </a:r>
            <a:r>
              <a:rPr lang="en-US" sz="4400" dirty="0">
                <a:latin typeface="Arial Narrow" pitchFamily="34" charset="0"/>
              </a:rPr>
              <a:t>(excretion of greater </a:t>
            </a:r>
            <a:r>
              <a:rPr lang="en-US" sz="4400" dirty="0" smtClean="0">
                <a:latin typeface="Arial Narrow" pitchFamily="34" charset="0"/>
              </a:rPr>
              <a:t>than  3.5 </a:t>
            </a:r>
            <a:r>
              <a:rPr lang="en-US" sz="4400" dirty="0">
                <a:latin typeface="Arial Narrow" pitchFamily="34" charset="0"/>
              </a:rPr>
              <a:t>g of protein/day in adults), </a:t>
            </a:r>
            <a:endParaRPr lang="en-US" sz="4400" dirty="0" smtClean="0">
              <a:latin typeface="Arial Narrow" pitchFamily="34" charset="0"/>
            </a:endParaRPr>
          </a:p>
          <a:p>
            <a:pPr marL="514350" indent="-514350">
              <a:buNone/>
            </a:pPr>
            <a:r>
              <a:rPr lang="en-US" sz="4400" dirty="0" smtClean="0">
                <a:latin typeface="Arial Narrow" pitchFamily="34" charset="0"/>
              </a:rPr>
              <a:t>b. </a:t>
            </a:r>
            <a:r>
              <a:rPr lang="en-US" sz="4400" dirty="0" err="1" smtClean="0">
                <a:latin typeface="Arial Narrow" pitchFamily="34" charset="0"/>
              </a:rPr>
              <a:t>Hypoalbuminemia</a:t>
            </a:r>
            <a:r>
              <a:rPr lang="en-US" sz="4400" dirty="0" smtClean="0">
                <a:latin typeface="Arial Narrow" pitchFamily="34" charset="0"/>
              </a:rPr>
              <a:t>,</a:t>
            </a:r>
            <a:r>
              <a:rPr lang="en-US" sz="4400" i="1" dirty="0" smtClean="0">
                <a:latin typeface="Arial Narrow" pitchFamily="34" charset="0"/>
              </a:rPr>
              <a:t> </a:t>
            </a:r>
            <a:r>
              <a:rPr lang="en-US" sz="4400" dirty="0" smtClean="0">
                <a:latin typeface="Arial Narrow" pitchFamily="34" charset="0"/>
              </a:rPr>
              <a:t>with plasma albumin levels less than 3 g/</a:t>
            </a:r>
            <a:r>
              <a:rPr lang="en-US" sz="4400" dirty="0" err="1" smtClean="0">
                <a:latin typeface="Arial Narrow" pitchFamily="34" charset="0"/>
              </a:rPr>
              <a:t>dL</a:t>
            </a:r>
            <a:endParaRPr lang="en-US" sz="44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b="1" dirty="0" smtClean="0">
                <a:latin typeface="Arial Narrow" pitchFamily="34" charset="0"/>
              </a:rPr>
              <a:t>Clinical Cour</a:t>
            </a:r>
            <a:r>
              <a:rPr lang="en-US" dirty="0" smtClean="0"/>
              <a:t>se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4000" dirty="0" smtClean="0">
                <a:latin typeface="Arial Narrow" pitchFamily="34" charset="0"/>
              </a:rPr>
              <a:t>The </a:t>
            </a:r>
            <a:r>
              <a:rPr lang="en-US" sz="4000" dirty="0">
                <a:latin typeface="Arial Narrow" pitchFamily="34" charset="0"/>
              </a:rPr>
              <a:t>onset of the kidney disease tends to be abrupt, </a:t>
            </a:r>
            <a:r>
              <a:rPr lang="en-US" sz="4000" dirty="0" smtClean="0">
                <a:latin typeface="Arial Narrow" pitchFamily="34" charset="0"/>
              </a:rPr>
              <a:t>manifested  by </a:t>
            </a:r>
          </a:p>
          <a:p>
            <a:pPr>
              <a:buNone/>
            </a:pPr>
            <a:r>
              <a:rPr lang="en-US" sz="4000" dirty="0" smtClean="0">
                <a:latin typeface="Arial Narrow" pitchFamily="34" charset="0"/>
              </a:rPr>
              <a:t>a. Malaise,</a:t>
            </a:r>
          </a:p>
          <a:p>
            <a:pPr marL="514350" indent="-514350">
              <a:buAutoNum type="alphaLcPeriod" startAt="2"/>
            </a:pPr>
            <a:r>
              <a:rPr lang="en-US" sz="4000" dirty="0" smtClean="0">
                <a:latin typeface="Arial Narrow" pitchFamily="34" charset="0"/>
              </a:rPr>
              <a:t>A slight fever and nausea. </a:t>
            </a:r>
          </a:p>
          <a:p>
            <a:pPr marL="514350" indent="-514350">
              <a:buAutoNum type="alphaLcPeriod" startAt="2"/>
            </a:pPr>
            <a:r>
              <a:rPr lang="en-US" sz="4000" dirty="0" smtClean="0">
                <a:latin typeface="Arial Narrow" pitchFamily="34" charset="0"/>
              </a:rPr>
              <a:t>The nephritic syndrome</a:t>
            </a:r>
            <a:r>
              <a:rPr lang="en-US" dirty="0"/>
              <a:t>. </a:t>
            </a:r>
            <a:endParaRPr lang="en-US" dirty="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Tx/>
              <a:buChar char="-"/>
            </a:pPr>
            <a:r>
              <a:rPr lang="en-US" sz="4400" dirty="0" smtClean="0">
                <a:latin typeface="Arial Narrow" pitchFamily="34" charset="0"/>
              </a:rPr>
              <a:t>In the usual case, </a:t>
            </a:r>
            <a:r>
              <a:rPr lang="en-US" sz="4400" dirty="0" err="1" smtClean="0">
                <a:latin typeface="Arial Narrow" pitchFamily="34" charset="0"/>
              </a:rPr>
              <a:t>oliguria</a:t>
            </a:r>
            <a:r>
              <a:rPr lang="en-US" sz="4400" dirty="0" smtClean="0">
                <a:latin typeface="Arial Narrow" pitchFamily="34" charset="0"/>
              </a:rPr>
              <a:t>, </a:t>
            </a:r>
            <a:r>
              <a:rPr lang="en-US" sz="4400" dirty="0" err="1" smtClean="0">
                <a:latin typeface="Arial Narrow" pitchFamily="34" charset="0"/>
              </a:rPr>
              <a:t>azotemia</a:t>
            </a:r>
            <a:r>
              <a:rPr lang="en-US" sz="4400" dirty="0" smtClean="0">
                <a:latin typeface="Arial Narrow" pitchFamily="34" charset="0"/>
              </a:rPr>
              <a:t>, and hypertension are only mild to moderate.</a:t>
            </a:r>
          </a:p>
          <a:p>
            <a:pPr marL="514350" indent="-514350">
              <a:buFontTx/>
              <a:buChar char="-"/>
            </a:pPr>
            <a:r>
              <a:rPr lang="en-US" sz="4400" dirty="0" smtClean="0">
                <a:latin typeface="Arial Narrow" pitchFamily="34" charset="0"/>
              </a:rPr>
              <a:t> Characteristically, there is gross </a:t>
            </a:r>
            <a:r>
              <a:rPr lang="en-US" sz="4400" dirty="0" err="1" smtClean="0">
                <a:latin typeface="Arial Narrow" pitchFamily="34" charset="0"/>
              </a:rPr>
              <a:t>hematuria</a:t>
            </a:r>
            <a:r>
              <a:rPr lang="en-US" sz="4400" dirty="0" smtClean="0">
                <a:latin typeface="Arial Narrow" pitchFamily="34" charset="0"/>
              </a:rPr>
              <a:t>, the urine appearing </a:t>
            </a:r>
            <a:r>
              <a:rPr lang="en-US" sz="4400" u="sng" dirty="0" smtClean="0">
                <a:latin typeface="Arial Narrow" pitchFamily="34" charset="0"/>
              </a:rPr>
              <a:t>smoky brown</a:t>
            </a:r>
            <a:endParaRPr lang="en-US" sz="4400" dirty="0" smtClean="0">
              <a:latin typeface="Arial Narrow" pitchFamily="34" charset="0"/>
            </a:endParaRPr>
          </a:p>
          <a:p>
            <a:pPr marL="514350" indent="-514350">
              <a:buNone/>
            </a:pPr>
            <a:endParaRPr lang="en-US" sz="44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Arial Narrow" pitchFamily="34" charset="0"/>
              </a:rPr>
              <a:t>- </a:t>
            </a:r>
            <a:r>
              <a:rPr lang="en-US" sz="4400" dirty="0" smtClean="0">
                <a:latin typeface="Arial Narrow" pitchFamily="34" charset="0"/>
              </a:rPr>
              <a:t>Serum anti–</a:t>
            </a:r>
            <a:r>
              <a:rPr lang="en-US" sz="4400" dirty="0" err="1" smtClean="0">
                <a:latin typeface="Arial Narrow" pitchFamily="34" charset="0"/>
              </a:rPr>
              <a:t>streptolysin</a:t>
            </a:r>
            <a:r>
              <a:rPr lang="en-US" sz="4400" dirty="0" smtClean="0">
                <a:latin typeface="Arial Narrow" pitchFamily="34" charset="0"/>
              </a:rPr>
              <a:t> O antibody titers are elevated in </a:t>
            </a:r>
            <a:r>
              <a:rPr lang="en-US" sz="4400" dirty="0" err="1" smtClean="0">
                <a:latin typeface="Arial Narrow" pitchFamily="34" charset="0"/>
              </a:rPr>
              <a:t>poststreptoco</a:t>
            </a:r>
            <a:r>
              <a:rPr lang="en-US" sz="4400" dirty="0" smtClean="0">
                <a:latin typeface="Arial Narrow" pitchFamily="34" charset="0"/>
              </a:rPr>
              <a:t> </a:t>
            </a:r>
            <a:r>
              <a:rPr lang="en-US" sz="4400" dirty="0" err="1" smtClean="0">
                <a:latin typeface="Arial Narrow" pitchFamily="34" charset="0"/>
              </a:rPr>
              <a:t>ccal</a:t>
            </a:r>
            <a:r>
              <a:rPr lang="en-US" sz="4400" dirty="0" smtClean="0">
                <a:latin typeface="Arial Narrow" pitchFamily="34" charset="0"/>
              </a:rPr>
              <a:t> cases.</a:t>
            </a:r>
          </a:p>
          <a:p>
            <a:pPr>
              <a:buNone/>
            </a:pPr>
            <a:r>
              <a:rPr lang="en-US" sz="4400" dirty="0" smtClean="0">
                <a:latin typeface="Arial Narrow" pitchFamily="34" charset="0"/>
              </a:rPr>
              <a:t>-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4000" dirty="0" smtClean="0">
                <a:latin typeface="Arial Narrow" pitchFamily="34" charset="0"/>
              </a:rPr>
              <a:t> In adults, 15% to 50% of affected persons develop end-stage renal disease over the ensuing few years or 1 to 2 decades, depending on the clinical and </a:t>
            </a:r>
            <a:r>
              <a:rPr lang="en-US" sz="4000" dirty="0" err="1" smtClean="0">
                <a:latin typeface="Arial Narrow" pitchFamily="34" charset="0"/>
              </a:rPr>
              <a:t>histologic</a:t>
            </a:r>
            <a:r>
              <a:rPr lang="en-US" sz="4000" dirty="0" smtClean="0">
                <a:latin typeface="Arial Narrow" pitchFamily="34" charset="0"/>
              </a:rPr>
              <a:t> severity.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- </a:t>
            </a:r>
            <a:r>
              <a:rPr lang="en-US" sz="4400" dirty="0" smtClean="0">
                <a:latin typeface="Arial Narrow" pitchFamily="34" charset="0"/>
              </a:rPr>
              <a:t>By contrast, in children, the prevalence of </a:t>
            </a:r>
            <a:r>
              <a:rPr lang="en-US" sz="4400" dirty="0" err="1" smtClean="0">
                <a:latin typeface="Arial Narrow" pitchFamily="34" charset="0"/>
              </a:rPr>
              <a:t>chronicity</a:t>
            </a:r>
            <a:r>
              <a:rPr lang="en-US" sz="4400" dirty="0" smtClean="0">
                <a:latin typeface="Arial Narrow" pitchFamily="34" charset="0"/>
              </a:rPr>
              <a:t> after sporadic cases of acute </a:t>
            </a:r>
            <a:r>
              <a:rPr lang="en-US" sz="4400" dirty="0" err="1" smtClean="0">
                <a:latin typeface="Arial Narrow" pitchFamily="34" charset="0"/>
              </a:rPr>
              <a:t>postinfectious</a:t>
            </a:r>
            <a:r>
              <a:rPr lang="en-US" sz="4400" dirty="0" smtClean="0">
                <a:latin typeface="Arial Narrow" pitchFamily="34" charset="0"/>
              </a:rPr>
              <a:t> GN is much lower.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err="1" smtClean="0"/>
              <a:t>IgA</a:t>
            </a:r>
            <a:r>
              <a:rPr lang="en-US" i="1" dirty="0" smtClean="0"/>
              <a:t> Nephropathy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This </a:t>
            </a:r>
            <a:r>
              <a:rPr lang="en-US" sz="3600" dirty="0">
                <a:latin typeface="Arial Narrow" pitchFamily="34" charset="0"/>
              </a:rPr>
              <a:t>condition usually affects children and young </a:t>
            </a:r>
            <a:r>
              <a:rPr lang="en-US" sz="3600" dirty="0" smtClean="0">
                <a:latin typeface="Arial Narrow" pitchFamily="34" charset="0"/>
              </a:rPr>
              <a:t>adults and </a:t>
            </a:r>
            <a:r>
              <a:rPr lang="en-US" sz="3600" dirty="0">
                <a:latin typeface="Arial Narrow" pitchFamily="34" charset="0"/>
              </a:rPr>
              <a:t>begins as an episode of gross </a:t>
            </a:r>
            <a:r>
              <a:rPr lang="en-US" sz="3600" dirty="0" err="1">
                <a:latin typeface="Arial Narrow" pitchFamily="34" charset="0"/>
              </a:rPr>
              <a:t>hematuria</a:t>
            </a:r>
            <a:r>
              <a:rPr lang="en-US" sz="3600" dirty="0">
                <a:latin typeface="Arial Narrow" pitchFamily="34" charset="0"/>
              </a:rPr>
              <a:t> that </a:t>
            </a:r>
            <a:r>
              <a:rPr lang="en-US" sz="3600" dirty="0" smtClean="0">
                <a:latin typeface="Arial Narrow" pitchFamily="34" charset="0"/>
              </a:rPr>
              <a:t>occurs within </a:t>
            </a:r>
            <a:r>
              <a:rPr lang="en-US" sz="3600" dirty="0">
                <a:latin typeface="Arial Narrow" pitchFamily="34" charset="0"/>
              </a:rPr>
              <a:t>1 or 2 days of a nonspecific upper respiratory </a:t>
            </a:r>
            <a:r>
              <a:rPr lang="en-US" sz="3600" dirty="0" smtClean="0">
                <a:latin typeface="Arial Narrow" pitchFamily="34" charset="0"/>
              </a:rPr>
              <a:t>tract infection</a:t>
            </a:r>
            <a:r>
              <a:rPr lang="en-US" sz="3600" dirty="0">
                <a:latin typeface="Arial Narrow" pitchFamily="34" charset="0"/>
              </a:rPr>
              <a:t>. </a:t>
            </a:r>
            <a:endParaRPr lang="en-US" sz="3600" dirty="0" smtClean="0">
              <a:latin typeface="Arial Narrow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rial Narrow" pitchFamily="34" charset="0"/>
              </a:rPr>
              <a:t>- </a:t>
            </a:r>
            <a:r>
              <a:rPr lang="en-US" sz="4400" dirty="0" smtClean="0">
                <a:latin typeface="Arial Narrow" pitchFamily="34" charset="0"/>
              </a:rPr>
              <a:t>Typically, the </a:t>
            </a:r>
            <a:r>
              <a:rPr lang="en-US" sz="4400" dirty="0" err="1" smtClean="0">
                <a:latin typeface="Arial Narrow" pitchFamily="34" charset="0"/>
              </a:rPr>
              <a:t>hematuria</a:t>
            </a:r>
            <a:r>
              <a:rPr lang="en-US" sz="4400" dirty="0" smtClean="0">
                <a:latin typeface="Arial Narrow" pitchFamily="34" charset="0"/>
              </a:rPr>
              <a:t> lasts several days and then subsides, only to recur every few months.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3600" dirty="0" err="1" smtClean="0">
                <a:latin typeface="Arial Narrow" pitchFamily="34" charset="0"/>
              </a:rPr>
              <a:t>IgA</a:t>
            </a:r>
            <a:r>
              <a:rPr lang="en-US" sz="3600" dirty="0" smtClean="0">
                <a:latin typeface="Arial Narrow" pitchFamily="34" charset="0"/>
              </a:rPr>
              <a:t> nephropathy is one of </a:t>
            </a:r>
            <a:r>
              <a:rPr lang="en-US" sz="3600" u="sng" dirty="0" smtClean="0">
                <a:latin typeface="Arial Narrow" pitchFamily="34" charset="0"/>
              </a:rPr>
              <a:t>the most common causes of recurrent microscopic or gross </a:t>
            </a:r>
            <a:r>
              <a:rPr lang="en-US" sz="3600" u="sng" dirty="0" err="1" smtClean="0">
                <a:latin typeface="Arial Narrow" pitchFamily="34" charset="0"/>
              </a:rPr>
              <a:t>hematuria</a:t>
            </a:r>
            <a:r>
              <a:rPr lang="en-US" sz="3600" u="sng" dirty="0" smtClean="0">
                <a:latin typeface="Arial Narrow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And is the </a:t>
            </a:r>
            <a:r>
              <a:rPr lang="en-US" sz="3600" u="sng" dirty="0" smtClean="0">
                <a:latin typeface="Arial Narrow" pitchFamily="34" charset="0"/>
              </a:rPr>
              <a:t>most common </a:t>
            </a:r>
            <a:r>
              <a:rPr lang="en-US" sz="3600" u="sng" dirty="0" err="1" smtClean="0">
                <a:latin typeface="Arial Narrow" pitchFamily="34" charset="0"/>
              </a:rPr>
              <a:t>glomerular</a:t>
            </a:r>
            <a:r>
              <a:rPr lang="en-US" sz="3600" u="sng" dirty="0" smtClean="0">
                <a:latin typeface="Arial Narrow" pitchFamily="34" charset="0"/>
              </a:rPr>
              <a:t> disease revealed by renal biopsy worldwide</a:t>
            </a:r>
            <a:r>
              <a:rPr lang="en-US" i="1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itchFamily="34" charset="0"/>
              </a:rPr>
              <a:t>Clinical Course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 </a:t>
            </a:r>
            <a:r>
              <a:rPr lang="en-US" sz="3600" dirty="0" smtClean="0">
                <a:latin typeface="Arial Narrow" pitchFamily="34" charset="0"/>
              </a:rPr>
              <a:t>-  The disease most often affects children and young adults.</a:t>
            </a:r>
          </a:p>
          <a:p>
            <a:pPr>
              <a:buNone/>
            </a:pPr>
            <a:r>
              <a:rPr lang="en-US" sz="3600" dirty="0" smtClean="0">
                <a:latin typeface="Arial Narrow" pitchFamily="34" charset="0"/>
              </a:rPr>
              <a:t>-  More than half of those with </a:t>
            </a:r>
            <a:r>
              <a:rPr lang="en-US" sz="3600" dirty="0" err="1" smtClean="0">
                <a:latin typeface="Arial Narrow" pitchFamily="34" charset="0"/>
              </a:rPr>
              <a:t>IgA</a:t>
            </a:r>
            <a:r>
              <a:rPr lang="en-US" sz="3600" dirty="0" smtClean="0">
                <a:latin typeface="Arial Narrow" pitchFamily="34" charset="0"/>
              </a:rPr>
              <a:t> nephropathy present with   gross </a:t>
            </a:r>
            <a:r>
              <a:rPr lang="en-US" sz="3600" dirty="0" err="1" smtClean="0">
                <a:latin typeface="Arial Narrow" pitchFamily="34" charset="0"/>
              </a:rPr>
              <a:t>hematuria</a:t>
            </a:r>
            <a:r>
              <a:rPr lang="en-US" sz="3600" dirty="0" smtClean="0">
                <a:latin typeface="Arial Narrow" pitchFamily="34" charset="0"/>
              </a:rPr>
              <a:t> after an infection of the respiratory or, less commonly, gastrointestinal or urinary tract; </a:t>
            </a:r>
          </a:p>
          <a:p>
            <a:pPr>
              <a:buNone/>
            </a:pPr>
            <a:endParaRPr lang="en-US" sz="36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400" dirty="0" smtClean="0"/>
              <a:t>-    5% to 10% develop a typical acute nephritic syndrome.</a:t>
            </a:r>
          </a:p>
          <a:p>
            <a:pPr>
              <a:buNone/>
            </a:pPr>
            <a:r>
              <a:rPr lang="en-US" sz="4400" dirty="0" smtClean="0"/>
              <a:t>- The </a:t>
            </a:r>
            <a:r>
              <a:rPr lang="en-US" sz="4400" dirty="0" err="1" smtClean="0"/>
              <a:t>hematuria</a:t>
            </a:r>
            <a:r>
              <a:rPr lang="en-US" sz="4400" dirty="0" smtClean="0"/>
              <a:t> typically lasts for several days and then subsides, only to return every few months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marL="514350" indent="-514350">
              <a:buNone/>
            </a:pPr>
            <a:r>
              <a:rPr lang="en-US" sz="5400" dirty="0" smtClean="0">
                <a:latin typeface="Arial Narrow" pitchFamily="34" charset="0"/>
              </a:rPr>
              <a:t>c. Severe edema</a:t>
            </a:r>
          </a:p>
          <a:p>
            <a:pPr marL="514350" indent="-514350">
              <a:buNone/>
            </a:pPr>
            <a:r>
              <a:rPr lang="en-US" sz="5400" dirty="0" smtClean="0">
                <a:latin typeface="Arial Narrow" pitchFamily="34" charset="0"/>
              </a:rPr>
              <a:t>d. </a:t>
            </a:r>
            <a:r>
              <a:rPr lang="en-US" sz="5400" dirty="0" err="1" smtClean="0">
                <a:latin typeface="Arial Narrow" pitchFamily="34" charset="0"/>
              </a:rPr>
              <a:t>Hyperlipidemia</a:t>
            </a:r>
            <a:r>
              <a:rPr lang="en-US" sz="5400" dirty="0" smtClean="0">
                <a:latin typeface="Arial Narrow" pitchFamily="34" charset="0"/>
              </a:rPr>
              <a:t>,</a:t>
            </a:r>
          </a:p>
          <a:p>
            <a:pPr marL="514350" indent="-514350">
              <a:buNone/>
            </a:pPr>
            <a:r>
              <a:rPr lang="en-US" sz="5400" dirty="0" smtClean="0">
                <a:latin typeface="Arial Narrow" pitchFamily="34" charset="0"/>
              </a:rPr>
              <a:t>e. </a:t>
            </a:r>
            <a:r>
              <a:rPr lang="en-US" sz="5400" dirty="0" err="1" smtClean="0">
                <a:latin typeface="Arial Narrow" pitchFamily="34" charset="0"/>
              </a:rPr>
              <a:t>Lipiduria</a:t>
            </a:r>
            <a:r>
              <a:rPr lang="en-US" sz="5400" dirty="0" smtClean="0">
                <a:latin typeface="Arial Narrow" pitchFamily="34" charset="0"/>
              </a:rPr>
              <a:t> (lipid in the urine).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4000" smtClean="0">
                <a:latin typeface="Arial Narrow" pitchFamily="34" charset="0"/>
              </a:rPr>
              <a:t>Many </a:t>
            </a:r>
            <a:r>
              <a:rPr lang="en-US" sz="4000" dirty="0">
                <a:latin typeface="Arial Narrow" pitchFamily="34" charset="0"/>
              </a:rPr>
              <a:t>patients </a:t>
            </a:r>
            <a:r>
              <a:rPr lang="en-US" sz="4000" dirty="0" smtClean="0">
                <a:latin typeface="Arial Narrow" pitchFamily="34" charset="0"/>
              </a:rPr>
              <a:t>maintain normal </a:t>
            </a:r>
            <a:r>
              <a:rPr lang="en-US" sz="4000" dirty="0">
                <a:latin typeface="Arial Narrow" pitchFamily="34" charset="0"/>
              </a:rPr>
              <a:t>renal function for decades</a:t>
            </a:r>
            <a:r>
              <a:rPr lang="en-US" sz="4000" dirty="0" smtClean="0">
                <a:latin typeface="Arial Narrow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en-US" sz="4000" dirty="0" smtClean="0">
                <a:latin typeface="Arial Narrow" pitchFamily="34" charset="0"/>
              </a:rPr>
              <a:t> </a:t>
            </a:r>
            <a:r>
              <a:rPr lang="en-US" sz="4000" dirty="0">
                <a:latin typeface="Arial Narrow" pitchFamily="34" charset="0"/>
              </a:rPr>
              <a:t>Slow progression </a:t>
            </a:r>
            <a:r>
              <a:rPr lang="en-US" sz="4000" dirty="0" smtClean="0">
                <a:latin typeface="Arial Narrow" pitchFamily="34" charset="0"/>
              </a:rPr>
              <a:t>to chronic </a:t>
            </a:r>
            <a:r>
              <a:rPr lang="en-US" sz="4000" dirty="0">
                <a:latin typeface="Arial Narrow" pitchFamily="34" charset="0"/>
              </a:rPr>
              <a:t>renal failure occurs in 25% to 50% of cases over </a:t>
            </a:r>
            <a:r>
              <a:rPr lang="en-US" sz="4000" dirty="0" smtClean="0">
                <a:latin typeface="Arial Narrow" pitchFamily="34" charset="0"/>
              </a:rPr>
              <a:t>a period </a:t>
            </a:r>
            <a:r>
              <a:rPr lang="en-US" sz="4000" dirty="0">
                <a:latin typeface="Arial Narrow" pitchFamily="34" charset="0"/>
              </a:rPr>
              <a:t>of 20 years</a:t>
            </a:r>
            <a:r>
              <a:rPr lang="en-US" sz="4000" dirty="0" smtClean="0">
                <a:latin typeface="Arial Narrow" pitchFamily="34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4400" dirty="0" smtClean="0">
                <a:latin typeface="Arial Narrow" pitchFamily="34" charset="0"/>
              </a:rPr>
              <a:t>In all ,there is a  derangement in the capillary walls of the </a:t>
            </a:r>
            <a:r>
              <a:rPr lang="en-US" sz="4400" dirty="0" err="1" smtClean="0">
                <a:latin typeface="Arial Narrow" pitchFamily="34" charset="0"/>
              </a:rPr>
              <a:t>glomeruli</a:t>
            </a:r>
            <a:r>
              <a:rPr lang="en-US" sz="4400" dirty="0" smtClean="0">
                <a:latin typeface="Arial Narrow" pitchFamily="34" charset="0"/>
              </a:rPr>
              <a:t> that results in increased permeability to plasma proteins. </a:t>
            </a:r>
          </a:p>
          <a:p>
            <a:pPr>
              <a:buNone/>
            </a:pPr>
            <a:endParaRPr lang="en-US" sz="3600" dirty="0" smtClean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sz="4800" dirty="0" smtClean="0">
                <a:latin typeface="Arial Narrow" pitchFamily="34" charset="0"/>
              </a:rPr>
              <a:t>Long-standing </a:t>
            </a:r>
            <a:r>
              <a:rPr lang="en-US" sz="4800" dirty="0" smtClean="0">
                <a:latin typeface="Arial Narrow" pitchFamily="34" charset="0"/>
              </a:rPr>
              <a:t> </a:t>
            </a:r>
            <a:r>
              <a:rPr lang="en-US" sz="4800" dirty="0" smtClean="0">
                <a:latin typeface="Arial Narrow" pitchFamily="34" charset="0"/>
              </a:rPr>
              <a:t>heavy proteinuria, leads to</a:t>
            </a:r>
          </a:p>
          <a:p>
            <a:pPr>
              <a:buFontTx/>
              <a:buChar char="-"/>
            </a:pPr>
            <a:r>
              <a:rPr lang="en-US" sz="4800" dirty="0" smtClean="0">
                <a:latin typeface="Arial Narrow" pitchFamily="34" charset="0"/>
              </a:rPr>
              <a:t>A. </a:t>
            </a:r>
            <a:r>
              <a:rPr lang="en-US" sz="4800" dirty="0" smtClean="0">
                <a:latin typeface="Arial Narrow" pitchFamily="34" charset="0"/>
              </a:rPr>
              <a:t>Decreased </a:t>
            </a:r>
            <a:r>
              <a:rPr lang="en-US" sz="4800" dirty="0" smtClean="0">
                <a:latin typeface="Arial Narrow" pitchFamily="34" charset="0"/>
              </a:rPr>
              <a:t>serum </a:t>
            </a:r>
            <a:r>
              <a:rPr lang="en-US" sz="4800" dirty="0" smtClean="0">
                <a:latin typeface="Arial Narrow" pitchFamily="34" charset="0"/>
              </a:rPr>
              <a:t>albumin </a:t>
            </a:r>
            <a:r>
              <a:rPr lang="en-US" sz="4800" dirty="0" smtClean="0">
                <a:latin typeface="Arial Narrow" pitchFamily="34" charset="0"/>
              </a:rPr>
              <a:t>resulting in hypoalbuminemia </a:t>
            </a:r>
          </a:p>
          <a:p>
            <a:pPr>
              <a:buFontTx/>
              <a:buChar char="-"/>
            </a:pPr>
            <a:r>
              <a:rPr lang="en-US" sz="4800" dirty="0" smtClean="0">
                <a:latin typeface="Arial Narrow" pitchFamily="34" charset="0"/>
              </a:rPr>
              <a:t>B. Drop in plasma colloid osmotic pressure. </a:t>
            </a:r>
          </a:p>
          <a:p>
            <a:pPr>
              <a:buNone/>
            </a:pPr>
            <a:endParaRPr lang="en-US" sz="3600" dirty="0" smtClean="0">
              <a:latin typeface="Arial Narrow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>
                <a:latin typeface="Arial Narrow" pitchFamily="34" charset="0"/>
              </a:rPr>
              <a:t>-  E</a:t>
            </a:r>
            <a:r>
              <a:rPr lang="en-US" sz="4800" dirty="0" smtClean="0">
                <a:latin typeface="Arial Narrow" pitchFamily="34" charset="0"/>
              </a:rPr>
              <a:t>dema might be  exacerbated </a:t>
            </a:r>
            <a:r>
              <a:rPr lang="en-US" sz="4800" dirty="0" smtClean="0">
                <a:latin typeface="Arial Narrow" pitchFamily="34" charset="0"/>
              </a:rPr>
              <a:t>and </a:t>
            </a:r>
            <a:r>
              <a:rPr lang="en-US" sz="4800" dirty="0" smtClean="0">
                <a:latin typeface="Arial Narrow" pitchFamily="34" charset="0"/>
              </a:rPr>
              <a:t>may </a:t>
            </a:r>
            <a:r>
              <a:rPr lang="en-US" sz="4800" dirty="0" smtClean="0">
                <a:latin typeface="Arial Narrow" pitchFamily="34" charset="0"/>
              </a:rPr>
              <a:t>lead to the development of generalized edema (termed  anasarca</a:t>
            </a:r>
            <a:r>
              <a:rPr lang="en-US" sz="4000" dirty="0" smtClean="0">
                <a:latin typeface="Arial Narrow" pitchFamily="34" charset="0"/>
              </a:rPr>
              <a:t>).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-  </a:t>
            </a:r>
            <a:r>
              <a:rPr lang="en-US" sz="4400" dirty="0" smtClean="0">
                <a:latin typeface="Arial Narrow" pitchFamily="34" charset="0"/>
              </a:rPr>
              <a:t>The relative frequencies of the several causes of the </a:t>
            </a:r>
            <a:r>
              <a:rPr lang="en-US" sz="4400" dirty="0" err="1" smtClean="0">
                <a:latin typeface="Arial Narrow" pitchFamily="34" charset="0"/>
              </a:rPr>
              <a:t>nephrotic</a:t>
            </a:r>
            <a:r>
              <a:rPr lang="en-US" sz="4400" dirty="0" smtClean="0">
                <a:latin typeface="Arial Narrow" pitchFamily="34" charset="0"/>
              </a:rPr>
              <a:t> syndrome vary according to age </a:t>
            </a:r>
          </a:p>
          <a:p>
            <a:pPr>
              <a:buFontTx/>
              <a:buChar char="-"/>
            </a:pPr>
            <a:r>
              <a:rPr lang="en-US" sz="4400" dirty="0" smtClean="0">
                <a:latin typeface="Arial Narrow" pitchFamily="34" charset="0"/>
              </a:rPr>
              <a:t>In   children 1 to 7 years of age: </a:t>
            </a:r>
          </a:p>
          <a:p>
            <a:pPr>
              <a:buNone/>
            </a:pPr>
            <a:r>
              <a:rPr lang="en-US" sz="4400" u="sng" dirty="0" smtClean="0">
                <a:latin typeface="Arial Narrow" pitchFamily="34" charset="0"/>
              </a:rPr>
              <a:t>The </a:t>
            </a:r>
            <a:r>
              <a:rPr lang="en-US" sz="4400" u="sng" dirty="0" err="1" smtClean="0">
                <a:latin typeface="Arial Narrow" pitchFamily="34" charset="0"/>
              </a:rPr>
              <a:t>nephrotic</a:t>
            </a:r>
            <a:r>
              <a:rPr lang="en-US" sz="4400" u="sng" dirty="0" smtClean="0">
                <a:latin typeface="Arial Narrow" pitchFamily="34" charset="0"/>
              </a:rPr>
              <a:t> syndrome is almost always caused by a lesion primary to the kidney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7C6912905979468049BE2ADD77F133" ma:contentTypeVersion="0" ma:contentTypeDescription="Create a new document." ma:contentTypeScope="" ma:versionID="0e6d342fc2e3ac91291a97ec3ef7b65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34f8c0c0eabdc6c42b2f987c760c0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78CA8C-4E3B-40BD-8901-F20FC9DB20C2}"/>
</file>

<file path=customXml/itemProps2.xml><?xml version="1.0" encoding="utf-8"?>
<ds:datastoreItem xmlns:ds="http://schemas.openxmlformats.org/officeDocument/2006/customXml" ds:itemID="{047F7BEE-58B9-4BB8-A46D-91DE19663A30}"/>
</file>

<file path=customXml/itemProps3.xml><?xml version="1.0" encoding="utf-8"?>
<ds:datastoreItem xmlns:ds="http://schemas.openxmlformats.org/officeDocument/2006/customXml" ds:itemID="{FD9F463E-5456-4763-A8FD-E3331E4A2847}"/>
</file>

<file path=docProps/app.xml><?xml version="1.0" encoding="utf-8"?>
<Properties xmlns="http://schemas.openxmlformats.org/officeDocument/2006/extended-properties" xmlns:vt="http://schemas.openxmlformats.org/officeDocument/2006/docPropsVTypes">
  <TotalTime>2270</TotalTime>
  <Words>1121</Words>
  <Application>Microsoft Office PowerPoint</Application>
  <PresentationFormat>On-screen Show (4:3)</PresentationFormat>
  <Paragraphs>105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RENAL PATHOLOGY FOR REHABILITATION STUDENTS</vt:lpstr>
      <vt:lpstr>PowerPoint Presentation</vt:lpstr>
      <vt:lpstr>The major renal syndromes</vt:lpstr>
      <vt:lpstr>I. Nephrotic syndrome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I. Minimal-Change Disease</vt:lpstr>
      <vt:lpstr>PowerPoint Presentation</vt:lpstr>
      <vt:lpstr>Minimal change disease</vt:lpstr>
      <vt:lpstr>PowerPoint Presentation</vt:lpstr>
      <vt:lpstr>PowerPoint Presentation</vt:lpstr>
      <vt:lpstr>II.Focal segmental glomerulosclerosis (FSGS) </vt:lpstr>
      <vt:lpstr>PowerPoint Presentation</vt:lpstr>
      <vt:lpstr>Clinical Course </vt:lpstr>
      <vt:lpstr>PowerPoint Presentation</vt:lpstr>
      <vt:lpstr>PowerPoint Presentation</vt:lpstr>
      <vt:lpstr>III. Membranous Nephropathy</vt:lpstr>
      <vt:lpstr>Membranous nephropathy</vt:lpstr>
      <vt:lpstr>PowerPoint Presentation</vt:lpstr>
      <vt:lpstr>Clinical Course </vt:lpstr>
      <vt:lpstr>PowerPoint Presentation</vt:lpstr>
      <vt:lpstr>PowerPoint Presentation</vt:lpstr>
      <vt:lpstr>The Nephritic Syndrome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Acute Postinfectious (Poststreptococcal) Glomerulonephritis </vt:lpstr>
      <vt:lpstr>PowerPoint Presentation</vt:lpstr>
      <vt:lpstr>PowerPoint Presentation</vt:lpstr>
      <vt:lpstr>Clinical Course </vt:lpstr>
      <vt:lpstr>PowerPoint Presentation</vt:lpstr>
      <vt:lpstr>PowerPoint Presentation</vt:lpstr>
      <vt:lpstr>PowerPoint Presentation</vt:lpstr>
      <vt:lpstr>PowerPoint Presentation</vt:lpstr>
      <vt:lpstr>IgA Nephropathy </vt:lpstr>
      <vt:lpstr>PowerPoint Presentation</vt:lpstr>
      <vt:lpstr>PowerPoint Presentation</vt:lpstr>
      <vt:lpstr>Clinical Course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Delo</dc:creator>
  <cp:lastModifiedBy>Mid</cp:lastModifiedBy>
  <cp:revision>105</cp:revision>
  <dcterms:created xsi:type="dcterms:W3CDTF">2016-12-22T08:10:21Z</dcterms:created>
  <dcterms:modified xsi:type="dcterms:W3CDTF">2017-04-18T08:56:13Z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0x010100867C6912905979468049BE2ADD77F133</vt:lpwstr>
  </property>
</Properties>
</file>