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9.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10.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slides/slide4.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37"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ustomXml" Target="../customXml/item1.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6CDCA93-055A-4F8C-A1E4-7EBB58B12BC1}" type="datetimeFigureOut">
              <a:rPr lang="en-US" smtClean="0"/>
              <a:t>3/21/2017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D054E2-8496-4E6E-B7B7-BBEB20B47ABD}" type="slidenum">
              <a:rPr lang="en-US" smtClean="0"/>
              <a:t>‹#›</a:t>
            </a:fld>
            <a:endParaRPr lang="en-US"/>
          </a:p>
        </p:txBody>
      </p:sp>
    </p:spTree>
    <p:extLst>
      <p:ext uri="{BB962C8B-B14F-4D97-AF65-F5344CB8AC3E}">
        <p14:creationId xmlns:p14="http://schemas.microsoft.com/office/powerpoint/2010/main" val="32681850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CDCA93-055A-4F8C-A1E4-7EBB58B12BC1}" type="datetimeFigureOut">
              <a:rPr lang="en-US" smtClean="0"/>
              <a:t>3/21/2017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D054E2-8496-4E6E-B7B7-BBEB20B47ABD}" type="slidenum">
              <a:rPr lang="en-US" smtClean="0"/>
              <a:t>‹#›</a:t>
            </a:fld>
            <a:endParaRPr lang="en-US"/>
          </a:p>
        </p:txBody>
      </p:sp>
    </p:spTree>
    <p:extLst>
      <p:ext uri="{BB962C8B-B14F-4D97-AF65-F5344CB8AC3E}">
        <p14:creationId xmlns:p14="http://schemas.microsoft.com/office/powerpoint/2010/main" val="24380011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CDCA93-055A-4F8C-A1E4-7EBB58B12BC1}" type="datetimeFigureOut">
              <a:rPr lang="en-US" smtClean="0"/>
              <a:t>3/21/2017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D054E2-8496-4E6E-B7B7-BBEB20B47ABD}" type="slidenum">
              <a:rPr lang="en-US" smtClean="0"/>
              <a:t>‹#›</a:t>
            </a:fld>
            <a:endParaRPr lang="en-US"/>
          </a:p>
        </p:txBody>
      </p:sp>
    </p:spTree>
    <p:extLst>
      <p:ext uri="{BB962C8B-B14F-4D97-AF65-F5344CB8AC3E}">
        <p14:creationId xmlns:p14="http://schemas.microsoft.com/office/powerpoint/2010/main" val="2527956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CDCA93-055A-4F8C-A1E4-7EBB58B12BC1}" type="datetimeFigureOut">
              <a:rPr lang="en-US" smtClean="0"/>
              <a:t>3/21/2017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D054E2-8496-4E6E-B7B7-BBEB20B47ABD}" type="slidenum">
              <a:rPr lang="en-US" smtClean="0"/>
              <a:t>‹#›</a:t>
            </a:fld>
            <a:endParaRPr lang="en-US"/>
          </a:p>
        </p:txBody>
      </p:sp>
    </p:spTree>
    <p:extLst>
      <p:ext uri="{BB962C8B-B14F-4D97-AF65-F5344CB8AC3E}">
        <p14:creationId xmlns:p14="http://schemas.microsoft.com/office/powerpoint/2010/main" val="215835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CDCA93-055A-4F8C-A1E4-7EBB58B12BC1}" type="datetimeFigureOut">
              <a:rPr lang="en-US" smtClean="0"/>
              <a:t>3/21/2017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D054E2-8496-4E6E-B7B7-BBEB20B47ABD}" type="slidenum">
              <a:rPr lang="en-US" smtClean="0"/>
              <a:t>‹#›</a:t>
            </a:fld>
            <a:endParaRPr lang="en-US"/>
          </a:p>
        </p:txBody>
      </p:sp>
    </p:spTree>
    <p:extLst>
      <p:ext uri="{BB962C8B-B14F-4D97-AF65-F5344CB8AC3E}">
        <p14:creationId xmlns:p14="http://schemas.microsoft.com/office/powerpoint/2010/main" val="842081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6CDCA93-055A-4F8C-A1E4-7EBB58B12BC1}" type="datetimeFigureOut">
              <a:rPr lang="en-US" smtClean="0"/>
              <a:t>3/21/2017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D054E2-8496-4E6E-B7B7-BBEB20B47ABD}" type="slidenum">
              <a:rPr lang="en-US" smtClean="0"/>
              <a:t>‹#›</a:t>
            </a:fld>
            <a:endParaRPr lang="en-US"/>
          </a:p>
        </p:txBody>
      </p:sp>
    </p:spTree>
    <p:extLst>
      <p:ext uri="{BB962C8B-B14F-4D97-AF65-F5344CB8AC3E}">
        <p14:creationId xmlns:p14="http://schemas.microsoft.com/office/powerpoint/2010/main" val="4158297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6CDCA93-055A-4F8C-A1E4-7EBB58B12BC1}" type="datetimeFigureOut">
              <a:rPr lang="en-US" smtClean="0"/>
              <a:t>3/21/2017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D054E2-8496-4E6E-B7B7-BBEB20B47ABD}" type="slidenum">
              <a:rPr lang="en-US" smtClean="0"/>
              <a:t>‹#›</a:t>
            </a:fld>
            <a:endParaRPr lang="en-US"/>
          </a:p>
        </p:txBody>
      </p:sp>
    </p:spTree>
    <p:extLst>
      <p:ext uri="{BB962C8B-B14F-4D97-AF65-F5344CB8AC3E}">
        <p14:creationId xmlns:p14="http://schemas.microsoft.com/office/powerpoint/2010/main" val="2028273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6CDCA93-055A-4F8C-A1E4-7EBB58B12BC1}" type="datetimeFigureOut">
              <a:rPr lang="en-US" smtClean="0"/>
              <a:t>3/21/2017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D054E2-8496-4E6E-B7B7-BBEB20B47ABD}" type="slidenum">
              <a:rPr lang="en-US" smtClean="0"/>
              <a:t>‹#›</a:t>
            </a:fld>
            <a:endParaRPr lang="en-US"/>
          </a:p>
        </p:txBody>
      </p:sp>
    </p:spTree>
    <p:extLst>
      <p:ext uri="{BB962C8B-B14F-4D97-AF65-F5344CB8AC3E}">
        <p14:creationId xmlns:p14="http://schemas.microsoft.com/office/powerpoint/2010/main" val="692602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CDCA93-055A-4F8C-A1E4-7EBB58B12BC1}" type="datetimeFigureOut">
              <a:rPr lang="en-US" smtClean="0"/>
              <a:t>3/21/2017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D054E2-8496-4E6E-B7B7-BBEB20B47ABD}" type="slidenum">
              <a:rPr lang="en-US" smtClean="0"/>
              <a:t>‹#›</a:t>
            </a:fld>
            <a:endParaRPr lang="en-US"/>
          </a:p>
        </p:txBody>
      </p:sp>
    </p:spTree>
    <p:extLst>
      <p:ext uri="{BB962C8B-B14F-4D97-AF65-F5344CB8AC3E}">
        <p14:creationId xmlns:p14="http://schemas.microsoft.com/office/powerpoint/2010/main" val="30755777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CDCA93-055A-4F8C-A1E4-7EBB58B12BC1}" type="datetimeFigureOut">
              <a:rPr lang="en-US" smtClean="0"/>
              <a:t>3/21/2017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D054E2-8496-4E6E-B7B7-BBEB20B47ABD}" type="slidenum">
              <a:rPr lang="en-US" smtClean="0"/>
              <a:t>‹#›</a:t>
            </a:fld>
            <a:endParaRPr lang="en-US"/>
          </a:p>
        </p:txBody>
      </p:sp>
    </p:spTree>
    <p:extLst>
      <p:ext uri="{BB962C8B-B14F-4D97-AF65-F5344CB8AC3E}">
        <p14:creationId xmlns:p14="http://schemas.microsoft.com/office/powerpoint/2010/main" val="26932222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CDCA93-055A-4F8C-A1E4-7EBB58B12BC1}" type="datetimeFigureOut">
              <a:rPr lang="en-US" smtClean="0"/>
              <a:t>3/21/2017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D054E2-8496-4E6E-B7B7-BBEB20B47ABD}" type="slidenum">
              <a:rPr lang="en-US" smtClean="0"/>
              <a:t>‹#›</a:t>
            </a:fld>
            <a:endParaRPr lang="en-US"/>
          </a:p>
        </p:txBody>
      </p:sp>
    </p:spTree>
    <p:extLst>
      <p:ext uri="{BB962C8B-B14F-4D97-AF65-F5344CB8AC3E}">
        <p14:creationId xmlns:p14="http://schemas.microsoft.com/office/powerpoint/2010/main" val="35507129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CDCA93-055A-4F8C-A1E4-7EBB58B12BC1}" type="datetimeFigureOut">
              <a:rPr lang="en-US" smtClean="0"/>
              <a:t>3/21/2017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D054E2-8496-4E6E-B7B7-BBEB20B47ABD}" type="slidenum">
              <a:rPr lang="en-US" smtClean="0"/>
              <a:t>‹#›</a:t>
            </a:fld>
            <a:endParaRPr lang="en-US"/>
          </a:p>
        </p:txBody>
      </p:sp>
    </p:spTree>
    <p:extLst>
      <p:ext uri="{BB962C8B-B14F-4D97-AF65-F5344CB8AC3E}">
        <p14:creationId xmlns:p14="http://schemas.microsoft.com/office/powerpoint/2010/main" val="25146341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Title 4"/>
          <p:cNvSpPr>
            <a:spLocks noGrp="1"/>
          </p:cNvSpPr>
          <p:nvPr>
            <p:ph type="ctrTitle"/>
          </p:nvPr>
        </p:nvSpPr>
        <p:spPr/>
        <p:txBody>
          <a:bodyPr/>
          <a:lstStyle/>
          <a:p>
            <a:r>
              <a:rPr lang="en-US" altLang="en-US" smtClean="0"/>
              <a:t>Lecture 4</a:t>
            </a:r>
          </a:p>
        </p:txBody>
      </p:sp>
      <p:sp>
        <p:nvSpPr>
          <p:cNvPr id="109571" name="Subtitle 5"/>
          <p:cNvSpPr>
            <a:spLocks noGrp="1"/>
          </p:cNvSpPr>
          <p:nvPr>
            <p:ph type="subTitle" idx="1"/>
          </p:nvPr>
        </p:nvSpPr>
        <p:spPr/>
        <p:txBody>
          <a:bodyPr/>
          <a:lstStyle/>
          <a:p>
            <a:endParaRPr lang="en-US" altLang="en-US" smtClean="0"/>
          </a:p>
        </p:txBody>
      </p:sp>
      <p:sp>
        <p:nvSpPr>
          <p:cNvPr id="4" name="Slide Number Placeholder 3"/>
          <p:cNvSpPr>
            <a:spLocks noGrp="1"/>
          </p:cNvSpPr>
          <p:nvPr>
            <p:ph type="sldNum" sz="quarter" idx="12"/>
          </p:nvPr>
        </p:nvSpPr>
        <p:spPr/>
        <p:txBody>
          <a:bodyPr/>
          <a:lstStyle/>
          <a:p>
            <a:pPr>
              <a:defRPr/>
            </a:pPr>
            <a:fld id="{8E3044F1-EF0B-474C-B7B1-06EE3C716B3D}" type="slidenum">
              <a:rPr lang="en-US" altLang="en-US" smtClean="0"/>
              <a:pPr>
                <a:defRPr/>
              </a:pPr>
              <a:t>1</a:t>
            </a:fld>
            <a:endParaRPr lang="en-US" altLang="en-US"/>
          </a:p>
        </p:txBody>
      </p:sp>
    </p:spTree>
    <p:extLst>
      <p:ext uri="{BB962C8B-B14F-4D97-AF65-F5344CB8AC3E}">
        <p14:creationId xmlns:p14="http://schemas.microsoft.com/office/powerpoint/2010/main" val="33742604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Content Placeholder 2"/>
          <p:cNvSpPr>
            <a:spLocks noGrp="1"/>
          </p:cNvSpPr>
          <p:nvPr>
            <p:ph idx="1"/>
          </p:nvPr>
        </p:nvSpPr>
        <p:spPr>
          <a:xfrm>
            <a:off x="0" y="261938"/>
            <a:ext cx="9144000" cy="6596062"/>
          </a:xfrm>
        </p:spPr>
        <p:txBody>
          <a:bodyPr/>
          <a:lstStyle/>
          <a:p>
            <a:pPr>
              <a:buFontTx/>
              <a:buNone/>
            </a:pPr>
            <a:r>
              <a:rPr lang="en-US" altLang="en-US" sz="4000" b="1" u="sng" smtClean="0"/>
              <a:t>3. Drug-Induced Asthma </a:t>
            </a:r>
          </a:p>
          <a:p>
            <a:pPr>
              <a:buFontTx/>
              <a:buNone/>
            </a:pPr>
            <a:r>
              <a:rPr lang="en-US" altLang="en-US" sz="4000" smtClean="0"/>
              <a:t>-  Several pharmacologic agents provoke asthma--</a:t>
            </a:r>
            <a:r>
              <a:rPr lang="en-US" altLang="en-US" sz="4000" b="1" i="1" u="sng" smtClean="0"/>
              <a:t>aspirin</a:t>
            </a:r>
            <a:r>
              <a:rPr lang="en-US" altLang="en-US" sz="4000" smtClean="0"/>
              <a:t> being the most striking example</a:t>
            </a:r>
          </a:p>
          <a:p>
            <a:pPr>
              <a:buFontTx/>
              <a:buNone/>
            </a:pPr>
            <a:r>
              <a:rPr lang="en-US" altLang="en-US" sz="4000" smtClean="0"/>
              <a:t>-  Patients with aspirin sensitivity present with recurrent rhinitis and nasal polyps, urticaria, and bronchospasm</a:t>
            </a:r>
            <a:r>
              <a:rPr lang="en-US" altLang="en-US" sz="3600" smtClean="0"/>
              <a:t>. </a:t>
            </a:r>
          </a:p>
        </p:txBody>
      </p:sp>
      <p:sp>
        <p:nvSpPr>
          <p:cNvPr id="4" name="Slide Number Placeholder 3"/>
          <p:cNvSpPr>
            <a:spLocks noGrp="1"/>
          </p:cNvSpPr>
          <p:nvPr>
            <p:ph type="sldNum" sz="quarter" idx="12"/>
          </p:nvPr>
        </p:nvSpPr>
        <p:spPr/>
        <p:txBody>
          <a:bodyPr/>
          <a:lstStyle/>
          <a:p>
            <a:pPr>
              <a:defRPr/>
            </a:pPr>
            <a:fld id="{30C76D17-B27F-4BB5-B3A7-8FED37CC2CEB}" type="slidenum">
              <a:rPr lang="en-US" altLang="en-US" smtClean="0"/>
              <a:pPr>
                <a:defRPr/>
              </a:pPr>
              <a:t>10</a:t>
            </a:fld>
            <a:endParaRPr lang="en-US" altLang="en-US"/>
          </a:p>
        </p:txBody>
      </p:sp>
    </p:spTree>
    <p:extLst>
      <p:ext uri="{BB962C8B-B14F-4D97-AF65-F5344CB8AC3E}">
        <p14:creationId xmlns:p14="http://schemas.microsoft.com/office/powerpoint/2010/main" val="8485232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Title 1"/>
          <p:cNvSpPr>
            <a:spLocks noGrp="1"/>
          </p:cNvSpPr>
          <p:nvPr>
            <p:ph type="title"/>
          </p:nvPr>
        </p:nvSpPr>
        <p:spPr/>
        <p:txBody>
          <a:bodyPr/>
          <a:lstStyle/>
          <a:p>
            <a:endParaRPr lang="en-US" altLang="en-US" smtClean="0"/>
          </a:p>
        </p:txBody>
      </p:sp>
      <p:sp>
        <p:nvSpPr>
          <p:cNvPr id="119811" name="Content Placeholder 2"/>
          <p:cNvSpPr>
            <a:spLocks noGrp="1"/>
          </p:cNvSpPr>
          <p:nvPr>
            <p:ph idx="1"/>
          </p:nvPr>
        </p:nvSpPr>
        <p:spPr/>
        <p:txBody>
          <a:bodyPr>
            <a:normAutofit fontScale="92500" lnSpcReduction="10000"/>
          </a:bodyPr>
          <a:lstStyle/>
          <a:p>
            <a:pPr>
              <a:buFontTx/>
              <a:buNone/>
            </a:pPr>
            <a:r>
              <a:rPr lang="en-US" altLang="en-US" smtClean="0"/>
              <a:t>-  </a:t>
            </a:r>
            <a:r>
              <a:rPr lang="en-US" altLang="en-US" sz="4000" smtClean="0"/>
              <a:t>The precise mechanism remains unknown, but it is presumed that aspirin inhibits the cyclooxygenase  pathway of arachidonic acid metabolism without affecting the lipoxygenase route, thereby shifting the balance of production toward leukotrienes that cause bronchial spasm.  </a:t>
            </a:r>
          </a:p>
          <a:p>
            <a:endParaRPr lang="en-US" altLang="en-US" smtClean="0"/>
          </a:p>
        </p:txBody>
      </p:sp>
      <p:sp>
        <p:nvSpPr>
          <p:cNvPr id="4" name="Slide Number Placeholder 3"/>
          <p:cNvSpPr>
            <a:spLocks noGrp="1"/>
          </p:cNvSpPr>
          <p:nvPr>
            <p:ph type="sldNum" sz="quarter" idx="12"/>
          </p:nvPr>
        </p:nvSpPr>
        <p:spPr/>
        <p:txBody>
          <a:bodyPr/>
          <a:lstStyle/>
          <a:p>
            <a:pPr>
              <a:defRPr/>
            </a:pPr>
            <a:fld id="{378AE658-A8E2-4827-A4D0-4BD6F3778F92}" type="slidenum">
              <a:rPr lang="en-US" altLang="en-US" smtClean="0"/>
              <a:pPr>
                <a:defRPr/>
              </a:pPr>
              <a:t>11</a:t>
            </a:fld>
            <a:endParaRPr lang="en-US" altLang="en-US"/>
          </a:p>
        </p:txBody>
      </p:sp>
    </p:spTree>
    <p:extLst>
      <p:ext uri="{BB962C8B-B14F-4D97-AF65-F5344CB8AC3E}">
        <p14:creationId xmlns:p14="http://schemas.microsoft.com/office/powerpoint/2010/main" val="24209985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Title 1"/>
          <p:cNvSpPr>
            <a:spLocks noGrp="1"/>
          </p:cNvSpPr>
          <p:nvPr>
            <p:ph type="title"/>
          </p:nvPr>
        </p:nvSpPr>
        <p:spPr/>
        <p:txBody>
          <a:bodyPr/>
          <a:lstStyle/>
          <a:p>
            <a:endParaRPr lang="en-US" altLang="en-US" smtClean="0"/>
          </a:p>
        </p:txBody>
      </p:sp>
      <p:sp>
        <p:nvSpPr>
          <p:cNvPr id="3" name="Content Placeholder 2"/>
          <p:cNvSpPr>
            <a:spLocks noGrp="1"/>
          </p:cNvSpPr>
          <p:nvPr>
            <p:ph idx="1"/>
          </p:nvPr>
        </p:nvSpPr>
        <p:spPr/>
        <p:txBody>
          <a:bodyPr/>
          <a:lstStyle/>
          <a:p>
            <a:pPr>
              <a:buFontTx/>
              <a:buNone/>
              <a:defRPr/>
            </a:pPr>
            <a:r>
              <a:rPr lang="en-US" sz="4400" b="1" u="sng" dirty="0" smtClean="0"/>
              <a:t>PATHOGENESIS </a:t>
            </a:r>
          </a:p>
          <a:p>
            <a:pPr>
              <a:buFontTx/>
              <a:buNone/>
              <a:defRPr/>
            </a:pPr>
            <a:r>
              <a:rPr lang="en-US" dirty="0" smtClean="0"/>
              <a:t>- </a:t>
            </a:r>
            <a:r>
              <a:rPr lang="en-US" sz="3600" dirty="0" smtClean="0"/>
              <a:t>The major etiologic factors of asthma are:</a:t>
            </a:r>
          </a:p>
          <a:p>
            <a:pPr marL="514350" indent="-514350">
              <a:buFontTx/>
              <a:buNone/>
              <a:defRPr/>
            </a:pPr>
            <a:r>
              <a:rPr lang="en-US" sz="3600" dirty="0" smtClean="0"/>
              <a:t>1.  Genetic predisposition to type I hypersensitivity (</a:t>
            </a:r>
            <a:r>
              <a:rPr lang="en-US" sz="3600" dirty="0" err="1" smtClean="0"/>
              <a:t>atopy</a:t>
            </a:r>
            <a:r>
              <a:rPr lang="en-US" sz="3600" dirty="0" smtClean="0"/>
              <a:t>)</a:t>
            </a:r>
          </a:p>
          <a:p>
            <a:pPr marL="514350" indent="-514350">
              <a:buFontTx/>
              <a:buNone/>
              <a:defRPr/>
            </a:pPr>
            <a:r>
              <a:rPr lang="en-US" sz="3600" dirty="0" smtClean="0"/>
              <a:t>2.  Acute and chronic airway inflammation,</a:t>
            </a:r>
          </a:p>
          <a:p>
            <a:pPr marL="514350" indent="-514350">
              <a:buFontTx/>
              <a:buNone/>
              <a:defRPr/>
            </a:pPr>
            <a:r>
              <a:rPr lang="en-US" sz="3600" dirty="0" smtClean="0"/>
              <a:t>3.  and bronchial </a:t>
            </a:r>
            <a:r>
              <a:rPr lang="en-US" sz="3600" dirty="0" err="1" smtClean="0"/>
              <a:t>hyperresponsiveness</a:t>
            </a:r>
            <a:r>
              <a:rPr lang="en-US" sz="3600" dirty="0" smtClean="0"/>
              <a:t> to a variety of stimuli</a:t>
            </a:r>
            <a:r>
              <a:rPr lang="en-US" dirty="0" smtClean="0"/>
              <a:t>. </a:t>
            </a:r>
            <a:endParaRPr lang="en-US" dirty="0"/>
          </a:p>
        </p:txBody>
      </p:sp>
      <p:sp>
        <p:nvSpPr>
          <p:cNvPr id="4" name="Slide Number Placeholder 3"/>
          <p:cNvSpPr>
            <a:spLocks noGrp="1"/>
          </p:cNvSpPr>
          <p:nvPr>
            <p:ph type="sldNum" sz="quarter" idx="12"/>
          </p:nvPr>
        </p:nvSpPr>
        <p:spPr/>
        <p:txBody>
          <a:bodyPr/>
          <a:lstStyle/>
          <a:p>
            <a:pPr>
              <a:defRPr/>
            </a:pPr>
            <a:fld id="{FCA5E913-36F8-4DE3-9EE7-6D8ED17F1919}" type="slidenum">
              <a:rPr lang="en-US" altLang="en-US" smtClean="0"/>
              <a:pPr>
                <a:defRPr/>
              </a:pPr>
              <a:t>12</a:t>
            </a:fld>
            <a:endParaRPr lang="en-US" altLang="en-US"/>
          </a:p>
        </p:txBody>
      </p:sp>
    </p:spTree>
    <p:extLst>
      <p:ext uri="{BB962C8B-B14F-4D97-AF65-F5344CB8AC3E}">
        <p14:creationId xmlns:p14="http://schemas.microsoft.com/office/powerpoint/2010/main" val="5231089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Title 1"/>
          <p:cNvSpPr>
            <a:spLocks noGrp="1"/>
          </p:cNvSpPr>
          <p:nvPr>
            <p:ph type="title"/>
          </p:nvPr>
        </p:nvSpPr>
        <p:spPr/>
        <p:txBody>
          <a:bodyPr/>
          <a:lstStyle/>
          <a:p>
            <a:endParaRPr lang="en-US" altLang="en-US" smtClean="0"/>
          </a:p>
        </p:txBody>
      </p:sp>
      <p:sp>
        <p:nvSpPr>
          <p:cNvPr id="121859" name="Content Placeholder 2"/>
          <p:cNvSpPr>
            <a:spLocks noGrp="1"/>
          </p:cNvSpPr>
          <p:nvPr>
            <p:ph idx="1"/>
          </p:nvPr>
        </p:nvSpPr>
        <p:spPr/>
        <p:txBody>
          <a:bodyPr/>
          <a:lstStyle/>
          <a:p>
            <a:pPr>
              <a:buFontTx/>
              <a:buNone/>
            </a:pPr>
            <a:r>
              <a:rPr lang="en-US" altLang="en-US" sz="3600" b="1" smtClean="0"/>
              <a:t>-    Role  of type 2 helper T (T</a:t>
            </a:r>
            <a:r>
              <a:rPr lang="en-US" altLang="en-US" sz="3600" b="1" baseline="-25000" smtClean="0"/>
              <a:t>H</a:t>
            </a:r>
            <a:r>
              <a:rPr lang="en-US" altLang="en-US" sz="3600" b="1" smtClean="0"/>
              <a:t>2) cells may be critical to the pathogenesis of asthma.</a:t>
            </a:r>
            <a:r>
              <a:rPr lang="en-US" altLang="en-US" sz="3600" smtClean="0"/>
              <a:t> </a:t>
            </a:r>
          </a:p>
          <a:p>
            <a:pPr>
              <a:buFontTx/>
              <a:buNone/>
            </a:pPr>
            <a:r>
              <a:rPr lang="en-US" altLang="en-US" sz="3600" smtClean="0"/>
              <a:t>- The classic atopic form of asthma is associated with an excessive T</a:t>
            </a:r>
            <a:r>
              <a:rPr lang="en-US" altLang="en-US" sz="3600" baseline="-25000" smtClean="0"/>
              <a:t>H</a:t>
            </a:r>
            <a:r>
              <a:rPr lang="en-US" altLang="en-US" sz="3600" smtClean="0"/>
              <a:t>2 reaction against environmental antigens.</a:t>
            </a:r>
          </a:p>
        </p:txBody>
      </p:sp>
      <p:sp>
        <p:nvSpPr>
          <p:cNvPr id="4" name="Slide Number Placeholder 3"/>
          <p:cNvSpPr>
            <a:spLocks noGrp="1"/>
          </p:cNvSpPr>
          <p:nvPr>
            <p:ph type="sldNum" sz="quarter" idx="12"/>
          </p:nvPr>
        </p:nvSpPr>
        <p:spPr/>
        <p:txBody>
          <a:bodyPr/>
          <a:lstStyle/>
          <a:p>
            <a:pPr>
              <a:defRPr/>
            </a:pPr>
            <a:fld id="{72EFFF26-9434-4434-9182-39D401DD67BE}" type="slidenum">
              <a:rPr lang="en-US" altLang="en-US" smtClean="0"/>
              <a:pPr>
                <a:defRPr/>
              </a:pPr>
              <a:t>13</a:t>
            </a:fld>
            <a:endParaRPr lang="en-US" altLang="en-US"/>
          </a:p>
        </p:txBody>
      </p:sp>
    </p:spTree>
    <p:extLst>
      <p:ext uri="{BB962C8B-B14F-4D97-AF65-F5344CB8AC3E}">
        <p14:creationId xmlns:p14="http://schemas.microsoft.com/office/powerpoint/2010/main" val="8896918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Content Placeholder 2"/>
          <p:cNvSpPr>
            <a:spLocks noGrp="1"/>
          </p:cNvSpPr>
          <p:nvPr>
            <p:ph idx="1"/>
          </p:nvPr>
        </p:nvSpPr>
        <p:spPr>
          <a:xfrm>
            <a:off x="0" y="668338"/>
            <a:ext cx="8839200" cy="6189662"/>
          </a:xfrm>
        </p:spPr>
        <p:txBody>
          <a:bodyPr>
            <a:normAutofit lnSpcReduction="10000"/>
          </a:bodyPr>
          <a:lstStyle/>
          <a:p>
            <a:pPr>
              <a:buFontTx/>
              <a:buNone/>
            </a:pPr>
            <a:r>
              <a:rPr lang="en-US" altLang="en-US" sz="4000" smtClean="0"/>
              <a:t>-  Cytokines produced by T</a:t>
            </a:r>
            <a:r>
              <a:rPr lang="en-US" altLang="en-US" sz="4000" baseline="-25000" smtClean="0"/>
              <a:t>H</a:t>
            </a:r>
            <a:r>
              <a:rPr lang="en-US" altLang="en-US" sz="4000" smtClean="0"/>
              <a:t>2 cells account for most of the features of asthma</a:t>
            </a:r>
          </a:p>
          <a:p>
            <a:pPr>
              <a:buFontTx/>
              <a:buNone/>
            </a:pPr>
            <a:r>
              <a:rPr lang="en-US" altLang="en-US" sz="4000" smtClean="0"/>
              <a:t>a.IL-4 stimulates IgE production,</a:t>
            </a:r>
          </a:p>
          <a:p>
            <a:pPr>
              <a:buFontTx/>
              <a:buNone/>
            </a:pPr>
            <a:r>
              <a:rPr lang="en-US" altLang="en-US" sz="4000" smtClean="0"/>
              <a:t>b. IL-5 activates eosinophils, </a:t>
            </a:r>
          </a:p>
          <a:p>
            <a:pPr>
              <a:buFontTx/>
              <a:buNone/>
            </a:pPr>
            <a:r>
              <a:rPr lang="en-US" altLang="en-US" sz="4000" smtClean="0"/>
              <a:t>c. IL-13 stimulates mucus production and also promotes IgE production by B cells</a:t>
            </a:r>
          </a:p>
          <a:p>
            <a:pPr>
              <a:buFontTx/>
              <a:buNone/>
            </a:pPr>
            <a:r>
              <a:rPr lang="en-US" altLang="en-US" sz="4000" smtClean="0"/>
              <a:t>4. IgE coats submucosal mast cells, which, on exposure to </a:t>
            </a:r>
            <a:r>
              <a:rPr lang="en-US" altLang="en-US" sz="4000" b="1" smtClean="0"/>
              <a:t>allergen, release granule contents.</a:t>
            </a:r>
          </a:p>
          <a:p>
            <a:pPr>
              <a:buFontTx/>
              <a:buNone/>
            </a:pPr>
            <a:endParaRPr lang="en-US" altLang="en-US" sz="4000" smtClean="0"/>
          </a:p>
          <a:p>
            <a:endParaRPr lang="en-US" altLang="en-US" smtClean="0"/>
          </a:p>
        </p:txBody>
      </p:sp>
      <p:sp>
        <p:nvSpPr>
          <p:cNvPr id="4" name="Slide Number Placeholder 3"/>
          <p:cNvSpPr>
            <a:spLocks noGrp="1"/>
          </p:cNvSpPr>
          <p:nvPr>
            <p:ph type="sldNum" sz="quarter" idx="12"/>
          </p:nvPr>
        </p:nvSpPr>
        <p:spPr/>
        <p:txBody>
          <a:bodyPr/>
          <a:lstStyle/>
          <a:p>
            <a:pPr>
              <a:defRPr/>
            </a:pPr>
            <a:fld id="{C1B8BBD1-E375-4734-BF83-B5DE7CD40596}" type="slidenum">
              <a:rPr lang="en-US" altLang="en-US" smtClean="0"/>
              <a:pPr>
                <a:defRPr/>
              </a:pPr>
              <a:t>14</a:t>
            </a:fld>
            <a:endParaRPr lang="en-US" altLang="en-US"/>
          </a:p>
        </p:txBody>
      </p:sp>
    </p:spTree>
    <p:extLst>
      <p:ext uri="{BB962C8B-B14F-4D97-AF65-F5344CB8AC3E}">
        <p14:creationId xmlns:p14="http://schemas.microsoft.com/office/powerpoint/2010/main" val="1956433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Title 1"/>
          <p:cNvSpPr>
            <a:spLocks noGrp="1"/>
          </p:cNvSpPr>
          <p:nvPr>
            <p:ph type="title"/>
          </p:nvPr>
        </p:nvSpPr>
        <p:spPr/>
        <p:txBody>
          <a:bodyPr/>
          <a:lstStyle/>
          <a:p>
            <a:endParaRPr lang="en-US" altLang="en-US" smtClean="0"/>
          </a:p>
        </p:txBody>
      </p:sp>
      <p:sp>
        <p:nvSpPr>
          <p:cNvPr id="3" name="Content Placeholder 2"/>
          <p:cNvSpPr>
            <a:spLocks noGrp="1"/>
          </p:cNvSpPr>
          <p:nvPr>
            <p:ph idx="1"/>
          </p:nvPr>
        </p:nvSpPr>
        <p:spPr/>
        <p:txBody>
          <a:bodyPr>
            <a:normAutofit lnSpcReduction="10000"/>
          </a:bodyPr>
          <a:lstStyle/>
          <a:p>
            <a:pPr>
              <a:buFontTx/>
              <a:buNone/>
              <a:defRPr/>
            </a:pPr>
            <a:r>
              <a:rPr lang="en-US" sz="3600" b="1" dirty="0" smtClean="0"/>
              <a:t>-   This induces two waves of reaction</a:t>
            </a:r>
            <a:r>
              <a:rPr lang="en-US" sz="3600" dirty="0" smtClean="0"/>
              <a:t>: an early (immediate) phase and a late phase</a:t>
            </a:r>
          </a:p>
          <a:p>
            <a:pPr>
              <a:buFontTx/>
              <a:buNone/>
              <a:defRPr/>
            </a:pPr>
            <a:r>
              <a:rPr lang="en-US" sz="3600" b="1" dirty="0" smtClean="0"/>
              <a:t>- Early reaction is dominated by </a:t>
            </a:r>
          </a:p>
          <a:p>
            <a:pPr marL="514350" indent="-514350">
              <a:buFontTx/>
              <a:buNone/>
              <a:defRPr/>
            </a:pPr>
            <a:r>
              <a:rPr lang="en-US" sz="3600" dirty="0" smtClean="0"/>
              <a:t>a.  </a:t>
            </a:r>
            <a:r>
              <a:rPr lang="en-US" sz="3600" dirty="0" err="1" smtClean="0"/>
              <a:t>Bronchoconstriction</a:t>
            </a:r>
            <a:r>
              <a:rPr lang="en-US" sz="3600" dirty="0" smtClean="0"/>
              <a:t>, triggered by direct stimulation of </a:t>
            </a:r>
            <a:r>
              <a:rPr lang="en-US" sz="3600" dirty="0" err="1" smtClean="0"/>
              <a:t>subepithelial</a:t>
            </a:r>
            <a:r>
              <a:rPr lang="en-US" sz="3600" dirty="0" smtClean="0"/>
              <a:t> </a:t>
            </a:r>
            <a:r>
              <a:rPr lang="en-US" sz="3600" dirty="0" err="1" smtClean="0"/>
              <a:t>vagal</a:t>
            </a:r>
            <a:r>
              <a:rPr lang="en-US" sz="3600" dirty="0" smtClean="0"/>
              <a:t> receptors</a:t>
            </a:r>
          </a:p>
          <a:p>
            <a:pPr marL="514350" indent="-514350">
              <a:buFontTx/>
              <a:buNone/>
              <a:defRPr/>
            </a:pPr>
            <a:r>
              <a:rPr lang="en-US" sz="3600" dirty="0" smtClean="0"/>
              <a:t>b.  Increased mucus production and </a:t>
            </a:r>
          </a:p>
          <a:p>
            <a:pPr marL="514350" indent="-514350">
              <a:buFontTx/>
              <a:buNone/>
              <a:defRPr/>
            </a:pPr>
            <a:r>
              <a:rPr lang="en-US" sz="3600" dirty="0" smtClean="0"/>
              <a:t>c.  </a:t>
            </a:r>
            <a:r>
              <a:rPr lang="en-US" sz="3600" dirty="0" err="1" smtClean="0"/>
              <a:t>Vasodilation</a:t>
            </a:r>
            <a:r>
              <a:rPr lang="en-US" sz="3600" dirty="0" smtClean="0"/>
              <a:t>. </a:t>
            </a:r>
            <a:endParaRPr lang="en-US" sz="3600" dirty="0"/>
          </a:p>
        </p:txBody>
      </p:sp>
      <p:sp>
        <p:nvSpPr>
          <p:cNvPr id="4" name="Slide Number Placeholder 3"/>
          <p:cNvSpPr>
            <a:spLocks noGrp="1"/>
          </p:cNvSpPr>
          <p:nvPr>
            <p:ph type="sldNum" sz="quarter" idx="12"/>
          </p:nvPr>
        </p:nvSpPr>
        <p:spPr/>
        <p:txBody>
          <a:bodyPr/>
          <a:lstStyle/>
          <a:p>
            <a:pPr>
              <a:defRPr/>
            </a:pPr>
            <a:fld id="{1FA040FB-4EE5-44E7-8489-10B73921D155}" type="slidenum">
              <a:rPr lang="en-US" altLang="en-US" smtClean="0"/>
              <a:pPr>
                <a:defRPr/>
              </a:pPr>
              <a:t>15</a:t>
            </a:fld>
            <a:endParaRPr lang="en-US" altLang="en-US"/>
          </a:p>
        </p:txBody>
      </p:sp>
    </p:spTree>
    <p:extLst>
      <p:ext uri="{BB962C8B-B14F-4D97-AF65-F5344CB8AC3E}">
        <p14:creationId xmlns:p14="http://schemas.microsoft.com/office/powerpoint/2010/main" val="27095698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Title 1"/>
          <p:cNvSpPr>
            <a:spLocks noGrp="1"/>
          </p:cNvSpPr>
          <p:nvPr>
            <p:ph type="title"/>
          </p:nvPr>
        </p:nvSpPr>
        <p:spPr/>
        <p:txBody>
          <a:bodyPr/>
          <a:lstStyle/>
          <a:p>
            <a:endParaRPr lang="en-US" altLang="en-US" smtClean="0"/>
          </a:p>
        </p:txBody>
      </p:sp>
      <p:sp>
        <p:nvSpPr>
          <p:cNvPr id="3" name="Content Placeholder 2"/>
          <p:cNvSpPr>
            <a:spLocks noGrp="1"/>
          </p:cNvSpPr>
          <p:nvPr>
            <p:ph idx="1"/>
          </p:nvPr>
        </p:nvSpPr>
        <p:spPr/>
        <p:txBody>
          <a:bodyPr>
            <a:normAutofit fontScale="92500" lnSpcReduction="10000"/>
          </a:bodyPr>
          <a:lstStyle/>
          <a:p>
            <a:pPr>
              <a:buFontTx/>
              <a:buNone/>
              <a:defRPr/>
            </a:pPr>
            <a:r>
              <a:rPr lang="en-US" sz="4000" dirty="0" smtClean="0"/>
              <a:t> </a:t>
            </a:r>
            <a:r>
              <a:rPr lang="en-US" sz="3600" u="sng" dirty="0" smtClean="0"/>
              <a:t>The late-phase reaction consists of inflammation, with </a:t>
            </a:r>
          </a:p>
          <a:p>
            <a:pPr marL="742950" indent="-742950">
              <a:buFontTx/>
              <a:buNone/>
              <a:defRPr/>
            </a:pPr>
            <a:r>
              <a:rPr lang="en-US" sz="3600" dirty="0" smtClean="0"/>
              <a:t>a. Activation of </a:t>
            </a:r>
            <a:r>
              <a:rPr lang="en-US" sz="3600" dirty="0" err="1" smtClean="0"/>
              <a:t>eosinophils</a:t>
            </a:r>
            <a:r>
              <a:rPr lang="en-US" sz="3600" dirty="0" smtClean="0"/>
              <a:t>, </a:t>
            </a:r>
            <a:r>
              <a:rPr lang="en-US" sz="3600" dirty="0" err="1" smtClean="0"/>
              <a:t>neutrophils</a:t>
            </a:r>
            <a:r>
              <a:rPr lang="en-US" sz="3600" dirty="0" smtClean="0"/>
              <a:t>, and T cells. </a:t>
            </a:r>
          </a:p>
          <a:p>
            <a:pPr marL="742950" indent="-742950">
              <a:buFontTx/>
              <a:buNone/>
              <a:defRPr/>
            </a:pPr>
            <a:r>
              <a:rPr lang="en-US" sz="3600" dirty="0" smtClean="0"/>
              <a:t>b. Epithelial cells are activated to produce </a:t>
            </a:r>
            <a:r>
              <a:rPr lang="en-US" sz="3600" dirty="0" err="1" smtClean="0"/>
              <a:t>chemokines</a:t>
            </a:r>
            <a:r>
              <a:rPr lang="en-US" sz="3600" dirty="0" smtClean="0"/>
              <a:t> that promote recruitment of more T</a:t>
            </a:r>
            <a:r>
              <a:rPr lang="en-US" sz="3600" baseline="-25000" dirty="0" smtClean="0"/>
              <a:t>H</a:t>
            </a:r>
            <a:r>
              <a:rPr lang="en-US" sz="3600" dirty="0" smtClean="0"/>
              <a:t>2 cells and </a:t>
            </a:r>
            <a:r>
              <a:rPr lang="en-US" sz="3600" dirty="0" err="1" smtClean="0"/>
              <a:t>eosinophils</a:t>
            </a:r>
            <a:r>
              <a:rPr lang="en-US" sz="3600" dirty="0" smtClean="0"/>
              <a:t> (including </a:t>
            </a:r>
            <a:r>
              <a:rPr lang="en-US" sz="3600" dirty="0" err="1" smtClean="0"/>
              <a:t>eotaxin</a:t>
            </a:r>
            <a:r>
              <a:rPr lang="en-US" sz="3600" dirty="0" smtClean="0"/>
              <a:t>, a potent </a:t>
            </a:r>
            <a:r>
              <a:rPr lang="en-US" sz="3600" dirty="0" err="1" smtClean="0"/>
              <a:t>chemoattractant</a:t>
            </a:r>
            <a:r>
              <a:rPr lang="en-US" sz="3600" dirty="0" smtClean="0"/>
              <a:t> and activator of </a:t>
            </a:r>
            <a:r>
              <a:rPr lang="en-US" sz="3600" dirty="0" err="1" smtClean="0"/>
              <a:t>eosinophils</a:t>
            </a:r>
            <a:r>
              <a:rPr lang="en-US" sz="3600" dirty="0" smtClean="0"/>
              <a:t>),</a:t>
            </a:r>
            <a:endParaRPr lang="en-US" sz="3600" dirty="0"/>
          </a:p>
        </p:txBody>
      </p:sp>
      <p:sp>
        <p:nvSpPr>
          <p:cNvPr id="4" name="Slide Number Placeholder 3"/>
          <p:cNvSpPr>
            <a:spLocks noGrp="1"/>
          </p:cNvSpPr>
          <p:nvPr>
            <p:ph type="sldNum" sz="quarter" idx="12"/>
          </p:nvPr>
        </p:nvSpPr>
        <p:spPr/>
        <p:txBody>
          <a:bodyPr/>
          <a:lstStyle/>
          <a:p>
            <a:pPr>
              <a:defRPr/>
            </a:pPr>
            <a:fld id="{CD65F4E6-D506-4EFD-B81B-B9C2F81D5981}" type="slidenum">
              <a:rPr lang="en-US" altLang="en-US" smtClean="0"/>
              <a:pPr>
                <a:defRPr/>
              </a:pPr>
              <a:t>16</a:t>
            </a:fld>
            <a:endParaRPr lang="en-US" altLang="en-US"/>
          </a:p>
        </p:txBody>
      </p:sp>
    </p:spTree>
    <p:extLst>
      <p:ext uri="{BB962C8B-B14F-4D97-AF65-F5344CB8AC3E}">
        <p14:creationId xmlns:p14="http://schemas.microsoft.com/office/powerpoint/2010/main" val="40821256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Title 1"/>
          <p:cNvSpPr>
            <a:spLocks noGrp="1"/>
          </p:cNvSpPr>
          <p:nvPr>
            <p:ph type="title"/>
          </p:nvPr>
        </p:nvSpPr>
        <p:spPr/>
        <p:txBody>
          <a:bodyPr/>
          <a:lstStyle/>
          <a:p>
            <a:endParaRPr lang="en-US" altLang="en-US" smtClean="0"/>
          </a:p>
        </p:txBody>
      </p:sp>
      <p:sp>
        <p:nvSpPr>
          <p:cNvPr id="3" name="Content Placeholder 2"/>
          <p:cNvSpPr>
            <a:spLocks noGrp="1"/>
          </p:cNvSpPr>
          <p:nvPr>
            <p:ph idx="1"/>
          </p:nvPr>
        </p:nvSpPr>
        <p:spPr/>
        <p:txBody>
          <a:bodyPr>
            <a:normAutofit lnSpcReduction="10000"/>
          </a:bodyPr>
          <a:lstStyle/>
          <a:p>
            <a:pPr>
              <a:buFontTx/>
              <a:buNone/>
              <a:defRPr/>
            </a:pPr>
            <a:r>
              <a:rPr lang="en-US" dirty="0" smtClean="0"/>
              <a:t>-  Repeated bouts of inflammation lead to structural changes in the bronchial wall, referred to as </a:t>
            </a:r>
            <a:r>
              <a:rPr lang="en-US" b="1" dirty="0" smtClean="0"/>
              <a:t>airway remodeling.</a:t>
            </a:r>
            <a:r>
              <a:rPr lang="en-US" dirty="0" smtClean="0"/>
              <a:t> </a:t>
            </a:r>
          </a:p>
          <a:p>
            <a:pPr>
              <a:buFontTx/>
              <a:buChar char="-"/>
              <a:defRPr/>
            </a:pPr>
            <a:r>
              <a:rPr lang="en-US" dirty="0" smtClean="0"/>
              <a:t>These changes include </a:t>
            </a:r>
          </a:p>
          <a:p>
            <a:pPr marL="514350" indent="-514350">
              <a:buFontTx/>
              <a:buNone/>
              <a:defRPr/>
            </a:pPr>
            <a:r>
              <a:rPr lang="en-US" dirty="0" smtClean="0"/>
              <a:t>1.   Hypertrophy of bronchial smooth muscle and mucus glands,  </a:t>
            </a:r>
          </a:p>
          <a:p>
            <a:pPr marL="514350" indent="-514350">
              <a:buFontTx/>
              <a:buNone/>
              <a:defRPr/>
            </a:pPr>
            <a:r>
              <a:rPr lang="en-US" dirty="0" smtClean="0"/>
              <a:t>2.   Deposition of </a:t>
            </a:r>
            <a:r>
              <a:rPr lang="en-US" dirty="0" err="1" smtClean="0"/>
              <a:t>subepithelial</a:t>
            </a:r>
            <a:r>
              <a:rPr lang="en-US" dirty="0" smtClean="0"/>
              <a:t> collagen, which may occur as early as several years before initiation of symptoms. </a:t>
            </a:r>
            <a:endParaRPr lang="en-US" dirty="0"/>
          </a:p>
        </p:txBody>
      </p:sp>
      <p:sp>
        <p:nvSpPr>
          <p:cNvPr id="4" name="Slide Number Placeholder 3"/>
          <p:cNvSpPr>
            <a:spLocks noGrp="1"/>
          </p:cNvSpPr>
          <p:nvPr>
            <p:ph type="sldNum" sz="quarter" idx="12"/>
          </p:nvPr>
        </p:nvSpPr>
        <p:spPr/>
        <p:txBody>
          <a:bodyPr/>
          <a:lstStyle/>
          <a:p>
            <a:pPr>
              <a:defRPr/>
            </a:pPr>
            <a:fld id="{6AC8D9A8-E9A3-4D30-BAB4-0A58888E0686}" type="slidenum">
              <a:rPr lang="en-US" altLang="en-US" smtClean="0"/>
              <a:pPr>
                <a:defRPr/>
              </a:pPr>
              <a:t>17</a:t>
            </a:fld>
            <a:endParaRPr lang="en-US" altLang="en-US"/>
          </a:p>
        </p:txBody>
      </p:sp>
    </p:spTree>
    <p:extLst>
      <p:ext uri="{BB962C8B-B14F-4D97-AF65-F5344CB8AC3E}">
        <p14:creationId xmlns:p14="http://schemas.microsoft.com/office/powerpoint/2010/main" val="21614257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Title 1"/>
          <p:cNvSpPr>
            <a:spLocks noGrp="1"/>
          </p:cNvSpPr>
          <p:nvPr>
            <p:ph type="title"/>
          </p:nvPr>
        </p:nvSpPr>
        <p:spPr/>
        <p:txBody>
          <a:bodyPr/>
          <a:lstStyle/>
          <a:p>
            <a:endParaRPr lang="en-US" altLang="en-US" smtClean="0"/>
          </a:p>
        </p:txBody>
      </p:sp>
      <p:sp>
        <p:nvSpPr>
          <p:cNvPr id="3" name="Content Placeholder 2"/>
          <p:cNvSpPr>
            <a:spLocks noGrp="1"/>
          </p:cNvSpPr>
          <p:nvPr>
            <p:ph idx="1"/>
          </p:nvPr>
        </p:nvSpPr>
        <p:spPr/>
        <p:txBody>
          <a:bodyPr>
            <a:normAutofit lnSpcReduction="10000"/>
          </a:bodyPr>
          <a:lstStyle/>
          <a:p>
            <a:pPr>
              <a:buFontTx/>
              <a:buNone/>
              <a:defRPr/>
            </a:pPr>
            <a:r>
              <a:rPr lang="en-US" dirty="0" smtClean="0"/>
              <a:t>-  Repeated bouts of inflammation lead to structural changes in the bronchial wall, referred to as </a:t>
            </a:r>
            <a:r>
              <a:rPr lang="en-US" b="1" dirty="0" smtClean="0"/>
              <a:t>airway remodeling.</a:t>
            </a:r>
            <a:r>
              <a:rPr lang="en-US" dirty="0" smtClean="0"/>
              <a:t> </a:t>
            </a:r>
          </a:p>
          <a:p>
            <a:pPr>
              <a:buFontTx/>
              <a:buChar char="-"/>
              <a:defRPr/>
            </a:pPr>
            <a:r>
              <a:rPr lang="en-US" dirty="0" smtClean="0"/>
              <a:t>These changes include </a:t>
            </a:r>
          </a:p>
          <a:p>
            <a:pPr marL="514350" indent="-514350">
              <a:buFontTx/>
              <a:buNone/>
              <a:defRPr/>
            </a:pPr>
            <a:r>
              <a:rPr lang="en-US" dirty="0" smtClean="0"/>
              <a:t>1.   Hypertrophy of bronchial smooth muscle and mucus glands,  </a:t>
            </a:r>
          </a:p>
          <a:p>
            <a:pPr marL="514350" indent="-514350">
              <a:buFontTx/>
              <a:buNone/>
              <a:defRPr/>
            </a:pPr>
            <a:r>
              <a:rPr lang="en-US" dirty="0" smtClean="0"/>
              <a:t>2.   Deposition of </a:t>
            </a:r>
            <a:r>
              <a:rPr lang="en-US" dirty="0" err="1" smtClean="0"/>
              <a:t>subepithelial</a:t>
            </a:r>
            <a:r>
              <a:rPr lang="en-US" dirty="0" smtClean="0"/>
              <a:t> collagen, which may occur as early as several years before initiation of symptoms. </a:t>
            </a:r>
            <a:endParaRPr lang="en-US" dirty="0"/>
          </a:p>
        </p:txBody>
      </p:sp>
      <p:sp>
        <p:nvSpPr>
          <p:cNvPr id="4" name="Slide Number Placeholder 3"/>
          <p:cNvSpPr>
            <a:spLocks noGrp="1"/>
          </p:cNvSpPr>
          <p:nvPr>
            <p:ph type="sldNum" sz="quarter" idx="12"/>
          </p:nvPr>
        </p:nvSpPr>
        <p:spPr/>
        <p:txBody>
          <a:bodyPr/>
          <a:lstStyle/>
          <a:p>
            <a:pPr>
              <a:defRPr/>
            </a:pPr>
            <a:fld id="{6AC8D9A8-E9A3-4D30-BAB4-0A58888E0686}" type="slidenum">
              <a:rPr lang="en-US" altLang="en-US" smtClean="0"/>
              <a:pPr>
                <a:defRPr/>
              </a:pPr>
              <a:t>18</a:t>
            </a:fld>
            <a:endParaRPr lang="en-US" altLang="en-US"/>
          </a:p>
        </p:txBody>
      </p:sp>
    </p:spTree>
    <p:extLst>
      <p:ext uri="{BB962C8B-B14F-4D97-AF65-F5344CB8AC3E}">
        <p14:creationId xmlns:p14="http://schemas.microsoft.com/office/powerpoint/2010/main" val="18902122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Content Placeholder 2"/>
          <p:cNvSpPr>
            <a:spLocks noGrp="1"/>
          </p:cNvSpPr>
          <p:nvPr>
            <p:ph idx="1"/>
          </p:nvPr>
        </p:nvSpPr>
        <p:spPr>
          <a:xfrm>
            <a:off x="0" y="261938"/>
            <a:ext cx="9144000" cy="6596062"/>
          </a:xfrm>
        </p:spPr>
        <p:txBody>
          <a:bodyPr/>
          <a:lstStyle/>
          <a:p>
            <a:pPr>
              <a:buFontTx/>
              <a:buNone/>
            </a:pPr>
            <a:r>
              <a:rPr lang="en-US" altLang="en-US" sz="4000" u="sng" smtClean="0"/>
              <a:t>MORPHOLOGY </a:t>
            </a:r>
          </a:p>
          <a:p>
            <a:pPr>
              <a:buFontTx/>
              <a:buNone/>
            </a:pPr>
            <a:r>
              <a:rPr lang="en-US" altLang="en-US" sz="4000" smtClean="0"/>
              <a:t>-  The morphologic changes in asthma have been described in persons who die of prolonged severe attacks (status asthmaticus) and in mucosal biopsies of persons challenged with allergens</a:t>
            </a:r>
          </a:p>
          <a:p>
            <a:pPr>
              <a:buFontTx/>
              <a:buNone/>
            </a:pPr>
            <a:r>
              <a:rPr lang="en-US" altLang="en-US" sz="4000" smtClean="0"/>
              <a:t> </a:t>
            </a:r>
          </a:p>
        </p:txBody>
      </p:sp>
      <p:sp>
        <p:nvSpPr>
          <p:cNvPr id="4" name="Slide Number Placeholder 3"/>
          <p:cNvSpPr>
            <a:spLocks noGrp="1"/>
          </p:cNvSpPr>
          <p:nvPr>
            <p:ph type="sldNum" sz="quarter" idx="12"/>
          </p:nvPr>
        </p:nvSpPr>
        <p:spPr/>
        <p:txBody>
          <a:bodyPr/>
          <a:lstStyle/>
          <a:p>
            <a:pPr>
              <a:defRPr/>
            </a:pPr>
            <a:fld id="{F2C09951-D1FB-4613-BC89-DB7BDF6F0AA8}" type="slidenum">
              <a:rPr lang="en-US" altLang="en-US" smtClean="0"/>
              <a:pPr>
                <a:defRPr/>
              </a:pPr>
              <a:t>19</a:t>
            </a:fld>
            <a:endParaRPr lang="en-US" altLang="en-US"/>
          </a:p>
        </p:txBody>
      </p:sp>
    </p:spTree>
    <p:extLst>
      <p:ext uri="{BB962C8B-B14F-4D97-AF65-F5344CB8AC3E}">
        <p14:creationId xmlns:p14="http://schemas.microsoft.com/office/powerpoint/2010/main" val="32750661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Title 1"/>
          <p:cNvSpPr>
            <a:spLocks noGrp="1"/>
          </p:cNvSpPr>
          <p:nvPr>
            <p:ph type="title"/>
          </p:nvPr>
        </p:nvSpPr>
        <p:spPr>
          <a:xfrm>
            <a:off x="228600" y="228601"/>
            <a:ext cx="8610600" cy="962025"/>
          </a:xfrm>
        </p:spPr>
        <p:txBody>
          <a:bodyPr/>
          <a:lstStyle/>
          <a:p>
            <a:r>
              <a:rPr lang="en-US" altLang="en-US" sz="4800" b="1" smtClean="0">
                <a:solidFill>
                  <a:schemeClr val="bg1"/>
                </a:solidFill>
              </a:rPr>
              <a:t>3. Asthma</a:t>
            </a:r>
          </a:p>
        </p:txBody>
      </p:sp>
      <p:sp>
        <p:nvSpPr>
          <p:cNvPr id="110595" name="Content Placeholder 2"/>
          <p:cNvSpPr>
            <a:spLocks noGrp="1"/>
          </p:cNvSpPr>
          <p:nvPr>
            <p:ph idx="1"/>
          </p:nvPr>
        </p:nvSpPr>
        <p:spPr>
          <a:xfrm>
            <a:off x="193323" y="1247776"/>
            <a:ext cx="8734778" cy="5610225"/>
          </a:xfrm>
        </p:spPr>
        <p:txBody>
          <a:bodyPr/>
          <a:lstStyle/>
          <a:p>
            <a:pPr>
              <a:buFontTx/>
              <a:buNone/>
            </a:pPr>
            <a:r>
              <a:rPr lang="en-US" altLang="en-US" sz="3600" smtClean="0"/>
              <a:t>-  </a:t>
            </a:r>
            <a:r>
              <a:rPr lang="en-US" altLang="en-US" sz="4000" smtClean="0"/>
              <a:t>Asthma is a chronic inflammatory disorder of the airways that causes recurrent episodes of wheezing, breathlessness, chest tightness, and cough, particularly at night and/or early in the morning. </a:t>
            </a:r>
          </a:p>
        </p:txBody>
      </p:sp>
      <p:sp>
        <p:nvSpPr>
          <p:cNvPr id="4" name="Slide Number Placeholder 3"/>
          <p:cNvSpPr>
            <a:spLocks noGrp="1"/>
          </p:cNvSpPr>
          <p:nvPr>
            <p:ph type="sldNum" sz="quarter" idx="12"/>
          </p:nvPr>
        </p:nvSpPr>
        <p:spPr/>
        <p:txBody>
          <a:bodyPr/>
          <a:lstStyle/>
          <a:p>
            <a:pPr>
              <a:defRPr/>
            </a:pPr>
            <a:fld id="{51E99082-798C-4A4B-9031-004E332B85FC}" type="slidenum">
              <a:rPr lang="en-US" altLang="en-US" smtClean="0"/>
              <a:pPr>
                <a:defRPr/>
              </a:pPr>
              <a:t>2</a:t>
            </a:fld>
            <a:endParaRPr lang="en-US" altLang="en-US"/>
          </a:p>
        </p:txBody>
      </p:sp>
    </p:spTree>
    <p:extLst>
      <p:ext uri="{BB962C8B-B14F-4D97-AF65-F5344CB8AC3E}">
        <p14:creationId xmlns:p14="http://schemas.microsoft.com/office/powerpoint/2010/main" val="2767941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Title 1"/>
          <p:cNvSpPr>
            <a:spLocks noGrp="1"/>
          </p:cNvSpPr>
          <p:nvPr>
            <p:ph type="title"/>
          </p:nvPr>
        </p:nvSpPr>
        <p:spPr/>
        <p:txBody>
          <a:bodyPr/>
          <a:lstStyle/>
          <a:p>
            <a:endParaRPr lang="en-US" altLang="en-US" smtClean="0"/>
          </a:p>
        </p:txBody>
      </p:sp>
      <p:sp>
        <p:nvSpPr>
          <p:cNvPr id="128003" name="Content Placeholder 2"/>
          <p:cNvSpPr>
            <a:spLocks noGrp="1"/>
          </p:cNvSpPr>
          <p:nvPr>
            <p:ph idx="1"/>
          </p:nvPr>
        </p:nvSpPr>
        <p:spPr/>
        <p:txBody>
          <a:bodyPr/>
          <a:lstStyle/>
          <a:p>
            <a:pPr>
              <a:buFontTx/>
              <a:buNone/>
            </a:pPr>
            <a:r>
              <a:rPr lang="en-US" altLang="en-US" sz="4400" u="sng" smtClean="0"/>
              <a:t>Gross</a:t>
            </a:r>
            <a:r>
              <a:rPr lang="en-US" altLang="en-US" sz="4400" smtClean="0"/>
              <a:t>: </a:t>
            </a:r>
          </a:p>
          <a:p>
            <a:pPr>
              <a:buFontTx/>
              <a:buNone/>
            </a:pPr>
            <a:r>
              <a:rPr lang="en-US" altLang="en-US" sz="4400" smtClean="0"/>
              <a:t>-  The most striking macroscopic finding is occlusion of bronchi and bronchioles by thick, mucous plugs.</a:t>
            </a:r>
          </a:p>
          <a:p>
            <a:endParaRPr lang="en-US" altLang="en-US" smtClean="0"/>
          </a:p>
        </p:txBody>
      </p:sp>
      <p:sp>
        <p:nvSpPr>
          <p:cNvPr id="4" name="Slide Number Placeholder 3"/>
          <p:cNvSpPr>
            <a:spLocks noGrp="1"/>
          </p:cNvSpPr>
          <p:nvPr>
            <p:ph type="sldNum" sz="quarter" idx="12"/>
          </p:nvPr>
        </p:nvSpPr>
        <p:spPr/>
        <p:txBody>
          <a:bodyPr/>
          <a:lstStyle/>
          <a:p>
            <a:pPr>
              <a:defRPr/>
            </a:pPr>
            <a:fld id="{B2EB93C6-1F68-4A7A-BA43-71D7C6D21F9C}" type="slidenum">
              <a:rPr lang="en-US" altLang="en-US" smtClean="0"/>
              <a:pPr>
                <a:defRPr/>
              </a:pPr>
              <a:t>20</a:t>
            </a:fld>
            <a:endParaRPr lang="en-US" altLang="en-US"/>
          </a:p>
        </p:txBody>
      </p:sp>
    </p:spTree>
    <p:extLst>
      <p:ext uri="{BB962C8B-B14F-4D97-AF65-F5344CB8AC3E}">
        <p14:creationId xmlns:p14="http://schemas.microsoft.com/office/powerpoint/2010/main" val="35895862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Content Placeholder 2"/>
          <p:cNvSpPr>
            <a:spLocks noGrp="1"/>
          </p:cNvSpPr>
          <p:nvPr>
            <p:ph idx="1"/>
          </p:nvPr>
        </p:nvSpPr>
        <p:spPr>
          <a:xfrm>
            <a:off x="0" y="696913"/>
            <a:ext cx="8839200" cy="6161087"/>
          </a:xfrm>
        </p:spPr>
        <p:txBody>
          <a:bodyPr/>
          <a:lstStyle/>
          <a:p>
            <a:pPr>
              <a:buFontTx/>
              <a:buNone/>
            </a:pPr>
            <a:r>
              <a:rPr lang="en-US" altLang="en-US" sz="4000" u="sng" smtClean="0"/>
              <a:t>Histologically,</a:t>
            </a:r>
          </a:p>
          <a:p>
            <a:pPr>
              <a:buFontTx/>
              <a:buNone/>
            </a:pPr>
            <a:r>
              <a:rPr lang="en-US" altLang="en-US" sz="4000" smtClean="0"/>
              <a:t>a.  The mucous plugs contain whorls of shed epithelium (Curschmann spirals). </a:t>
            </a:r>
          </a:p>
          <a:p>
            <a:pPr>
              <a:buFontTx/>
              <a:buNone/>
            </a:pPr>
            <a:r>
              <a:rPr lang="en-US" altLang="en-US" sz="4000" smtClean="0"/>
              <a:t>b. Numerous eosinophils </a:t>
            </a:r>
          </a:p>
          <a:p>
            <a:pPr>
              <a:buFontTx/>
              <a:buNone/>
            </a:pPr>
            <a:r>
              <a:rPr lang="en-US" altLang="en-US" sz="4000" smtClean="0"/>
              <a:t>c. Charcot-Leyden crystals (collections of crystalloids made up of eosinophil proteins) in the mucus.</a:t>
            </a:r>
          </a:p>
          <a:p>
            <a:endParaRPr lang="en-US" altLang="en-US" smtClean="0"/>
          </a:p>
        </p:txBody>
      </p:sp>
      <p:sp>
        <p:nvSpPr>
          <p:cNvPr id="4" name="Slide Number Placeholder 3"/>
          <p:cNvSpPr>
            <a:spLocks noGrp="1"/>
          </p:cNvSpPr>
          <p:nvPr>
            <p:ph type="sldNum" sz="quarter" idx="12"/>
          </p:nvPr>
        </p:nvSpPr>
        <p:spPr/>
        <p:txBody>
          <a:bodyPr/>
          <a:lstStyle/>
          <a:p>
            <a:pPr>
              <a:defRPr/>
            </a:pPr>
            <a:fld id="{DE27C11B-5347-4ED8-92D2-AC654C2A18FE}" type="slidenum">
              <a:rPr lang="en-US" altLang="en-US" smtClean="0"/>
              <a:pPr>
                <a:defRPr/>
              </a:pPr>
              <a:t>21</a:t>
            </a:fld>
            <a:endParaRPr lang="en-US" altLang="en-US"/>
          </a:p>
        </p:txBody>
      </p:sp>
    </p:spTree>
    <p:extLst>
      <p:ext uri="{BB962C8B-B14F-4D97-AF65-F5344CB8AC3E}">
        <p14:creationId xmlns:p14="http://schemas.microsoft.com/office/powerpoint/2010/main" val="78279923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Title 1"/>
          <p:cNvSpPr>
            <a:spLocks noGrp="1"/>
          </p:cNvSpPr>
          <p:nvPr>
            <p:ph type="title"/>
          </p:nvPr>
        </p:nvSpPr>
        <p:spPr/>
        <p:txBody>
          <a:bodyPr/>
          <a:lstStyle/>
          <a:p>
            <a:r>
              <a:rPr lang="en-US" altLang="en-US" smtClean="0"/>
              <a:t>Asthma</a:t>
            </a:r>
          </a:p>
        </p:txBody>
      </p:sp>
      <p:sp>
        <p:nvSpPr>
          <p:cNvPr id="4" name="Slide Number Placeholder 3"/>
          <p:cNvSpPr>
            <a:spLocks noGrp="1"/>
          </p:cNvSpPr>
          <p:nvPr>
            <p:ph type="sldNum" sz="quarter" idx="12"/>
          </p:nvPr>
        </p:nvSpPr>
        <p:spPr/>
        <p:txBody>
          <a:bodyPr/>
          <a:lstStyle/>
          <a:p>
            <a:pPr>
              <a:defRPr/>
            </a:pPr>
            <a:fld id="{18CFC7F2-571A-4328-8D57-965644BCC462}" type="slidenum">
              <a:rPr lang="en-US" altLang="en-US" smtClean="0"/>
              <a:pPr>
                <a:defRPr/>
              </a:pPr>
              <a:t>22</a:t>
            </a:fld>
            <a:endParaRPr lang="en-US" altLang="en-US"/>
          </a:p>
        </p:txBody>
      </p:sp>
      <p:pic>
        <p:nvPicPr>
          <p:cNvPr id="130052" name="Picture 2" descr="C:\Users\Delo\Desktop\showimage[3].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23145" y="1524000"/>
            <a:ext cx="8075788" cy="5334000"/>
          </a:xfrm>
          <a:noFill/>
        </p:spPr>
      </p:pic>
    </p:spTree>
    <p:extLst>
      <p:ext uri="{BB962C8B-B14F-4D97-AF65-F5344CB8AC3E}">
        <p14:creationId xmlns:p14="http://schemas.microsoft.com/office/powerpoint/2010/main" val="323854539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Content Placeholder 2"/>
          <p:cNvSpPr>
            <a:spLocks noGrp="1"/>
          </p:cNvSpPr>
          <p:nvPr>
            <p:ph idx="1"/>
          </p:nvPr>
        </p:nvSpPr>
        <p:spPr>
          <a:xfrm>
            <a:off x="335845" y="638176"/>
            <a:ext cx="8386234" cy="6219825"/>
          </a:xfrm>
        </p:spPr>
        <p:txBody>
          <a:bodyPr/>
          <a:lstStyle/>
          <a:p>
            <a:pPr>
              <a:buFontTx/>
              <a:buNone/>
            </a:pPr>
            <a:r>
              <a:rPr lang="en-US" altLang="en-US" sz="4000" u="sng" smtClean="0"/>
              <a:t>Airway remodeling," include</a:t>
            </a:r>
          </a:p>
          <a:p>
            <a:pPr>
              <a:buFontTx/>
              <a:buNone/>
            </a:pPr>
            <a:r>
              <a:rPr lang="en-US" altLang="en-US" sz="4000" smtClean="0"/>
              <a:t>a. Thickening of airway wall Sub-basement membrane fibrosis </a:t>
            </a:r>
          </a:p>
          <a:p>
            <a:pPr>
              <a:buFontTx/>
              <a:buNone/>
            </a:pPr>
            <a:r>
              <a:rPr lang="en-US" altLang="en-US" sz="4000" smtClean="0"/>
              <a:t>b. Increased vascularity in submucosa</a:t>
            </a:r>
          </a:p>
          <a:p>
            <a:pPr>
              <a:buFontTx/>
              <a:buNone/>
            </a:pPr>
            <a:r>
              <a:rPr lang="en-US" altLang="en-US" sz="4000" smtClean="0"/>
              <a:t>c. An increase in size of the submucosal glands and goblet cell metaplasia of the airway epithelium</a:t>
            </a:r>
          </a:p>
          <a:p>
            <a:pPr>
              <a:buFontTx/>
              <a:buNone/>
            </a:pPr>
            <a:endParaRPr lang="en-US" altLang="en-US" smtClean="0"/>
          </a:p>
        </p:txBody>
      </p:sp>
      <p:sp>
        <p:nvSpPr>
          <p:cNvPr id="4" name="Slide Number Placeholder 3"/>
          <p:cNvSpPr>
            <a:spLocks noGrp="1"/>
          </p:cNvSpPr>
          <p:nvPr>
            <p:ph type="sldNum" sz="quarter" idx="12"/>
          </p:nvPr>
        </p:nvSpPr>
        <p:spPr/>
        <p:txBody>
          <a:bodyPr/>
          <a:lstStyle/>
          <a:p>
            <a:pPr>
              <a:defRPr/>
            </a:pPr>
            <a:fld id="{A551974F-F05E-4C17-A7EA-EEE84E029E0B}" type="slidenum">
              <a:rPr lang="en-US" altLang="en-US" smtClean="0"/>
              <a:pPr>
                <a:defRPr/>
              </a:pPr>
              <a:t>23</a:t>
            </a:fld>
            <a:endParaRPr lang="en-US" altLang="en-US"/>
          </a:p>
        </p:txBody>
      </p:sp>
    </p:spTree>
    <p:extLst>
      <p:ext uri="{BB962C8B-B14F-4D97-AF65-F5344CB8AC3E}">
        <p14:creationId xmlns:p14="http://schemas.microsoft.com/office/powerpoint/2010/main" val="290065914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Title 1"/>
          <p:cNvSpPr>
            <a:spLocks noGrp="1"/>
          </p:cNvSpPr>
          <p:nvPr>
            <p:ph type="title"/>
          </p:nvPr>
        </p:nvSpPr>
        <p:spPr/>
        <p:txBody>
          <a:bodyPr/>
          <a:lstStyle/>
          <a:p>
            <a:endParaRPr lang="en-US" altLang="en-US" smtClean="0"/>
          </a:p>
        </p:txBody>
      </p:sp>
      <p:sp>
        <p:nvSpPr>
          <p:cNvPr id="132099" name="Content Placeholder 2"/>
          <p:cNvSpPr>
            <a:spLocks noGrp="1"/>
          </p:cNvSpPr>
          <p:nvPr>
            <p:ph idx="1"/>
          </p:nvPr>
        </p:nvSpPr>
        <p:spPr/>
        <p:txBody>
          <a:bodyPr>
            <a:normAutofit fontScale="92500" lnSpcReduction="10000"/>
          </a:bodyPr>
          <a:lstStyle/>
          <a:p>
            <a:pPr>
              <a:buFontTx/>
              <a:buNone/>
            </a:pPr>
            <a:r>
              <a:rPr lang="en-US" altLang="en-US" sz="4000" smtClean="0"/>
              <a:t>d-   Hypertrophy and/or hyperplasia of the bronchial muscle- this is the basis for the novel therapy of bronchial thermoplasty, which involves controlled delivery of thermal energy during bronchoscopy; this reduces the mass of smooth muscles which in turn reduces airway hyperresponsiveness)</a:t>
            </a:r>
          </a:p>
          <a:p>
            <a:endParaRPr lang="en-US" altLang="en-US" smtClean="0"/>
          </a:p>
        </p:txBody>
      </p:sp>
      <p:sp>
        <p:nvSpPr>
          <p:cNvPr id="4" name="Slide Number Placeholder 3"/>
          <p:cNvSpPr>
            <a:spLocks noGrp="1"/>
          </p:cNvSpPr>
          <p:nvPr>
            <p:ph type="sldNum" sz="quarter" idx="12"/>
          </p:nvPr>
        </p:nvSpPr>
        <p:spPr/>
        <p:txBody>
          <a:bodyPr/>
          <a:lstStyle/>
          <a:p>
            <a:pPr>
              <a:defRPr/>
            </a:pPr>
            <a:fld id="{AC4E58F0-B3F4-4D41-A88B-76004AD773D1}" type="slidenum">
              <a:rPr lang="en-US" altLang="en-US" smtClean="0"/>
              <a:pPr>
                <a:defRPr/>
              </a:pPr>
              <a:t>24</a:t>
            </a:fld>
            <a:endParaRPr lang="en-US" altLang="en-US"/>
          </a:p>
        </p:txBody>
      </p:sp>
    </p:spTree>
    <p:extLst>
      <p:ext uri="{BB962C8B-B14F-4D97-AF65-F5344CB8AC3E}">
        <p14:creationId xmlns:p14="http://schemas.microsoft.com/office/powerpoint/2010/main" val="311985839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Title 1"/>
          <p:cNvSpPr>
            <a:spLocks noGrp="1"/>
          </p:cNvSpPr>
          <p:nvPr>
            <p:ph type="title"/>
          </p:nvPr>
        </p:nvSpPr>
        <p:spPr/>
        <p:txBody>
          <a:bodyPr/>
          <a:lstStyle/>
          <a:p>
            <a:endParaRPr lang="en-US" altLang="en-US" smtClean="0"/>
          </a:p>
        </p:txBody>
      </p:sp>
      <p:sp>
        <p:nvSpPr>
          <p:cNvPr id="133123" name="Content Placeholder 2"/>
          <p:cNvSpPr>
            <a:spLocks noGrp="1"/>
          </p:cNvSpPr>
          <p:nvPr>
            <p:ph idx="1"/>
          </p:nvPr>
        </p:nvSpPr>
        <p:spPr/>
        <p:txBody>
          <a:bodyPr/>
          <a:lstStyle/>
          <a:p>
            <a:pPr>
              <a:buFontTx/>
              <a:buChar char="-"/>
            </a:pPr>
            <a:r>
              <a:rPr lang="en-US" altLang="en-US" smtClean="0"/>
              <a:t>Asthma is a complex genetic disorder in which multiple susceptibility genes interact with environmental factors to initiate the pathologic reaction. </a:t>
            </a:r>
          </a:p>
          <a:p>
            <a:pPr>
              <a:buFontTx/>
              <a:buChar char="-"/>
            </a:pPr>
            <a:r>
              <a:rPr lang="en-US" altLang="en-US" smtClean="0"/>
              <a:t>There is significant variation in the expression of these genes and in the combinations of polymorphisms that effect the immune response or tissue remodeling. </a:t>
            </a:r>
          </a:p>
          <a:p>
            <a:endParaRPr lang="en-US" altLang="en-US" smtClean="0"/>
          </a:p>
          <a:p>
            <a:endParaRPr lang="en-US" altLang="en-US" smtClean="0"/>
          </a:p>
        </p:txBody>
      </p:sp>
      <p:sp>
        <p:nvSpPr>
          <p:cNvPr id="4" name="Slide Number Placeholder 3"/>
          <p:cNvSpPr>
            <a:spLocks noGrp="1"/>
          </p:cNvSpPr>
          <p:nvPr>
            <p:ph type="sldNum" sz="quarter" idx="12"/>
          </p:nvPr>
        </p:nvSpPr>
        <p:spPr/>
        <p:txBody>
          <a:bodyPr/>
          <a:lstStyle/>
          <a:p>
            <a:pPr>
              <a:defRPr/>
            </a:pPr>
            <a:fld id="{51948036-1A1A-4DFF-B2F8-632B67AF0BFC}" type="slidenum">
              <a:rPr lang="en-US" altLang="en-US" smtClean="0"/>
              <a:pPr>
                <a:defRPr/>
              </a:pPr>
              <a:t>25</a:t>
            </a:fld>
            <a:endParaRPr lang="en-US" altLang="en-US"/>
          </a:p>
        </p:txBody>
      </p:sp>
    </p:spTree>
    <p:extLst>
      <p:ext uri="{BB962C8B-B14F-4D97-AF65-F5344CB8AC3E}">
        <p14:creationId xmlns:p14="http://schemas.microsoft.com/office/powerpoint/2010/main" val="265290672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Title 1"/>
          <p:cNvSpPr>
            <a:spLocks noGrp="1"/>
          </p:cNvSpPr>
          <p:nvPr>
            <p:ph type="title"/>
          </p:nvPr>
        </p:nvSpPr>
        <p:spPr/>
        <p:txBody>
          <a:bodyPr/>
          <a:lstStyle/>
          <a:p>
            <a:endParaRPr lang="en-US" altLang="en-US" smtClean="0"/>
          </a:p>
        </p:txBody>
      </p:sp>
      <p:sp>
        <p:nvSpPr>
          <p:cNvPr id="3" name="Content Placeholder 2"/>
          <p:cNvSpPr>
            <a:spLocks noGrp="1"/>
          </p:cNvSpPr>
          <p:nvPr>
            <p:ph idx="1"/>
          </p:nvPr>
        </p:nvSpPr>
        <p:spPr/>
        <p:txBody>
          <a:bodyPr>
            <a:normAutofit fontScale="92500" lnSpcReduction="20000"/>
          </a:bodyPr>
          <a:lstStyle/>
          <a:p>
            <a:pPr marL="514350" indent="-514350">
              <a:buFontTx/>
              <a:buNone/>
              <a:defRPr/>
            </a:pPr>
            <a:r>
              <a:rPr lang="en-US" sz="3600" dirty="0" smtClean="0"/>
              <a:t>A..One of the susceptibility loci is on the long arm of chromosome 5 (5q), where several genes involved in regulation of </a:t>
            </a:r>
            <a:r>
              <a:rPr lang="en-US" sz="3600" dirty="0" err="1" smtClean="0"/>
              <a:t>IgE</a:t>
            </a:r>
            <a:r>
              <a:rPr lang="en-US" sz="3600" dirty="0" smtClean="0"/>
              <a:t> synthesis and mast cell and </a:t>
            </a:r>
            <a:r>
              <a:rPr lang="en-US" sz="3600" dirty="0" err="1" smtClean="0"/>
              <a:t>eosinophil</a:t>
            </a:r>
            <a:r>
              <a:rPr lang="en-US" sz="3600" dirty="0" smtClean="0"/>
              <a:t> growth and differentiation map. </a:t>
            </a:r>
          </a:p>
          <a:p>
            <a:pPr marL="514350" indent="-514350">
              <a:buFontTx/>
              <a:buChar char="-"/>
              <a:defRPr/>
            </a:pPr>
            <a:r>
              <a:rPr lang="en-US" sz="3600" dirty="0" smtClean="0"/>
              <a:t>The genes at this locus include:</a:t>
            </a:r>
          </a:p>
          <a:p>
            <a:pPr marL="742950" indent="-742950">
              <a:buFontTx/>
              <a:buAutoNum type="arabicPeriod"/>
              <a:defRPr/>
            </a:pPr>
            <a:r>
              <a:rPr lang="en-US" sz="3600" i="1" dirty="0" smtClean="0"/>
              <a:t>IL13</a:t>
            </a:r>
            <a:r>
              <a:rPr lang="en-US" sz="3600" dirty="0" smtClean="0"/>
              <a:t> (genetic polymorphisms linked with susceptibility to the development of atopic asthma)</a:t>
            </a:r>
          </a:p>
          <a:p>
            <a:pPr marL="742950" indent="-742950">
              <a:buFontTx/>
              <a:buAutoNum type="arabicPeriod"/>
              <a:defRPr/>
            </a:pPr>
            <a:r>
              <a:rPr lang="en-US" sz="3600" dirty="0" smtClean="0"/>
              <a:t>, CD14</a:t>
            </a:r>
            <a:endParaRPr lang="en-US" sz="3600" dirty="0"/>
          </a:p>
        </p:txBody>
      </p:sp>
      <p:sp>
        <p:nvSpPr>
          <p:cNvPr id="4" name="Slide Number Placeholder 3"/>
          <p:cNvSpPr>
            <a:spLocks noGrp="1"/>
          </p:cNvSpPr>
          <p:nvPr>
            <p:ph type="sldNum" sz="quarter" idx="12"/>
          </p:nvPr>
        </p:nvSpPr>
        <p:spPr/>
        <p:txBody>
          <a:bodyPr/>
          <a:lstStyle/>
          <a:p>
            <a:pPr>
              <a:defRPr/>
            </a:pPr>
            <a:fld id="{AB428AB7-5230-4FBB-B903-C7B155EC6E6B}" type="slidenum">
              <a:rPr lang="en-US" altLang="en-US" smtClean="0"/>
              <a:pPr>
                <a:defRPr/>
              </a:pPr>
              <a:t>26</a:t>
            </a:fld>
            <a:endParaRPr lang="en-US" altLang="en-US"/>
          </a:p>
        </p:txBody>
      </p:sp>
    </p:spTree>
    <p:extLst>
      <p:ext uri="{BB962C8B-B14F-4D97-AF65-F5344CB8AC3E}">
        <p14:creationId xmlns:p14="http://schemas.microsoft.com/office/powerpoint/2010/main" val="52507484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Title 1"/>
          <p:cNvSpPr>
            <a:spLocks noGrp="1"/>
          </p:cNvSpPr>
          <p:nvPr>
            <p:ph type="title"/>
          </p:nvPr>
        </p:nvSpPr>
        <p:spPr/>
        <p:txBody>
          <a:bodyPr/>
          <a:lstStyle/>
          <a:p>
            <a:endParaRPr lang="en-US" altLang="en-US" smtClean="0"/>
          </a:p>
        </p:txBody>
      </p:sp>
      <p:sp>
        <p:nvSpPr>
          <p:cNvPr id="135171" name="Content Placeholder 2"/>
          <p:cNvSpPr>
            <a:spLocks noGrp="1"/>
          </p:cNvSpPr>
          <p:nvPr>
            <p:ph idx="1"/>
          </p:nvPr>
        </p:nvSpPr>
        <p:spPr/>
        <p:txBody>
          <a:bodyPr/>
          <a:lstStyle/>
          <a:p>
            <a:pPr>
              <a:buFontTx/>
              <a:buNone/>
            </a:pPr>
            <a:r>
              <a:rPr lang="en-US" altLang="en-US" sz="3600" smtClean="0"/>
              <a:t>2. and IL-4 receptor gene (atopy, total serum IgE level, and asthma). </a:t>
            </a:r>
          </a:p>
          <a:p>
            <a:pPr>
              <a:buFontTx/>
              <a:buNone/>
            </a:pPr>
            <a:r>
              <a:rPr lang="en-US" altLang="en-US" sz="3600" smtClean="0"/>
              <a:t>B. Another important locus is on 20q where ADAM-33 that regulates proliferation of bronchial smooth muscle and fibroblasts is located; this controls airway remodeling</a:t>
            </a:r>
            <a:r>
              <a:rPr lang="en-US" altLang="en-US" smtClean="0"/>
              <a:t>. </a:t>
            </a:r>
          </a:p>
        </p:txBody>
      </p:sp>
      <p:sp>
        <p:nvSpPr>
          <p:cNvPr id="4" name="Slide Number Placeholder 3"/>
          <p:cNvSpPr>
            <a:spLocks noGrp="1"/>
          </p:cNvSpPr>
          <p:nvPr>
            <p:ph type="sldNum" sz="quarter" idx="12"/>
          </p:nvPr>
        </p:nvSpPr>
        <p:spPr/>
        <p:txBody>
          <a:bodyPr/>
          <a:lstStyle/>
          <a:p>
            <a:pPr>
              <a:defRPr/>
            </a:pPr>
            <a:fld id="{E08323F0-58EC-47E4-B76B-85B9A0041229}" type="slidenum">
              <a:rPr lang="en-US" altLang="en-US" smtClean="0"/>
              <a:pPr>
                <a:defRPr/>
              </a:pPr>
              <a:t>27</a:t>
            </a:fld>
            <a:endParaRPr lang="en-US" altLang="en-US"/>
          </a:p>
        </p:txBody>
      </p:sp>
    </p:spTree>
    <p:extLst>
      <p:ext uri="{BB962C8B-B14F-4D97-AF65-F5344CB8AC3E}">
        <p14:creationId xmlns:p14="http://schemas.microsoft.com/office/powerpoint/2010/main" val="181802370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Content Placeholder 2"/>
          <p:cNvSpPr>
            <a:spLocks noGrp="1"/>
          </p:cNvSpPr>
          <p:nvPr>
            <p:ph idx="1"/>
          </p:nvPr>
        </p:nvSpPr>
        <p:spPr>
          <a:xfrm>
            <a:off x="0" y="261938"/>
            <a:ext cx="9144000" cy="6596062"/>
          </a:xfrm>
        </p:spPr>
        <p:txBody>
          <a:bodyPr/>
          <a:lstStyle/>
          <a:p>
            <a:pPr>
              <a:buFontTx/>
              <a:buNone/>
            </a:pPr>
            <a:r>
              <a:rPr lang="en-US" altLang="en-US" sz="3600" smtClean="0"/>
              <a:t> </a:t>
            </a:r>
            <a:r>
              <a:rPr lang="en-US" altLang="en-US" sz="4400" u="sng" smtClean="0"/>
              <a:t>Clinical Features </a:t>
            </a:r>
          </a:p>
          <a:p>
            <a:pPr>
              <a:buFontTx/>
              <a:buNone/>
            </a:pPr>
            <a:r>
              <a:rPr lang="en-US" altLang="en-US" sz="4400" smtClean="0"/>
              <a:t>- An attack of asthma is characterized by severe dyspnea with wheezing; the chief difficulty lies in expiration.</a:t>
            </a:r>
          </a:p>
          <a:p>
            <a:pPr>
              <a:buFontTx/>
              <a:buNone/>
            </a:pPr>
            <a:r>
              <a:rPr lang="en-US" altLang="en-US" sz="4400" smtClean="0"/>
              <a:t>- The victim labors to get air into the lungs and then cannot get it out, so that there is progressive hyperinflation </a:t>
            </a:r>
          </a:p>
        </p:txBody>
      </p:sp>
      <p:sp>
        <p:nvSpPr>
          <p:cNvPr id="4" name="Slide Number Placeholder 3"/>
          <p:cNvSpPr>
            <a:spLocks noGrp="1"/>
          </p:cNvSpPr>
          <p:nvPr>
            <p:ph type="sldNum" sz="quarter" idx="12"/>
          </p:nvPr>
        </p:nvSpPr>
        <p:spPr/>
        <p:txBody>
          <a:bodyPr/>
          <a:lstStyle/>
          <a:p>
            <a:pPr>
              <a:defRPr/>
            </a:pPr>
            <a:fld id="{3789F938-60A5-451F-A516-5FE0D767F765}" type="slidenum">
              <a:rPr lang="en-US" altLang="en-US" smtClean="0"/>
              <a:pPr>
                <a:defRPr/>
              </a:pPr>
              <a:t>28</a:t>
            </a:fld>
            <a:endParaRPr lang="en-US" altLang="en-US"/>
          </a:p>
        </p:txBody>
      </p:sp>
    </p:spTree>
    <p:extLst>
      <p:ext uri="{BB962C8B-B14F-4D97-AF65-F5344CB8AC3E}">
        <p14:creationId xmlns:p14="http://schemas.microsoft.com/office/powerpoint/2010/main" val="207284669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Content Placeholder 2"/>
          <p:cNvSpPr>
            <a:spLocks noGrp="1"/>
          </p:cNvSpPr>
          <p:nvPr>
            <p:ph idx="1"/>
          </p:nvPr>
        </p:nvSpPr>
        <p:spPr>
          <a:xfrm>
            <a:off x="0" y="209550"/>
            <a:ext cx="9144000" cy="6648450"/>
          </a:xfrm>
        </p:spPr>
        <p:txBody>
          <a:bodyPr/>
          <a:lstStyle/>
          <a:p>
            <a:pPr>
              <a:buFontTx/>
              <a:buNone/>
            </a:pPr>
            <a:r>
              <a:rPr lang="en-US" altLang="en-US" sz="3600" smtClean="0"/>
              <a:t>-  Intervals between attacks are characteristically free from overt respiratory difficulties, but persistent, subtle deficits can be detected by spirometry. </a:t>
            </a:r>
          </a:p>
          <a:p>
            <a:pPr>
              <a:buFontTx/>
              <a:buNone/>
            </a:pPr>
            <a:r>
              <a:rPr lang="en-US" altLang="en-US" sz="3600" smtClean="0"/>
              <a:t>- Occasionally a severe paroxysm occurs that does not respond to therapy and persists for days and even weeks (</a:t>
            </a:r>
            <a:r>
              <a:rPr lang="en-US" altLang="en-US" sz="3600" i="1" smtClean="0"/>
              <a:t>status asthmaticus</a:t>
            </a:r>
            <a:r>
              <a:rPr lang="en-US" altLang="en-US" sz="3600" smtClean="0"/>
              <a:t>). </a:t>
            </a:r>
          </a:p>
          <a:p>
            <a:pPr>
              <a:buFontTx/>
              <a:buNone/>
            </a:pPr>
            <a:r>
              <a:rPr lang="en-US" altLang="en-US" sz="3600" smtClean="0"/>
              <a:t>-  The associated hypercapnia, acidosis, and severe hypoxia may be fatal, although in most cases the condition is more disabling than lethal</a:t>
            </a:r>
          </a:p>
        </p:txBody>
      </p:sp>
      <p:sp>
        <p:nvSpPr>
          <p:cNvPr id="4" name="Slide Number Placeholder 3"/>
          <p:cNvSpPr>
            <a:spLocks noGrp="1"/>
          </p:cNvSpPr>
          <p:nvPr>
            <p:ph type="sldNum" sz="quarter" idx="12"/>
          </p:nvPr>
        </p:nvSpPr>
        <p:spPr/>
        <p:txBody>
          <a:bodyPr/>
          <a:lstStyle/>
          <a:p>
            <a:pPr>
              <a:defRPr/>
            </a:pPr>
            <a:fld id="{59A9330C-1124-49A1-BFD6-4E47657E3085}" type="slidenum">
              <a:rPr lang="en-US" altLang="en-US" smtClean="0"/>
              <a:pPr>
                <a:defRPr/>
              </a:pPr>
              <a:t>29</a:t>
            </a:fld>
            <a:endParaRPr lang="en-US" altLang="en-US"/>
          </a:p>
        </p:txBody>
      </p:sp>
    </p:spTree>
    <p:extLst>
      <p:ext uri="{BB962C8B-B14F-4D97-AF65-F5344CB8AC3E}">
        <p14:creationId xmlns:p14="http://schemas.microsoft.com/office/powerpoint/2010/main" val="33036462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Title 1"/>
          <p:cNvSpPr>
            <a:spLocks noGrp="1"/>
          </p:cNvSpPr>
          <p:nvPr>
            <p:ph type="title"/>
          </p:nvPr>
        </p:nvSpPr>
        <p:spPr>
          <a:xfrm>
            <a:off x="228600" y="536575"/>
            <a:ext cx="8610600" cy="835025"/>
          </a:xfrm>
        </p:spPr>
        <p:txBody>
          <a:bodyPr>
            <a:normAutofit fontScale="90000"/>
          </a:bodyPr>
          <a:lstStyle/>
          <a:p>
            <a:r>
              <a:rPr lang="en-US" altLang="en-US" sz="4800" b="1" smtClean="0">
                <a:solidFill>
                  <a:schemeClr val="bg1"/>
                </a:solidFill>
              </a:rPr>
              <a:t>The hallmarks of the disease </a:t>
            </a:r>
            <a:r>
              <a:rPr lang="en-US" altLang="en-US" b="1" smtClean="0">
                <a:solidFill>
                  <a:schemeClr val="bg1"/>
                </a:solidFill>
              </a:rPr>
              <a:t>are </a:t>
            </a:r>
            <a:br>
              <a:rPr lang="en-US" altLang="en-US" b="1" smtClean="0">
                <a:solidFill>
                  <a:schemeClr val="bg1"/>
                </a:solidFill>
              </a:rPr>
            </a:br>
            <a:endParaRPr lang="en-US" altLang="en-US" b="1" smtClean="0">
              <a:solidFill>
                <a:schemeClr val="bg1"/>
              </a:solidFill>
            </a:endParaRPr>
          </a:p>
        </p:txBody>
      </p:sp>
      <p:sp>
        <p:nvSpPr>
          <p:cNvPr id="111619" name="Content Placeholder 2"/>
          <p:cNvSpPr>
            <a:spLocks noGrp="1"/>
          </p:cNvSpPr>
          <p:nvPr>
            <p:ph idx="1"/>
          </p:nvPr>
        </p:nvSpPr>
        <p:spPr/>
        <p:txBody>
          <a:bodyPr>
            <a:normAutofit lnSpcReduction="10000"/>
          </a:bodyPr>
          <a:lstStyle/>
          <a:p>
            <a:pPr>
              <a:buFontTx/>
              <a:buNone/>
            </a:pPr>
            <a:r>
              <a:rPr lang="en-US" altLang="en-US" sz="4000" smtClean="0"/>
              <a:t>1. Intermittent and reversible airway obstruction, </a:t>
            </a:r>
          </a:p>
          <a:p>
            <a:pPr>
              <a:buFontTx/>
              <a:buNone/>
            </a:pPr>
            <a:r>
              <a:rPr lang="en-US" altLang="en-US" sz="4000" smtClean="0"/>
              <a:t>2. Chronic bronchial inflammation with eosinophils,</a:t>
            </a:r>
          </a:p>
          <a:p>
            <a:pPr>
              <a:buFontTx/>
              <a:buNone/>
            </a:pPr>
            <a:r>
              <a:rPr lang="en-US" altLang="en-US" sz="4000" smtClean="0"/>
              <a:t>3. Bronchial smooth muscle cell hypertrophy and hyperreactivity,</a:t>
            </a:r>
          </a:p>
          <a:p>
            <a:pPr>
              <a:buFontTx/>
              <a:buNone/>
            </a:pPr>
            <a:r>
              <a:rPr lang="en-US" altLang="en-US" sz="4000" smtClean="0"/>
              <a:t>4. Increased mucus secretion. </a:t>
            </a:r>
          </a:p>
          <a:p>
            <a:endParaRPr lang="en-US" altLang="en-US" smtClean="0"/>
          </a:p>
        </p:txBody>
      </p:sp>
      <p:sp>
        <p:nvSpPr>
          <p:cNvPr id="4" name="Slide Number Placeholder 3"/>
          <p:cNvSpPr>
            <a:spLocks noGrp="1"/>
          </p:cNvSpPr>
          <p:nvPr>
            <p:ph type="sldNum" sz="quarter" idx="12"/>
          </p:nvPr>
        </p:nvSpPr>
        <p:spPr/>
        <p:txBody>
          <a:bodyPr/>
          <a:lstStyle/>
          <a:p>
            <a:pPr>
              <a:defRPr/>
            </a:pPr>
            <a:fld id="{6209B8FA-FD44-4B36-9B7E-BABF1BB6C391}" type="slidenum">
              <a:rPr lang="en-US" altLang="en-US" smtClean="0"/>
              <a:pPr>
                <a:defRPr/>
              </a:pPr>
              <a:t>3</a:t>
            </a:fld>
            <a:endParaRPr lang="en-US" altLang="en-US"/>
          </a:p>
        </p:txBody>
      </p:sp>
    </p:spTree>
    <p:extLst>
      <p:ext uri="{BB962C8B-B14F-4D97-AF65-F5344CB8AC3E}">
        <p14:creationId xmlns:p14="http://schemas.microsoft.com/office/powerpoint/2010/main" val="37389943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Title 1"/>
          <p:cNvSpPr>
            <a:spLocks noGrp="1"/>
          </p:cNvSpPr>
          <p:nvPr>
            <p:ph type="title"/>
          </p:nvPr>
        </p:nvSpPr>
        <p:spPr/>
        <p:txBody>
          <a:bodyPr/>
          <a:lstStyle/>
          <a:p>
            <a:endParaRPr lang="en-US" altLang="en-US" smtClean="0"/>
          </a:p>
        </p:txBody>
      </p:sp>
      <p:sp>
        <p:nvSpPr>
          <p:cNvPr id="112643" name="Content Placeholder 2"/>
          <p:cNvSpPr>
            <a:spLocks noGrp="1"/>
          </p:cNvSpPr>
          <p:nvPr>
            <p:ph idx="1"/>
          </p:nvPr>
        </p:nvSpPr>
        <p:spPr/>
        <p:txBody>
          <a:bodyPr/>
          <a:lstStyle/>
          <a:p>
            <a:pPr>
              <a:buFontTx/>
              <a:buNone/>
            </a:pPr>
            <a:r>
              <a:rPr lang="en-US" altLang="en-US" sz="4000" b="1" u="sng" smtClean="0"/>
              <a:t>1. Atopic Asthma </a:t>
            </a:r>
          </a:p>
          <a:p>
            <a:pPr>
              <a:buFontTx/>
              <a:buNone/>
            </a:pPr>
            <a:r>
              <a:rPr lang="en-US" altLang="en-US" sz="4000" smtClean="0"/>
              <a:t>-  This is the most common type of asthma,</a:t>
            </a:r>
          </a:p>
          <a:p>
            <a:pPr>
              <a:buFontTx/>
              <a:buNone/>
            </a:pPr>
            <a:r>
              <a:rPr lang="en-US" altLang="en-US" sz="4000" smtClean="0"/>
              <a:t>-   Usually beginning in childhood,</a:t>
            </a:r>
          </a:p>
          <a:p>
            <a:pPr>
              <a:buFontTx/>
              <a:buNone/>
            </a:pPr>
            <a:r>
              <a:rPr lang="en-US" altLang="en-US" sz="4000" smtClean="0"/>
              <a:t>- Is a classic example of type I IgE-mediated hypersensitivity reaction </a:t>
            </a:r>
          </a:p>
        </p:txBody>
      </p:sp>
      <p:sp>
        <p:nvSpPr>
          <p:cNvPr id="4" name="Slide Number Placeholder 3"/>
          <p:cNvSpPr>
            <a:spLocks noGrp="1"/>
          </p:cNvSpPr>
          <p:nvPr>
            <p:ph type="sldNum" sz="quarter" idx="12"/>
          </p:nvPr>
        </p:nvSpPr>
        <p:spPr/>
        <p:txBody>
          <a:bodyPr/>
          <a:lstStyle/>
          <a:p>
            <a:pPr>
              <a:defRPr/>
            </a:pPr>
            <a:fld id="{E2DEABC0-808B-4D4E-BB9B-5580969E8AFC}" type="slidenum">
              <a:rPr lang="en-US" altLang="en-US" smtClean="0"/>
              <a:pPr>
                <a:defRPr/>
              </a:pPr>
              <a:t>4</a:t>
            </a:fld>
            <a:endParaRPr lang="en-US" altLang="en-US"/>
          </a:p>
        </p:txBody>
      </p:sp>
    </p:spTree>
    <p:extLst>
      <p:ext uri="{BB962C8B-B14F-4D97-AF65-F5344CB8AC3E}">
        <p14:creationId xmlns:p14="http://schemas.microsoft.com/office/powerpoint/2010/main" val="39623278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Title 1"/>
          <p:cNvSpPr>
            <a:spLocks noGrp="1"/>
          </p:cNvSpPr>
          <p:nvPr>
            <p:ph type="title"/>
          </p:nvPr>
        </p:nvSpPr>
        <p:spPr/>
        <p:txBody>
          <a:bodyPr/>
          <a:lstStyle/>
          <a:p>
            <a:endParaRPr lang="en-US" altLang="en-US" smtClean="0"/>
          </a:p>
        </p:txBody>
      </p:sp>
      <p:sp>
        <p:nvSpPr>
          <p:cNvPr id="113667" name="Content Placeholder 2"/>
          <p:cNvSpPr>
            <a:spLocks noGrp="1"/>
          </p:cNvSpPr>
          <p:nvPr>
            <p:ph idx="1"/>
          </p:nvPr>
        </p:nvSpPr>
        <p:spPr/>
        <p:txBody>
          <a:bodyPr>
            <a:normAutofit fontScale="92500"/>
          </a:bodyPr>
          <a:lstStyle/>
          <a:p>
            <a:pPr>
              <a:buFontTx/>
              <a:buNone/>
            </a:pPr>
            <a:r>
              <a:rPr lang="en-US" altLang="en-US" sz="4000" smtClean="0"/>
              <a:t>-   A positive family history of atopy and/or asthma is common,</a:t>
            </a:r>
          </a:p>
          <a:p>
            <a:pPr>
              <a:buFontTx/>
              <a:buNone/>
            </a:pPr>
            <a:r>
              <a:rPr lang="en-US" altLang="en-US" sz="4000" smtClean="0"/>
              <a:t>-  Asthmatic attacks are often preceded by allergic rhinitis, urticaria, or eczema. </a:t>
            </a:r>
          </a:p>
          <a:p>
            <a:pPr>
              <a:buFontTx/>
              <a:buNone/>
            </a:pPr>
            <a:r>
              <a:rPr lang="en-US" altLang="en-US" sz="4000" smtClean="0"/>
              <a:t>-   The disease is triggered by environmental antigens, such as dusts, pollen, and foods</a:t>
            </a:r>
          </a:p>
          <a:p>
            <a:endParaRPr lang="en-US" altLang="en-US" sz="4400" smtClean="0"/>
          </a:p>
        </p:txBody>
      </p:sp>
      <p:sp>
        <p:nvSpPr>
          <p:cNvPr id="4" name="Slide Number Placeholder 3"/>
          <p:cNvSpPr>
            <a:spLocks noGrp="1"/>
          </p:cNvSpPr>
          <p:nvPr>
            <p:ph type="sldNum" sz="quarter" idx="12"/>
          </p:nvPr>
        </p:nvSpPr>
        <p:spPr/>
        <p:txBody>
          <a:bodyPr/>
          <a:lstStyle/>
          <a:p>
            <a:pPr>
              <a:defRPr/>
            </a:pPr>
            <a:fld id="{1A347E35-12D1-48E1-B6D2-13DD8206604A}" type="slidenum">
              <a:rPr lang="en-US" altLang="en-US" smtClean="0"/>
              <a:pPr>
                <a:defRPr/>
              </a:pPr>
              <a:t>5</a:t>
            </a:fld>
            <a:endParaRPr lang="en-US" altLang="en-US"/>
          </a:p>
        </p:txBody>
      </p:sp>
    </p:spTree>
    <p:extLst>
      <p:ext uri="{BB962C8B-B14F-4D97-AF65-F5344CB8AC3E}">
        <p14:creationId xmlns:p14="http://schemas.microsoft.com/office/powerpoint/2010/main" val="22026341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Title 1"/>
          <p:cNvSpPr>
            <a:spLocks noGrp="1"/>
          </p:cNvSpPr>
          <p:nvPr>
            <p:ph type="title"/>
          </p:nvPr>
        </p:nvSpPr>
        <p:spPr/>
        <p:txBody>
          <a:bodyPr/>
          <a:lstStyle/>
          <a:p>
            <a:endParaRPr lang="en-US" altLang="en-US" smtClean="0"/>
          </a:p>
        </p:txBody>
      </p:sp>
      <p:sp>
        <p:nvSpPr>
          <p:cNvPr id="114691" name="Content Placeholder 2"/>
          <p:cNvSpPr>
            <a:spLocks noGrp="1"/>
          </p:cNvSpPr>
          <p:nvPr>
            <p:ph idx="1"/>
          </p:nvPr>
        </p:nvSpPr>
        <p:spPr/>
        <p:txBody>
          <a:bodyPr>
            <a:normAutofit lnSpcReduction="10000"/>
          </a:bodyPr>
          <a:lstStyle/>
          <a:p>
            <a:pPr>
              <a:buFontTx/>
              <a:buNone/>
            </a:pPr>
            <a:r>
              <a:rPr lang="en-US" altLang="en-US" sz="3600" smtClean="0"/>
              <a:t>.</a:t>
            </a:r>
          </a:p>
          <a:p>
            <a:pPr>
              <a:buFontTx/>
              <a:buNone/>
            </a:pPr>
            <a:r>
              <a:rPr lang="en-US" altLang="en-US" sz="3600" smtClean="0"/>
              <a:t>-   A skin test with the offending antigen results in an immediate wheal-and-flare reaction. </a:t>
            </a:r>
          </a:p>
          <a:p>
            <a:pPr>
              <a:buFontTx/>
              <a:buNone/>
            </a:pPr>
            <a:r>
              <a:rPr lang="en-US" altLang="en-US" sz="3600" smtClean="0"/>
              <a:t>-   Atopic asthma also can be diagnosed based on serum radioallergosorbent tests (RASTs) that identify the presence of IgE specific for a panel of allergens</a:t>
            </a:r>
            <a:r>
              <a:rPr lang="en-US" altLang="en-US" smtClean="0"/>
              <a:t>. </a:t>
            </a:r>
          </a:p>
        </p:txBody>
      </p:sp>
      <p:sp>
        <p:nvSpPr>
          <p:cNvPr id="4" name="Slide Number Placeholder 3"/>
          <p:cNvSpPr>
            <a:spLocks noGrp="1"/>
          </p:cNvSpPr>
          <p:nvPr>
            <p:ph type="sldNum" sz="quarter" idx="12"/>
          </p:nvPr>
        </p:nvSpPr>
        <p:spPr/>
        <p:txBody>
          <a:bodyPr/>
          <a:lstStyle/>
          <a:p>
            <a:pPr>
              <a:defRPr/>
            </a:pPr>
            <a:fld id="{8D0741B1-11D2-471F-8F9A-DCA15031A969}" type="slidenum">
              <a:rPr lang="en-US" altLang="en-US" smtClean="0"/>
              <a:pPr>
                <a:defRPr/>
              </a:pPr>
              <a:t>6</a:t>
            </a:fld>
            <a:endParaRPr lang="en-US" altLang="en-US"/>
          </a:p>
        </p:txBody>
      </p:sp>
    </p:spTree>
    <p:extLst>
      <p:ext uri="{BB962C8B-B14F-4D97-AF65-F5344CB8AC3E}">
        <p14:creationId xmlns:p14="http://schemas.microsoft.com/office/powerpoint/2010/main" val="33989228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3323" y="493714"/>
            <a:ext cx="8476544" cy="6364287"/>
          </a:xfrm>
        </p:spPr>
        <p:txBody>
          <a:bodyPr/>
          <a:lstStyle/>
          <a:p>
            <a:pPr>
              <a:buFontTx/>
              <a:buNone/>
              <a:defRPr/>
            </a:pPr>
            <a:r>
              <a:rPr lang="en-US" sz="4000" b="1" u="sng" dirty="0" smtClean="0"/>
              <a:t>2.  Non-Atopic Asthma </a:t>
            </a:r>
          </a:p>
          <a:p>
            <a:pPr marL="514350" indent="-514350">
              <a:buFontTx/>
              <a:buNone/>
              <a:defRPr/>
            </a:pPr>
            <a:r>
              <a:rPr lang="en-US" sz="4000" dirty="0" smtClean="0"/>
              <a:t>- No evidence of allergen sensitization, </a:t>
            </a:r>
          </a:p>
          <a:p>
            <a:pPr marL="514350" indent="-514350">
              <a:buFontTx/>
              <a:buNone/>
              <a:defRPr/>
            </a:pPr>
            <a:r>
              <a:rPr lang="en-US" sz="4000" dirty="0" smtClean="0"/>
              <a:t>- Skin test results usually are negative. </a:t>
            </a:r>
          </a:p>
          <a:p>
            <a:pPr>
              <a:buFontTx/>
              <a:buNone/>
              <a:defRPr/>
            </a:pPr>
            <a:r>
              <a:rPr lang="en-US" sz="4000" dirty="0" smtClean="0"/>
              <a:t>-  A positive family history of asthma is less common. </a:t>
            </a:r>
          </a:p>
          <a:p>
            <a:pPr>
              <a:defRPr/>
            </a:pPr>
            <a:endParaRPr lang="en-US" sz="4000" dirty="0"/>
          </a:p>
        </p:txBody>
      </p:sp>
      <p:sp>
        <p:nvSpPr>
          <p:cNvPr id="4" name="Slide Number Placeholder 3"/>
          <p:cNvSpPr>
            <a:spLocks noGrp="1"/>
          </p:cNvSpPr>
          <p:nvPr>
            <p:ph type="sldNum" sz="quarter" idx="12"/>
          </p:nvPr>
        </p:nvSpPr>
        <p:spPr/>
        <p:txBody>
          <a:bodyPr/>
          <a:lstStyle/>
          <a:p>
            <a:pPr>
              <a:defRPr/>
            </a:pPr>
            <a:fld id="{F764242D-4E2D-4EE9-B128-E01A453963C3}" type="slidenum">
              <a:rPr lang="en-US" altLang="en-US" smtClean="0"/>
              <a:pPr>
                <a:defRPr/>
              </a:pPr>
              <a:t>7</a:t>
            </a:fld>
            <a:endParaRPr lang="en-US" altLang="en-US"/>
          </a:p>
        </p:txBody>
      </p:sp>
    </p:spTree>
    <p:extLst>
      <p:ext uri="{BB962C8B-B14F-4D97-AF65-F5344CB8AC3E}">
        <p14:creationId xmlns:p14="http://schemas.microsoft.com/office/powerpoint/2010/main" val="26528624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Content Placeholder 2"/>
          <p:cNvSpPr>
            <a:spLocks noGrp="1"/>
          </p:cNvSpPr>
          <p:nvPr>
            <p:ph idx="1"/>
          </p:nvPr>
        </p:nvSpPr>
        <p:spPr>
          <a:xfrm>
            <a:off x="193323" y="623888"/>
            <a:ext cx="8645877" cy="6234112"/>
          </a:xfrm>
        </p:spPr>
        <p:txBody>
          <a:bodyPr/>
          <a:lstStyle/>
          <a:p>
            <a:pPr>
              <a:buFontTx/>
              <a:buNone/>
            </a:pPr>
            <a:r>
              <a:rPr lang="en-US" altLang="en-US" sz="4000" smtClean="0"/>
              <a:t>d. Respiratory infections due to viruses (e.g., rhinovirus, parainfluenza virus) and inhaled air pollutants (e.g., sulfur dioxide, ) are common triggers. </a:t>
            </a:r>
          </a:p>
          <a:p>
            <a:pPr>
              <a:buFontTx/>
              <a:buNone/>
            </a:pPr>
            <a:r>
              <a:rPr lang="en-US" altLang="en-US" sz="4000" smtClean="0"/>
              <a:t>-  It is thought that virus-induced inflammation of the respiratory mucosa lowers the threshold of the subepithelial vagal receptors to irritants</a:t>
            </a:r>
            <a:r>
              <a:rPr lang="en-US" altLang="en-US" sz="2800" smtClean="0"/>
              <a:t>. </a:t>
            </a:r>
          </a:p>
          <a:p>
            <a:endParaRPr lang="en-US" altLang="en-US" sz="4000" smtClean="0"/>
          </a:p>
          <a:p>
            <a:endParaRPr lang="en-US" altLang="en-US" smtClean="0"/>
          </a:p>
        </p:txBody>
      </p:sp>
      <p:sp>
        <p:nvSpPr>
          <p:cNvPr id="4" name="Slide Number Placeholder 3"/>
          <p:cNvSpPr>
            <a:spLocks noGrp="1"/>
          </p:cNvSpPr>
          <p:nvPr>
            <p:ph type="sldNum" sz="quarter" idx="12"/>
          </p:nvPr>
        </p:nvSpPr>
        <p:spPr/>
        <p:txBody>
          <a:bodyPr/>
          <a:lstStyle/>
          <a:p>
            <a:pPr>
              <a:defRPr/>
            </a:pPr>
            <a:fld id="{03DCC8CB-63B6-447D-8DA3-38B6AB4074D8}" type="slidenum">
              <a:rPr lang="en-US" altLang="en-US" smtClean="0"/>
              <a:pPr>
                <a:defRPr/>
              </a:pPr>
              <a:t>8</a:t>
            </a:fld>
            <a:endParaRPr lang="en-US" altLang="en-US"/>
          </a:p>
        </p:txBody>
      </p:sp>
    </p:spTree>
    <p:extLst>
      <p:ext uri="{BB962C8B-B14F-4D97-AF65-F5344CB8AC3E}">
        <p14:creationId xmlns:p14="http://schemas.microsoft.com/office/powerpoint/2010/main" val="20438404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Title 1"/>
          <p:cNvSpPr>
            <a:spLocks noGrp="1"/>
          </p:cNvSpPr>
          <p:nvPr>
            <p:ph type="title"/>
          </p:nvPr>
        </p:nvSpPr>
        <p:spPr/>
        <p:txBody>
          <a:bodyPr/>
          <a:lstStyle/>
          <a:p>
            <a:endParaRPr lang="en-US" altLang="en-US" smtClean="0"/>
          </a:p>
        </p:txBody>
      </p:sp>
      <p:sp>
        <p:nvSpPr>
          <p:cNvPr id="117763" name="Content Placeholder 2"/>
          <p:cNvSpPr>
            <a:spLocks noGrp="1"/>
          </p:cNvSpPr>
          <p:nvPr>
            <p:ph idx="1"/>
          </p:nvPr>
        </p:nvSpPr>
        <p:spPr/>
        <p:txBody>
          <a:bodyPr>
            <a:normAutofit fontScale="92500" lnSpcReduction="10000"/>
          </a:bodyPr>
          <a:lstStyle/>
          <a:p>
            <a:pPr>
              <a:buFontTx/>
              <a:buNone/>
            </a:pPr>
            <a:r>
              <a:rPr lang="en-US" altLang="en-US" sz="4000" b="1" u="sng" smtClean="0"/>
              <a:t>Note:</a:t>
            </a:r>
          </a:p>
          <a:p>
            <a:pPr>
              <a:buFontTx/>
              <a:buNone/>
            </a:pPr>
            <a:r>
              <a:rPr lang="en-US" altLang="en-US" sz="4000" smtClean="0"/>
              <a:t>-Although the connections are not well understood, the ultimate humoral and cellular mediators  of airway obstruction (e.g., eosinophils) are common to both atopic and nonatopic variants of asthma, so they are treated in a similar way. </a:t>
            </a:r>
          </a:p>
          <a:p>
            <a:endParaRPr lang="en-US" altLang="en-US" sz="4000" smtClean="0"/>
          </a:p>
        </p:txBody>
      </p:sp>
      <p:sp>
        <p:nvSpPr>
          <p:cNvPr id="4" name="Slide Number Placeholder 3"/>
          <p:cNvSpPr>
            <a:spLocks noGrp="1"/>
          </p:cNvSpPr>
          <p:nvPr>
            <p:ph type="sldNum" sz="quarter" idx="12"/>
          </p:nvPr>
        </p:nvSpPr>
        <p:spPr/>
        <p:txBody>
          <a:bodyPr/>
          <a:lstStyle/>
          <a:p>
            <a:pPr>
              <a:defRPr/>
            </a:pPr>
            <a:fld id="{97C7C189-9DC8-4853-AECF-1499675204A6}" type="slidenum">
              <a:rPr lang="en-US" altLang="en-US" smtClean="0"/>
              <a:pPr>
                <a:defRPr/>
              </a:pPr>
              <a:t>9</a:t>
            </a:fld>
            <a:endParaRPr lang="en-US" altLang="en-US"/>
          </a:p>
        </p:txBody>
      </p:sp>
    </p:spTree>
    <p:extLst>
      <p:ext uri="{BB962C8B-B14F-4D97-AF65-F5344CB8AC3E}">
        <p14:creationId xmlns:p14="http://schemas.microsoft.com/office/powerpoint/2010/main" val="21895277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67C6912905979468049BE2ADD77F133" ma:contentTypeVersion="0" ma:contentTypeDescription="Create a new document." ma:contentTypeScope="" ma:versionID="0e6d342fc2e3ac91291a97ec3ef7b658">
  <xsd:schema xmlns:xsd="http://www.w3.org/2001/XMLSchema" xmlns:xs="http://www.w3.org/2001/XMLSchema" xmlns:p="http://schemas.microsoft.com/office/2006/metadata/properties" targetNamespace="http://schemas.microsoft.com/office/2006/metadata/properties" ma:root="true" ma:fieldsID="6834f8c0c0eabdc6c42b2f987c760c09">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0B20666-98F2-4363-870C-DEE8C0D349FC}"/>
</file>

<file path=customXml/itemProps2.xml><?xml version="1.0" encoding="utf-8"?>
<ds:datastoreItem xmlns:ds="http://schemas.openxmlformats.org/officeDocument/2006/customXml" ds:itemID="{2A12733E-F4E6-4A86-828A-45496C895771}"/>
</file>

<file path=customXml/itemProps3.xml><?xml version="1.0" encoding="utf-8"?>
<ds:datastoreItem xmlns:ds="http://schemas.openxmlformats.org/officeDocument/2006/customXml" ds:itemID="{8568EAEA-A34F-48DD-9B55-95B3541C44F8}"/>
</file>

<file path=docProps/app.xml><?xml version="1.0" encoding="utf-8"?>
<Properties xmlns="http://schemas.openxmlformats.org/officeDocument/2006/extended-properties" xmlns:vt="http://schemas.openxmlformats.org/officeDocument/2006/docPropsVTypes">
  <TotalTime>1</TotalTime>
  <Words>1207</Words>
  <Application>Microsoft Office PowerPoint</Application>
  <PresentationFormat>On-screen Show (4:3)</PresentationFormat>
  <Paragraphs>116</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Lecture 4</vt:lpstr>
      <vt:lpstr>3. Asthma</vt:lpstr>
      <vt:lpstr>The hallmarks of the disease are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Asthma</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4</dc:title>
  <dc:creator>Mid</dc:creator>
  <cp:lastModifiedBy>Mid</cp:lastModifiedBy>
  <cp:revision>1</cp:revision>
  <dcterms:created xsi:type="dcterms:W3CDTF">2017-03-21T08:09:23Z</dcterms:created>
  <dcterms:modified xsi:type="dcterms:W3CDTF">2017-03-21T08:11:12Z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0x010100867C6912905979468049BE2ADD77F133</vt:lpwstr>
  </property>
</Properties>
</file>