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3228D4-C07C-4E33-89DA-3AE0BB854E6D}"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6DFA-FE21-40F2-8CF7-C9B913E32BE9}" type="slidenum">
              <a:rPr lang="en-US" smtClean="0"/>
              <a:t>‹#›</a:t>
            </a:fld>
            <a:endParaRPr lang="en-US"/>
          </a:p>
        </p:txBody>
      </p:sp>
    </p:spTree>
    <p:extLst>
      <p:ext uri="{BB962C8B-B14F-4D97-AF65-F5344CB8AC3E}">
        <p14:creationId xmlns:p14="http://schemas.microsoft.com/office/powerpoint/2010/main" val="93336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228D4-C07C-4E33-89DA-3AE0BB854E6D}"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6DFA-FE21-40F2-8CF7-C9B913E32BE9}" type="slidenum">
              <a:rPr lang="en-US" smtClean="0"/>
              <a:t>‹#›</a:t>
            </a:fld>
            <a:endParaRPr lang="en-US"/>
          </a:p>
        </p:txBody>
      </p:sp>
    </p:spTree>
    <p:extLst>
      <p:ext uri="{BB962C8B-B14F-4D97-AF65-F5344CB8AC3E}">
        <p14:creationId xmlns:p14="http://schemas.microsoft.com/office/powerpoint/2010/main" val="310634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228D4-C07C-4E33-89DA-3AE0BB854E6D}"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6DFA-FE21-40F2-8CF7-C9B913E32BE9}" type="slidenum">
              <a:rPr lang="en-US" smtClean="0"/>
              <a:t>‹#›</a:t>
            </a:fld>
            <a:endParaRPr lang="en-US"/>
          </a:p>
        </p:txBody>
      </p:sp>
    </p:spTree>
    <p:extLst>
      <p:ext uri="{BB962C8B-B14F-4D97-AF65-F5344CB8AC3E}">
        <p14:creationId xmlns:p14="http://schemas.microsoft.com/office/powerpoint/2010/main" val="91074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228D4-C07C-4E33-89DA-3AE0BB854E6D}"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6DFA-FE21-40F2-8CF7-C9B913E32BE9}" type="slidenum">
              <a:rPr lang="en-US" smtClean="0"/>
              <a:t>‹#›</a:t>
            </a:fld>
            <a:endParaRPr lang="en-US"/>
          </a:p>
        </p:txBody>
      </p:sp>
    </p:spTree>
    <p:extLst>
      <p:ext uri="{BB962C8B-B14F-4D97-AF65-F5344CB8AC3E}">
        <p14:creationId xmlns:p14="http://schemas.microsoft.com/office/powerpoint/2010/main" val="17282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3228D4-C07C-4E33-89DA-3AE0BB854E6D}"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6DFA-FE21-40F2-8CF7-C9B913E32BE9}" type="slidenum">
              <a:rPr lang="en-US" smtClean="0"/>
              <a:t>‹#›</a:t>
            </a:fld>
            <a:endParaRPr lang="en-US"/>
          </a:p>
        </p:txBody>
      </p:sp>
    </p:spTree>
    <p:extLst>
      <p:ext uri="{BB962C8B-B14F-4D97-AF65-F5344CB8AC3E}">
        <p14:creationId xmlns:p14="http://schemas.microsoft.com/office/powerpoint/2010/main" val="70484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3228D4-C07C-4E33-89DA-3AE0BB854E6D}"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E6DFA-FE21-40F2-8CF7-C9B913E32BE9}" type="slidenum">
              <a:rPr lang="en-US" smtClean="0"/>
              <a:t>‹#›</a:t>
            </a:fld>
            <a:endParaRPr lang="en-US"/>
          </a:p>
        </p:txBody>
      </p:sp>
    </p:spTree>
    <p:extLst>
      <p:ext uri="{BB962C8B-B14F-4D97-AF65-F5344CB8AC3E}">
        <p14:creationId xmlns:p14="http://schemas.microsoft.com/office/powerpoint/2010/main" val="356328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3228D4-C07C-4E33-89DA-3AE0BB854E6D}"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E6DFA-FE21-40F2-8CF7-C9B913E32BE9}" type="slidenum">
              <a:rPr lang="en-US" smtClean="0"/>
              <a:t>‹#›</a:t>
            </a:fld>
            <a:endParaRPr lang="en-US"/>
          </a:p>
        </p:txBody>
      </p:sp>
    </p:spTree>
    <p:extLst>
      <p:ext uri="{BB962C8B-B14F-4D97-AF65-F5344CB8AC3E}">
        <p14:creationId xmlns:p14="http://schemas.microsoft.com/office/powerpoint/2010/main" val="242587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3228D4-C07C-4E33-89DA-3AE0BB854E6D}"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E6DFA-FE21-40F2-8CF7-C9B913E32BE9}" type="slidenum">
              <a:rPr lang="en-US" smtClean="0"/>
              <a:t>‹#›</a:t>
            </a:fld>
            <a:endParaRPr lang="en-US"/>
          </a:p>
        </p:txBody>
      </p:sp>
    </p:spTree>
    <p:extLst>
      <p:ext uri="{BB962C8B-B14F-4D97-AF65-F5344CB8AC3E}">
        <p14:creationId xmlns:p14="http://schemas.microsoft.com/office/powerpoint/2010/main" val="2946010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228D4-C07C-4E33-89DA-3AE0BB854E6D}"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E6DFA-FE21-40F2-8CF7-C9B913E32BE9}" type="slidenum">
              <a:rPr lang="en-US" smtClean="0"/>
              <a:t>‹#›</a:t>
            </a:fld>
            <a:endParaRPr lang="en-US"/>
          </a:p>
        </p:txBody>
      </p:sp>
    </p:spTree>
    <p:extLst>
      <p:ext uri="{BB962C8B-B14F-4D97-AF65-F5344CB8AC3E}">
        <p14:creationId xmlns:p14="http://schemas.microsoft.com/office/powerpoint/2010/main" val="313431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228D4-C07C-4E33-89DA-3AE0BB854E6D}"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E6DFA-FE21-40F2-8CF7-C9B913E32BE9}" type="slidenum">
              <a:rPr lang="en-US" smtClean="0"/>
              <a:t>‹#›</a:t>
            </a:fld>
            <a:endParaRPr lang="en-US"/>
          </a:p>
        </p:txBody>
      </p:sp>
    </p:spTree>
    <p:extLst>
      <p:ext uri="{BB962C8B-B14F-4D97-AF65-F5344CB8AC3E}">
        <p14:creationId xmlns:p14="http://schemas.microsoft.com/office/powerpoint/2010/main" val="71564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228D4-C07C-4E33-89DA-3AE0BB854E6D}"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E6DFA-FE21-40F2-8CF7-C9B913E32BE9}" type="slidenum">
              <a:rPr lang="en-US" smtClean="0"/>
              <a:t>‹#›</a:t>
            </a:fld>
            <a:endParaRPr lang="en-US"/>
          </a:p>
        </p:txBody>
      </p:sp>
    </p:spTree>
    <p:extLst>
      <p:ext uri="{BB962C8B-B14F-4D97-AF65-F5344CB8AC3E}">
        <p14:creationId xmlns:p14="http://schemas.microsoft.com/office/powerpoint/2010/main" val="228202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228D4-C07C-4E33-89DA-3AE0BB854E6D}" type="datetimeFigureOut">
              <a:rPr lang="en-US" smtClean="0"/>
              <a:t>3/21/2017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E6DFA-FE21-40F2-8CF7-C9B913E32BE9}" type="slidenum">
              <a:rPr lang="en-US" smtClean="0"/>
              <a:t>‹#›</a:t>
            </a:fld>
            <a:endParaRPr lang="en-US"/>
          </a:p>
        </p:txBody>
      </p:sp>
    </p:spTree>
    <p:extLst>
      <p:ext uri="{BB962C8B-B14F-4D97-AF65-F5344CB8AC3E}">
        <p14:creationId xmlns:p14="http://schemas.microsoft.com/office/powerpoint/2010/main" val="3820105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Content Placeholder 2"/>
          <p:cNvSpPr>
            <a:spLocks noGrp="1"/>
          </p:cNvSpPr>
          <p:nvPr>
            <p:ph idx="1"/>
          </p:nvPr>
        </p:nvSpPr>
        <p:spPr>
          <a:xfrm>
            <a:off x="0" y="188914"/>
            <a:ext cx="9144000" cy="6669087"/>
          </a:xfrm>
        </p:spPr>
        <p:txBody>
          <a:bodyPr/>
          <a:lstStyle/>
          <a:p>
            <a:pPr>
              <a:buFontTx/>
              <a:buNone/>
            </a:pPr>
            <a:r>
              <a:rPr lang="en-US" altLang="en-US" sz="4000" smtClean="0"/>
              <a:t>c. Some of the inhaled particles may reach the lymphatics either by direct drainage or within migrating macrophages and thereby initiate an immune response to components of the particulates and/or to self-proteins that are modified by the particles and this then leads to an amplification and extension of the local reaction.</a:t>
            </a:r>
          </a:p>
        </p:txBody>
      </p:sp>
      <p:sp>
        <p:nvSpPr>
          <p:cNvPr id="4" name="Slide Number Placeholder 3"/>
          <p:cNvSpPr>
            <a:spLocks noGrp="1"/>
          </p:cNvSpPr>
          <p:nvPr>
            <p:ph type="sldNum" sz="quarter" idx="12"/>
          </p:nvPr>
        </p:nvSpPr>
        <p:spPr/>
        <p:txBody>
          <a:bodyPr/>
          <a:lstStyle/>
          <a:p>
            <a:pPr>
              <a:defRPr/>
            </a:pPr>
            <a:fld id="{FCF0DA61-5058-431E-90AE-2463DA0E8C6E}" type="slidenum">
              <a:rPr lang="en-US" altLang="en-US" smtClean="0"/>
              <a:pPr>
                <a:defRPr/>
              </a:pPr>
              <a:t>1</a:t>
            </a:fld>
            <a:endParaRPr lang="en-US" altLang="en-US"/>
          </a:p>
        </p:txBody>
      </p:sp>
    </p:spTree>
    <p:extLst>
      <p:ext uri="{BB962C8B-B14F-4D97-AF65-F5344CB8AC3E}">
        <p14:creationId xmlns:p14="http://schemas.microsoft.com/office/powerpoint/2010/main" val="311999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Content Placeholder 2"/>
          <p:cNvSpPr>
            <a:spLocks noGrp="1"/>
          </p:cNvSpPr>
          <p:nvPr>
            <p:ph idx="1"/>
          </p:nvPr>
        </p:nvSpPr>
        <p:spPr>
          <a:xfrm>
            <a:off x="0" y="188914"/>
            <a:ext cx="9144000" cy="6669087"/>
          </a:xfrm>
        </p:spPr>
        <p:txBody>
          <a:bodyPr/>
          <a:lstStyle/>
          <a:p>
            <a:pPr>
              <a:buFontTx/>
              <a:buNone/>
            </a:pPr>
            <a:r>
              <a:rPr lang="en-US" altLang="en-US" sz="3600" u="sng" smtClean="0"/>
              <a:t>Note:</a:t>
            </a:r>
          </a:p>
          <a:p>
            <a:pPr>
              <a:buFontTx/>
              <a:buNone/>
            </a:pPr>
            <a:r>
              <a:rPr lang="en-US" altLang="en-US" sz="3600" smtClean="0"/>
              <a:t>-  PMF is a generic term that applies to a confluent fibrosing reaction in the lung; this can be a complication of any one of the pneumoconioses </a:t>
            </a:r>
          </a:p>
        </p:txBody>
      </p:sp>
      <p:sp>
        <p:nvSpPr>
          <p:cNvPr id="4" name="Slide Number Placeholder 3"/>
          <p:cNvSpPr>
            <a:spLocks noGrp="1"/>
          </p:cNvSpPr>
          <p:nvPr>
            <p:ph type="sldNum" sz="quarter" idx="12"/>
          </p:nvPr>
        </p:nvSpPr>
        <p:spPr/>
        <p:txBody>
          <a:bodyPr/>
          <a:lstStyle/>
          <a:p>
            <a:pPr>
              <a:defRPr/>
            </a:pPr>
            <a:fld id="{6FCD47B7-5EB5-4832-A67E-E7742861F816}" type="slidenum">
              <a:rPr lang="en-US" altLang="en-US" smtClean="0"/>
              <a:pPr>
                <a:defRPr/>
              </a:pPr>
              <a:t>10</a:t>
            </a:fld>
            <a:endParaRPr lang="en-US" altLang="en-US"/>
          </a:p>
        </p:txBody>
      </p:sp>
    </p:spTree>
    <p:extLst>
      <p:ext uri="{BB962C8B-B14F-4D97-AF65-F5344CB8AC3E}">
        <p14:creationId xmlns:p14="http://schemas.microsoft.com/office/powerpoint/2010/main" val="4219260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endParaRPr lang="en-US" altLang="en-US" smtClean="0"/>
          </a:p>
        </p:txBody>
      </p:sp>
      <p:sp>
        <p:nvSpPr>
          <p:cNvPr id="191491" name="Content Placeholder 2"/>
          <p:cNvSpPr>
            <a:spLocks noGrp="1"/>
          </p:cNvSpPr>
          <p:nvPr>
            <p:ph idx="1"/>
          </p:nvPr>
        </p:nvSpPr>
        <p:spPr/>
        <p:txBody>
          <a:bodyPr/>
          <a:lstStyle/>
          <a:p>
            <a:pPr>
              <a:buFontTx/>
              <a:buNone/>
            </a:pPr>
            <a:r>
              <a:rPr lang="en-US" altLang="en-US" sz="4000" u="sng" smtClean="0"/>
              <a:t>Clinical Features  </a:t>
            </a:r>
          </a:p>
          <a:p>
            <a:pPr>
              <a:buFontTx/>
              <a:buNone/>
            </a:pPr>
            <a:r>
              <a:rPr lang="en-US" altLang="en-US" sz="4000" smtClean="0"/>
              <a:t>-  CWP is usually a benign disease that produces little decrement in lung function. </a:t>
            </a:r>
          </a:p>
          <a:p>
            <a:pPr>
              <a:buFontTx/>
              <a:buNone/>
            </a:pPr>
            <a:r>
              <a:rPr lang="en-US" altLang="en-US" sz="4000" smtClean="0"/>
              <a:t>-  In those in whom PMF develops, there is increasing pulmonary dysfunction, pulmonary hypertension, and cor pulmonale. </a:t>
            </a:r>
          </a:p>
          <a:p>
            <a:endParaRPr lang="en-US" altLang="en-US" smtClean="0"/>
          </a:p>
        </p:txBody>
      </p:sp>
      <p:sp>
        <p:nvSpPr>
          <p:cNvPr id="4" name="Slide Number Placeholder 3"/>
          <p:cNvSpPr>
            <a:spLocks noGrp="1"/>
          </p:cNvSpPr>
          <p:nvPr>
            <p:ph type="sldNum" sz="quarter" idx="12"/>
          </p:nvPr>
        </p:nvSpPr>
        <p:spPr/>
        <p:txBody>
          <a:bodyPr/>
          <a:lstStyle/>
          <a:p>
            <a:pPr>
              <a:defRPr/>
            </a:pPr>
            <a:fld id="{BBC6C82D-0A5D-45E2-B686-62C83FA8018A}" type="slidenum">
              <a:rPr lang="en-US" altLang="en-US" smtClean="0"/>
              <a:pPr>
                <a:defRPr/>
              </a:pPr>
              <a:t>11</a:t>
            </a:fld>
            <a:endParaRPr lang="en-US" altLang="en-US"/>
          </a:p>
        </p:txBody>
      </p:sp>
    </p:spTree>
    <p:extLst>
      <p:ext uri="{BB962C8B-B14F-4D97-AF65-F5344CB8AC3E}">
        <p14:creationId xmlns:p14="http://schemas.microsoft.com/office/powerpoint/2010/main" val="316315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Content Placeholder 2"/>
          <p:cNvSpPr>
            <a:spLocks noGrp="1"/>
          </p:cNvSpPr>
          <p:nvPr>
            <p:ph idx="1"/>
          </p:nvPr>
        </p:nvSpPr>
        <p:spPr>
          <a:xfrm>
            <a:off x="0" y="0"/>
            <a:ext cx="8839200" cy="6858000"/>
          </a:xfrm>
        </p:spPr>
        <p:txBody>
          <a:bodyPr/>
          <a:lstStyle/>
          <a:p>
            <a:pPr>
              <a:buFontTx/>
              <a:buNone/>
            </a:pPr>
            <a:r>
              <a:rPr lang="en-US" altLang="en-US" sz="3600" smtClean="0"/>
              <a:t>-  Progression from CWP to PMF has been linked to a variety of conditions including coal dust exposure level and total dust burden. </a:t>
            </a:r>
          </a:p>
          <a:p>
            <a:pPr>
              <a:buFontTx/>
              <a:buNone/>
            </a:pPr>
            <a:r>
              <a:rPr lang="en-US" altLang="en-US" sz="3600" smtClean="0"/>
              <a:t>-   Unfortunately, PMF has a tendency to progress even in the absence of further exposure. </a:t>
            </a:r>
          </a:p>
          <a:p>
            <a:endParaRPr lang="en-US" altLang="en-US" smtClean="0"/>
          </a:p>
          <a:p>
            <a:endParaRPr lang="en-US" altLang="en-US" smtClean="0"/>
          </a:p>
          <a:p>
            <a:endParaRPr lang="en-US" altLang="en-US" smtClean="0"/>
          </a:p>
          <a:p>
            <a:endParaRPr lang="en-US" altLang="en-US" smtClean="0"/>
          </a:p>
          <a:p>
            <a:endParaRPr lang="en-US" altLang="en-US" smtClean="0"/>
          </a:p>
        </p:txBody>
      </p:sp>
      <p:sp>
        <p:nvSpPr>
          <p:cNvPr id="4" name="Slide Number Placeholder 3"/>
          <p:cNvSpPr>
            <a:spLocks noGrp="1"/>
          </p:cNvSpPr>
          <p:nvPr>
            <p:ph type="sldNum" sz="quarter" idx="12"/>
          </p:nvPr>
        </p:nvSpPr>
        <p:spPr/>
        <p:txBody>
          <a:bodyPr/>
          <a:lstStyle/>
          <a:p>
            <a:pPr>
              <a:defRPr/>
            </a:pPr>
            <a:fld id="{9453CE60-FE1C-4A71-9A0A-EC97A4447B6F}" type="slidenum">
              <a:rPr lang="en-US" altLang="en-US" smtClean="0"/>
              <a:pPr>
                <a:defRPr/>
              </a:pPr>
              <a:t>12</a:t>
            </a:fld>
            <a:endParaRPr lang="en-US" altLang="en-US"/>
          </a:p>
        </p:txBody>
      </p:sp>
    </p:spTree>
    <p:extLst>
      <p:ext uri="{BB962C8B-B14F-4D97-AF65-F5344CB8AC3E}">
        <p14:creationId xmlns:p14="http://schemas.microsoft.com/office/powerpoint/2010/main" val="398352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endParaRPr lang="en-US" altLang="en-US" smtClean="0"/>
          </a:p>
        </p:txBody>
      </p:sp>
      <p:sp>
        <p:nvSpPr>
          <p:cNvPr id="193539" name="Content Placeholder 2"/>
          <p:cNvSpPr>
            <a:spLocks noGrp="1"/>
          </p:cNvSpPr>
          <p:nvPr>
            <p:ph idx="1"/>
          </p:nvPr>
        </p:nvSpPr>
        <p:spPr/>
        <p:txBody>
          <a:bodyPr/>
          <a:lstStyle/>
          <a:p>
            <a:pPr>
              <a:buFontTx/>
              <a:buNone/>
            </a:pPr>
            <a:r>
              <a:rPr lang="en-US" altLang="en-US" sz="4400" b="1" i="1" u="sng" smtClean="0"/>
              <a:t>Note:</a:t>
            </a:r>
          </a:p>
          <a:p>
            <a:pPr>
              <a:buFontTx/>
              <a:buNone/>
            </a:pPr>
            <a:r>
              <a:rPr lang="en-US" altLang="en-US" sz="4400" smtClean="0"/>
              <a:t>-  Once smoking-related risk has been taken into account, there is no increased frequency of lung carcinoma in coal miners, a feature that distinguishes CWP from both silica and asbestos exposures .</a:t>
            </a:r>
          </a:p>
          <a:p>
            <a:endParaRPr lang="en-US" altLang="en-US" smtClean="0"/>
          </a:p>
        </p:txBody>
      </p:sp>
      <p:sp>
        <p:nvSpPr>
          <p:cNvPr id="4" name="Slide Number Placeholder 3"/>
          <p:cNvSpPr>
            <a:spLocks noGrp="1"/>
          </p:cNvSpPr>
          <p:nvPr>
            <p:ph type="sldNum" sz="quarter" idx="12"/>
          </p:nvPr>
        </p:nvSpPr>
        <p:spPr/>
        <p:txBody>
          <a:bodyPr/>
          <a:lstStyle/>
          <a:p>
            <a:pPr>
              <a:defRPr/>
            </a:pPr>
            <a:fld id="{3B690BDD-A6D6-4749-9BC7-EF864B176BF7}" type="slidenum">
              <a:rPr lang="en-US" altLang="en-US" smtClean="0"/>
              <a:pPr>
                <a:defRPr/>
              </a:pPr>
              <a:t>13</a:t>
            </a:fld>
            <a:endParaRPr lang="en-US" altLang="en-US"/>
          </a:p>
        </p:txBody>
      </p:sp>
    </p:spTree>
    <p:extLst>
      <p:ext uri="{BB962C8B-B14F-4D97-AF65-F5344CB8AC3E}">
        <p14:creationId xmlns:p14="http://schemas.microsoft.com/office/powerpoint/2010/main" val="2887749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xfrm>
            <a:off x="228600" y="228601"/>
            <a:ext cx="8610600" cy="511175"/>
          </a:xfrm>
        </p:spPr>
        <p:txBody>
          <a:bodyPr/>
          <a:lstStyle/>
          <a:p>
            <a:r>
              <a:rPr lang="en-US" altLang="en-US" sz="4800" smtClean="0">
                <a:solidFill>
                  <a:schemeClr val="bg1"/>
                </a:solidFill>
              </a:rPr>
              <a:t>B. Silicosis</a:t>
            </a:r>
          </a:p>
        </p:txBody>
      </p:sp>
      <p:sp>
        <p:nvSpPr>
          <p:cNvPr id="37891" name="Content Placeholder 2"/>
          <p:cNvSpPr>
            <a:spLocks noGrp="1"/>
          </p:cNvSpPr>
          <p:nvPr>
            <p:ph idx="1"/>
          </p:nvPr>
        </p:nvSpPr>
        <p:spPr>
          <a:xfrm>
            <a:off x="0" y="1089026"/>
            <a:ext cx="9144000" cy="5768975"/>
          </a:xfrm>
        </p:spPr>
        <p:txBody>
          <a:bodyPr/>
          <a:lstStyle/>
          <a:p>
            <a:pPr>
              <a:buFontTx/>
              <a:buNone/>
              <a:defRPr/>
            </a:pPr>
            <a:r>
              <a:rPr lang="en-US" sz="4000" dirty="0" smtClean="0"/>
              <a:t>-  Silicosis is  the most prevalent chronic occupational disease in the world and caused by inhalation of crystalline silica, mostly in occupational settings. </a:t>
            </a:r>
          </a:p>
          <a:p>
            <a:pPr>
              <a:buFontTx/>
              <a:buChar char="-"/>
              <a:defRPr/>
            </a:pPr>
            <a:r>
              <a:rPr lang="en-US" sz="4000" dirty="0" smtClean="0"/>
              <a:t>Workers in sandblasting are at particular risk</a:t>
            </a:r>
          </a:p>
          <a:p>
            <a:pPr>
              <a:buFontTx/>
              <a:buNone/>
              <a:defRPr/>
            </a:pPr>
            <a:r>
              <a:rPr lang="en-US" sz="4000" u="sng" dirty="0" smtClean="0"/>
              <a:t> Silica Forms </a:t>
            </a:r>
          </a:p>
          <a:p>
            <a:pPr marL="742950" indent="-742950">
              <a:buFontTx/>
              <a:buNone/>
              <a:defRPr/>
            </a:pPr>
            <a:r>
              <a:rPr lang="en-US" sz="4000" dirty="0" smtClean="0"/>
              <a:t>a</a:t>
            </a:r>
            <a:r>
              <a:rPr lang="en-US" sz="4000" u="sng" dirty="0" smtClean="0"/>
              <a:t>.  Crystalline (such as quartz</a:t>
            </a:r>
            <a:r>
              <a:rPr lang="en-US" sz="4000" dirty="0" smtClean="0"/>
              <a:t>) are by far the most toxic and </a:t>
            </a:r>
            <a:r>
              <a:rPr lang="en-US" sz="4000" dirty="0" err="1" smtClean="0"/>
              <a:t>fibrogenic</a:t>
            </a:r>
            <a:r>
              <a:rPr lang="en-US" sz="4000" dirty="0" smtClean="0"/>
              <a:t> and  quartz is most </a:t>
            </a:r>
          </a:p>
        </p:txBody>
      </p:sp>
    </p:spTree>
    <p:extLst>
      <p:ext uri="{BB962C8B-B14F-4D97-AF65-F5344CB8AC3E}">
        <p14:creationId xmlns:p14="http://schemas.microsoft.com/office/powerpoint/2010/main" val="76668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Content Placeholder 2"/>
          <p:cNvSpPr>
            <a:spLocks noGrp="1"/>
          </p:cNvSpPr>
          <p:nvPr>
            <p:ph idx="1"/>
          </p:nvPr>
        </p:nvSpPr>
        <p:spPr>
          <a:xfrm>
            <a:off x="155223" y="696913"/>
            <a:ext cx="8683978" cy="6161087"/>
          </a:xfrm>
        </p:spPr>
        <p:txBody>
          <a:bodyPr/>
          <a:lstStyle/>
          <a:p>
            <a:pPr>
              <a:buFontTx/>
              <a:buNone/>
            </a:pPr>
            <a:r>
              <a:rPr lang="en-US" altLang="en-US" sz="4000" smtClean="0"/>
              <a:t>commonly implicated in silicosis and when mixed with other minerals, it has been observed to have a reduced fibrogenic effect and quartz in the workplace is rarely pure</a:t>
            </a:r>
          </a:p>
          <a:p>
            <a:pPr>
              <a:buFontTx/>
              <a:buNone/>
            </a:pPr>
            <a:r>
              <a:rPr lang="en-US" altLang="en-US" sz="4000" smtClean="0"/>
              <a:t> </a:t>
            </a:r>
            <a:r>
              <a:rPr lang="en-US" altLang="en-US" sz="4000" u="sng" smtClean="0"/>
              <a:t>b. Amorphous forms</a:t>
            </a:r>
          </a:p>
          <a:p>
            <a:pPr>
              <a:buFontTx/>
              <a:buNone/>
            </a:pPr>
            <a:r>
              <a:rPr lang="en-US" altLang="en-US" sz="4000" b="1" u="sng" smtClean="0"/>
              <a:t>MORPHOLOGY</a:t>
            </a:r>
            <a:r>
              <a:rPr lang="en-US" altLang="en-US" sz="4000" b="1" smtClean="0"/>
              <a:t> </a:t>
            </a:r>
          </a:p>
          <a:p>
            <a:pPr>
              <a:buFontTx/>
              <a:buNone/>
            </a:pPr>
            <a:r>
              <a:rPr lang="en-US" altLang="en-US" sz="4000" smtClean="0"/>
              <a:t> </a:t>
            </a:r>
            <a:r>
              <a:rPr lang="en-US" altLang="en-US" sz="4000" b="1" u="sng" smtClean="0"/>
              <a:t>Silicotic nodules</a:t>
            </a:r>
            <a:r>
              <a:rPr lang="en-US" altLang="en-US" sz="4000" u="sng" smtClean="0"/>
              <a:t> :</a:t>
            </a:r>
            <a:r>
              <a:rPr lang="en-US" altLang="en-US" sz="4000" smtClean="0"/>
              <a:t>-   Characterized grossly in early stages by  barely palpable , </a:t>
            </a:r>
          </a:p>
          <a:p>
            <a:pPr>
              <a:buFontTx/>
              <a:buNone/>
            </a:pPr>
            <a:endParaRPr lang="en-US" altLang="en-US" sz="4000" b="1" u="sng" smtClean="0"/>
          </a:p>
          <a:p>
            <a:pPr>
              <a:buFontTx/>
              <a:buNone/>
            </a:pPr>
            <a:endParaRPr lang="en-US" altLang="en-US" sz="4000" smtClean="0"/>
          </a:p>
          <a:p>
            <a:endParaRPr lang="en-US" altLang="en-US" smtClean="0"/>
          </a:p>
        </p:txBody>
      </p:sp>
      <p:sp>
        <p:nvSpPr>
          <p:cNvPr id="4" name="Slide Number Placeholder 3"/>
          <p:cNvSpPr>
            <a:spLocks noGrp="1"/>
          </p:cNvSpPr>
          <p:nvPr>
            <p:ph type="sldNum" sz="quarter" idx="12"/>
          </p:nvPr>
        </p:nvSpPr>
        <p:spPr/>
        <p:txBody>
          <a:bodyPr/>
          <a:lstStyle/>
          <a:p>
            <a:pPr>
              <a:defRPr/>
            </a:pPr>
            <a:fld id="{BF60EA28-1418-4EBE-BAF3-6BC0C3382AFC}" type="slidenum">
              <a:rPr lang="en-US" altLang="en-US" smtClean="0"/>
              <a:pPr>
                <a:defRPr/>
              </a:pPr>
              <a:t>15</a:t>
            </a:fld>
            <a:endParaRPr lang="en-US" altLang="en-US"/>
          </a:p>
        </p:txBody>
      </p:sp>
    </p:spTree>
    <p:extLst>
      <p:ext uri="{BB962C8B-B14F-4D97-AF65-F5344CB8AC3E}">
        <p14:creationId xmlns:p14="http://schemas.microsoft.com/office/powerpoint/2010/main" val="337133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Content Placeholder 2"/>
          <p:cNvSpPr>
            <a:spLocks noGrp="1"/>
          </p:cNvSpPr>
          <p:nvPr>
            <p:ph idx="1"/>
          </p:nvPr>
        </p:nvSpPr>
        <p:spPr>
          <a:xfrm>
            <a:off x="0" y="812800"/>
            <a:ext cx="9144000" cy="6045200"/>
          </a:xfrm>
        </p:spPr>
        <p:txBody>
          <a:bodyPr/>
          <a:lstStyle/>
          <a:p>
            <a:pPr>
              <a:buFontTx/>
              <a:buNone/>
            </a:pPr>
            <a:r>
              <a:rPr lang="en-US" altLang="en-US" sz="4000" smtClean="0"/>
              <a:t>pale-to-blackened (if coal dust is present) nodules in the upper zones of the lungs. </a:t>
            </a:r>
          </a:p>
          <a:p>
            <a:pPr>
              <a:buFontTx/>
              <a:buNone/>
            </a:pPr>
            <a:r>
              <a:rPr lang="en-US" altLang="en-US" sz="4000" u="sng" smtClean="0"/>
              <a:t>Microscopically</a:t>
            </a:r>
            <a:r>
              <a:rPr lang="en-US" altLang="en-US" sz="4000" smtClean="0"/>
              <a:t>, </a:t>
            </a:r>
          </a:p>
          <a:p>
            <a:pPr>
              <a:buFontTx/>
              <a:buNone/>
            </a:pPr>
            <a:r>
              <a:rPr lang="en-US" altLang="en-US" sz="4000" smtClean="0"/>
              <a:t>-  It shows concentrically arranged hyalinized collagen fibers surrounding amorphous center and this whorled" appearance of the collagen fibers is distinctive for silicosis </a:t>
            </a:r>
          </a:p>
          <a:p>
            <a:pPr>
              <a:buFontTx/>
              <a:buNone/>
            </a:pPr>
            <a:endParaRPr lang="en-US" altLang="en-US" sz="3600" smtClean="0"/>
          </a:p>
          <a:p>
            <a:pPr>
              <a:buFontTx/>
              <a:buNone/>
            </a:pPr>
            <a:r>
              <a:rPr lang="en-US" altLang="en-US" sz="3600" smtClean="0"/>
              <a:t> </a:t>
            </a:r>
          </a:p>
          <a:p>
            <a:pPr>
              <a:buFontTx/>
              <a:buNone/>
            </a:pPr>
            <a:endParaRPr lang="en-US" altLang="en-US" sz="3600" smtClean="0"/>
          </a:p>
          <a:p>
            <a:pPr>
              <a:buFontTx/>
              <a:buNone/>
            </a:pPr>
            <a:endParaRPr lang="en-US" altLang="en-US" smtClean="0"/>
          </a:p>
        </p:txBody>
      </p:sp>
      <p:sp>
        <p:nvSpPr>
          <p:cNvPr id="4" name="Slide Number Placeholder 3"/>
          <p:cNvSpPr>
            <a:spLocks noGrp="1"/>
          </p:cNvSpPr>
          <p:nvPr>
            <p:ph type="sldNum" sz="quarter" idx="12"/>
          </p:nvPr>
        </p:nvSpPr>
        <p:spPr/>
        <p:txBody>
          <a:bodyPr/>
          <a:lstStyle/>
          <a:p>
            <a:pPr>
              <a:defRPr/>
            </a:pPr>
            <a:fld id="{DB6F8D6F-947F-400C-8061-05B96546CB1A}" type="slidenum">
              <a:rPr lang="en-US" altLang="en-US" smtClean="0"/>
              <a:pPr>
                <a:defRPr/>
              </a:pPr>
              <a:t>16</a:t>
            </a:fld>
            <a:endParaRPr lang="en-US" altLang="en-US"/>
          </a:p>
        </p:txBody>
      </p:sp>
    </p:spTree>
    <p:extLst>
      <p:ext uri="{BB962C8B-B14F-4D97-AF65-F5344CB8AC3E}">
        <p14:creationId xmlns:p14="http://schemas.microsoft.com/office/powerpoint/2010/main" val="6317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Content Placeholder 2"/>
          <p:cNvSpPr>
            <a:spLocks noGrp="1"/>
          </p:cNvSpPr>
          <p:nvPr>
            <p:ph idx="1"/>
          </p:nvPr>
        </p:nvSpPr>
        <p:spPr>
          <a:xfrm>
            <a:off x="0" y="841375"/>
            <a:ext cx="8839200" cy="6016625"/>
          </a:xfrm>
        </p:spPr>
        <p:txBody>
          <a:bodyPr/>
          <a:lstStyle/>
          <a:p>
            <a:pPr>
              <a:buFontTx/>
              <a:buNone/>
            </a:pPr>
            <a:r>
              <a:rPr lang="en-US" altLang="en-US" sz="4000" smtClean="0"/>
              <a:t>-   Polarized microscopy reveals weakly birefringent silica particles, primarily in the center of the nodules</a:t>
            </a:r>
          </a:p>
          <a:p>
            <a:pPr>
              <a:buFontTx/>
              <a:buNone/>
            </a:pPr>
            <a:r>
              <a:rPr lang="en-US" altLang="en-US" sz="4000" smtClean="0"/>
              <a:t>-  As the disease progresses, the individual nodules may coalesce into hard, collagenous scars, with eventual progression to PMF</a:t>
            </a:r>
          </a:p>
          <a:p>
            <a:pPr>
              <a:buFontTx/>
              <a:buNone/>
            </a:pPr>
            <a:r>
              <a:rPr lang="en-US" altLang="en-US" sz="4000" smtClean="0"/>
              <a:t>-   Fibrotic lesions may also occur in the hilar lymph nodes and pleura. </a:t>
            </a:r>
          </a:p>
          <a:p>
            <a:pPr>
              <a:buFontTx/>
              <a:buNone/>
            </a:pPr>
            <a:endParaRPr lang="en-US" altLang="en-US" sz="3600" smtClean="0"/>
          </a:p>
        </p:txBody>
      </p:sp>
      <p:sp>
        <p:nvSpPr>
          <p:cNvPr id="4" name="Slide Number Placeholder 3"/>
          <p:cNvSpPr>
            <a:spLocks noGrp="1"/>
          </p:cNvSpPr>
          <p:nvPr>
            <p:ph type="sldNum" sz="quarter" idx="12"/>
          </p:nvPr>
        </p:nvSpPr>
        <p:spPr/>
        <p:txBody>
          <a:bodyPr/>
          <a:lstStyle/>
          <a:p>
            <a:pPr>
              <a:defRPr/>
            </a:pPr>
            <a:fld id="{DA87685C-3A48-4E55-8F17-DDEB7BBCD08F}" type="slidenum">
              <a:rPr lang="en-US" altLang="en-US" smtClean="0"/>
              <a:pPr>
                <a:defRPr/>
              </a:pPr>
              <a:t>17</a:t>
            </a:fld>
            <a:endParaRPr lang="en-US" altLang="en-US"/>
          </a:p>
        </p:txBody>
      </p:sp>
    </p:spTree>
    <p:extLst>
      <p:ext uri="{BB962C8B-B14F-4D97-AF65-F5344CB8AC3E}">
        <p14:creationId xmlns:p14="http://schemas.microsoft.com/office/powerpoint/2010/main" val="1095056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r>
              <a:rPr lang="en-US" altLang="en-US" smtClean="0"/>
              <a:t>silicosis</a:t>
            </a:r>
          </a:p>
        </p:txBody>
      </p:sp>
      <p:sp>
        <p:nvSpPr>
          <p:cNvPr id="4" name="Slide Number Placeholder 3"/>
          <p:cNvSpPr>
            <a:spLocks noGrp="1"/>
          </p:cNvSpPr>
          <p:nvPr>
            <p:ph type="sldNum" sz="quarter" idx="12"/>
          </p:nvPr>
        </p:nvSpPr>
        <p:spPr/>
        <p:txBody>
          <a:bodyPr/>
          <a:lstStyle/>
          <a:p>
            <a:pPr>
              <a:defRPr/>
            </a:pPr>
            <a:fld id="{EBE86411-0E90-408E-AD9C-3505618A262A}" type="slidenum">
              <a:rPr lang="en-US" altLang="en-US" smtClean="0"/>
              <a:pPr>
                <a:defRPr/>
              </a:pPr>
              <a:t>18</a:t>
            </a:fld>
            <a:endParaRPr lang="en-US" altLang="en-US"/>
          </a:p>
        </p:txBody>
      </p:sp>
      <p:pic>
        <p:nvPicPr>
          <p:cNvPr id="198660" name="Picture 5" descr="C:\Users\Delo\Desktop\showimag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5533" y="1524000"/>
            <a:ext cx="8682567" cy="5334000"/>
          </a:xfrm>
          <a:noFill/>
        </p:spPr>
      </p:pic>
    </p:spTree>
    <p:extLst>
      <p:ext uri="{BB962C8B-B14F-4D97-AF65-F5344CB8AC3E}">
        <p14:creationId xmlns:p14="http://schemas.microsoft.com/office/powerpoint/2010/main" val="2645399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endParaRPr lang="en-US" altLang="en-US" smtClean="0"/>
          </a:p>
        </p:txBody>
      </p:sp>
      <p:sp>
        <p:nvSpPr>
          <p:cNvPr id="199683" name="Content Placeholder 2"/>
          <p:cNvSpPr>
            <a:spLocks noGrp="1"/>
          </p:cNvSpPr>
          <p:nvPr>
            <p:ph idx="1"/>
          </p:nvPr>
        </p:nvSpPr>
        <p:spPr/>
        <p:txBody>
          <a:bodyPr/>
          <a:lstStyle/>
          <a:p>
            <a:pPr>
              <a:buFontTx/>
              <a:buNone/>
            </a:pPr>
            <a:r>
              <a:rPr lang="en-US" altLang="en-US" sz="4000" smtClean="0"/>
              <a:t>-   Sometimes, thin sheets of calcification occur in the lymph nodes and are appreciated radiographically as "eggshell" calcification (e.g., calcium surrounding a zone lacking calcification).  </a:t>
            </a:r>
          </a:p>
          <a:p>
            <a:endParaRPr lang="en-US" altLang="en-US" smtClean="0"/>
          </a:p>
        </p:txBody>
      </p:sp>
      <p:sp>
        <p:nvSpPr>
          <p:cNvPr id="4" name="Slide Number Placeholder 3"/>
          <p:cNvSpPr>
            <a:spLocks noGrp="1"/>
          </p:cNvSpPr>
          <p:nvPr>
            <p:ph type="sldNum" sz="quarter" idx="12"/>
          </p:nvPr>
        </p:nvSpPr>
        <p:spPr/>
        <p:txBody>
          <a:bodyPr/>
          <a:lstStyle/>
          <a:p>
            <a:pPr>
              <a:defRPr/>
            </a:pPr>
            <a:fld id="{7D412CC0-63CB-49DA-94A3-04A0C3D8F6C6}" type="slidenum">
              <a:rPr lang="en-US" altLang="en-US" smtClean="0"/>
              <a:pPr>
                <a:defRPr/>
              </a:pPr>
              <a:t>19</a:t>
            </a:fld>
            <a:endParaRPr lang="en-US" altLang="en-US"/>
          </a:p>
        </p:txBody>
      </p:sp>
    </p:spTree>
    <p:extLst>
      <p:ext uri="{BB962C8B-B14F-4D97-AF65-F5344CB8AC3E}">
        <p14:creationId xmlns:p14="http://schemas.microsoft.com/office/powerpoint/2010/main" val="119796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endParaRPr lang="en-US" altLang="en-US" smtClean="0"/>
          </a:p>
        </p:txBody>
      </p:sp>
      <p:sp>
        <p:nvSpPr>
          <p:cNvPr id="182275" name="Content Placeholder 2"/>
          <p:cNvSpPr>
            <a:spLocks noGrp="1"/>
          </p:cNvSpPr>
          <p:nvPr>
            <p:ph idx="1"/>
          </p:nvPr>
        </p:nvSpPr>
        <p:spPr/>
        <p:txBody>
          <a:bodyPr/>
          <a:lstStyle/>
          <a:p>
            <a:pPr>
              <a:buFontTx/>
              <a:buNone/>
            </a:pPr>
            <a:r>
              <a:rPr lang="en-US" altLang="en-US" sz="4000" u="sng" smtClean="0"/>
              <a:t>Note:</a:t>
            </a:r>
          </a:p>
          <a:p>
            <a:pPr>
              <a:buFontTx/>
              <a:buNone/>
            </a:pPr>
            <a:r>
              <a:rPr lang="en-US" altLang="en-US" sz="4000" smtClean="0"/>
              <a:t> - Tobacco smoking worsens the effects of all inhaled mineral dusts, more  with asbestos than other particles.</a:t>
            </a:r>
          </a:p>
          <a:p>
            <a:pPr>
              <a:buFontTx/>
              <a:buNone/>
            </a:pPr>
            <a:endParaRPr lang="en-US" altLang="en-US" sz="4000" smtClean="0"/>
          </a:p>
          <a:p>
            <a:endParaRPr lang="en-US" altLang="en-US" smtClean="0"/>
          </a:p>
        </p:txBody>
      </p:sp>
      <p:sp>
        <p:nvSpPr>
          <p:cNvPr id="4" name="Slide Number Placeholder 3"/>
          <p:cNvSpPr>
            <a:spLocks noGrp="1"/>
          </p:cNvSpPr>
          <p:nvPr>
            <p:ph type="sldNum" sz="quarter" idx="12"/>
          </p:nvPr>
        </p:nvSpPr>
        <p:spPr/>
        <p:txBody>
          <a:bodyPr/>
          <a:lstStyle/>
          <a:p>
            <a:pPr>
              <a:defRPr/>
            </a:pPr>
            <a:fld id="{F1FD1F32-358B-420B-8A5B-975E7BB512B1}" type="slidenum">
              <a:rPr lang="en-US" altLang="en-US" smtClean="0"/>
              <a:pPr>
                <a:defRPr/>
              </a:pPr>
              <a:t>2</a:t>
            </a:fld>
            <a:endParaRPr lang="en-US" altLang="en-US"/>
          </a:p>
        </p:txBody>
      </p:sp>
    </p:spTree>
    <p:extLst>
      <p:ext uri="{BB962C8B-B14F-4D97-AF65-F5344CB8AC3E}">
        <p14:creationId xmlns:p14="http://schemas.microsoft.com/office/powerpoint/2010/main" val="204435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Content Placeholder 2"/>
          <p:cNvSpPr>
            <a:spLocks noGrp="1"/>
          </p:cNvSpPr>
          <p:nvPr>
            <p:ph idx="1"/>
          </p:nvPr>
        </p:nvSpPr>
        <p:spPr>
          <a:xfrm>
            <a:off x="0" y="434976"/>
            <a:ext cx="8953500" cy="6423025"/>
          </a:xfrm>
        </p:spPr>
        <p:txBody>
          <a:bodyPr/>
          <a:lstStyle/>
          <a:p>
            <a:pPr>
              <a:buFontTx/>
              <a:buNone/>
            </a:pPr>
            <a:r>
              <a:rPr lang="en-US" altLang="en-US" sz="3600" b="1" smtClean="0"/>
              <a:t>Clinical Features:</a:t>
            </a:r>
          </a:p>
          <a:p>
            <a:pPr>
              <a:buFontTx/>
              <a:buNone/>
            </a:pPr>
            <a:r>
              <a:rPr lang="en-US" altLang="en-US" sz="3600" smtClean="0"/>
              <a:t>-  Silicosis usually is detected on routine chest radiographs obtained in asymptomatic workers. </a:t>
            </a:r>
          </a:p>
          <a:p>
            <a:pPr>
              <a:buFontTx/>
              <a:buNone/>
            </a:pPr>
            <a:r>
              <a:rPr lang="en-US" altLang="en-US" sz="3600" smtClean="0"/>
              <a:t>- The radiographs  shows a fine nodularity in the upper zones of the lung, but pulmonary function is either normal or only moderately affected.</a:t>
            </a:r>
          </a:p>
          <a:p>
            <a:pPr>
              <a:buFontTx/>
              <a:buNone/>
            </a:pPr>
            <a:r>
              <a:rPr lang="en-US" altLang="en-US" sz="3600" smtClean="0"/>
              <a:t> -  Most patients do not develop shortness of breath until late in the course, after PMF is present. </a:t>
            </a:r>
          </a:p>
          <a:p>
            <a:pPr>
              <a:buFontTx/>
              <a:buNone/>
            </a:pPr>
            <a:endParaRPr lang="en-US" altLang="en-US" sz="3600" smtClean="0"/>
          </a:p>
          <a:p>
            <a:pPr>
              <a:buFontTx/>
              <a:buNone/>
            </a:pPr>
            <a:endParaRPr lang="en-US" altLang="en-US" smtClean="0"/>
          </a:p>
        </p:txBody>
      </p:sp>
      <p:sp>
        <p:nvSpPr>
          <p:cNvPr id="4" name="Slide Number Placeholder 3"/>
          <p:cNvSpPr>
            <a:spLocks noGrp="1"/>
          </p:cNvSpPr>
          <p:nvPr>
            <p:ph type="sldNum" sz="quarter" idx="12"/>
          </p:nvPr>
        </p:nvSpPr>
        <p:spPr/>
        <p:txBody>
          <a:bodyPr/>
          <a:lstStyle/>
          <a:p>
            <a:pPr>
              <a:defRPr/>
            </a:pPr>
            <a:fld id="{C8625460-3C16-43A5-BFF5-4F83B6D1279F}" type="slidenum">
              <a:rPr lang="en-US" altLang="en-US" smtClean="0"/>
              <a:pPr>
                <a:defRPr/>
              </a:pPr>
              <a:t>20</a:t>
            </a:fld>
            <a:endParaRPr lang="en-US" altLang="en-US"/>
          </a:p>
        </p:txBody>
      </p:sp>
    </p:spTree>
    <p:extLst>
      <p:ext uri="{BB962C8B-B14F-4D97-AF65-F5344CB8AC3E}">
        <p14:creationId xmlns:p14="http://schemas.microsoft.com/office/powerpoint/2010/main" val="95007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endParaRPr lang="en-US" altLang="en-US" smtClean="0"/>
          </a:p>
        </p:txBody>
      </p:sp>
      <p:sp>
        <p:nvSpPr>
          <p:cNvPr id="201731" name="Content Placeholder 2"/>
          <p:cNvSpPr>
            <a:spLocks noGrp="1"/>
          </p:cNvSpPr>
          <p:nvPr>
            <p:ph idx="1"/>
          </p:nvPr>
        </p:nvSpPr>
        <p:spPr/>
        <p:txBody>
          <a:bodyPr/>
          <a:lstStyle/>
          <a:p>
            <a:pPr>
              <a:buFontTx/>
              <a:buNone/>
            </a:pPr>
            <a:r>
              <a:rPr lang="en-US" altLang="en-US" sz="4000" smtClean="0"/>
              <a:t>- At this time, the disease may be progressive, even if the person is no longer exposed. </a:t>
            </a:r>
          </a:p>
          <a:p>
            <a:pPr>
              <a:buFontTx/>
              <a:buNone/>
            </a:pPr>
            <a:r>
              <a:rPr lang="en-US" altLang="en-US" sz="4000" smtClean="0"/>
              <a:t>-  Many patients with PMF develop pulmonary hypertension and cor pulmonale. </a:t>
            </a:r>
          </a:p>
          <a:p>
            <a:pPr>
              <a:buFontTx/>
              <a:buNone/>
            </a:pPr>
            <a:r>
              <a:rPr lang="en-US" altLang="en-US" sz="4000" smtClean="0"/>
              <a:t>-  The disease is slow to kill, but impaired pulmonary function may severely limit activity</a:t>
            </a:r>
          </a:p>
          <a:p>
            <a:pPr>
              <a:buFontTx/>
              <a:buNone/>
            </a:pPr>
            <a:endParaRPr lang="en-US" altLang="en-US" sz="4400" smtClean="0"/>
          </a:p>
          <a:p>
            <a:endParaRPr lang="en-US" altLang="en-US" smtClean="0"/>
          </a:p>
        </p:txBody>
      </p:sp>
      <p:sp>
        <p:nvSpPr>
          <p:cNvPr id="4" name="Slide Number Placeholder 3"/>
          <p:cNvSpPr>
            <a:spLocks noGrp="1"/>
          </p:cNvSpPr>
          <p:nvPr>
            <p:ph type="sldNum" sz="quarter" idx="12"/>
          </p:nvPr>
        </p:nvSpPr>
        <p:spPr/>
        <p:txBody>
          <a:bodyPr/>
          <a:lstStyle/>
          <a:p>
            <a:pPr>
              <a:defRPr/>
            </a:pPr>
            <a:fld id="{7DC63F73-BB30-4A77-9F1A-38F9BCFA18C2}" type="slidenum">
              <a:rPr lang="en-US" altLang="en-US" smtClean="0"/>
              <a:pPr>
                <a:defRPr/>
              </a:pPr>
              <a:t>21</a:t>
            </a:fld>
            <a:endParaRPr lang="en-US" altLang="en-US"/>
          </a:p>
        </p:txBody>
      </p:sp>
    </p:spTree>
    <p:extLst>
      <p:ext uri="{BB962C8B-B14F-4D97-AF65-F5344CB8AC3E}">
        <p14:creationId xmlns:p14="http://schemas.microsoft.com/office/powerpoint/2010/main" val="3039517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Content Placeholder 2"/>
          <p:cNvSpPr>
            <a:spLocks noGrp="1"/>
          </p:cNvSpPr>
          <p:nvPr>
            <p:ph idx="1"/>
          </p:nvPr>
        </p:nvSpPr>
        <p:spPr>
          <a:xfrm>
            <a:off x="1" y="987426"/>
            <a:ext cx="8978900" cy="5870575"/>
          </a:xfrm>
        </p:spPr>
        <p:txBody>
          <a:bodyPr/>
          <a:lstStyle/>
          <a:p>
            <a:pPr>
              <a:buFontTx/>
              <a:buNone/>
            </a:pPr>
            <a:r>
              <a:rPr lang="en-US" altLang="en-US" sz="4000" i="1" u="sng" smtClean="0"/>
              <a:t>NOTE: Silicosis is associated with an increased susceptibility to tuberculosis.</a:t>
            </a:r>
            <a:r>
              <a:rPr lang="en-US" altLang="en-US" sz="4000" u="sng" smtClean="0"/>
              <a:t> </a:t>
            </a:r>
          </a:p>
          <a:p>
            <a:pPr>
              <a:buFontTx/>
              <a:buNone/>
            </a:pPr>
            <a:r>
              <a:rPr lang="en-US" altLang="en-US" sz="4000" smtClean="0"/>
              <a:t>-  It is postulated that crystaline silica may inhibit the ability of pulmonary macrophages to kill phagocytosed mycobacteria. </a:t>
            </a:r>
          </a:p>
          <a:p>
            <a:pPr>
              <a:buFontTx/>
              <a:buNone/>
            </a:pPr>
            <a:r>
              <a:rPr lang="en-US" altLang="en-US" sz="4000" smtClean="0"/>
              <a:t>-  Nodules of silicotuberculosis often contain a central zone of caseation</a:t>
            </a:r>
          </a:p>
        </p:txBody>
      </p:sp>
      <p:sp>
        <p:nvSpPr>
          <p:cNvPr id="4" name="Slide Number Placeholder 3"/>
          <p:cNvSpPr>
            <a:spLocks noGrp="1"/>
          </p:cNvSpPr>
          <p:nvPr>
            <p:ph type="sldNum" sz="quarter" idx="12"/>
          </p:nvPr>
        </p:nvSpPr>
        <p:spPr/>
        <p:txBody>
          <a:bodyPr/>
          <a:lstStyle/>
          <a:p>
            <a:pPr>
              <a:defRPr/>
            </a:pPr>
            <a:fld id="{4EE8A71E-761D-4AB1-AB2A-14D76A1DD846}" type="slidenum">
              <a:rPr lang="en-US" altLang="en-US" smtClean="0"/>
              <a:pPr>
                <a:defRPr/>
              </a:pPr>
              <a:t>22</a:t>
            </a:fld>
            <a:endParaRPr lang="en-US" altLang="en-US"/>
          </a:p>
        </p:txBody>
      </p:sp>
    </p:spTree>
    <p:extLst>
      <p:ext uri="{BB962C8B-B14F-4D97-AF65-F5344CB8AC3E}">
        <p14:creationId xmlns:p14="http://schemas.microsoft.com/office/powerpoint/2010/main" val="1110816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Content Placeholder 2"/>
          <p:cNvSpPr>
            <a:spLocks noGrp="1"/>
          </p:cNvSpPr>
          <p:nvPr>
            <p:ph idx="1"/>
          </p:nvPr>
        </p:nvSpPr>
        <p:spPr>
          <a:xfrm>
            <a:off x="0" y="581025"/>
            <a:ext cx="9144000" cy="6276975"/>
          </a:xfrm>
        </p:spPr>
        <p:txBody>
          <a:bodyPr/>
          <a:lstStyle/>
          <a:p>
            <a:pPr>
              <a:buFontTx/>
              <a:buNone/>
            </a:pPr>
            <a:r>
              <a:rPr lang="en-US" altLang="en-US" sz="4000" smtClean="0"/>
              <a:t>. </a:t>
            </a:r>
          </a:p>
          <a:p>
            <a:pPr>
              <a:buFontTx/>
              <a:buNone/>
            </a:pPr>
            <a:r>
              <a:rPr lang="en-US" altLang="en-US" sz="4000" u="sng" smtClean="0"/>
              <a:t>The relationship between silica and </a:t>
            </a:r>
            <a:r>
              <a:rPr lang="en-US" altLang="en-US" sz="4000" i="1" u="sng" smtClean="0"/>
              <a:t>lung cancer</a:t>
            </a:r>
            <a:r>
              <a:rPr lang="en-US" altLang="en-US" sz="4000" u="sng" smtClean="0"/>
              <a:t> has been a contentious issue</a:t>
            </a:r>
            <a:r>
              <a:rPr lang="en-US" altLang="en-US" sz="4000" smtClean="0"/>
              <a:t>. </a:t>
            </a:r>
          </a:p>
          <a:p>
            <a:pPr>
              <a:buFontTx/>
              <a:buNone/>
            </a:pPr>
            <a:r>
              <a:rPr lang="en-US" altLang="en-US" sz="4000" smtClean="0"/>
              <a:t>-  In 1997, based on evidence from several epidemiologic studies, the International Agency for Research on Cancer concluded that </a:t>
            </a:r>
            <a:r>
              <a:rPr lang="en-US" altLang="en-US" sz="4000" i="1" smtClean="0"/>
              <a:t>crystalline silica</a:t>
            </a:r>
            <a:r>
              <a:rPr lang="en-US" altLang="en-US" sz="4000" smtClean="0"/>
              <a:t> is carcinogenic in humans.</a:t>
            </a:r>
          </a:p>
          <a:p>
            <a:pPr>
              <a:buFontTx/>
              <a:buNone/>
            </a:pPr>
            <a:r>
              <a:rPr lang="en-US" altLang="en-US" sz="4000" smtClean="0"/>
              <a:t>-    However, this subject continues to be controversial</a:t>
            </a:r>
          </a:p>
          <a:p>
            <a:pPr>
              <a:buFontTx/>
              <a:buNone/>
            </a:pPr>
            <a:endParaRPr lang="en-US" altLang="en-US" sz="4000" smtClean="0"/>
          </a:p>
          <a:p>
            <a:endParaRPr lang="en-US" altLang="en-US" sz="4000" smtClean="0"/>
          </a:p>
        </p:txBody>
      </p:sp>
      <p:sp>
        <p:nvSpPr>
          <p:cNvPr id="4" name="Slide Number Placeholder 3"/>
          <p:cNvSpPr>
            <a:spLocks noGrp="1"/>
          </p:cNvSpPr>
          <p:nvPr>
            <p:ph type="sldNum" sz="quarter" idx="12"/>
          </p:nvPr>
        </p:nvSpPr>
        <p:spPr/>
        <p:txBody>
          <a:bodyPr/>
          <a:lstStyle/>
          <a:p>
            <a:pPr>
              <a:defRPr/>
            </a:pPr>
            <a:fld id="{6CFE3019-36E8-42A3-AAA1-6F5E37416881}" type="slidenum">
              <a:rPr lang="en-US" altLang="en-US" smtClean="0"/>
              <a:pPr>
                <a:defRPr/>
              </a:pPr>
              <a:t>23</a:t>
            </a:fld>
            <a:endParaRPr lang="en-US" altLang="en-US"/>
          </a:p>
        </p:txBody>
      </p:sp>
    </p:spTree>
    <p:extLst>
      <p:ext uri="{BB962C8B-B14F-4D97-AF65-F5344CB8AC3E}">
        <p14:creationId xmlns:p14="http://schemas.microsoft.com/office/powerpoint/2010/main" val="976217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a:xfrm>
            <a:off x="228600" y="228600"/>
            <a:ext cx="8610600" cy="700088"/>
          </a:xfrm>
        </p:spPr>
        <p:txBody>
          <a:bodyPr/>
          <a:lstStyle/>
          <a:p>
            <a:r>
              <a:rPr lang="en-US" altLang="en-US" sz="4400" smtClean="0">
                <a:solidFill>
                  <a:schemeClr val="bg1"/>
                </a:solidFill>
              </a:rPr>
              <a:t>C. Asbestosis and Asbestos-Related Diseases</a:t>
            </a:r>
          </a:p>
        </p:txBody>
      </p:sp>
      <p:sp>
        <p:nvSpPr>
          <p:cNvPr id="164867" name="Content Placeholder 2"/>
          <p:cNvSpPr>
            <a:spLocks noGrp="1"/>
          </p:cNvSpPr>
          <p:nvPr>
            <p:ph idx="1"/>
          </p:nvPr>
        </p:nvSpPr>
        <p:spPr>
          <a:xfrm>
            <a:off x="0" y="1044576"/>
            <a:ext cx="9144000" cy="5813425"/>
          </a:xfrm>
        </p:spPr>
        <p:txBody>
          <a:bodyPr/>
          <a:lstStyle/>
          <a:p>
            <a:pPr>
              <a:buFontTx/>
              <a:buNone/>
              <a:defRPr/>
            </a:pPr>
            <a:r>
              <a:rPr lang="en-US" sz="3600" dirty="0" smtClean="0"/>
              <a:t>- Occupational exposure to asbestos is linked to </a:t>
            </a:r>
          </a:p>
          <a:p>
            <a:pPr marL="742950" indent="-742950">
              <a:buFontTx/>
              <a:buNone/>
              <a:defRPr/>
            </a:pPr>
            <a:r>
              <a:rPr lang="en-US" sz="3600" dirty="0" smtClean="0"/>
              <a:t>1.   </a:t>
            </a:r>
            <a:r>
              <a:rPr lang="en-US" sz="3600" dirty="0" err="1" smtClean="0"/>
              <a:t>Parenchymal</a:t>
            </a:r>
            <a:r>
              <a:rPr lang="en-US" sz="3600" dirty="0" smtClean="0"/>
              <a:t> interstitial fibrosis (</a:t>
            </a:r>
            <a:r>
              <a:rPr lang="en-US" sz="3600" i="1" dirty="0" smtClean="0"/>
              <a:t>asbestosis</a:t>
            </a:r>
            <a:r>
              <a:rPr lang="en-US" sz="3600" dirty="0" smtClean="0"/>
              <a:t>); </a:t>
            </a:r>
          </a:p>
          <a:p>
            <a:pPr marL="742950" indent="-742950">
              <a:buFontTx/>
              <a:buNone/>
              <a:defRPr/>
            </a:pPr>
            <a:r>
              <a:rPr lang="en-US" sz="3600" dirty="0" smtClean="0"/>
              <a:t>2.  Localized fibrous plaques and rarely, diffuse fibrosis in the pleura; </a:t>
            </a:r>
          </a:p>
          <a:p>
            <a:pPr marL="742950" indent="-742950">
              <a:buFontTx/>
              <a:buNone/>
              <a:defRPr/>
            </a:pPr>
            <a:r>
              <a:rPr lang="en-US" sz="3600" dirty="0" smtClean="0"/>
              <a:t>3.  Pleural effusions; </a:t>
            </a:r>
          </a:p>
        </p:txBody>
      </p:sp>
      <p:sp>
        <p:nvSpPr>
          <p:cNvPr id="4" name="Slide Number Placeholder 3"/>
          <p:cNvSpPr>
            <a:spLocks noGrp="1"/>
          </p:cNvSpPr>
          <p:nvPr>
            <p:ph type="sldNum" sz="quarter" idx="12"/>
          </p:nvPr>
        </p:nvSpPr>
        <p:spPr/>
        <p:txBody>
          <a:bodyPr/>
          <a:lstStyle/>
          <a:p>
            <a:pPr>
              <a:defRPr/>
            </a:pPr>
            <a:fld id="{F0E5CF8A-F35B-402E-A518-66B5C617561B}" type="slidenum">
              <a:rPr lang="en-US" altLang="en-US" smtClean="0"/>
              <a:pPr>
                <a:defRPr/>
              </a:pPr>
              <a:t>24</a:t>
            </a:fld>
            <a:endParaRPr lang="en-US" altLang="en-US"/>
          </a:p>
        </p:txBody>
      </p:sp>
    </p:spTree>
    <p:extLst>
      <p:ext uri="{BB962C8B-B14F-4D97-AF65-F5344CB8AC3E}">
        <p14:creationId xmlns:p14="http://schemas.microsoft.com/office/powerpoint/2010/main" val="2045766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marL="742950" indent="-742950">
              <a:buFontTx/>
              <a:buNone/>
              <a:defRPr/>
            </a:pPr>
            <a:r>
              <a:rPr lang="en-US" sz="4000" dirty="0" smtClean="0"/>
              <a:t>4. Lung carcinomas; </a:t>
            </a:r>
          </a:p>
          <a:p>
            <a:pPr marL="514350" indent="-514350">
              <a:buFontTx/>
              <a:buNone/>
              <a:defRPr/>
            </a:pPr>
            <a:r>
              <a:rPr lang="en-US" sz="4000" dirty="0" smtClean="0"/>
              <a:t>5.  Malignant pleural and peritoneal </a:t>
            </a:r>
            <a:r>
              <a:rPr lang="en-US" sz="4000" dirty="0" err="1" smtClean="0"/>
              <a:t>mesotheliomas</a:t>
            </a:r>
            <a:r>
              <a:rPr lang="en-US" sz="4000" dirty="0" smtClean="0"/>
              <a:t>;</a:t>
            </a:r>
          </a:p>
          <a:p>
            <a:pPr>
              <a:buFontTx/>
              <a:buNone/>
              <a:defRPr/>
            </a:pPr>
            <a:r>
              <a:rPr lang="en-US" sz="4000" dirty="0" smtClean="0"/>
              <a:t>6. Laryngeal carcinoma.</a:t>
            </a:r>
          </a:p>
          <a:p>
            <a:pPr>
              <a:buFontTx/>
              <a:buNone/>
              <a:defRPr/>
            </a:pPr>
            <a:r>
              <a:rPr lang="en-US" sz="4000" dirty="0" smtClean="0"/>
              <a:t>-  An increased incidence of asbestos-related cancers in family members of asbestos workers</a:t>
            </a:r>
          </a:p>
          <a:p>
            <a:pPr>
              <a:buFontTx/>
              <a:buNone/>
              <a:defRPr/>
            </a:pPr>
            <a:endParaRPr lang="en-US" sz="4400" dirty="0" smtClean="0"/>
          </a:p>
          <a:p>
            <a:pPr>
              <a:defRPr/>
            </a:pPr>
            <a:endParaRPr lang="en-US" dirty="0"/>
          </a:p>
        </p:txBody>
      </p:sp>
      <p:sp>
        <p:nvSpPr>
          <p:cNvPr id="4" name="Slide Number Placeholder 3"/>
          <p:cNvSpPr>
            <a:spLocks noGrp="1"/>
          </p:cNvSpPr>
          <p:nvPr>
            <p:ph type="sldNum" sz="quarter" idx="12"/>
          </p:nvPr>
        </p:nvSpPr>
        <p:spPr/>
        <p:txBody>
          <a:bodyPr/>
          <a:lstStyle/>
          <a:p>
            <a:pPr>
              <a:defRPr/>
            </a:pPr>
            <a:fld id="{15C00F39-30D2-4B2E-BCDB-16123CC206A8}" type="slidenum">
              <a:rPr lang="en-US" altLang="en-US" smtClean="0"/>
              <a:pPr>
                <a:defRPr/>
              </a:pPr>
              <a:t>25</a:t>
            </a:fld>
            <a:endParaRPr lang="en-US" altLang="en-US"/>
          </a:p>
        </p:txBody>
      </p:sp>
    </p:spTree>
    <p:extLst>
      <p:ext uri="{BB962C8B-B14F-4D97-AF65-F5344CB8AC3E}">
        <p14:creationId xmlns:p14="http://schemas.microsoft.com/office/powerpoint/2010/main" val="3927764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2"/>
          <p:cNvSpPr>
            <a:spLocks noGrp="1"/>
          </p:cNvSpPr>
          <p:nvPr>
            <p:ph idx="1"/>
          </p:nvPr>
        </p:nvSpPr>
        <p:spPr>
          <a:xfrm>
            <a:off x="0" y="900114"/>
            <a:ext cx="9144000" cy="5957887"/>
          </a:xfrm>
        </p:spPr>
        <p:txBody>
          <a:bodyPr/>
          <a:lstStyle/>
          <a:p>
            <a:pPr>
              <a:buFontTx/>
              <a:buNone/>
              <a:defRPr/>
            </a:pPr>
            <a:r>
              <a:rPr lang="en-US" sz="3600" u="sng" dirty="0" smtClean="0"/>
              <a:t>PATHOGENESIS: Forms of asbestos: </a:t>
            </a:r>
          </a:p>
          <a:p>
            <a:pPr marL="742950" indent="-742950">
              <a:buFontTx/>
              <a:buNone/>
              <a:defRPr/>
            </a:pPr>
            <a:r>
              <a:rPr lang="en-US" sz="4000" u="sng" dirty="0" smtClean="0"/>
              <a:t>A. Serpentine :</a:t>
            </a:r>
          </a:p>
          <a:p>
            <a:pPr marL="742950" indent="-742950">
              <a:buFontTx/>
              <a:buNone/>
              <a:defRPr/>
            </a:pPr>
            <a:r>
              <a:rPr lang="en-US" sz="4000" dirty="0" smtClean="0"/>
              <a:t>-     In which the fiber is curly and flexible and  </a:t>
            </a:r>
            <a:r>
              <a:rPr lang="en-US" sz="4000" dirty="0" err="1" smtClean="0"/>
              <a:t>chrysotile</a:t>
            </a:r>
            <a:r>
              <a:rPr lang="en-US" sz="4000" dirty="0" smtClean="0"/>
              <a:t> accounts for most of the asbestos used in industry and because of their structure are likely to become impacted in the upper respiratory passages and removed by the </a:t>
            </a:r>
            <a:r>
              <a:rPr lang="en-US" sz="4000" dirty="0" err="1" smtClean="0"/>
              <a:t>mucociliary</a:t>
            </a:r>
            <a:r>
              <a:rPr lang="en-US" sz="4000" dirty="0" smtClean="0"/>
              <a:t> elevator</a:t>
            </a:r>
            <a:r>
              <a:rPr lang="en-US" sz="3600" dirty="0" smtClean="0"/>
              <a:t>.  </a:t>
            </a:r>
          </a:p>
        </p:txBody>
      </p:sp>
      <p:sp>
        <p:nvSpPr>
          <p:cNvPr id="4" name="Slide Number Placeholder 3"/>
          <p:cNvSpPr>
            <a:spLocks noGrp="1"/>
          </p:cNvSpPr>
          <p:nvPr>
            <p:ph type="sldNum" sz="quarter" idx="12"/>
          </p:nvPr>
        </p:nvSpPr>
        <p:spPr/>
        <p:txBody>
          <a:bodyPr/>
          <a:lstStyle/>
          <a:p>
            <a:pPr>
              <a:defRPr/>
            </a:pPr>
            <a:fld id="{C4AF6104-9161-4270-BBFC-FEC35D588351}" type="slidenum">
              <a:rPr lang="en-US" altLang="en-US" smtClean="0"/>
              <a:pPr>
                <a:defRPr/>
              </a:pPr>
              <a:t>26</a:t>
            </a:fld>
            <a:endParaRPr lang="en-US" altLang="en-US"/>
          </a:p>
        </p:txBody>
      </p:sp>
    </p:spTree>
    <p:extLst>
      <p:ext uri="{BB962C8B-B14F-4D97-AF65-F5344CB8AC3E}">
        <p14:creationId xmlns:p14="http://schemas.microsoft.com/office/powerpoint/2010/main" val="1022725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6913"/>
            <a:ext cx="9144000" cy="6161087"/>
          </a:xfrm>
        </p:spPr>
        <p:txBody>
          <a:bodyPr/>
          <a:lstStyle/>
          <a:p>
            <a:pPr marL="514350" indent="-514350">
              <a:buFontTx/>
              <a:buNone/>
              <a:defRPr/>
            </a:pPr>
            <a:r>
              <a:rPr lang="en-US" sz="4800" b="1" u="sng" dirty="0" smtClean="0"/>
              <a:t>Note:</a:t>
            </a:r>
          </a:p>
          <a:p>
            <a:pPr marL="514350" indent="-514350">
              <a:buFontTx/>
              <a:buNone/>
              <a:defRPr/>
            </a:pPr>
            <a:r>
              <a:rPr lang="en-US" sz="3600" dirty="0" smtClean="0"/>
              <a:t>-   Those that are trapped in the lungs are gradually leached from the tissues, because they are more soluble than amphiboles.</a:t>
            </a:r>
            <a:r>
              <a:rPr lang="en-US" sz="3600" u="sng" dirty="0" smtClean="0"/>
              <a:t> </a:t>
            </a:r>
          </a:p>
          <a:p>
            <a:pPr marL="514350" indent="-514350">
              <a:buFontTx/>
              <a:buNone/>
              <a:defRPr/>
            </a:pPr>
            <a:r>
              <a:rPr lang="en-US" sz="3600" u="sng" dirty="0" smtClean="0"/>
              <a:t>b.  Amphibole</a:t>
            </a:r>
            <a:r>
              <a:rPr lang="en-US" sz="3600" b="1" dirty="0" smtClean="0"/>
              <a:t>,</a:t>
            </a:r>
            <a:r>
              <a:rPr lang="en-US" sz="3600" dirty="0" smtClean="0"/>
              <a:t> in which the fiber is straight, stiff </a:t>
            </a:r>
          </a:p>
          <a:p>
            <a:pPr>
              <a:buFontTx/>
              <a:buNone/>
              <a:defRPr/>
            </a:pPr>
            <a:r>
              <a:rPr lang="en-US" sz="3600" dirty="0" smtClean="0"/>
              <a:t>- Amphiboles, are less prevalent but more pathogenic than the serpentine and align themselves in the airstream and are delivered deeper into the lungs</a:t>
            </a:r>
          </a:p>
          <a:p>
            <a:pPr>
              <a:buFontTx/>
              <a:buNone/>
              <a:defRPr/>
            </a:pPr>
            <a:endParaRPr lang="en-US" sz="3600" dirty="0" smtClean="0"/>
          </a:p>
        </p:txBody>
      </p:sp>
      <p:sp>
        <p:nvSpPr>
          <p:cNvPr id="4" name="Slide Number Placeholder 3"/>
          <p:cNvSpPr>
            <a:spLocks noGrp="1"/>
          </p:cNvSpPr>
          <p:nvPr>
            <p:ph type="sldNum" sz="quarter" idx="12"/>
          </p:nvPr>
        </p:nvSpPr>
        <p:spPr/>
        <p:txBody>
          <a:bodyPr/>
          <a:lstStyle/>
          <a:p>
            <a:pPr>
              <a:defRPr/>
            </a:pPr>
            <a:fld id="{9682C1F7-F685-42E0-B072-E18AB8102FA2}" type="slidenum">
              <a:rPr lang="en-US" altLang="en-US" smtClean="0"/>
              <a:pPr>
                <a:defRPr/>
              </a:pPr>
              <a:t>27</a:t>
            </a:fld>
            <a:endParaRPr lang="en-US" altLang="en-US"/>
          </a:p>
        </p:txBody>
      </p:sp>
    </p:spTree>
    <p:extLst>
      <p:ext uri="{BB962C8B-B14F-4D97-AF65-F5344CB8AC3E}">
        <p14:creationId xmlns:p14="http://schemas.microsoft.com/office/powerpoint/2010/main" val="2854738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p:txBody>
          <a:bodyPr/>
          <a:lstStyle/>
          <a:p>
            <a:endParaRPr lang="en-US" altLang="en-US" smtClean="0"/>
          </a:p>
        </p:txBody>
      </p:sp>
      <p:sp>
        <p:nvSpPr>
          <p:cNvPr id="208899" name="Content Placeholder 2"/>
          <p:cNvSpPr>
            <a:spLocks noGrp="1"/>
          </p:cNvSpPr>
          <p:nvPr>
            <p:ph idx="1"/>
          </p:nvPr>
        </p:nvSpPr>
        <p:spPr/>
        <p:txBody>
          <a:bodyPr/>
          <a:lstStyle/>
          <a:p>
            <a:pPr>
              <a:buFontTx/>
              <a:buNone/>
            </a:pPr>
            <a:r>
              <a:rPr lang="en-US" altLang="en-US" sz="4000" smtClean="0"/>
              <a:t>- Where they may penetrate epithelial cells to reach the interstitium </a:t>
            </a:r>
          </a:p>
          <a:p>
            <a:pPr>
              <a:buFontTx/>
              <a:buNone/>
            </a:pPr>
            <a:r>
              <a:rPr lang="en-US" altLang="en-US" sz="4000" smtClean="0"/>
              <a:t> -  Asbestos probably also functions as both a tumor initiator and a promoter </a:t>
            </a:r>
          </a:p>
          <a:p>
            <a:pPr>
              <a:buFontTx/>
              <a:buNone/>
            </a:pPr>
            <a:r>
              <a:rPr lang="en-US" altLang="en-US" sz="4000" smtClean="0"/>
              <a:t>- Some of the oncogenic effects of asbestos on the mesothelium are mediated by reactive free radicals generated by asbestos fibers</a:t>
            </a:r>
          </a:p>
          <a:p>
            <a:pPr>
              <a:buFontTx/>
              <a:buNone/>
            </a:pPr>
            <a:endParaRPr lang="en-US" altLang="en-US" sz="4000" smtClean="0"/>
          </a:p>
          <a:p>
            <a:endParaRPr lang="en-US" altLang="en-US" sz="3600" smtClean="0"/>
          </a:p>
        </p:txBody>
      </p:sp>
      <p:sp>
        <p:nvSpPr>
          <p:cNvPr id="4" name="Slide Number Placeholder 3"/>
          <p:cNvSpPr>
            <a:spLocks noGrp="1"/>
          </p:cNvSpPr>
          <p:nvPr>
            <p:ph type="sldNum" sz="quarter" idx="12"/>
          </p:nvPr>
        </p:nvSpPr>
        <p:spPr/>
        <p:txBody>
          <a:bodyPr/>
          <a:lstStyle/>
          <a:p>
            <a:pPr>
              <a:defRPr/>
            </a:pPr>
            <a:fld id="{24AB138A-FBAE-4B23-A90F-A3E308586044}" type="slidenum">
              <a:rPr lang="en-US" altLang="en-US" smtClean="0"/>
              <a:pPr>
                <a:defRPr/>
              </a:pPr>
              <a:t>28</a:t>
            </a:fld>
            <a:endParaRPr lang="en-US" altLang="en-US"/>
          </a:p>
        </p:txBody>
      </p:sp>
    </p:spTree>
    <p:extLst>
      <p:ext uri="{BB962C8B-B14F-4D97-AF65-F5344CB8AC3E}">
        <p14:creationId xmlns:p14="http://schemas.microsoft.com/office/powerpoint/2010/main" val="3459167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0" y="174626"/>
            <a:ext cx="9144000" cy="6683375"/>
          </a:xfrm>
        </p:spPr>
        <p:txBody>
          <a:bodyPr/>
          <a:lstStyle/>
          <a:p>
            <a:pPr>
              <a:buFontTx/>
              <a:buNone/>
              <a:defRPr/>
            </a:pPr>
            <a:r>
              <a:rPr lang="en-US" sz="3600" dirty="0" smtClean="0"/>
              <a:t>. </a:t>
            </a:r>
          </a:p>
          <a:p>
            <a:pPr>
              <a:buFontTx/>
              <a:buNone/>
              <a:defRPr/>
            </a:pPr>
            <a:r>
              <a:rPr lang="en-US" sz="3600" u="sng" dirty="0" smtClean="0"/>
              <a:t>MORPHOLOGY </a:t>
            </a:r>
          </a:p>
          <a:p>
            <a:pPr>
              <a:buFontTx/>
              <a:buNone/>
              <a:defRPr/>
            </a:pPr>
            <a:r>
              <a:rPr lang="en-US" sz="3600" u="sng" dirty="0" smtClean="0"/>
              <a:t>1-  </a:t>
            </a:r>
            <a:r>
              <a:rPr lang="en-US" sz="3600" b="1" u="sng" dirty="0" smtClean="0"/>
              <a:t>Asbestosis</a:t>
            </a:r>
            <a:r>
              <a:rPr lang="en-US" sz="3600" u="sng" dirty="0" smtClean="0"/>
              <a:t> </a:t>
            </a:r>
            <a:r>
              <a:rPr lang="en-US" sz="3600" dirty="0" smtClean="0"/>
              <a:t>is marked by diffuse pulmonary interstitial fibrosis which is indistinguishable from UIP, except for the presence of </a:t>
            </a:r>
            <a:r>
              <a:rPr lang="en-US" sz="3600" u="sng" dirty="0" smtClean="0"/>
              <a:t>asbestos bodies</a:t>
            </a:r>
            <a:r>
              <a:rPr lang="en-US" sz="3600" b="1" dirty="0" smtClean="0"/>
              <a:t>,</a:t>
            </a:r>
          </a:p>
          <a:p>
            <a:pPr marL="742950" indent="-742950">
              <a:buFontTx/>
              <a:buNone/>
              <a:defRPr/>
            </a:pPr>
            <a:r>
              <a:rPr lang="en-US" sz="3600" dirty="0" smtClean="0"/>
              <a:t>a. Which are  golden brown, </a:t>
            </a:r>
            <a:r>
              <a:rPr lang="en-US" sz="3600" dirty="0" err="1" smtClean="0"/>
              <a:t>fusiform</a:t>
            </a:r>
            <a:r>
              <a:rPr lang="en-US" sz="3600" dirty="0" smtClean="0"/>
              <a:t> or beaded rods with a translucent center and consists of asbestos fibers coated with an iron-containing  material  are formed when macrophages attempt to </a:t>
            </a:r>
            <a:r>
              <a:rPr lang="en-US" sz="3600" dirty="0" err="1" smtClean="0"/>
              <a:t>phagocytose</a:t>
            </a:r>
            <a:r>
              <a:rPr lang="en-US" sz="3600" dirty="0" smtClean="0"/>
              <a:t> asbestos fibers; the iron is derived from phagocyte </a:t>
            </a:r>
            <a:r>
              <a:rPr lang="en-US" sz="3600" dirty="0" err="1" smtClean="0"/>
              <a:t>ferritin</a:t>
            </a:r>
            <a:r>
              <a:rPr lang="en-US" sz="3600" dirty="0" smtClean="0"/>
              <a:t>. </a:t>
            </a:r>
          </a:p>
        </p:txBody>
      </p:sp>
      <p:sp>
        <p:nvSpPr>
          <p:cNvPr id="4" name="Slide Number Placeholder 3"/>
          <p:cNvSpPr>
            <a:spLocks noGrp="1"/>
          </p:cNvSpPr>
          <p:nvPr>
            <p:ph type="sldNum" sz="quarter" idx="12"/>
          </p:nvPr>
        </p:nvSpPr>
        <p:spPr/>
        <p:txBody>
          <a:bodyPr/>
          <a:lstStyle/>
          <a:p>
            <a:pPr>
              <a:defRPr/>
            </a:pPr>
            <a:fld id="{6203AD33-5BA4-436F-92B6-796300510D46}" type="slidenum">
              <a:rPr lang="en-US" altLang="en-US" smtClean="0"/>
              <a:pPr>
                <a:defRPr/>
              </a:pPr>
              <a:t>29</a:t>
            </a:fld>
            <a:endParaRPr lang="en-US" altLang="en-US"/>
          </a:p>
        </p:txBody>
      </p:sp>
    </p:spTree>
    <p:extLst>
      <p:ext uri="{BB962C8B-B14F-4D97-AF65-F5344CB8AC3E}">
        <p14:creationId xmlns:p14="http://schemas.microsoft.com/office/powerpoint/2010/main" val="122719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a:xfrm>
            <a:off x="228600" y="0"/>
            <a:ext cx="8610600" cy="928688"/>
          </a:xfrm>
        </p:spPr>
        <p:txBody>
          <a:bodyPr/>
          <a:lstStyle/>
          <a:p>
            <a:r>
              <a:rPr lang="en-US" altLang="en-US" sz="4800" smtClean="0">
                <a:solidFill>
                  <a:schemeClr val="bg1"/>
                </a:solidFill>
              </a:rPr>
              <a:t>A. Coal Worker's Pneumoconiosis</a:t>
            </a:r>
          </a:p>
        </p:txBody>
      </p:sp>
      <p:sp>
        <p:nvSpPr>
          <p:cNvPr id="183299" name="Content Placeholder 2"/>
          <p:cNvSpPr>
            <a:spLocks noGrp="1"/>
          </p:cNvSpPr>
          <p:nvPr>
            <p:ph idx="1"/>
          </p:nvPr>
        </p:nvSpPr>
        <p:spPr>
          <a:xfrm>
            <a:off x="0" y="1204914"/>
            <a:ext cx="9144000" cy="5653087"/>
          </a:xfrm>
        </p:spPr>
        <p:txBody>
          <a:bodyPr/>
          <a:lstStyle/>
          <a:p>
            <a:pPr>
              <a:buFontTx/>
              <a:buNone/>
            </a:pPr>
            <a:r>
              <a:rPr lang="en-US" altLang="en-US" sz="4400" u="sng" smtClean="0"/>
              <a:t>-The spectrum of lung findings in coal workers :</a:t>
            </a:r>
          </a:p>
          <a:p>
            <a:pPr>
              <a:buFontTx/>
              <a:buNone/>
            </a:pPr>
            <a:r>
              <a:rPr lang="en-US" altLang="en-US" sz="4400" smtClean="0"/>
              <a:t> </a:t>
            </a:r>
            <a:r>
              <a:rPr lang="en-US" altLang="en-US" sz="4400" b="1" smtClean="0"/>
              <a:t>1. Pulmonary anthracosis</a:t>
            </a:r>
            <a:r>
              <a:rPr lang="en-US" altLang="en-US" sz="4400" smtClean="0"/>
              <a:t> </a:t>
            </a:r>
          </a:p>
          <a:p>
            <a:pPr>
              <a:buFontTx/>
              <a:buNone/>
            </a:pPr>
            <a:r>
              <a:rPr lang="en-US" altLang="en-US" sz="4400" smtClean="0"/>
              <a:t>-   Is the most innocuous coal-induced pulmonary lesion in coal miners and also is commonly seen in all urban dwellers and tobacco smokers</a:t>
            </a:r>
            <a:r>
              <a:rPr lang="en-US" altLang="en-US" sz="3600" smtClean="0"/>
              <a:t>. </a:t>
            </a:r>
          </a:p>
        </p:txBody>
      </p:sp>
    </p:spTree>
    <p:extLst>
      <p:ext uri="{BB962C8B-B14F-4D97-AF65-F5344CB8AC3E}">
        <p14:creationId xmlns:p14="http://schemas.microsoft.com/office/powerpoint/2010/main" val="3856413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lstStyle/>
          <a:p>
            <a:r>
              <a:rPr lang="en-US" altLang="en-US" smtClean="0"/>
              <a:t>Asbestos body</a:t>
            </a:r>
          </a:p>
        </p:txBody>
      </p:sp>
      <p:sp>
        <p:nvSpPr>
          <p:cNvPr id="4" name="Slide Number Placeholder 3"/>
          <p:cNvSpPr>
            <a:spLocks noGrp="1"/>
          </p:cNvSpPr>
          <p:nvPr>
            <p:ph type="sldNum" sz="quarter" idx="12"/>
          </p:nvPr>
        </p:nvSpPr>
        <p:spPr/>
        <p:txBody>
          <a:bodyPr/>
          <a:lstStyle/>
          <a:p>
            <a:pPr>
              <a:defRPr/>
            </a:pPr>
            <a:fld id="{E11DAF70-CB0B-4EC7-ABC9-002720A88191}" type="slidenum">
              <a:rPr lang="en-US" altLang="en-US" smtClean="0"/>
              <a:pPr>
                <a:defRPr/>
              </a:pPr>
              <a:t>30</a:t>
            </a:fld>
            <a:endParaRPr lang="en-US" altLang="en-US"/>
          </a:p>
        </p:txBody>
      </p:sp>
      <p:pic>
        <p:nvPicPr>
          <p:cNvPr id="210948" name="Picture 2" descr="C:\Users\Delo\Desktop\showimage[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022" y="1524000"/>
            <a:ext cx="8360834" cy="5334000"/>
          </a:xfrm>
          <a:noFill/>
        </p:spPr>
      </p:pic>
    </p:spTree>
    <p:extLst>
      <p:ext uri="{BB962C8B-B14F-4D97-AF65-F5344CB8AC3E}">
        <p14:creationId xmlns:p14="http://schemas.microsoft.com/office/powerpoint/2010/main" val="1484393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Content Placeholder 2"/>
          <p:cNvSpPr>
            <a:spLocks noGrp="1"/>
          </p:cNvSpPr>
          <p:nvPr>
            <p:ph idx="1"/>
          </p:nvPr>
        </p:nvSpPr>
        <p:spPr>
          <a:xfrm>
            <a:off x="0" y="0"/>
            <a:ext cx="9144000" cy="6858000"/>
          </a:xfrm>
        </p:spPr>
        <p:txBody>
          <a:bodyPr/>
          <a:lstStyle/>
          <a:p>
            <a:pPr>
              <a:buFontTx/>
              <a:buNone/>
            </a:pPr>
            <a:endParaRPr lang="en-US" altLang="en-US" sz="3600" smtClean="0"/>
          </a:p>
          <a:p>
            <a:pPr>
              <a:buFontTx/>
              <a:buNone/>
            </a:pPr>
            <a:r>
              <a:rPr lang="en-US" altLang="en-US" sz="3600" smtClean="0"/>
              <a:t>- Asbestos bodies sometimes can be found in the lungs of normal persons, but usually in much lower concentrations and without an accompanying interstitial fibrosis.:</a:t>
            </a:r>
          </a:p>
          <a:p>
            <a:pPr>
              <a:buFontTx/>
              <a:buNone/>
            </a:pPr>
            <a:r>
              <a:rPr lang="en-US" altLang="en-US" sz="3600" b="1" u="sng" smtClean="0"/>
              <a:t>Note</a:t>
            </a:r>
          </a:p>
          <a:p>
            <a:pPr>
              <a:buFontTx/>
              <a:buNone/>
            </a:pPr>
            <a:r>
              <a:rPr lang="en-US" altLang="en-US" sz="3600" smtClean="0"/>
              <a:t>-  In contrast with CWP and silicosis, asbestosis begins in the lower lobes and subpleurally</a:t>
            </a:r>
          </a:p>
          <a:p>
            <a:pPr>
              <a:buFontTx/>
              <a:buNone/>
            </a:pPr>
            <a:r>
              <a:rPr lang="en-US" altLang="en-US" sz="4000" smtClean="0"/>
              <a:t> -  Contraction of the fibrous tissue distorts the normal architecture, </a:t>
            </a:r>
          </a:p>
        </p:txBody>
      </p:sp>
      <p:sp>
        <p:nvSpPr>
          <p:cNvPr id="4" name="Slide Number Placeholder 3"/>
          <p:cNvSpPr>
            <a:spLocks noGrp="1"/>
          </p:cNvSpPr>
          <p:nvPr>
            <p:ph type="sldNum" sz="quarter" idx="12"/>
          </p:nvPr>
        </p:nvSpPr>
        <p:spPr/>
        <p:txBody>
          <a:bodyPr/>
          <a:lstStyle/>
          <a:p>
            <a:pPr>
              <a:defRPr/>
            </a:pPr>
            <a:fld id="{5511BE29-C4C1-406B-AAE0-8FA94D61792B}" type="slidenum">
              <a:rPr lang="en-US" altLang="en-US" smtClean="0"/>
              <a:pPr>
                <a:defRPr/>
              </a:pPr>
              <a:t>31</a:t>
            </a:fld>
            <a:endParaRPr lang="en-US" altLang="en-US"/>
          </a:p>
        </p:txBody>
      </p:sp>
    </p:spTree>
    <p:extLst>
      <p:ext uri="{BB962C8B-B14F-4D97-AF65-F5344CB8AC3E}">
        <p14:creationId xmlns:p14="http://schemas.microsoft.com/office/powerpoint/2010/main" val="2350049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0" y="246064"/>
            <a:ext cx="9144000" cy="6611937"/>
          </a:xfrm>
        </p:spPr>
        <p:txBody>
          <a:bodyPr/>
          <a:lstStyle/>
          <a:p>
            <a:pPr>
              <a:buFontTx/>
              <a:buNone/>
              <a:defRPr/>
            </a:pPr>
            <a:r>
              <a:rPr lang="en-US" sz="3600" dirty="0" smtClean="0"/>
              <a:t>-   Simultaneously, fibrosis develops in the visceral pleura, causing adhesions between the lungs and the chest wall. </a:t>
            </a:r>
          </a:p>
          <a:p>
            <a:pPr>
              <a:buFontTx/>
              <a:buNone/>
              <a:defRPr/>
            </a:pPr>
            <a:r>
              <a:rPr lang="en-US" sz="3600" dirty="0" smtClean="0"/>
              <a:t>-   The scarring may narrow pulmonary </a:t>
            </a:r>
            <a:r>
              <a:rPr lang="en-US" sz="3600" dirty="0" err="1" smtClean="0"/>
              <a:t>arterie</a:t>
            </a:r>
            <a:r>
              <a:rPr lang="en-US" sz="3600" dirty="0" smtClean="0"/>
              <a:t> causing pulmonary hypertension and </a:t>
            </a:r>
            <a:r>
              <a:rPr lang="en-US" sz="3600" dirty="0" err="1" smtClean="0"/>
              <a:t>cor</a:t>
            </a:r>
            <a:r>
              <a:rPr lang="en-US" sz="3600" dirty="0" smtClean="0"/>
              <a:t> </a:t>
            </a:r>
            <a:r>
              <a:rPr lang="en-US" sz="3600" dirty="0" err="1" smtClean="0"/>
              <a:t>pulmonale</a:t>
            </a:r>
            <a:endParaRPr lang="en-US" sz="3600" dirty="0" smtClean="0"/>
          </a:p>
          <a:p>
            <a:pPr marL="742950" indent="-742950">
              <a:buFontTx/>
              <a:buNone/>
              <a:defRPr/>
            </a:pPr>
            <a:r>
              <a:rPr lang="en-US" sz="3600" b="1" dirty="0" smtClean="0"/>
              <a:t>2. Pleural plaques</a:t>
            </a:r>
            <a:r>
              <a:rPr lang="en-US" sz="3600" dirty="0" smtClean="0"/>
              <a:t> :</a:t>
            </a:r>
          </a:p>
          <a:p>
            <a:pPr marL="742950" indent="-742950">
              <a:buFontTx/>
              <a:buNone/>
              <a:defRPr/>
            </a:pPr>
            <a:r>
              <a:rPr lang="en-US" sz="3600" dirty="0" smtClean="0"/>
              <a:t>- Are the most common manifestation of asbestos exposure</a:t>
            </a:r>
          </a:p>
          <a:p>
            <a:pPr marL="742950" indent="-742950">
              <a:buFontTx/>
              <a:buNone/>
              <a:defRPr/>
            </a:pPr>
            <a:r>
              <a:rPr lang="en-US" sz="3600" dirty="0" smtClean="0"/>
              <a:t>-  Are well-circumscribed plaques of dense collagen , often containing calcium. </a:t>
            </a:r>
          </a:p>
          <a:p>
            <a:pPr>
              <a:defRPr/>
            </a:pPr>
            <a:endParaRPr lang="en-US" sz="3600" dirty="0" smtClean="0"/>
          </a:p>
        </p:txBody>
      </p:sp>
      <p:sp>
        <p:nvSpPr>
          <p:cNvPr id="4" name="Slide Number Placeholder 3"/>
          <p:cNvSpPr>
            <a:spLocks noGrp="1"/>
          </p:cNvSpPr>
          <p:nvPr>
            <p:ph type="sldNum" sz="quarter" idx="12"/>
          </p:nvPr>
        </p:nvSpPr>
        <p:spPr/>
        <p:txBody>
          <a:bodyPr/>
          <a:lstStyle/>
          <a:p>
            <a:pPr>
              <a:defRPr/>
            </a:pPr>
            <a:fld id="{3FE07CEC-121B-454C-ABC7-AF10EAB3F474}" type="slidenum">
              <a:rPr lang="en-US" altLang="en-US" smtClean="0"/>
              <a:pPr>
                <a:defRPr/>
              </a:pPr>
              <a:t>32</a:t>
            </a:fld>
            <a:endParaRPr lang="en-US" altLang="en-US"/>
          </a:p>
        </p:txBody>
      </p:sp>
    </p:spTree>
    <p:extLst>
      <p:ext uri="{BB962C8B-B14F-4D97-AF65-F5344CB8AC3E}">
        <p14:creationId xmlns:p14="http://schemas.microsoft.com/office/powerpoint/2010/main" val="164565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Content Placeholder 2"/>
          <p:cNvSpPr>
            <a:spLocks noGrp="1"/>
          </p:cNvSpPr>
          <p:nvPr>
            <p:ph idx="1"/>
          </p:nvPr>
        </p:nvSpPr>
        <p:spPr>
          <a:xfrm>
            <a:off x="167923" y="508000"/>
            <a:ext cx="8976077" cy="6350000"/>
          </a:xfrm>
        </p:spPr>
        <p:txBody>
          <a:bodyPr/>
          <a:lstStyle/>
          <a:p>
            <a:pPr>
              <a:buFontTx/>
              <a:buNone/>
            </a:pPr>
            <a:r>
              <a:rPr lang="en-US" altLang="en-US" sz="4000" smtClean="0"/>
              <a:t>- They develop most frequently on the anterior and posterolateral aspects of the parietal pleura  and  do not contain asbestos bodies, and rarely do they occur in persons with no history or evidence of asbestos exposure.</a:t>
            </a:r>
          </a:p>
          <a:p>
            <a:pPr>
              <a:buFontTx/>
              <a:buNone/>
            </a:pPr>
            <a:r>
              <a:rPr lang="en-US" altLang="en-US" sz="4000" smtClean="0"/>
              <a:t> 3. Uncommonly, asbestos exposure induces pleural effusion or diffuse pleural fibrosis </a:t>
            </a:r>
          </a:p>
          <a:p>
            <a:pPr>
              <a:buFontTx/>
              <a:buNone/>
            </a:pPr>
            <a:r>
              <a:rPr lang="en-US" altLang="en-US" sz="4000" smtClean="0"/>
              <a:t> </a:t>
            </a:r>
          </a:p>
          <a:p>
            <a:pPr>
              <a:buFontTx/>
              <a:buNone/>
            </a:pPr>
            <a:endParaRPr lang="en-US" altLang="en-US" sz="3600" smtClean="0"/>
          </a:p>
        </p:txBody>
      </p:sp>
      <p:sp>
        <p:nvSpPr>
          <p:cNvPr id="4" name="Slide Number Placeholder 3"/>
          <p:cNvSpPr>
            <a:spLocks noGrp="1"/>
          </p:cNvSpPr>
          <p:nvPr>
            <p:ph type="sldNum" sz="quarter" idx="12"/>
          </p:nvPr>
        </p:nvSpPr>
        <p:spPr/>
        <p:txBody>
          <a:bodyPr/>
          <a:lstStyle/>
          <a:p>
            <a:pPr>
              <a:defRPr/>
            </a:pPr>
            <a:fld id="{F229AEAC-268E-45A8-9035-B9D2B76095EF}" type="slidenum">
              <a:rPr lang="en-US" altLang="en-US" smtClean="0"/>
              <a:pPr>
                <a:defRPr/>
              </a:pPr>
              <a:t>33</a:t>
            </a:fld>
            <a:endParaRPr lang="en-US" altLang="en-US" dirty="0"/>
          </a:p>
        </p:txBody>
      </p:sp>
    </p:spTree>
    <p:extLst>
      <p:ext uri="{BB962C8B-B14F-4D97-AF65-F5344CB8AC3E}">
        <p14:creationId xmlns:p14="http://schemas.microsoft.com/office/powerpoint/2010/main" val="4001493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Content Placeholder 2"/>
          <p:cNvSpPr>
            <a:spLocks noGrp="1"/>
          </p:cNvSpPr>
          <p:nvPr>
            <p:ph idx="1"/>
          </p:nvPr>
        </p:nvSpPr>
        <p:spPr>
          <a:xfrm>
            <a:off x="0" y="855663"/>
            <a:ext cx="8839200" cy="6002337"/>
          </a:xfrm>
        </p:spPr>
        <p:txBody>
          <a:bodyPr/>
          <a:lstStyle/>
          <a:p>
            <a:pPr>
              <a:buFontTx/>
              <a:buNone/>
            </a:pPr>
            <a:r>
              <a:rPr lang="en-US" altLang="en-US" sz="3600" u="sng" smtClean="0"/>
              <a:t>Clinical Manifestations</a:t>
            </a:r>
          </a:p>
          <a:p>
            <a:pPr>
              <a:buFontTx/>
              <a:buNone/>
            </a:pPr>
            <a:r>
              <a:rPr lang="en-US" altLang="en-US" sz="3600" smtClean="0"/>
              <a:t>- Progressively worsening dyspnea appears 10 to 20 years after exposure which is usually accompanied by a cough associated with production of sputum.</a:t>
            </a:r>
          </a:p>
          <a:p>
            <a:pPr>
              <a:buFontTx/>
              <a:buNone/>
            </a:pPr>
            <a:r>
              <a:rPr lang="en-US" altLang="en-US" sz="3600" smtClean="0"/>
              <a:t> -  The disease may remain static or progress to congestive heart failure, and death.</a:t>
            </a:r>
          </a:p>
          <a:p>
            <a:pPr>
              <a:buFontTx/>
              <a:buNone/>
            </a:pPr>
            <a:r>
              <a:rPr lang="en-US" altLang="en-US" sz="3600" smtClean="0"/>
              <a:t> -  Pleural plaques are usually asymptomatic and are detected on radiographs as circumscribed densities. </a:t>
            </a:r>
          </a:p>
          <a:p>
            <a:pPr>
              <a:buFontTx/>
              <a:buNone/>
            </a:pPr>
            <a:endParaRPr lang="en-US" altLang="en-US" sz="3600" smtClean="0"/>
          </a:p>
          <a:p>
            <a:endParaRPr lang="en-US" altLang="en-US" smtClean="0"/>
          </a:p>
          <a:p>
            <a:endParaRPr lang="en-US" altLang="en-US" smtClean="0"/>
          </a:p>
        </p:txBody>
      </p:sp>
      <p:sp>
        <p:nvSpPr>
          <p:cNvPr id="4" name="Slide Number Placeholder 3"/>
          <p:cNvSpPr>
            <a:spLocks noGrp="1"/>
          </p:cNvSpPr>
          <p:nvPr>
            <p:ph type="sldNum" sz="quarter" idx="12"/>
          </p:nvPr>
        </p:nvSpPr>
        <p:spPr/>
        <p:txBody>
          <a:bodyPr/>
          <a:lstStyle/>
          <a:p>
            <a:pPr>
              <a:defRPr/>
            </a:pPr>
            <a:fld id="{9CD5BB81-371F-4DBA-B12F-7E706E83BA9A}" type="slidenum">
              <a:rPr lang="en-US" altLang="en-US" smtClean="0"/>
              <a:pPr>
                <a:defRPr/>
              </a:pPr>
              <a:t>34</a:t>
            </a:fld>
            <a:endParaRPr lang="en-US" altLang="en-US"/>
          </a:p>
        </p:txBody>
      </p:sp>
    </p:spTree>
    <p:extLst>
      <p:ext uri="{BB962C8B-B14F-4D97-AF65-F5344CB8AC3E}">
        <p14:creationId xmlns:p14="http://schemas.microsoft.com/office/powerpoint/2010/main" val="380785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Content Placeholder 2"/>
          <p:cNvSpPr>
            <a:spLocks noGrp="1"/>
          </p:cNvSpPr>
          <p:nvPr>
            <p:ph idx="1"/>
          </p:nvPr>
        </p:nvSpPr>
        <p:spPr>
          <a:xfrm>
            <a:off x="0" y="333376"/>
            <a:ext cx="9144000" cy="6524625"/>
          </a:xfrm>
        </p:spPr>
        <p:txBody>
          <a:bodyPr/>
          <a:lstStyle/>
          <a:p>
            <a:pPr>
              <a:buFontTx/>
              <a:buNone/>
            </a:pPr>
            <a:r>
              <a:rPr lang="en-US" altLang="en-US" sz="4400" b="1" i="1" u="sng" smtClean="0"/>
              <a:t>Note</a:t>
            </a:r>
          </a:p>
          <a:p>
            <a:pPr>
              <a:buFontTx/>
              <a:buNone/>
            </a:pPr>
            <a:r>
              <a:rPr lang="en-US" altLang="en-US" sz="3600" i="1" smtClean="0"/>
              <a:t>-  </a:t>
            </a:r>
            <a:r>
              <a:rPr lang="en-US" altLang="en-US" sz="3600" smtClean="0"/>
              <a:t>Both lung carcinoma and malignant mesothelioma develop in workers exposed to asbestos</a:t>
            </a:r>
            <a:r>
              <a:rPr lang="en-US" altLang="en-US" sz="3600" i="1" smtClean="0"/>
              <a:t>.</a:t>
            </a:r>
            <a:r>
              <a:rPr lang="en-US" altLang="en-US" sz="3600" smtClean="0"/>
              <a:t> </a:t>
            </a:r>
          </a:p>
          <a:p>
            <a:pPr>
              <a:buFontTx/>
              <a:buNone/>
            </a:pPr>
            <a:r>
              <a:rPr lang="en-US" altLang="en-US" sz="3600" smtClean="0"/>
              <a:t>- The risk of lung carcinoma is increased about five-fold for asbestos workers; and the relative risk for mesothelioma, normally a very rare tumor (2 to 17 cases per 1 million persons), is more than 1000 times greater.</a:t>
            </a:r>
          </a:p>
          <a:p>
            <a:pPr>
              <a:buFontTx/>
              <a:buNone/>
            </a:pPr>
            <a:endParaRPr lang="en-US" altLang="en-US" sz="3600" smtClean="0"/>
          </a:p>
        </p:txBody>
      </p:sp>
      <p:sp>
        <p:nvSpPr>
          <p:cNvPr id="4" name="Slide Number Placeholder 3"/>
          <p:cNvSpPr>
            <a:spLocks noGrp="1"/>
          </p:cNvSpPr>
          <p:nvPr>
            <p:ph type="sldNum" sz="quarter" idx="12"/>
          </p:nvPr>
        </p:nvSpPr>
        <p:spPr/>
        <p:txBody>
          <a:bodyPr/>
          <a:lstStyle/>
          <a:p>
            <a:pPr>
              <a:defRPr/>
            </a:pPr>
            <a:fld id="{57FB40A6-04B2-4818-AC12-1978976218C6}" type="slidenum">
              <a:rPr lang="en-US" altLang="en-US" smtClean="0"/>
              <a:pPr>
                <a:defRPr/>
              </a:pPr>
              <a:t>35</a:t>
            </a:fld>
            <a:endParaRPr lang="en-US" altLang="en-US"/>
          </a:p>
        </p:txBody>
      </p:sp>
    </p:spTree>
    <p:extLst>
      <p:ext uri="{BB962C8B-B14F-4D97-AF65-F5344CB8AC3E}">
        <p14:creationId xmlns:p14="http://schemas.microsoft.com/office/powerpoint/2010/main" val="2645777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p:txBody>
          <a:bodyPr/>
          <a:lstStyle/>
          <a:p>
            <a:endParaRPr lang="en-US" altLang="en-US" smtClean="0"/>
          </a:p>
        </p:txBody>
      </p:sp>
      <p:sp>
        <p:nvSpPr>
          <p:cNvPr id="217091" name="Content Placeholder 2"/>
          <p:cNvSpPr>
            <a:spLocks noGrp="1"/>
          </p:cNvSpPr>
          <p:nvPr>
            <p:ph idx="1"/>
          </p:nvPr>
        </p:nvSpPr>
        <p:spPr/>
        <p:txBody>
          <a:bodyPr/>
          <a:lstStyle/>
          <a:p>
            <a:pPr>
              <a:buFontTx/>
              <a:buNone/>
            </a:pPr>
            <a:r>
              <a:rPr lang="en-US" altLang="en-US" sz="4000" smtClean="0"/>
              <a:t> -  Concomitant cigarette smoking greatly increases the risk of lung carcinoma but not that of mesothelioma and . </a:t>
            </a:r>
          </a:p>
          <a:p>
            <a:endParaRPr lang="en-US" altLang="en-US" sz="4000" smtClean="0"/>
          </a:p>
        </p:txBody>
      </p:sp>
      <p:sp>
        <p:nvSpPr>
          <p:cNvPr id="4" name="Slide Number Placeholder 3"/>
          <p:cNvSpPr>
            <a:spLocks noGrp="1"/>
          </p:cNvSpPr>
          <p:nvPr>
            <p:ph type="sldNum" sz="quarter" idx="12"/>
          </p:nvPr>
        </p:nvSpPr>
        <p:spPr/>
        <p:txBody>
          <a:bodyPr/>
          <a:lstStyle/>
          <a:p>
            <a:pPr>
              <a:defRPr/>
            </a:pPr>
            <a:fld id="{6E098502-DF17-40CC-8119-E26792E64806}" type="slidenum">
              <a:rPr lang="en-US" altLang="en-US" smtClean="0"/>
              <a:pPr>
                <a:defRPr/>
              </a:pPr>
              <a:t>36</a:t>
            </a:fld>
            <a:endParaRPr lang="en-US" altLang="en-US"/>
          </a:p>
        </p:txBody>
      </p:sp>
    </p:spTree>
    <p:extLst>
      <p:ext uri="{BB962C8B-B14F-4D97-AF65-F5344CB8AC3E}">
        <p14:creationId xmlns:p14="http://schemas.microsoft.com/office/powerpoint/2010/main" val="66197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endParaRPr lang="en-US" altLang="en-US" smtClean="0"/>
          </a:p>
        </p:txBody>
      </p:sp>
      <p:sp>
        <p:nvSpPr>
          <p:cNvPr id="184323" name="Content Placeholder 2"/>
          <p:cNvSpPr>
            <a:spLocks noGrp="1"/>
          </p:cNvSpPr>
          <p:nvPr>
            <p:ph idx="1"/>
          </p:nvPr>
        </p:nvSpPr>
        <p:spPr/>
        <p:txBody>
          <a:bodyPr>
            <a:normAutofit fontScale="85000" lnSpcReduction="10000"/>
          </a:bodyPr>
          <a:lstStyle/>
          <a:p>
            <a:pPr>
              <a:buFontTx/>
              <a:buNone/>
            </a:pPr>
            <a:r>
              <a:rPr lang="en-US" altLang="en-US" sz="4400" smtClean="0"/>
              <a:t>- Inhaled carbon pigment is engulfed by alveolar or interstitial macrophages, which then accumulate in the connective tissue along the lymphatics, including the pleural lymphatics, or in lymph nodes </a:t>
            </a:r>
          </a:p>
          <a:p>
            <a:pPr>
              <a:buFontTx/>
              <a:buNone/>
            </a:pPr>
            <a:r>
              <a:rPr lang="en-US" altLang="en-US" sz="4400" smtClean="0"/>
              <a:t>-  The pigment accumulates without  cellular reaction</a:t>
            </a:r>
          </a:p>
          <a:p>
            <a:pPr>
              <a:buFontTx/>
              <a:buNone/>
            </a:pPr>
            <a:endParaRPr lang="en-US" altLang="en-US" sz="4400" smtClean="0"/>
          </a:p>
          <a:p>
            <a:endParaRPr lang="en-US" altLang="en-US" smtClean="0"/>
          </a:p>
        </p:txBody>
      </p:sp>
      <p:sp>
        <p:nvSpPr>
          <p:cNvPr id="4" name="Slide Number Placeholder 3"/>
          <p:cNvSpPr>
            <a:spLocks noGrp="1"/>
          </p:cNvSpPr>
          <p:nvPr>
            <p:ph type="sldNum" sz="quarter" idx="12"/>
          </p:nvPr>
        </p:nvSpPr>
        <p:spPr/>
        <p:txBody>
          <a:bodyPr/>
          <a:lstStyle/>
          <a:p>
            <a:pPr>
              <a:defRPr/>
            </a:pPr>
            <a:fld id="{6A595506-CEE4-4541-B724-6680DE5F9E38}" type="slidenum">
              <a:rPr lang="en-US" altLang="en-US" smtClean="0"/>
              <a:pPr>
                <a:defRPr/>
              </a:pPr>
              <a:t>4</a:t>
            </a:fld>
            <a:endParaRPr lang="en-US" altLang="en-US"/>
          </a:p>
        </p:txBody>
      </p:sp>
    </p:spTree>
    <p:extLst>
      <p:ext uri="{BB962C8B-B14F-4D97-AF65-F5344CB8AC3E}">
        <p14:creationId xmlns:p14="http://schemas.microsoft.com/office/powerpoint/2010/main" val="1163448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Content Placeholder 2"/>
          <p:cNvSpPr>
            <a:spLocks noGrp="1"/>
          </p:cNvSpPr>
          <p:nvPr>
            <p:ph idx="1"/>
          </p:nvPr>
        </p:nvSpPr>
        <p:spPr>
          <a:xfrm>
            <a:off x="0" y="304800"/>
            <a:ext cx="9144000" cy="6553200"/>
          </a:xfrm>
        </p:spPr>
        <p:txBody>
          <a:bodyPr/>
          <a:lstStyle/>
          <a:p>
            <a:pPr>
              <a:buFontTx/>
              <a:buNone/>
            </a:pPr>
            <a:r>
              <a:rPr lang="en-US" altLang="en-US" sz="4000" b="1" smtClean="0"/>
              <a:t>2. Simple coal worker's pneumoconiosis (CWP</a:t>
            </a:r>
            <a:r>
              <a:rPr lang="en-US" altLang="en-US" sz="4000" smtClean="0"/>
              <a:t>), </a:t>
            </a:r>
          </a:p>
          <a:p>
            <a:pPr>
              <a:buFontTx/>
              <a:buNone/>
            </a:pPr>
            <a:r>
              <a:rPr lang="en-US" altLang="en-US" sz="4000" smtClean="0"/>
              <a:t>- In which accumulations of macrophages occur with little to no pulmonary dysfunction,</a:t>
            </a:r>
          </a:p>
          <a:p>
            <a:pPr>
              <a:buFontTx/>
              <a:buNone/>
            </a:pPr>
            <a:r>
              <a:rPr lang="en-US" altLang="en-US" sz="4000" smtClean="0"/>
              <a:t> </a:t>
            </a:r>
            <a:r>
              <a:rPr lang="en-US" altLang="en-US" sz="4000" b="1" u="sng" smtClean="0"/>
              <a:t>a. Coal macules</a:t>
            </a:r>
            <a:r>
              <a:rPr lang="en-US" altLang="en-US" sz="4000" u="sng" smtClean="0"/>
              <a:t> :</a:t>
            </a:r>
            <a:r>
              <a:rPr lang="en-US" altLang="en-US" sz="4000" smtClean="0"/>
              <a:t>-  Consists of dust-laden macrophages; </a:t>
            </a:r>
          </a:p>
          <a:p>
            <a:pPr>
              <a:buFontTx/>
              <a:buNone/>
            </a:pPr>
            <a:r>
              <a:rPr lang="en-US" altLang="en-US" sz="4000" b="1" u="sng" smtClean="0"/>
              <a:t>b. Coal Nodules</a:t>
            </a:r>
            <a:r>
              <a:rPr lang="en-US" altLang="en-US" sz="4000" b="1" smtClean="0"/>
              <a:t>:</a:t>
            </a:r>
            <a:r>
              <a:rPr lang="en-US" altLang="en-US" sz="4000" smtClean="0"/>
              <a:t>- In addition, it contains small amounts of collagen fibers arrayed in a delicate network</a:t>
            </a:r>
          </a:p>
          <a:p>
            <a:pPr>
              <a:buFontTx/>
              <a:buNone/>
            </a:pPr>
            <a:endParaRPr lang="en-US" altLang="en-US" sz="4000" smtClean="0"/>
          </a:p>
          <a:p>
            <a:pPr>
              <a:buFontTx/>
              <a:buNone/>
            </a:pPr>
            <a:endParaRPr lang="en-US" altLang="en-US" sz="3600" smtClean="0"/>
          </a:p>
          <a:p>
            <a:pPr>
              <a:buFontTx/>
              <a:buNone/>
            </a:pPr>
            <a:endParaRPr lang="en-US" altLang="en-US" sz="3600" b="1" smtClean="0"/>
          </a:p>
        </p:txBody>
      </p:sp>
      <p:sp>
        <p:nvSpPr>
          <p:cNvPr id="4" name="Slide Number Placeholder 3"/>
          <p:cNvSpPr>
            <a:spLocks noGrp="1"/>
          </p:cNvSpPr>
          <p:nvPr>
            <p:ph type="sldNum" sz="quarter" idx="12"/>
          </p:nvPr>
        </p:nvSpPr>
        <p:spPr/>
        <p:txBody>
          <a:bodyPr/>
          <a:lstStyle/>
          <a:p>
            <a:pPr>
              <a:defRPr/>
            </a:pPr>
            <a:fld id="{16CE0A8E-03EB-4A9C-9F2F-B81B6DB8C7A3}" type="slidenum">
              <a:rPr lang="en-US" altLang="en-US" smtClean="0"/>
              <a:pPr>
                <a:defRPr/>
              </a:pPr>
              <a:t>5</a:t>
            </a:fld>
            <a:endParaRPr lang="en-US" altLang="en-US"/>
          </a:p>
        </p:txBody>
      </p:sp>
    </p:spTree>
    <p:extLst>
      <p:ext uri="{BB962C8B-B14F-4D97-AF65-F5344CB8AC3E}">
        <p14:creationId xmlns:p14="http://schemas.microsoft.com/office/powerpoint/2010/main" val="162562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Content Placeholder 2"/>
          <p:cNvSpPr>
            <a:spLocks noGrp="1"/>
          </p:cNvSpPr>
          <p:nvPr>
            <p:ph idx="1"/>
          </p:nvPr>
        </p:nvSpPr>
        <p:spPr>
          <a:xfrm>
            <a:off x="0" y="784226"/>
            <a:ext cx="8839200" cy="6073775"/>
          </a:xfrm>
        </p:spPr>
        <p:txBody>
          <a:bodyPr/>
          <a:lstStyle/>
          <a:p>
            <a:pPr>
              <a:buFontTx/>
              <a:buNone/>
            </a:pPr>
            <a:r>
              <a:rPr lang="en-US" altLang="en-US" sz="3600" smtClean="0"/>
              <a:t>Note: Although these lesions are scattered throughout the lung, the upper lobes and upper zones of the lower lobes are more heavily involved. </a:t>
            </a:r>
          </a:p>
          <a:p>
            <a:endParaRPr lang="en-US" altLang="en-US" sz="3600" smtClean="0"/>
          </a:p>
        </p:txBody>
      </p:sp>
      <p:sp>
        <p:nvSpPr>
          <p:cNvPr id="4" name="Slide Number Placeholder 3"/>
          <p:cNvSpPr>
            <a:spLocks noGrp="1"/>
          </p:cNvSpPr>
          <p:nvPr>
            <p:ph type="sldNum" sz="quarter" idx="12"/>
          </p:nvPr>
        </p:nvSpPr>
        <p:spPr/>
        <p:txBody>
          <a:bodyPr/>
          <a:lstStyle/>
          <a:p>
            <a:pPr>
              <a:defRPr/>
            </a:pPr>
            <a:fld id="{10702570-DA2B-478E-ADA7-CF4B46D6B7A9}" type="slidenum">
              <a:rPr lang="en-US" altLang="en-US" smtClean="0"/>
              <a:pPr>
                <a:defRPr/>
              </a:pPr>
              <a:t>6</a:t>
            </a:fld>
            <a:endParaRPr lang="en-US" altLang="en-US"/>
          </a:p>
        </p:txBody>
      </p:sp>
    </p:spTree>
    <p:extLst>
      <p:ext uri="{BB962C8B-B14F-4D97-AF65-F5344CB8AC3E}">
        <p14:creationId xmlns:p14="http://schemas.microsoft.com/office/powerpoint/2010/main" val="289711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Content Placeholder 2"/>
          <p:cNvSpPr>
            <a:spLocks noGrp="1"/>
          </p:cNvSpPr>
          <p:nvPr>
            <p:ph idx="1"/>
          </p:nvPr>
        </p:nvSpPr>
        <p:spPr>
          <a:xfrm>
            <a:off x="0" y="0"/>
            <a:ext cx="9144000" cy="6858000"/>
          </a:xfrm>
        </p:spPr>
        <p:txBody>
          <a:bodyPr/>
          <a:lstStyle/>
          <a:p>
            <a:pPr>
              <a:buFontTx/>
              <a:buNone/>
            </a:pPr>
            <a:r>
              <a:rPr lang="en-US" altLang="en-US" sz="4800" u="sng" smtClean="0"/>
              <a:t>3.  </a:t>
            </a:r>
            <a:r>
              <a:rPr lang="en-US" altLang="en-US" sz="4800" b="1" u="sng" smtClean="0"/>
              <a:t>Complicated CWP or (PMF)</a:t>
            </a:r>
            <a:r>
              <a:rPr lang="en-US" altLang="en-US" sz="4800" u="sng" smtClean="0"/>
              <a:t> : </a:t>
            </a:r>
          </a:p>
          <a:p>
            <a:pPr>
              <a:buFontTx/>
              <a:buNone/>
            </a:pPr>
            <a:r>
              <a:rPr lang="en-US" altLang="en-US" sz="4800" i="1" smtClean="0"/>
              <a:t>- Progressive massive fibrosis</a:t>
            </a:r>
            <a:r>
              <a:rPr lang="en-US" altLang="en-US" sz="4800" smtClean="0"/>
              <a:t> (PMF), in which fibrosis is extensive and lung function is compromised and occurs on a background of simple CWP by coalescence of coal nodules and generally requires many years to develop.</a:t>
            </a:r>
          </a:p>
          <a:p>
            <a:pPr>
              <a:buFontTx/>
              <a:buNone/>
            </a:pPr>
            <a:endParaRPr lang="en-US" altLang="en-US" sz="4800" smtClean="0"/>
          </a:p>
          <a:p>
            <a:pPr>
              <a:buFontTx/>
              <a:buNone/>
            </a:pPr>
            <a:endParaRPr lang="en-US" altLang="en-US" sz="3600" smtClean="0"/>
          </a:p>
          <a:p>
            <a:pPr>
              <a:buFontTx/>
              <a:buNone/>
            </a:pPr>
            <a:endParaRPr lang="en-US" altLang="en-US" sz="3600" smtClean="0"/>
          </a:p>
          <a:p>
            <a:pPr>
              <a:buFontTx/>
              <a:buNone/>
            </a:pPr>
            <a:endParaRPr lang="en-US" altLang="en-US" smtClean="0"/>
          </a:p>
        </p:txBody>
      </p:sp>
      <p:sp>
        <p:nvSpPr>
          <p:cNvPr id="4" name="Slide Number Placeholder 3"/>
          <p:cNvSpPr>
            <a:spLocks noGrp="1"/>
          </p:cNvSpPr>
          <p:nvPr>
            <p:ph type="sldNum" sz="quarter" idx="12"/>
          </p:nvPr>
        </p:nvSpPr>
        <p:spPr/>
        <p:txBody>
          <a:bodyPr/>
          <a:lstStyle/>
          <a:p>
            <a:pPr>
              <a:defRPr/>
            </a:pPr>
            <a:fld id="{E2A060F7-D0B6-4E77-911E-2A0626530542}" type="slidenum">
              <a:rPr lang="en-US" altLang="en-US" smtClean="0"/>
              <a:pPr>
                <a:defRPr/>
              </a:pPr>
              <a:t>7</a:t>
            </a:fld>
            <a:endParaRPr lang="en-US" altLang="en-US"/>
          </a:p>
        </p:txBody>
      </p:sp>
    </p:spTree>
    <p:extLst>
      <p:ext uri="{BB962C8B-B14F-4D97-AF65-F5344CB8AC3E}">
        <p14:creationId xmlns:p14="http://schemas.microsoft.com/office/powerpoint/2010/main" val="276823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endParaRPr lang="en-US" altLang="en-US" smtClean="0"/>
          </a:p>
        </p:txBody>
      </p:sp>
      <p:sp>
        <p:nvSpPr>
          <p:cNvPr id="188419" name="Content Placeholder 2"/>
          <p:cNvSpPr>
            <a:spLocks noGrp="1"/>
          </p:cNvSpPr>
          <p:nvPr>
            <p:ph idx="1"/>
          </p:nvPr>
        </p:nvSpPr>
        <p:spPr/>
        <p:txBody>
          <a:bodyPr/>
          <a:lstStyle/>
          <a:p>
            <a:pPr>
              <a:buFontTx/>
              <a:buNone/>
            </a:pPr>
            <a:r>
              <a:rPr lang="en-US" altLang="en-US" sz="4000" smtClean="0"/>
              <a:t> -   Characterized by usually multiple,  blackened scars larger than 2 cm, sometimes up to 10 cm in  diameter. </a:t>
            </a:r>
          </a:p>
          <a:p>
            <a:pPr>
              <a:buFontTx/>
              <a:buNone/>
            </a:pPr>
            <a:r>
              <a:rPr lang="en-US" altLang="en-US" sz="4000" smtClean="0"/>
              <a:t>-  On microscopic examination the lesions are seen to consist of dense collagen and pigment </a:t>
            </a:r>
          </a:p>
          <a:p>
            <a:pPr>
              <a:buFontTx/>
              <a:buNone/>
            </a:pPr>
            <a:r>
              <a:rPr lang="en-US" altLang="en-US" sz="4000" smtClean="0"/>
              <a:t>- Less than 10% of cases of simple CWP progress to PMF. </a:t>
            </a:r>
          </a:p>
          <a:p>
            <a:endParaRPr lang="en-US" altLang="en-US" smtClean="0"/>
          </a:p>
        </p:txBody>
      </p:sp>
      <p:sp>
        <p:nvSpPr>
          <p:cNvPr id="4" name="Slide Number Placeholder 3"/>
          <p:cNvSpPr>
            <a:spLocks noGrp="1"/>
          </p:cNvSpPr>
          <p:nvPr>
            <p:ph type="sldNum" sz="quarter" idx="12"/>
          </p:nvPr>
        </p:nvSpPr>
        <p:spPr/>
        <p:txBody>
          <a:bodyPr/>
          <a:lstStyle/>
          <a:p>
            <a:pPr>
              <a:defRPr/>
            </a:pPr>
            <a:fld id="{1D4B557D-0A7F-416E-B2A9-A1CB422C1BBC}" type="slidenum">
              <a:rPr lang="en-US" altLang="en-US" smtClean="0"/>
              <a:pPr>
                <a:defRPr/>
              </a:pPr>
              <a:t>8</a:t>
            </a:fld>
            <a:endParaRPr lang="en-US" altLang="en-US"/>
          </a:p>
        </p:txBody>
      </p:sp>
    </p:spTree>
    <p:extLst>
      <p:ext uri="{BB962C8B-B14F-4D97-AF65-F5344CB8AC3E}">
        <p14:creationId xmlns:p14="http://schemas.microsoft.com/office/powerpoint/2010/main" val="100747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r>
              <a:rPr lang="en-US" altLang="en-US" smtClean="0"/>
              <a:t>CWP</a:t>
            </a:r>
          </a:p>
        </p:txBody>
      </p:sp>
      <p:sp>
        <p:nvSpPr>
          <p:cNvPr id="4" name="Slide Number Placeholder 3"/>
          <p:cNvSpPr>
            <a:spLocks noGrp="1"/>
          </p:cNvSpPr>
          <p:nvPr>
            <p:ph type="sldNum" sz="quarter" idx="12"/>
          </p:nvPr>
        </p:nvSpPr>
        <p:spPr/>
        <p:txBody>
          <a:bodyPr/>
          <a:lstStyle/>
          <a:p>
            <a:pPr>
              <a:defRPr/>
            </a:pPr>
            <a:fld id="{8AF4140D-323E-4DA3-8C16-D02298DD2C5A}" type="slidenum">
              <a:rPr lang="en-US" altLang="en-US" smtClean="0"/>
              <a:pPr>
                <a:defRPr/>
              </a:pPr>
              <a:t>9</a:t>
            </a:fld>
            <a:endParaRPr lang="en-US" altLang="en-US"/>
          </a:p>
        </p:txBody>
      </p:sp>
      <p:pic>
        <p:nvPicPr>
          <p:cNvPr id="189444" name="Picture 5" descr="C:\Users\Delo\Desktop\showimage[7] (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6467" y="1524000"/>
            <a:ext cx="8024989" cy="5334000"/>
          </a:xfrm>
          <a:noFill/>
        </p:spPr>
      </p:pic>
    </p:spTree>
    <p:extLst>
      <p:ext uri="{BB962C8B-B14F-4D97-AF65-F5344CB8AC3E}">
        <p14:creationId xmlns:p14="http://schemas.microsoft.com/office/powerpoint/2010/main" val="2433225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7C6912905979468049BE2ADD77F133" ma:contentTypeVersion="0" ma:contentTypeDescription="Create a new document." ma:contentTypeScope="" ma:versionID="0e6d342fc2e3ac91291a97ec3ef7b658">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7C32E8-F092-4302-B1E8-D3F2450FE4D0}"/>
</file>

<file path=customXml/itemProps2.xml><?xml version="1.0" encoding="utf-8"?>
<ds:datastoreItem xmlns:ds="http://schemas.openxmlformats.org/officeDocument/2006/customXml" ds:itemID="{63907BFB-3910-42B6-AACD-74447B4D95F2}"/>
</file>

<file path=customXml/itemProps3.xml><?xml version="1.0" encoding="utf-8"?>
<ds:datastoreItem xmlns:ds="http://schemas.openxmlformats.org/officeDocument/2006/customXml" ds:itemID="{AC00A086-CDA5-4D16-AD1D-E3A55186EDC8}"/>
</file>

<file path=docProps/app.xml><?xml version="1.0" encoding="utf-8"?>
<Properties xmlns="http://schemas.openxmlformats.org/officeDocument/2006/extended-properties" xmlns:vt="http://schemas.openxmlformats.org/officeDocument/2006/docPropsVTypes">
  <TotalTime>1</TotalTime>
  <Words>1561</Words>
  <Application>Microsoft Office PowerPoint</Application>
  <PresentationFormat>On-screen Show (4:3)</PresentationFormat>
  <Paragraphs>149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A. Coal Worker's Pneumoconiosis</vt:lpstr>
      <vt:lpstr>PowerPoint Presentation</vt:lpstr>
      <vt:lpstr>PowerPoint Presentation</vt:lpstr>
      <vt:lpstr>PowerPoint Presentation</vt:lpstr>
      <vt:lpstr>PowerPoint Presentation</vt:lpstr>
      <vt:lpstr>PowerPoint Presentation</vt:lpstr>
      <vt:lpstr>CWP</vt:lpstr>
      <vt:lpstr>PowerPoint Presentation</vt:lpstr>
      <vt:lpstr>PowerPoint Presentation</vt:lpstr>
      <vt:lpstr>PowerPoint Presentation</vt:lpstr>
      <vt:lpstr>PowerPoint Presentation</vt:lpstr>
      <vt:lpstr>B. Silicosis</vt:lpstr>
      <vt:lpstr>PowerPoint Presentation</vt:lpstr>
      <vt:lpstr>PowerPoint Presentation</vt:lpstr>
      <vt:lpstr>PowerPoint Presentation</vt:lpstr>
      <vt:lpstr>silicosis</vt:lpstr>
      <vt:lpstr>PowerPoint Presentation</vt:lpstr>
      <vt:lpstr>PowerPoint Presentation</vt:lpstr>
      <vt:lpstr>PowerPoint Presentation</vt:lpstr>
      <vt:lpstr>PowerPoint Presentation</vt:lpstr>
      <vt:lpstr>PowerPoint Presentation</vt:lpstr>
      <vt:lpstr>C. Asbestosis and Asbestos-Related Diseases</vt:lpstr>
      <vt:lpstr>PowerPoint Presentation</vt:lpstr>
      <vt:lpstr>PowerPoint Presentation</vt:lpstr>
      <vt:lpstr>PowerPoint Presentation</vt:lpstr>
      <vt:lpstr>PowerPoint Presentation</vt:lpstr>
      <vt:lpstr>PowerPoint Presentation</vt:lpstr>
      <vt:lpstr>Asbestos body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Mid</dc:creator>
  <cp:lastModifiedBy>Mid</cp:lastModifiedBy>
  <cp:revision>1</cp:revision>
  <dcterms:created xsi:type="dcterms:W3CDTF">2017-03-21T08:17:31Z</dcterms:created>
  <dcterms:modified xsi:type="dcterms:W3CDTF">2017-03-21T08:18:45Z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0x010100867C6912905979468049BE2ADD77F133</vt:lpwstr>
  </property>
</Properties>
</file>