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0.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30"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DE47DD-05F4-458C-8AFE-C2C40E0E427C}"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2AB798-4658-441D-9604-12906BB8ABE4}" type="slidenum">
              <a:rPr lang="en-US" smtClean="0"/>
              <a:t>‹#›</a:t>
            </a:fld>
            <a:endParaRPr lang="en-US"/>
          </a:p>
        </p:txBody>
      </p:sp>
    </p:spTree>
    <p:extLst>
      <p:ext uri="{BB962C8B-B14F-4D97-AF65-F5344CB8AC3E}">
        <p14:creationId xmlns:p14="http://schemas.microsoft.com/office/powerpoint/2010/main" val="1425174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DE47DD-05F4-458C-8AFE-C2C40E0E427C}"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2AB798-4658-441D-9604-12906BB8ABE4}" type="slidenum">
              <a:rPr lang="en-US" smtClean="0"/>
              <a:t>‹#›</a:t>
            </a:fld>
            <a:endParaRPr lang="en-US"/>
          </a:p>
        </p:txBody>
      </p:sp>
    </p:spTree>
    <p:extLst>
      <p:ext uri="{BB962C8B-B14F-4D97-AF65-F5344CB8AC3E}">
        <p14:creationId xmlns:p14="http://schemas.microsoft.com/office/powerpoint/2010/main" val="3752589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DE47DD-05F4-458C-8AFE-C2C40E0E427C}"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2AB798-4658-441D-9604-12906BB8ABE4}" type="slidenum">
              <a:rPr lang="en-US" smtClean="0"/>
              <a:t>‹#›</a:t>
            </a:fld>
            <a:endParaRPr lang="en-US"/>
          </a:p>
        </p:txBody>
      </p:sp>
    </p:spTree>
    <p:extLst>
      <p:ext uri="{BB962C8B-B14F-4D97-AF65-F5344CB8AC3E}">
        <p14:creationId xmlns:p14="http://schemas.microsoft.com/office/powerpoint/2010/main" val="264957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DE47DD-05F4-458C-8AFE-C2C40E0E427C}"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2AB798-4658-441D-9604-12906BB8ABE4}" type="slidenum">
              <a:rPr lang="en-US" smtClean="0"/>
              <a:t>‹#›</a:t>
            </a:fld>
            <a:endParaRPr lang="en-US"/>
          </a:p>
        </p:txBody>
      </p:sp>
    </p:spTree>
    <p:extLst>
      <p:ext uri="{BB962C8B-B14F-4D97-AF65-F5344CB8AC3E}">
        <p14:creationId xmlns:p14="http://schemas.microsoft.com/office/powerpoint/2010/main" val="936103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DE47DD-05F4-458C-8AFE-C2C40E0E427C}"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2AB798-4658-441D-9604-12906BB8ABE4}" type="slidenum">
              <a:rPr lang="en-US" smtClean="0"/>
              <a:t>‹#›</a:t>
            </a:fld>
            <a:endParaRPr lang="en-US"/>
          </a:p>
        </p:txBody>
      </p:sp>
    </p:spTree>
    <p:extLst>
      <p:ext uri="{BB962C8B-B14F-4D97-AF65-F5344CB8AC3E}">
        <p14:creationId xmlns:p14="http://schemas.microsoft.com/office/powerpoint/2010/main" val="1440575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DE47DD-05F4-458C-8AFE-C2C40E0E427C}" type="datetimeFigureOut">
              <a:rPr lang="en-US" smtClean="0"/>
              <a:t>3/21/2017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2AB798-4658-441D-9604-12906BB8ABE4}" type="slidenum">
              <a:rPr lang="en-US" smtClean="0"/>
              <a:t>‹#›</a:t>
            </a:fld>
            <a:endParaRPr lang="en-US"/>
          </a:p>
        </p:txBody>
      </p:sp>
    </p:spTree>
    <p:extLst>
      <p:ext uri="{BB962C8B-B14F-4D97-AF65-F5344CB8AC3E}">
        <p14:creationId xmlns:p14="http://schemas.microsoft.com/office/powerpoint/2010/main" val="3789413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DE47DD-05F4-458C-8AFE-C2C40E0E427C}" type="datetimeFigureOut">
              <a:rPr lang="en-US" smtClean="0"/>
              <a:t>3/21/2017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2AB798-4658-441D-9604-12906BB8ABE4}" type="slidenum">
              <a:rPr lang="en-US" smtClean="0"/>
              <a:t>‹#›</a:t>
            </a:fld>
            <a:endParaRPr lang="en-US"/>
          </a:p>
        </p:txBody>
      </p:sp>
    </p:spTree>
    <p:extLst>
      <p:ext uri="{BB962C8B-B14F-4D97-AF65-F5344CB8AC3E}">
        <p14:creationId xmlns:p14="http://schemas.microsoft.com/office/powerpoint/2010/main" val="2540174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DE47DD-05F4-458C-8AFE-C2C40E0E427C}" type="datetimeFigureOut">
              <a:rPr lang="en-US" smtClean="0"/>
              <a:t>3/21/2017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2AB798-4658-441D-9604-12906BB8ABE4}" type="slidenum">
              <a:rPr lang="en-US" smtClean="0"/>
              <a:t>‹#›</a:t>
            </a:fld>
            <a:endParaRPr lang="en-US"/>
          </a:p>
        </p:txBody>
      </p:sp>
    </p:spTree>
    <p:extLst>
      <p:ext uri="{BB962C8B-B14F-4D97-AF65-F5344CB8AC3E}">
        <p14:creationId xmlns:p14="http://schemas.microsoft.com/office/powerpoint/2010/main" val="472599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DE47DD-05F4-458C-8AFE-C2C40E0E427C}" type="datetimeFigureOut">
              <a:rPr lang="en-US" smtClean="0"/>
              <a:t>3/21/2017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2AB798-4658-441D-9604-12906BB8ABE4}" type="slidenum">
              <a:rPr lang="en-US" smtClean="0"/>
              <a:t>‹#›</a:t>
            </a:fld>
            <a:endParaRPr lang="en-US"/>
          </a:p>
        </p:txBody>
      </p:sp>
    </p:spTree>
    <p:extLst>
      <p:ext uri="{BB962C8B-B14F-4D97-AF65-F5344CB8AC3E}">
        <p14:creationId xmlns:p14="http://schemas.microsoft.com/office/powerpoint/2010/main" val="1350718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DE47DD-05F4-458C-8AFE-C2C40E0E427C}" type="datetimeFigureOut">
              <a:rPr lang="en-US" smtClean="0"/>
              <a:t>3/21/2017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2AB798-4658-441D-9604-12906BB8ABE4}" type="slidenum">
              <a:rPr lang="en-US" smtClean="0"/>
              <a:t>‹#›</a:t>
            </a:fld>
            <a:endParaRPr lang="en-US"/>
          </a:p>
        </p:txBody>
      </p:sp>
    </p:spTree>
    <p:extLst>
      <p:ext uri="{BB962C8B-B14F-4D97-AF65-F5344CB8AC3E}">
        <p14:creationId xmlns:p14="http://schemas.microsoft.com/office/powerpoint/2010/main" val="2329093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DE47DD-05F4-458C-8AFE-C2C40E0E427C}" type="datetimeFigureOut">
              <a:rPr lang="en-US" smtClean="0"/>
              <a:t>3/21/2017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2AB798-4658-441D-9604-12906BB8ABE4}" type="slidenum">
              <a:rPr lang="en-US" smtClean="0"/>
              <a:t>‹#›</a:t>
            </a:fld>
            <a:endParaRPr lang="en-US"/>
          </a:p>
        </p:txBody>
      </p:sp>
    </p:spTree>
    <p:extLst>
      <p:ext uri="{BB962C8B-B14F-4D97-AF65-F5344CB8AC3E}">
        <p14:creationId xmlns:p14="http://schemas.microsoft.com/office/powerpoint/2010/main" val="2623473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DE47DD-05F4-458C-8AFE-C2C40E0E427C}" type="datetimeFigureOut">
              <a:rPr lang="en-US" smtClean="0"/>
              <a:t>3/21/2017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2AB798-4658-441D-9604-12906BB8ABE4}" type="slidenum">
              <a:rPr lang="en-US" smtClean="0"/>
              <a:t>‹#›</a:t>
            </a:fld>
            <a:endParaRPr lang="en-US"/>
          </a:p>
        </p:txBody>
      </p:sp>
    </p:spTree>
    <p:extLst>
      <p:ext uri="{BB962C8B-B14F-4D97-AF65-F5344CB8AC3E}">
        <p14:creationId xmlns:p14="http://schemas.microsoft.com/office/powerpoint/2010/main" val="2886661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Title 4"/>
          <p:cNvSpPr>
            <a:spLocks noGrp="1"/>
          </p:cNvSpPr>
          <p:nvPr>
            <p:ph type="ctrTitle"/>
          </p:nvPr>
        </p:nvSpPr>
        <p:spPr/>
        <p:txBody>
          <a:bodyPr/>
          <a:lstStyle/>
          <a:p>
            <a:r>
              <a:rPr lang="en-US" altLang="en-US" dirty="0" smtClean="0"/>
              <a:t>Lecture </a:t>
            </a:r>
            <a:r>
              <a:rPr lang="en-US" altLang="en-US" dirty="0" smtClean="0"/>
              <a:t>7</a:t>
            </a:r>
            <a:endParaRPr lang="en-US" altLang="en-US" dirty="0" smtClean="0"/>
          </a:p>
        </p:txBody>
      </p:sp>
      <p:sp>
        <p:nvSpPr>
          <p:cNvPr id="218115" name="Subtitle 5"/>
          <p:cNvSpPr>
            <a:spLocks noGrp="1"/>
          </p:cNvSpPr>
          <p:nvPr>
            <p:ph type="subTitle" idx="1"/>
          </p:nvPr>
        </p:nvSpPr>
        <p:spPr/>
        <p:txBody>
          <a:bodyPr/>
          <a:lstStyle/>
          <a:p>
            <a:endParaRPr lang="en-US" altLang="en-US" smtClean="0"/>
          </a:p>
        </p:txBody>
      </p:sp>
      <p:sp>
        <p:nvSpPr>
          <p:cNvPr id="4" name="Slide Number Placeholder 3"/>
          <p:cNvSpPr>
            <a:spLocks noGrp="1"/>
          </p:cNvSpPr>
          <p:nvPr>
            <p:ph type="sldNum" sz="quarter" idx="12"/>
          </p:nvPr>
        </p:nvSpPr>
        <p:spPr/>
        <p:txBody>
          <a:bodyPr/>
          <a:lstStyle/>
          <a:p>
            <a:pPr>
              <a:defRPr/>
            </a:pPr>
            <a:fld id="{E4105A85-DB49-4591-B9DC-EEC53CA9D244}" type="slidenum">
              <a:rPr lang="en-US" altLang="en-US" smtClean="0"/>
              <a:pPr>
                <a:defRPr/>
              </a:pPr>
              <a:t>1</a:t>
            </a:fld>
            <a:endParaRPr lang="en-US" altLang="en-US"/>
          </a:p>
        </p:txBody>
      </p:sp>
    </p:spTree>
    <p:extLst>
      <p:ext uri="{BB962C8B-B14F-4D97-AF65-F5344CB8AC3E}">
        <p14:creationId xmlns:p14="http://schemas.microsoft.com/office/powerpoint/2010/main" val="1607672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Content Placeholder 2"/>
          <p:cNvSpPr>
            <a:spLocks noGrp="1"/>
          </p:cNvSpPr>
          <p:nvPr>
            <p:ph idx="1"/>
          </p:nvPr>
        </p:nvSpPr>
        <p:spPr>
          <a:xfrm>
            <a:off x="0" y="261938"/>
            <a:ext cx="9144000" cy="6596062"/>
          </a:xfrm>
        </p:spPr>
        <p:txBody>
          <a:bodyPr>
            <a:normAutofit lnSpcReduction="10000"/>
          </a:bodyPr>
          <a:lstStyle/>
          <a:p>
            <a:pPr>
              <a:buFontTx/>
              <a:buNone/>
              <a:defRPr/>
            </a:pPr>
            <a:r>
              <a:rPr lang="en-US" sz="3600" dirty="0" smtClean="0"/>
              <a:t>- The </a:t>
            </a:r>
            <a:r>
              <a:rPr lang="en-US" sz="3600" dirty="0" err="1" smtClean="0"/>
              <a:t>bronchoalveolar</a:t>
            </a:r>
            <a:r>
              <a:rPr lang="en-US" sz="3600" dirty="0" smtClean="0"/>
              <a:t> </a:t>
            </a:r>
            <a:r>
              <a:rPr lang="en-US" sz="3600" dirty="0" err="1" smtClean="0"/>
              <a:t>lavage</a:t>
            </a:r>
            <a:r>
              <a:rPr lang="en-US" sz="3600" dirty="0" smtClean="0"/>
              <a:t>  contains abundant CD4+ T cells. </a:t>
            </a:r>
          </a:p>
          <a:p>
            <a:pPr>
              <a:buFontTx/>
              <a:buNone/>
              <a:defRPr/>
            </a:pPr>
            <a:r>
              <a:rPr lang="en-US" sz="3600" dirty="0" smtClean="0"/>
              <a:t>- In 5% to 15% of patients, the </a:t>
            </a:r>
            <a:r>
              <a:rPr lang="en-US" sz="3600" dirty="0" err="1" smtClean="0"/>
              <a:t>granulomas</a:t>
            </a:r>
            <a:r>
              <a:rPr lang="en-US" sz="3600" dirty="0" smtClean="0"/>
              <a:t> eventually are replaced by diffuse interstitial fibrosis, resulting in a so-called honeycomb lung</a:t>
            </a:r>
            <a:r>
              <a:rPr lang="en-US" dirty="0" smtClean="0"/>
              <a:t>.</a:t>
            </a:r>
          </a:p>
          <a:p>
            <a:pPr marL="742950" indent="-742950">
              <a:buFontTx/>
              <a:buNone/>
              <a:defRPr/>
            </a:pPr>
            <a:r>
              <a:rPr lang="en-US" sz="3600" dirty="0" smtClean="0"/>
              <a:t>2. </a:t>
            </a:r>
            <a:r>
              <a:rPr lang="en-US" sz="3600" dirty="0" err="1" smtClean="0"/>
              <a:t>Intrathoracic</a:t>
            </a:r>
            <a:r>
              <a:rPr lang="en-US" sz="3600" dirty="0" smtClean="0"/>
              <a:t> </a:t>
            </a:r>
            <a:r>
              <a:rPr lang="en-US" sz="3600" dirty="0" err="1" smtClean="0"/>
              <a:t>hilar</a:t>
            </a:r>
            <a:r>
              <a:rPr lang="en-US" sz="3600" dirty="0" smtClean="0"/>
              <a:t> and </a:t>
            </a:r>
            <a:r>
              <a:rPr lang="en-US" sz="3600" dirty="0" err="1" smtClean="0"/>
              <a:t>paratracheal</a:t>
            </a:r>
            <a:r>
              <a:rPr lang="en-US" sz="3600" dirty="0" smtClean="0"/>
              <a:t> lymph nodes are enlarged in 75% to 90% of patients, while a third present with peripheral </a:t>
            </a:r>
            <a:r>
              <a:rPr lang="en-US" sz="3600" dirty="0" err="1" smtClean="0"/>
              <a:t>lymphadenopathy</a:t>
            </a:r>
            <a:r>
              <a:rPr lang="en-US" dirty="0" smtClean="0"/>
              <a:t>. </a:t>
            </a:r>
          </a:p>
          <a:p>
            <a:pPr marL="514350" indent="-514350">
              <a:buFontTx/>
              <a:buNone/>
              <a:defRPr/>
            </a:pPr>
            <a:r>
              <a:rPr lang="en-US" sz="3600" dirty="0" smtClean="0"/>
              <a:t>3. Skin lesions are encountered in approximately 25% of patients</a:t>
            </a:r>
          </a:p>
          <a:p>
            <a:pPr>
              <a:buFontTx/>
              <a:buNone/>
              <a:defRPr/>
            </a:pPr>
            <a:endParaRPr lang="en-US" dirty="0" smtClean="0"/>
          </a:p>
        </p:txBody>
      </p:sp>
    </p:spTree>
    <p:extLst>
      <p:ext uri="{BB962C8B-B14F-4D97-AF65-F5344CB8AC3E}">
        <p14:creationId xmlns:p14="http://schemas.microsoft.com/office/powerpoint/2010/main" val="1636375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Content Placeholder 2"/>
          <p:cNvSpPr>
            <a:spLocks noGrp="1"/>
          </p:cNvSpPr>
          <p:nvPr>
            <p:ph idx="1"/>
          </p:nvPr>
        </p:nvSpPr>
        <p:spPr>
          <a:xfrm>
            <a:off x="0" y="217488"/>
            <a:ext cx="9144000" cy="6640512"/>
          </a:xfrm>
        </p:spPr>
        <p:txBody>
          <a:bodyPr>
            <a:normAutofit fontScale="92500" lnSpcReduction="10000"/>
          </a:bodyPr>
          <a:lstStyle/>
          <a:p>
            <a:pPr>
              <a:buFontTx/>
              <a:buNone/>
            </a:pPr>
            <a:r>
              <a:rPr lang="en-US" altLang="en-US" sz="3600" smtClean="0"/>
              <a:t>a..Erythema nodosum,</a:t>
            </a:r>
          </a:p>
          <a:p>
            <a:pPr>
              <a:buFontTx/>
              <a:buNone/>
            </a:pPr>
            <a:r>
              <a:rPr lang="en-US" altLang="en-US" sz="3600" smtClean="0"/>
              <a:t>- The hallmark of acute sarcoidosis, consists of raised, red, tender nodules on the anterior aspects of the legs. </a:t>
            </a:r>
          </a:p>
          <a:p>
            <a:pPr>
              <a:buFontTx/>
              <a:buNone/>
            </a:pPr>
            <a:r>
              <a:rPr lang="en-US" altLang="en-US" sz="3600" smtClean="0"/>
              <a:t>-  Sarcoidal granulomas are uncommon in these lesions. </a:t>
            </a:r>
          </a:p>
          <a:p>
            <a:pPr>
              <a:buFontTx/>
              <a:buNone/>
            </a:pPr>
            <a:r>
              <a:rPr lang="en-US" altLang="en-US" sz="3600" smtClean="0"/>
              <a:t>b. Discrete painless subcutaneous nodules can also occur in sarcoidosis, and these usually reveal abundant noncaseating granulomas. </a:t>
            </a:r>
          </a:p>
          <a:p>
            <a:pPr>
              <a:buFontTx/>
              <a:buNone/>
            </a:pPr>
            <a:r>
              <a:rPr lang="en-US" altLang="en-US" sz="3600" smtClean="0"/>
              <a:t>3. Involvement of the eye and lacrimal glands occurs in about one fifth to one half of patients and the ocular involvement takes the form of iritis or iridocyclitis and may be unilateral or bilateral.</a:t>
            </a:r>
          </a:p>
        </p:txBody>
      </p:sp>
      <p:sp>
        <p:nvSpPr>
          <p:cNvPr id="4" name="Slide Number Placeholder 3"/>
          <p:cNvSpPr>
            <a:spLocks noGrp="1"/>
          </p:cNvSpPr>
          <p:nvPr>
            <p:ph type="sldNum" sz="quarter" idx="12"/>
          </p:nvPr>
        </p:nvSpPr>
        <p:spPr/>
        <p:txBody>
          <a:bodyPr/>
          <a:lstStyle/>
          <a:p>
            <a:pPr>
              <a:defRPr/>
            </a:pPr>
            <a:fld id="{81D2488F-8CEA-422F-954E-36A210771684}" type="slidenum">
              <a:rPr lang="en-US" altLang="en-US" smtClean="0"/>
              <a:pPr>
                <a:defRPr/>
              </a:pPr>
              <a:t>11</a:t>
            </a:fld>
            <a:endParaRPr lang="en-US" altLang="en-US"/>
          </a:p>
        </p:txBody>
      </p:sp>
    </p:spTree>
    <p:extLst>
      <p:ext uri="{BB962C8B-B14F-4D97-AF65-F5344CB8AC3E}">
        <p14:creationId xmlns:p14="http://schemas.microsoft.com/office/powerpoint/2010/main" val="997098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Content Placeholder 2"/>
          <p:cNvSpPr>
            <a:spLocks noGrp="1"/>
          </p:cNvSpPr>
          <p:nvPr>
            <p:ph idx="1"/>
          </p:nvPr>
        </p:nvSpPr>
        <p:spPr>
          <a:xfrm>
            <a:off x="0" y="0"/>
            <a:ext cx="9144000" cy="6858000"/>
          </a:xfrm>
        </p:spPr>
        <p:txBody>
          <a:bodyPr>
            <a:normAutofit fontScale="92500" lnSpcReduction="10000"/>
          </a:bodyPr>
          <a:lstStyle/>
          <a:p>
            <a:pPr>
              <a:buFontTx/>
              <a:buNone/>
            </a:pPr>
            <a:r>
              <a:rPr lang="en-US" altLang="en-US" sz="3600" smtClean="0"/>
              <a:t>-  As a consequence, corneal opacities, glaucoma, and (less commonly) total loss of vision may develop. </a:t>
            </a:r>
          </a:p>
          <a:p>
            <a:pPr>
              <a:buFontTx/>
              <a:buNone/>
            </a:pPr>
            <a:r>
              <a:rPr lang="en-US" altLang="en-US" sz="3600" smtClean="0"/>
              <a:t>-  These ocular lesions are frequently accompanied by inflammation in the lacrimal glands, with suppression of lacrimation (sicca syndrome). </a:t>
            </a:r>
          </a:p>
          <a:p>
            <a:pPr>
              <a:buFontTx/>
              <a:buNone/>
            </a:pPr>
            <a:r>
              <a:rPr lang="en-US" altLang="en-US" sz="3600" smtClean="0"/>
              <a:t>4. Unilateral or bilateral parotitis with painful enlargement of the parotid glands occurs in less than 10% of patients withsarcoidosis; some go on to develop xerostomia (dry mouth).</a:t>
            </a:r>
          </a:p>
          <a:p>
            <a:pPr>
              <a:buFontTx/>
              <a:buNone/>
            </a:pPr>
            <a:r>
              <a:rPr lang="en-US" altLang="en-US" sz="3600" smtClean="0"/>
              <a:t> Note: Combined uveoparotid involvement is designated Mikulicz syndrome. </a:t>
            </a:r>
          </a:p>
          <a:p>
            <a:pPr>
              <a:buFontTx/>
              <a:buNone/>
            </a:pPr>
            <a:r>
              <a:rPr lang="en-US" altLang="en-US" sz="3600" smtClean="0"/>
              <a:t> </a:t>
            </a:r>
          </a:p>
          <a:p>
            <a:endParaRPr lang="en-US" altLang="en-US" sz="3600" smtClean="0"/>
          </a:p>
          <a:p>
            <a:endParaRPr lang="en-US" altLang="en-US" smtClean="0"/>
          </a:p>
        </p:txBody>
      </p:sp>
      <p:sp>
        <p:nvSpPr>
          <p:cNvPr id="4" name="Slide Number Placeholder 3"/>
          <p:cNvSpPr>
            <a:spLocks noGrp="1"/>
          </p:cNvSpPr>
          <p:nvPr>
            <p:ph type="sldNum" sz="quarter" idx="12"/>
          </p:nvPr>
        </p:nvSpPr>
        <p:spPr/>
        <p:txBody>
          <a:bodyPr/>
          <a:lstStyle/>
          <a:p>
            <a:pPr>
              <a:defRPr/>
            </a:pPr>
            <a:fld id="{9B7DB4BD-1B4A-400B-BA28-EFADFA629D7D}" type="slidenum">
              <a:rPr lang="en-US" altLang="en-US" smtClean="0"/>
              <a:pPr>
                <a:defRPr/>
              </a:pPr>
              <a:t>12</a:t>
            </a:fld>
            <a:endParaRPr lang="en-US" altLang="en-US"/>
          </a:p>
        </p:txBody>
      </p:sp>
    </p:spTree>
    <p:extLst>
      <p:ext uri="{BB962C8B-B14F-4D97-AF65-F5344CB8AC3E}">
        <p14:creationId xmlns:p14="http://schemas.microsoft.com/office/powerpoint/2010/main" val="2156042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Content Placeholder 2"/>
          <p:cNvSpPr>
            <a:spLocks noGrp="1"/>
          </p:cNvSpPr>
          <p:nvPr>
            <p:ph idx="1"/>
          </p:nvPr>
        </p:nvSpPr>
        <p:spPr>
          <a:xfrm>
            <a:off x="0" y="0"/>
            <a:ext cx="9144000" cy="6858000"/>
          </a:xfrm>
        </p:spPr>
        <p:txBody>
          <a:bodyPr>
            <a:normAutofit fontScale="92500" lnSpcReduction="10000"/>
          </a:bodyPr>
          <a:lstStyle/>
          <a:p>
            <a:pPr>
              <a:buFontTx/>
              <a:buNone/>
            </a:pPr>
            <a:r>
              <a:rPr lang="en-US" altLang="en-US" sz="3600" smtClean="0"/>
              <a:t>5. The spleen may appear unaffected grossly, but in about three fourths of cases, it contains granulomas. </a:t>
            </a:r>
          </a:p>
          <a:p>
            <a:pPr>
              <a:buFontTx/>
              <a:buNone/>
            </a:pPr>
            <a:r>
              <a:rPr lang="en-US" altLang="en-US" sz="3600" smtClean="0"/>
              <a:t>6. The liver demonstrates microscopic granulomatous lesions, usually in the portal triads. </a:t>
            </a:r>
          </a:p>
          <a:p>
            <a:pPr>
              <a:buFontTx/>
              <a:buNone/>
            </a:pPr>
            <a:r>
              <a:rPr lang="en-US" altLang="en-US" sz="3600" smtClean="0"/>
              <a:t>7. Sarcoid involvement of bone marrow is reported in 40% of patients, although it rarely causes severe manifestations.</a:t>
            </a:r>
          </a:p>
          <a:p>
            <a:pPr>
              <a:buFontTx/>
              <a:buNone/>
            </a:pPr>
            <a:r>
              <a:rPr lang="en-US" altLang="en-US" sz="3600" smtClean="0"/>
              <a:t> </a:t>
            </a:r>
            <a:r>
              <a:rPr lang="en-US" altLang="en-US" sz="3600" b="1" i="1" u="sng" smtClean="0"/>
              <a:t>Note</a:t>
            </a:r>
            <a:r>
              <a:rPr lang="en-US" altLang="en-US" sz="3600" smtClean="0"/>
              <a:t>: Other findings include hypercalcemia  and is not related to bone destruction but rather are caused by increased calcium absorption secondary to production of active vitamin D by the mononuclear phagocytes in the granulomas.  </a:t>
            </a:r>
          </a:p>
          <a:p>
            <a:pPr>
              <a:buFontTx/>
              <a:buNone/>
            </a:pPr>
            <a:endParaRPr lang="en-US" altLang="en-US" sz="3600" smtClean="0"/>
          </a:p>
          <a:p>
            <a:pPr>
              <a:buFontTx/>
              <a:buChar char="-"/>
            </a:pPr>
            <a:endParaRPr lang="en-US" altLang="en-US" sz="3600" smtClean="0"/>
          </a:p>
        </p:txBody>
      </p:sp>
      <p:sp>
        <p:nvSpPr>
          <p:cNvPr id="4" name="Slide Number Placeholder 3"/>
          <p:cNvSpPr>
            <a:spLocks noGrp="1"/>
          </p:cNvSpPr>
          <p:nvPr>
            <p:ph type="sldNum" sz="quarter" idx="12"/>
          </p:nvPr>
        </p:nvSpPr>
        <p:spPr/>
        <p:txBody>
          <a:bodyPr/>
          <a:lstStyle/>
          <a:p>
            <a:pPr>
              <a:defRPr/>
            </a:pPr>
            <a:fld id="{2F30A849-1779-4C67-B9CC-B6F68061DF85}" type="slidenum">
              <a:rPr lang="en-US" altLang="en-US" smtClean="0"/>
              <a:pPr>
                <a:defRPr/>
              </a:pPr>
              <a:t>13</a:t>
            </a:fld>
            <a:endParaRPr lang="en-US" altLang="en-US"/>
          </a:p>
        </p:txBody>
      </p:sp>
    </p:spTree>
    <p:extLst>
      <p:ext uri="{BB962C8B-B14F-4D97-AF65-F5344CB8AC3E}">
        <p14:creationId xmlns:p14="http://schemas.microsoft.com/office/powerpoint/2010/main" val="1357491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Content Placeholder 2"/>
          <p:cNvSpPr>
            <a:spLocks noGrp="1"/>
          </p:cNvSpPr>
          <p:nvPr>
            <p:ph idx="1"/>
          </p:nvPr>
        </p:nvSpPr>
        <p:spPr>
          <a:xfrm>
            <a:off x="0" y="203200"/>
            <a:ext cx="9144000" cy="6654800"/>
          </a:xfrm>
        </p:spPr>
        <p:txBody>
          <a:bodyPr>
            <a:normAutofit fontScale="92500"/>
          </a:bodyPr>
          <a:lstStyle/>
          <a:p>
            <a:pPr>
              <a:buFontTx/>
              <a:buNone/>
            </a:pPr>
            <a:r>
              <a:rPr lang="en-US" altLang="en-US" sz="3600" u="sng" smtClean="0"/>
              <a:t>Clinical Features </a:t>
            </a:r>
          </a:p>
          <a:p>
            <a:pPr>
              <a:buFontTx/>
              <a:buNone/>
            </a:pPr>
            <a:r>
              <a:rPr lang="en-US" altLang="en-US" sz="3600" smtClean="0"/>
              <a:t>-   In many affected persons the disease is entirely asymptomatic, discovered on routine chest films as bilateral hilar adenopathy or as an incidental finding at autopsy. </a:t>
            </a:r>
          </a:p>
          <a:p>
            <a:pPr>
              <a:buFontTx/>
              <a:buNone/>
            </a:pPr>
            <a:r>
              <a:rPr lang="en-US" altLang="en-US" sz="3600" smtClean="0"/>
              <a:t>-  In others, peripheral lymphadenopathy, cutaneous lesions, eye involvement, splenomegaly, or hepatomegaly may be presenting manifestations. </a:t>
            </a:r>
          </a:p>
          <a:p>
            <a:pPr>
              <a:buFontTx/>
              <a:buNone/>
            </a:pPr>
            <a:r>
              <a:rPr lang="en-US" altLang="en-US" sz="3600" smtClean="0"/>
              <a:t>-  In about two thirds of symptomatic cases, there is gradual appearance of respiratory symptoms (shortness of breath, dry cough, or vague substernal discomfort) or</a:t>
            </a:r>
            <a:endParaRPr lang="en-US" altLang="en-US" smtClean="0"/>
          </a:p>
        </p:txBody>
      </p:sp>
      <p:sp>
        <p:nvSpPr>
          <p:cNvPr id="4" name="Slide Number Placeholder 3"/>
          <p:cNvSpPr>
            <a:spLocks noGrp="1"/>
          </p:cNvSpPr>
          <p:nvPr>
            <p:ph type="sldNum" sz="quarter" idx="12"/>
          </p:nvPr>
        </p:nvSpPr>
        <p:spPr/>
        <p:txBody>
          <a:bodyPr/>
          <a:lstStyle/>
          <a:p>
            <a:pPr>
              <a:defRPr/>
            </a:pPr>
            <a:fld id="{56B72E38-76A5-4E82-B00F-E4BD59353070}" type="slidenum">
              <a:rPr lang="en-US" altLang="en-US" smtClean="0"/>
              <a:pPr>
                <a:defRPr/>
              </a:pPr>
              <a:t>14</a:t>
            </a:fld>
            <a:endParaRPr lang="en-US" altLang="en-US"/>
          </a:p>
        </p:txBody>
      </p:sp>
    </p:spTree>
    <p:extLst>
      <p:ext uri="{BB962C8B-B14F-4D97-AF65-F5344CB8AC3E}">
        <p14:creationId xmlns:p14="http://schemas.microsoft.com/office/powerpoint/2010/main" val="3708605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Content Placeholder 2"/>
          <p:cNvSpPr>
            <a:spLocks noGrp="1"/>
          </p:cNvSpPr>
          <p:nvPr>
            <p:ph idx="1"/>
          </p:nvPr>
        </p:nvSpPr>
        <p:spPr>
          <a:xfrm>
            <a:off x="0" y="174626"/>
            <a:ext cx="9144000" cy="6683375"/>
          </a:xfrm>
        </p:spPr>
        <p:txBody>
          <a:bodyPr>
            <a:normAutofit fontScale="92500"/>
          </a:bodyPr>
          <a:lstStyle/>
          <a:p>
            <a:pPr>
              <a:buFontTx/>
              <a:buNone/>
            </a:pPr>
            <a:r>
              <a:rPr lang="en-US" altLang="en-US" sz="3600" smtClean="0"/>
              <a:t>constitutional signs and symptoms (fever, fatigue, weight loss, anorexia, night sweats). </a:t>
            </a:r>
          </a:p>
          <a:p>
            <a:pPr>
              <a:buFontTx/>
              <a:buNone/>
            </a:pPr>
            <a:r>
              <a:rPr lang="en-US" altLang="en-US" sz="3600" smtClean="0"/>
              <a:t>-  Because of the variable and nondiagnostic clinical features, resort is frequently made to lung or lymph node biopsies. </a:t>
            </a:r>
          </a:p>
          <a:p>
            <a:pPr>
              <a:buFontTx/>
              <a:buNone/>
            </a:pPr>
            <a:r>
              <a:rPr lang="en-US" altLang="en-US" sz="3600" i="1" smtClean="0"/>
              <a:t>-  The presence of noncaseating granulomas is suggestive of sarcoidosis, but other identifiable causes of granulomatous inflammation must be excluded</a:t>
            </a:r>
            <a:endParaRPr lang="en-US" altLang="en-US" sz="3600" smtClean="0"/>
          </a:p>
          <a:p>
            <a:pPr>
              <a:buFontTx/>
              <a:buNone/>
            </a:pPr>
            <a:r>
              <a:rPr lang="en-US" altLang="en-US" sz="3600" smtClean="0"/>
              <a:t>-  Sarcoidosis follows an unpredictable course characterized by either progressive chronicity or periods of activity interspersed with remissions. </a:t>
            </a:r>
          </a:p>
          <a:p>
            <a:endParaRPr lang="en-US" altLang="en-US" sz="3600" smtClean="0"/>
          </a:p>
          <a:p>
            <a:endParaRPr lang="en-US" altLang="en-US" smtClean="0"/>
          </a:p>
        </p:txBody>
      </p:sp>
      <p:sp>
        <p:nvSpPr>
          <p:cNvPr id="4" name="Slide Number Placeholder 3"/>
          <p:cNvSpPr>
            <a:spLocks noGrp="1"/>
          </p:cNvSpPr>
          <p:nvPr>
            <p:ph type="sldNum" sz="quarter" idx="12"/>
          </p:nvPr>
        </p:nvSpPr>
        <p:spPr/>
        <p:txBody>
          <a:bodyPr/>
          <a:lstStyle/>
          <a:p>
            <a:pPr>
              <a:defRPr/>
            </a:pPr>
            <a:fld id="{9942C207-AF2C-4975-9E4A-2A49FF9DFBDC}" type="slidenum">
              <a:rPr lang="en-US" altLang="en-US" smtClean="0"/>
              <a:pPr>
                <a:defRPr/>
              </a:pPr>
              <a:t>15</a:t>
            </a:fld>
            <a:endParaRPr lang="en-US" altLang="en-US"/>
          </a:p>
        </p:txBody>
      </p:sp>
    </p:spTree>
    <p:extLst>
      <p:ext uri="{BB962C8B-B14F-4D97-AF65-F5344CB8AC3E}">
        <p14:creationId xmlns:p14="http://schemas.microsoft.com/office/powerpoint/2010/main" val="3533297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Content Placeholder 2"/>
          <p:cNvSpPr>
            <a:spLocks noGrp="1"/>
          </p:cNvSpPr>
          <p:nvPr>
            <p:ph idx="1"/>
          </p:nvPr>
        </p:nvSpPr>
        <p:spPr>
          <a:xfrm>
            <a:off x="0" y="231776"/>
            <a:ext cx="9144000" cy="6626225"/>
          </a:xfrm>
        </p:spPr>
        <p:txBody>
          <a:bodyPr/>
          <a:lstStyle/>
          <a:p>
            <a:pPr>
              <a:buFontTx/>
              <a:buNone/>
            </a:pPr>
            <a:r>
              <a:rPr lang="en-US" altLang="en-US" sz="3600" smtClean="0"/>
              <a:t>- The remissions may be spontaneous or initiated by steroid therapy and often are permanent. </a:t>
            </a:r>
          </a:p>
          <a:p>
            <a:pPr>
              <a:buFontTx/>
              <a:buNone/>
            </a:pPr>
            <a:r>
              <a:rPr lang="en-US" altLang="en-US" sz="3600" smtClean="0"/>
              <a:t>-  Overall, 65% to 70% of affected persons recover with minimal or no residual manifestations. </a:t>
            </a:r>
          </a:p>
          <a:p>
            <a:pPr>
              <a:buFontTx/>
              <a:buNone/>
            </a:pPr>
            <a:r>
              <a:rPr lang="en-US" altLang="en-US" sz="3600" smtClean="0"/>
              <a:t>-   Another 20% develop permanent lung dysfunction or visual impairment. </a:t>
            </a:r>
          </a:p>
          <a:p>
            <a:pPr>
              <a:buFontTx/>
              <a:buNone/>
            </a:pPr>
            <a:r>
              <a:rPr lang="en-US" altLang="en-US" sz="3600" smtClean="0"/>
              <a:t>-  Of the remaining 10% to 15%, most succumb to progressive pulmonary fibrosis and cor pulmonale.</a:t>
            </a:r>
          </a:p>
        </p:txBody>
      </p:sp>
      <p:sp>
        <p:nvSpPr>
          <p:cNvPr id="4" name="Slide Number Placeholder 3"/>
          <p:cNvSpPr>
            <a:spLocks noGrp="1"/>
          </p:cNvSpPr>
          <p:nvPr>
            <p:ph type="sldNum" sz="quarter" idx="12"/>
          </p:nvPr>
        </p:nvSpPr>
        <p:spPr/>
        <p:txBody>
          <a:bodyPr/>
          <a:lstStyle/>
          <a:p>
            <a:pPr>
              <a:defRPr/>
            </a:pPr>
            <a:fld id="{C0A6171F-C3F2-4BE7-8A57-01D5A07769F9}" type="slidenum">
              <a:rPr lang="en-US" altLang="en-US" smtClean="0"/>
              <a:pPr>
                <a:defRPr/>
              </a:pPr>
              <a:t>16</a:t>
            </a:fld>
            <a:endParaRPr lang="en-US" altLang="en-US"/>
          </a:p>
        </p:txBody>
      </p:sp>
    </p:spTree>
    <p:extLst>
      <p:ext uri="{BB962C8B-B14F-4D97-AF65-F5344CB8AC3E}">
        <p14:creationId xmlns:p14="http://schemas.microsoft.com/office/powerpoint/2010/main" val="3040573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Title 1"/>
          <p:cNvSpPr>
            <a:spLocks noGrp="1"/>
          </p:cNvSpPr>
          <p:nvPr>
            <p:ph type="title"/>
          </p:nvPr>
        </p:nvSpPr>
        <p:spPr/>
        <p:txBody>
          <a:bodyPr/>
          <a:lstStyle/>
          <a:p>
            <a:r>
              <a:rPr lang="en-US" altLang="en-US" smtClean="0"/>
              <a:t>B. Hypersensitivity Pneumonitis</a:t>
            </a:r>
          </a:p>
        </p:txBody>
      </p:sp>
      <p:sp>
        <p:nvSpPr>
          <p:cNvPr id="234499" name="Content Placeholder 2"/>
          <p:cNvSpPr>
            <a:spLocks noGrp="1"/>
          </p:cNvSpPr>
          <p:nvPr>
            <p:ph idx="1"/>
          </p:nvPr>
        </p:nvSpPr>
        <p:spPr>
          <a:xfrm>
            <a:off x="0" y="1131888"/>
            <a:ext cx="9144000" cy="5726112"/>
          </a:xfrm>
        </p:spPr>
        <p:txBody>
          <a:bodyPr>
            <a:normAutofit lnSpcReduction="10000"/>
          </a:bodyPr>
          <a:lstStyle/>
          <a:p>
            <a:pPr>
              <a:buFontTx/>
              <a:buNone/>
            </a:pPr>
            <a:r>
              <a:rPr lang="en-US" altLang="en-US" sz="3600" smtClean="0"/>
              <a:t>-  Is an immunologically mediated inflammatory lung disease that primarily affects the alveoli and is often called </a:t>
            </a:r>
            <a:r>
              <a:rPr lang="en-US" altLang="en-US" sz="3600" i="1" smtClean="0"/>
              <a:t>allergic alveolitis.</a:t>
            </a:r>
          </a:p>
          <a:p>
            <a:pPr>
              <a:buFontTx/>
              <a:buNone/>
            </a:pPr>
            <a:r>
              <a:rPr lang="en-US" altLang="en-US" sz="3600" smtClean="0"/>
              <a:t>-  Most often it is an occupational disease that results from heightened sensitivity to inhaled antigens such as in moldy hay </a:t>
            </a:r>
            <a:r>
              <a:rPr lang="en-US" altLang="en-US" smtClean="0"/>
              <a:t>. </a:t>
            </a:r>
          </a:p>
          <a:p>
            <a:pPr>
              <a:buFontTx/>
              <a:buNone/>
            </a:pPr>
            <a:r>
              <a:rPr lang="en-US" altLang="en-US" sz="3600" smtClean="0"/>
              <a:t>-  Unlike bronchial asthma, in which </a:t>
            </a:r>
            <a:r>
              <a:rPr lang="en-US" altLang="en-US" sz="3600" i="1" smtClean="0"/>
              <a:t>bronchi are the focus of immunologically mediated injury, the damage in hypersensitivity pneumonitis occurs at the level of alveoli</a:t>
            </a:r>
            <a:r>
              <a:rPr lang="en-US" altLang="en-US" i="1" smtClean="0"/>
              <a:t>.</a:t>
            </a:r>
            <a:r>
              <a:rPr lang="en-US" altLang="en-US" smtClean="0"/>
              <a:t> </a:t>
            </a:r>
          </a:p>
        </p:txBody>
      </p:sp>
      <p:sp>
        <p:nvSpPr>
          <p:cNvPr id="4" name="Slide Number Placeholder 3"/>
          <p:cNvSpPr>
            <a:spLocks noGrp="1"/>
          </p:cNvSpPr>
          <p:nvPr>
            <p:ph type="sldNum" sz="quarter" idx="12"/>
          </p:nvPr>
        </p:nvSpPr>
        <p:spPr/>
        <p:txBody>
          <a:bodyPr/>
          <a:lstStyle/>
          <a:p>
            <a:pPr>
              <a:defRPr/>
            </a:pPr>
            <a:fld id="{953F705B-8418-49F8-BF27-20882184CA4C}" type="slidenum">
              <a:rPr lang="en-US" altLang="en-US" smtClean="0"/>
              <a:pPr>
                <a:defRPr/>
              </a:pPr>
              <a:t>17</a:t>
            </a:fld>
            <a:endParaRPr lang="en-US" altLang="en-US"/>
          </a:p>
        </p:txBody>
      </p:sp>
    </p:spTree>
    <p:extLst>
      <p:ext uri="{BB962C8B-B14F-4D97-AF65-F5344CB8AC3E}">
        <p14:creationId xmlns:p14="http://schemas.microsoft.com/office/powerpoint/2010/main" val="2490138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Content Placeholder 2"/>
          <p:cNvSpPr>
            <a:spLocks noGrp="1"/>
          </p:cNvSpPr>
          <p:nvPr>
            <p:ph idx="1"/>
          </p:nvPr>
        </p:nvSpPr>
        <p:spPr>
          <a:xfrm>
            <a:off x="0" y="203200"/>
            <a:ext cx="9144000" cy="6654800"/>
          </a:xfrm>
        </p:spPr>
        <p:txBody>
          <a:bodyPr/>
          <a:lstStyle/>
          <a:p>
            <a:pPr>
              <a:buFontTx/>
              <a:buNone/>
            </a:pPr>
            <a:r>
              <a:rPr lang="en-US" altLang="en-US" sz="3600" smtClean="0"/>
              <a:t>-  Hence, it manifests as a predominantly restrictive lung disease with decreased diffusion capacity, lung compliance, and total lung volume. </a:t>
            </a:r>
          </a:p>
          <a:p>
            <a:pPr>
              <a:buFontTx/>
              <a:buNone/>
            </a:pPr>
            <a:r>
              <a:rPr lang="en-US" altLang="en-US" sz="3600" smtClean="0"/>
              <a:t>-  The occupational exposures are diverse, but the syndromes share common clinical and pathologic findings and probably have a very similar pathophysiologic basis.</a:t>
            </a:r>
          </a:p>
          <a:p>
            <a:pPr>
              <a:buFontTx/>
              <a:buNone/>
            </a:pPr>
            <a:r>
              <a:rPr lang="en-US" altLang="en-US" sz="3600" smtClean="0"/>
              <a:t> </a:t>
            </a:r>
            <a:endParaRPr lang="en-US" altLang="en-US" smtClean="0"/>
          </a:p>
        </p:txBody>
      </p:sp>
      <p:sp>
        <p:nvSpPr>
          <p:cNvPr id="4" name="Slide Number Placeholder 3"/>
          <p:cNvSpPr>
            <a:spLocks noGrp="1"/>
          </p:cNvSpPr>
          <p:nvPr>
            <p:ph type="sldNum" sz="quarter" idx="12"/>
          </p:nvPr>
        </p:nvSpPr>
        <p:spPr/>
        <p:txBody>
          <a:bodyPr/>
          <a:lstStyle/>
          <a:p>
            <a:pPr>
              <a:defRPr/>
            </a:pPr>
            <a:fld id="{32E27C44-53F5-4422-9E58-6A2F9F8F1FB9}" type="slidenum">
              <a:rPr lang="en-US" altLang="en-US" smtClean="0"/>
              <a:pPr>
                <a:defRPr/>
              </a:pPr>
              <a:t>18</a:t>
            </a:fld>
            <a:endParaRPr lang="en-US" altLang="en-US"/>
          </a:p>
        </p:txBody>
      </p:sp>
    </p:spTree>
    <p:extLst>
      <p:ext uri="{BB962C8B-B14F-4D97-AF65-F5344CB8AC3E}">
        <p14:creationId xmlns:p14="http://schemas.microsoft.com/office/powerpoint/2010/main" val="35112456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Title 1"/>
          <p:cNvSpPr>
            <a:spLocks noGrp="1"/>
          </p:cNvSpPr>
          <p:nvPr>
            <p:ph type="title"/>
          </p:nvPr>
        </p:nvSpPr>
        <p:spPr/>
        <p:txBody>
          <a:bodyPr/>
          <a:lstStyle/>
          <a:p>
            <a:endParaRPr lang="en-US" altLang="en-US" smtClean="0"/>
          </a:p>
        </p:txBody>
      </p:sp>
      <p:sp>
        <p:nvSpPr>
          <p:cNvPr id="236547" name="Content Placeholder 2"/>
          <p:cNvSpPr>
            <a:spLocks noGrp="1"/>
          </p:cNvSpPr>
          <p:nvPr>
            <p:ph idx="1"/>
          </p:nvPr>
        </p:nvSpPr>
        <p:spPr/>
        <p:txBody>
          <a:bodyPr>
            <a:normAutofit lnSpcReduction="10000"/>
          </a:bodyPr>
          <a:lstStyle/>
          <a:p>
            <a:pPr>
              <a:buFontTx/>
              <a:buNone/>
            </a:pPr>
            <a:r>
              <a:rPr lang="en-US" altLang="en-US" u="sng" smtClean="0"/>
              <a:t>Several lines of evidence suggest that hypersensitivity pneumonitis is an immunologically mediated disease: </a:t>
            </a:r>
          </a:p>
          <a:p>
            <a:pPr>
              <a:buFontTx/>
              <a:buNone/>
            </a:pPr>
            <a:r>
              <a:rPr lang="en-US" altLang="en-US" smtClean="0"/>
              <a:t>1. Bronchoalveolar lavage specimens consistently demonstrate increased numbers of T lymphocytes of both CD4+ and CD8+ phenotype.</a:t>
            </a:r>
          </a:p>
          <a:p>
            <a:pPr>
              <a:buFontTx/>
              <a:buNone/>
            </a:pPr>
            <a:r>
              <a:rPr lang="en-US" altLang="en-US" smtClean="0"/>
              <a:t>2. Most patients have specific  antibodies in their serum, </a:t>
            </a:r>
          </a:p>
          <a:p>
            <a:endParaRPr lang="en-US" altLang="en-US" smtClean="0"/>
          </a:p>
        </p:txBody>
      </p:sp>
      <p:sp>
        <p:nvSpPr>
          <p:cNvPr id="4" name="Slide Number Placeholder 3"/>
          <p:cNvSpPr>
            <a:spLocks noGrp="1"/>
          </p:cNvSpPr>
          <p:nvPr>
            <p:ph type="sldNum" sz="quarter" idx="12"/>
          </p:nvPr>
        </p:nvSpPr>
        <p:spPr/>
        <p:txBody>
          <a:bodyPr/>
          <a:lstStyle/>
          <a:p>
            <a:pPr>
              <a:defRPr/>
            </a:pPr>
            <a:fld id="{5ED3B7F5-E7DF-4980-800D-32637FAA8890}" type="slidenum">
              <a:rPr lang="en-US" altLang="en-US" smtClean="0"/>
              <a:pPr>
                <a:defRPr/>
              </a:pPr>
              <a:t>19</a:t>
            </a:fld>
            <a:endParaRPr lang="en-US" altLang="en-US"/>
          </a:p>
        </p:txBody>
      </p:sp>
    </p:spTree>
    <p:extLst>
      <p:ext uri="{BB962C8B-B14F-4D97-AF65-F5344CB8AC3E}">
        <p14:creationId xmlns:p14="http://schemas.microsoft.com/office/powerpoint/2010/main" val="2378068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Title 1"/>
          <p:cNvSpPr>
            <a:spLocks noGrp="1"/>
          </p:cNvSpPr>
          <p:nvPr>
            <p:ph type="title"/>
          </p:nvPr>
        </p:nvSpPr>
        <p:spPr>
          <a:xfrm>
            <a:off x="228600" y="228601"/>
            <a:ext cx="8610600" cy="1165225"/>
          </a:xfrm>
        </p:spPr>
        <p:txBody>
          <a:bodyPr>
            <a:normAutofit fontScale="90000"/>
          </a:bodyPr>
          <a:lstStyle/>
          <a:p>
            <a:r>
              <a:rPr lang="en-US" altLang="en-US" smtClean="0"/>
              <a:t>II. Granulomatous Diseases  </a:t>
            </a:r>
            <a:br>
              <a:rPr lang="en-US" altLang="en-US" smtClean="0"/>
            </a:br>
            <a:r>
              <a:rPr lang="en-US" altLang="en-US" smtClean="0"/>
              <a:t>A. Sarcoidosis</a:t>
            </a:r>
          </a:p>
        </p:txBody>
      </p:sp>
      <p:sp>
        <p:nvSpPr>
          <p:cNvPr id="219139" name="Content Placeholder 2"/>
          <p:cNvSpPr>
            <a:spLocks noGrp="1"/>
          </p:cNvSpPr>
          <p:nvPr>
            <p:ph idx="1"/>
          </p:nvPr>
        </p:nvSpPr>
        <p:spPr>
          <a:xfrm>
            <a:off x="0" y="1422400"/>
            <a:ext cx="9144000" cy="5435600"/>
          </a:xfrm>
        </p:spPr>
        <p:txBody>
          <a:bodyPr>
            <a:normAutofit lnSpcReduction="10000"/>
          </a:bodyPr>
          <a:lstStyle/>
          <a:p>
            <a:pPr>
              <a:buFontTx/>
              <a:buNone/>
            </a:pPr>
            <a:r>
              <a:rPr lang="en-US" altLang="en-US" sz="3600" smtClean="0"/>
              <a:t>-  Although sarcoidosis is an example of a restrictive lung disease, it is important to note that sarcoidosis is a </a:t>
            </a:r>
            <a:r>
              <a:rPr lang="en-US" altLang="en-US" sz="3600" i="1" smtClean="0"/>
              <a:t>multisystem disease of unknown etiology characterized by noncaseating granulomas in many tissues and organs.</a:t>
            </a:r>
            <a:r>
              <a:rPr lang="en-US" altLang="en-US" smtClean="0"/>
              <a:t> </a:t>
            </a:r>
          </a:p>
          <a:p>
            <a:pPr>
              <a:buFontTx/>
              <a:buNone/>
            </a:pPr>
            <a:r>
              <a:rPr lang="en-US" altLang="en-US" sz="3600" smtClean="0"/>
              <a:t>-   Other diseases, including mycobacterial or fungal infections may also produce noncaseating granulomas; so the histologic </a:t>
            </a:r>
            <a:r>
              <a:rPr lang="en-US" altLang="en-US" sz="3600" i="1" smtClean="0"/>
              <a:t>diagnosis of sarcoidosis is one of exclusion</a:t>
            </a:r>
            <a:r>
              <a:rPr lang="en-US" altLang="en-US" i="1" smtClean="0"/>
              <a:t>.</a:t>
            </a:r>
            <a:r>
              <a:rPr lang="en-US" altLang="en-US" smtClean="0"/>
              <a:t> </a:t>
            </a:r>
          </a:p>
        </p:txBody>
      </p:sp>
      <p:sp>
        <p:nvSpPr>
          <p:cNvPr id="4" name="Slide Number Placeholder 3"/>
          <p:cNvSpPr>
            <a:spLocks noGrp="1"/>
          </p:cNvSpPr>
          <p:nvPr>
            <p:ph type="sldNum" sz="quarter" idx="12"/>
          </p:nvPr>
        </p:nvSpPr>
        <p:spPr/>
        <p:txBody>
          <a:bodyPr/>
          <a:lstStyle/>
          <a:p>
            <a:pPr>
              <a:defRPr/>
            </a:pPr>
            <a:fld id="{F379C80E-81B6-443A-B141-83175B0BCAF9}" type="slidenum">
              <a:rPr lang="en-US" altLang="en-US" smtClean="0"/>
              <a:pPr>
                <a:defRPr/>
              </a:pPr>
              <a:t>2</a:t>
            </a:fld>
            <a:endParaRPr lang="en-US" altLang="en-US"/>
          </a:p>
        </p:txBody>
      </p:sp>
    </p:spTree>
    <p:extLst>
      <p:ext uri="{BB962C8B-B14F-4D97-AF65-F5344CB8AC3E}">
        <p14:creationId xmlns:p14="http://schemas.microsoft.com/office/powerpoint/2010/main" val="8326699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Content Placeholder 2"/>
          <p:cNvSpPr>
            <a:spLocks noGrp="1"/>
          </p:cNvSpPr>
          <p:nvPr>
            <p:ph idx="1"/>
          </p:nvPr>
        </p:nvSpPr>
        <p:spPr>
          <a:xfrm>
            <a:off x="0" y="0"/>
            <a:ext cx="9144000" cy="6858000"/>
          </a:xfrm>
        </p:spPr>
        <p:txBody>
          <a:bodyPr>
            <a:normAutofit lnSpcReduction="10000"/>
          </a:bodyPr>
          <a:lstStyle/>
          <a:p>
            <a:pPr>
              <a:buFontTx/>
              <a:buNone/>
            </a:pPr>
            <a:r>
              <a:rPr lang="en-US" altLang="en-US" sz="3600" smtClean="0"/>
              <a:t>3. Cmplement and immunoglobulins have been demonstrated within vessel walls by immunofluorescence, indicating type III hypersensitivity. </a:t>
            </a:r>
          </a:p>
          <a:p>
            <a:pPr>
              <a:buFontTx/>
              <a:buNone/>
            </a:pPr>
            <a:r>
              <a:rPr lang="en-US" altLang="en-US" sz="3600" smtClean="0"/>
              <a:t>4. The presence of noncaseating granulomas in two thirds of patients with this disorder suggests a role for type IV hypersensitivity as well. </a:t>
            </a:r>
          </a:p>
          <a:p>
            <a:r>
              <a:rPr lang="en-US" altLang="en-US" sz="3600" u="sng" smtClean="0"/>
              <a:t>In summary, hypersensitivity pneumonitis is an immunologically mediated response to an extrinsic antigen that involves both immune complex and delayed-type hypersensitivity reactions. </a:t>
            </a:r>
          </a:p>
          <a:p>
            <a:endParaRPr lang="en-US" altLang="en-US" sz="3600" smtClean="0"/>
          </a:p>
        </p:txBody>
      </p:sp>
      <p:sp>
        <p:nvSpPr>
          <p:cNvPr id="4" name="Slide Number Placeholder 3"/>
          <p:cNvSpPr>
            <a:spLocks noGrp="1"/>
          </p:cNvSpPr>
          <p:nvPr>
            <p:ph type="sldNum" sz="quarter" idx="12"/>
          </p:nvPr>
        </p:nvSpPr>
        <p:spPr/>
        <p:txBody>
          <a:bodyPr/>
          <a:lstStyle/>
          <a:p>
            <a:pPr>
              <a:defRPr/>
            </a:pPr>
            <a:fld id="{19ED2539-CE4C-4721-A79D-DA637AAA4FB7}" type="slidenum">
              <a:rPr lang="en-US" altLang="en-US" smtClean="0"/>
              <a:pPr>
                <a:defRPr/>
              </a:pPr>
              <a:t>20</a:t>
            </a:fld>
            <a:endParaRPr lang="en-US" altLang="en-US"/>
          </a:p>
        </p:txBody>
      </p:sp>
    </p:spTree>
    <p:extLst>
      <p:ext uri="{BB962C8B-B14F-4D97-AF65-F5344CB8AC3E}">
        <p14:creationId xmlns:p14="http://schemas.microsoft.com/office/powerpoint/2010/main" val="32902152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Content Placeholder 2"/>
          <p:cNvSpPr>
            <a:spLocks noGrp="1"/>
          </p:cNvSpPr>
          <p:nvPr>
            <p:ph idx="1"/>
          </p:nvPr>
        </p:nvSpPr>
        <p:spPr>
          <a:xfrm>
            <a:off x="0" y="0"/>
            <a:ext cx="9144000" cy="6858000"/>
          </a:xfrm>
        </p:spPr>
        <p:txBody>
          <a:bodyPr>
            <a:normAutofit lnSpcReduction="10000"/>
          </a:bodyPr>
          <a:lstStyle/>
          <a:p>
            <a:pPr>
              <a:buFontTx/>
              <a:buNone/>
            </a:pPr>
            <a:r>
              <a:rPr lang="en-US" altLang="en-US" sz="3600" u="sng" smtClean="0"/>
              <a:t>Clinical Manifestations</a:t>
            </a:r>
          </a:p>
          <a:p>
            <a:pPr>
              <a:buFontTx/>
              <a:buNone/>
            </a:pPr>
            <a:r>
              <a:rPr lang="en-US" altLang="en-US" sz="3600" smtClean="0"/>
              <a:t>-  May manifest either as:</a:t>
            </a:r>
          </a:p>
          <a:p>
            <a:pPr>
              <a:buFontTx/>
              <a:buNone/>
            </a:pPr>
            <a:r>
              <a:rPr lang="en-US" altLang="en-US" sz="3600" smtClean="0"/>
              <a:t>a.  an </a:t>
            </a:r>
            <a:r>
              <a:rPr lang="en-US" altLang="en-US" sz="3600" i="1" smtClean="0"/>
              <a:t>acute reaction,</a:t>
            </a:r>
            <a:r>
              <a:rPr lang="en-US" altLang="en-US" sz="3600" smtClean="0"/>
              <a:t> with fever, cough, dyspnea, and constitutional signs and symptoms arising 4 to 8 hours after exposure, </a:t>
            </a:r>
          </a:p>
          <a:p>
            <a:pPr>
              <a:buFontTx/>
              <a:buNone/>
            </a:pPr>
            <a:r>
              <a:rPr lang="en-US" altLang="en-US" sz="3600" smtClean="0"/>
              <a:t>-   With the acute form of this disease, the diagnosis is usually obvious because of the temporal relationship of symptom onset to exposure to the incriminating antigen. </a:t>
            </a:r>
          </a:p>
          <a:p>
            <a:pPr>
              <a:buFontTx/>
              <a:buNone/>
            </a:pPr>
            <a:r>
              <a:rPr lang="en-US" altLang="en-US" sz="3600" smtClean="0"/>
              <a:t> b. or as a </a:t>
            </a:r>
            <a:r>
              <a:rPr lang="en-US" altLang="en-US" sz="3600" i="1" smtClean="0"/>
              <a:t>chronic disease</a:t>
            </a:r>
            <a:r>
              <a:rPr lang="en-US" altLang="en-US" sz="3600" smtClean="0"/>
              <a:t> characterized by insidious onset of cough, dyspnea, malaise, and weight loss. </a:t>
            </a:r>
          </a:p>
          <a:p>
            <a:endParaRPr lang="en-US" altLang="en-US" smtClean="0"/>
          </a:p>
        </p:txBody>
      </p:sp>
      <p:sp>
        <p:nvSpPr>
          <p:cNvPr id="4" name="Slide Number Placeholder 3"/>
          <p:cNvSpPr>
            <a:spLocks noGrp="1"/>
          </p:cNvSpPr>
          <p:nvPr>
            <p:ph type="sldNum" sz="quarter" idx="12"/>
          </p:nvPr>
        </p:nvSpPr>
        <p:spPr/>
        <p:txBody>
          <a:bodyPr/>
          <a:lstStyle/>
          <a:p>
            <a:pPr>
              <a:defRPr/>
            </a:pPr>
            <a:fld id="{644E266F-BB5F-429D-B8FB-7C0763183C1C}" type="slidenum">
              <a:rPr lang="en-US" altLang="en-US" smtClean="0"/>
              <a:pPr>
                <a:defRPr/>
              </a:pPr>
              <a:t>21</a:t>
            </a:fld>
            <a:endParaRPr lang="en-US" altLang="en-US"/>
          </a:p>
        </p:txBody>
      </p:sp>
    </p:spTree>
    <p:extLst>
      <p:ext uri="{BB962C8B-B14F-4D97-AF65-F5344CB8AC3E}">
        <p14:creationId xmlns:p14="http://schemas.microsoft.com/office/powerpoint/2010/main" val="25575248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Content Placeholder 2"/>
          <p:cNvSpPr>
            <a:spLocks noGrp="1"/>
          </p:cNvSpPr>
          <p:nvPr>
            <p:ph idx="1"/>
          </p:nvPr>
        </p:nvSpPr>
        <p:spPr>
          <a:xfrm>
            <a:off x="0" y="0"/>
            <a:ext cx="9144000" cy="6705600"/>
          </a:xfrm>
        </p:spPr>
        <p:txBody>
          <a:bodyPr/>
          <a:lstStyle/>
          <a:p>
            <a:pPr>
              <a:buFontTx/>
              <a:buNone/>
            </a:pPr>
            <a:r>
              <a:rPr lang="en-US" altLang="en-US" sz="3600" i="1" smtClean="0"/>
              <a:t>-  If antigenic exposure is terminated after acute attacks of</a:t>
            </a:r>
            <a:endParaRPr lang="en-US" altLang="en-US" sz="3600" smtClean="0"/>
          </a:p>
          <a:p>
            <a:pPr>
              <a:buFontTx/>
              <a:buNone/>
            </a:pPr>
            <a:r>
              <a:rPr lang="en-US" altLang="en-US" sz="3600" i="1" smtClean="0"/>
              <a:t>     the disease,</a:t>
            </a:r>
            <a:r>
              <a:rPr lang="en-US" altLang="en-US" sz="3600" smtClean="0"/>
              <a:t> complete resolution of pulmonary symptoms occurs within days.</a:t>
            </a:r>
          </a:p>
          <a:p>
            <a:pPr>
              <a:buFontTx/>
              <a:buNone/>
            </a:pPr>
            <a:r>
              <a:rPr lang="en-US" altLang="en-US" sz="3600" smtClean="0"/>
              <a:t>-   Failure to remove the inciting agent from the environment eventually results in an irreversible chronic interstitial pulmonary disease.</a:t>
            </a:r>
          </a:p>
        </p:txBody>
      </p:sp>
    </p:spTree>
    <p:extLst>
      <p:ext uri="{BB962C8B-B14F-4D97-AF65-F5344CB8AC3E}">
        <p14:creationId xmlns:p14="http://schemas.microsoft.com/office/powerpoint/2010/main" val="1784463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Content Placeholder 2"/>
          <p:cNvSpPr>
            <a:spLocks noGrp="1"/>
          </p:cNvSpPr>
          <p:nvPr>
            <p:ph idx="1"/>
          </p:nvPr>
        </p:nvSpPr>
        <p:spPr>
          <a:xfrm>
            <a:off x="0" y="203200"/>
            <a:ext cx="9144000" cy="6654800"/>
          </a:xfrm>
        </p:spPr>
        <p:txBody>
          <a:bodyPr>
            <a:normAutofit fontScale="92500"/>
          </a:bodyPr>
          <a:lstStyle/>
          <a:p>
            <a:pPr>
              <a:buFontTx/>
              <a:buNone/>
            </a:pPr>
            <a:r>
              <a:rPr lang="en-US" altLang="en-US" sz="3600" u="sng" smtClean="0"/>
              <a:t>Epidemiology </a:t>
            </a:r>
          </a:p>
          <a:p>
            <a:pPr>
              <a:buFontTx/>
              <a:buNone/>
            </a:pPr>
            <a:r>
              <a:rPr lang="en-US" altLang="en-US" sz="3600" smtClean="0"/>
              <a:t>-   Sarcoidosis occurs throughout the world, affecting both genders and all races and age groups. </a:t>
            </a:r>
          </a:p>
          <a:p>
            <a:pPr>
              <a:buFontTx/>
              <a:buNone/>
            </a:pPr>
            <a:r>
              <a:rPr lang="en-US" altLang="en-US" sz="3600" smtClean="0"/>
              <a:t>-  There is a consistent predilection for adults younger than 40 years of age  </a:t>
            </a:r>
          </a:p>
          <a:p>
            <a:pPr>
              <a:buFontTx/>
              <a:buNone/>
            </a:pPr>
            <a:r>
              <a:rPr lang="en-US" altLang="en-US" sz="3600" smtClean="0"/>
              <a:t>-  A high incidence has been noted  among African Americans (in whom the frequency of involvement is 10 times greater than in whites).</a:t>
            </a:r>
          </a:p>
          <a:p>
            <a:pPr>
              <a:buFontTx/>
              <a:buNone/>
            </a:pPr>
            <a:r>
              <a:rPr lang="en-US" altLang="en-US" sz="3600" smtClean="0"/>
              <a:t>-  Sarcoidosis is one of the few pulmonary diseases with a higher prevalence among </a:t>
            </a:r>
            <a:r>
              <a:rPr lang="en-US" altLang="en-US" sz="3600" i="1" smtClean="0"/>
              <a:t>nonsmokers.</a:t>
            </a:r>
            <a:endParaRPr lang="en-US" altLang="en-US" sz="3600" smtClean="0"/>
          </a:p>
          <a:p>
            <a:pPr>
              <a:buFontTx/>
              <a:buNone/>
            </a:pPr>
            <a:endParaRPr lang="en-US" altLang="en-US" sz="3600" smtClean="0"/>
          </a:p>
        </p:txBody>
      </p:sp>
      <p:sp>
        <p:nvSpPr>
          <p:cNvPr id="4" name="Slide Number Placeholder 3"/>
          <p:cNvSpPr>
            <a:spLocks noGrp="1"/>
          </p:cNvSpPr>
          <p:nvPr>
            <p:ph type="sldNum" sz="quarter" idx="12"/>
          </p:nvPr>
        </p:nvSpPr>
        <p:spPr/>
        <p:txBody>
          <a:bodyPr/>
          <a:lstStyle/>
          <a:p>
            <a:pPr>
              <a:defRPr/>
            </a:pPr>
            <a:fld id="{CE3C6E21-79F9-450C-98DD-14175FB6FAE1}" type="slidenum">
              <a:rPr lang="en-US" altLang="en-US" smtClean="0"/>
              <a:pPr>
                <a:defRPr/>
              </a:pPr>
              <a:t>3</a:t>
            </a:fld>
            <a:endParaRPr lang="en-US" altLang="en-US"/>
          </a:p>
        </p:txBody>
      </p:sp>
    </p:spTree>
    <p:extLst>
      <p:ext uri="{BB962C8B-B14F-4D97-AF65-F5344CB8AC3E}">
        <p14:creationId xmlns:p14="http://schemas.microsoft.com/office/powerpoint/2010/main" val="3682828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Content Placeholder 2"/>
          <p:cNvSpPr>
            <a:spLocks noGrp="1"/>
          </p:cNvSpPr>
          <p:nvPr>
            <p:ph idx="1"/>
          </p:nvPr>
        </p:nvSpPr>
        <p:spPr>
          <a:xfrm>
            <a:off x="0" y="0"/>
            <a:ext cx="9144000" cy="6858000"/>
          </a:xfrm>
        </p:spPr>
        <p:txBody>
          <a:bodyPr>
            <a:normAutofit lnSpcReduction="10000"/>
          </a:bodyPr>
          <a:lstStyle/>
          <a:p>
            <a:pPr>
              <a:buFontTx/>
              <a:buNone/>
            </a:pPr>
            <a:r>
              <a:rPr lang="en-US" altLang="en-US" sz="3600" u="sng" smtClean="0"/>
              <a:t>ETIOLOGY AND PATHOGENESIS </a:t>
            </a:r>
          </a:p>
          <a:p>
            <a:pPr>
              <a:buFontTx/>
              <a:buNone/>
            </a:pPr>
            <a:r>
              <a:rPr lang="en-US" altLang="en-US" sz="3600" smtClean="0"/>
              <a:t>-  Although the etiology of sarcoidosis remains unknown, several lines of evidence suggest that it is a disease of disordered immune regulation in genetically predisposed persons exposed to certain environmental agents </a:t>
            </a:r>
          </a:p>
          <a:p>
            <a:pPr>
              <a:buFontTx/>
              <a:buNone/>
            </a:pPr>
            <a:r>
              <a:rPr lang="en-US" altLang="en-US" sz="3600" smtClean="0"/>
              <a:t>-   Immunologic abnormalities in sarcoidosis suggest the development of a cell-mediated response to an unidentified antigen and the process is driven by CD4+ helper T cells. These abnormalities include:</a:t>
            </a:r>
          </a:p>
          <a:p>
            <a:pPr>
              <a:buFontTx/>
              <a:buNone/>
            </a:pPr>
            <a:r>
              <a:rPr lang="en-US" altLang="en-US" sz="3600" smtClean="0"/>
              <a:t>1. Intra-alveolar and interstitial accumulation of CD4+ T</a:t>
            </a:r>
            <a:r>
              <a:rPr lang="en-US" altLang="en-US" sz="3600" baseline="-25000" smtClean="0"/>
              <a:t>H</a:t>
            </a:r>
            <a:r>
              <a:rPr lang="en-US" altLang="en-US" sz="3600" smtClean="0"/>
              <a:t>1 cells </a:t>
            </a:r>
          </a:p>
          <a:p>
            <a:endParaRPr lang="en-US" altLang="en-US" smtClean="0"/>
          </a:p>
        </p:txBody>
      </p:sp>
      <p:sp>
        <p:nvSpPr>
          <p:cNvPr id="4" name="Slide Number Placeholder 3"/>
          <p:cNvSpPr>
            <a:spLocks noGrp="1"/>
          </p:cNvSpPr>
          <p:nvPr>
            <p:ph type="sldNum" sz="quarter" idx="12"/>
          </p:nvPr>
        </p:nvSpPr>
        <p:spPr/>
        <p:txBody>
          <a:bodyPr/>
          <a:lstStyle/>
          <a:p>
            <a:pPr>
              <a:defRPr/>
            </a:pPr>
            <a:fld id="{361B01F7-DCC8-4EE1-AEE1-F44B5EF8FCBF}" type="slidenum">
              <a:rPr lang="en-US" altLang="en-US" smtClean="0"/>
              <a:pPr>
                <a:defRPr/>
              </a:pPr>
              <a:t>4</a:t>
            </a:fld>
            <a:endParaRPr lang="en-US" altLang="en-US"/>
          </a:p>
        </p:txBody>
      </p:sp>
    </p:spTree>
    <p:extLst>
      <p:ext uri="{BB962C8B-B14F-4D97-AF65-F5344CB8AC3E}">
        <p14:creationId xmlns:p14="http://schemas.microsoft.com/office/powerpoint/2010/main" val="838382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Content Placeholder 2"/>
          <p:cNvSpPr>
            <a:spLocks noGrp="1"/>
          </p:cNvSpPr>
          <p:nvPr>
            <p:ph idx="1"/>
          </p:nvPr>
        </p:nvSpPr>
        <p:spPr>
          <a:xfrm>
            <a:off x="0" y="0"/>
            <a:ext cx="9144000" cy="6858000"/>
          </a:xfrm>
        </p:spPr>
        <p:txBody>
          <a:bodyPr>
            <a:normAutofit lnSpcReduction="10000"/>
          </a:bodyPr>
          <a:lstStyle/>
          <a:p>
            <a:pPr>
              <a:buFontTx/>
              <a:buNone/>
            </a:pPr>
            <a:r>
              <a:rPr lang="en-US" altLang="en-US" sz="3600" smtClean="0"/>
              <a:t>2. Increases in T cell-derived T</a:t>
            </a:r>
            <a:r>
              <a:rPr lang="en-US" altLang="en-US" sz="3600" baseline="-25000" smtClean="0"/>
              <a:t>H</a:t>
            </a:r>
            <a:r>
              <a:rPr lang="en-US" altLang="en-US" sz="3600" smtClean="0"/>
              <a:t>1 cytokines such as IL-2 and IFN-γ, resulting in T cell expansion and macrophage activation, respectively</a:t>
            </a:r>
          </a:p>
          <a:p>
            <a:pPr>
              <a:buFontTx/>
              <a:buNone/>
            </a:pPr>
            <a:r>
              <a:rPr lang="en-US" altLang="en-US" sz="3600" smtClean="0"/>
              <a:t>3.  Increases in several cytokines  (IL-8, TNF, macrophage inflammatory protein-1α) that favor recruitment of additional T cells and monocytes and contribute to the formation of granulomas</a:t>
            </a:r>
          </a:p>
          <a:p>
            <a:pPr>
              <a:buFontTx/>
              <a:buNone/>
            </a:pPr>
            <a:r>
              <a:rPr lang="en-US" altLang="en-US" sz="3600" smtClean="0"/>
              <a:t>4.  Anergy to common skin test antigens such as  purified protein derivative (PPD), that may result from pulmonary recruitment of CD4+ T cells and consequent peripheral depletion</a:t>
            </a:r>
          </a:p>
          <a:p>
            <a:pPr>
              <a:buFontTx/>
              <a:buNone/>
            </a:pPr>
            <a:endParaRPr lang="en-US" altLang="en-US" sz="3600" smtClean="0"/>
          </a:p>
        </p:txBody>
      </p:sp>
      <p:sp>
        <p:nvSpPr>
          <p:cNvPr id="4" name="Slide Number Placeholder 3"/>
          <p:cNvSpPr>
            <a:spLocks noGrp="1"/>
          </p:cNvSpPr>
          <p:nvPr>
            <p:ph type="sldNum" sz="quarter" idx="12"/>
          </p:nvPr>
        </p:nvSpPr>
        <p:spPr/>
        <p:txBody>
          <a:bodyPr/>
          <a:lstStyle/>
          <a:p>
            <a:pPr>
              <a:defRPr/>
            </a:pPr>
            <a:fld id="{D1ADBF05-9A4F-4D6D-BF1F-EE318F038400}" type="slidenum">
              <a:rPr lang="en-US" altLang="en-US" smtClean="0"/>
              <a:pPr>
                <a:defRPr/>
              </a:pPr>
              <a:t>5</a:t>
            </a:fld>
            <a:endParaRPr lang="en-US" altLang="en-US"/>
          </a:p>
        </p:txBody>
      </p:sp>
    </p:spTree>
    <p:extLst>
      <p:ext uri="{BB962C8B-B14F-4D97-AF65-F5344CB8AC3E}">
        <p14:creationId xmlns:p14="http://schemas.microsoft.com/office/powerpoint/2010/main" val="647889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Content Placeholder 2"/>
          <p:cNvSpPr>
            <a:spLocks noGrp="1"/>
          </p:cNvSpPr>
          <p:nvPr>
            <p:ph idx="1"/>
          </p:nvPr>
        </p:nvSpPr>
        <p:spPr>
          <a:xfrm>
            <a:off x="0" y="276226"/>
            <a:ext cx="9144000" cy="6581775"/>
          </a:xfrm>
        </p:spPr>
        <p:txBody>
          <a:bodyPr>
            <a:normAutofit lnSpcReduction="10000"/>
          </a:bodyPr>
          <a:lstStyle/>
          <a:p>
            <a:pPr>
              <a:buFontTx/>
              <a:buNone/>
            </a:pPr>
            <a:r>
              <a:rPr lang="en-US" altLang="en-US" sz="3600" smtClean="0"/>
              <a:t>-  The role of genetic factors is suggested by familial clustering of cases and association with certain human leukocyte antigens (HLA)  ( class I HLA-A1 and HLA-B8</a:t>
            </a:r>
            <a:r>
              <a:rPr lang="en-US" altLang="en-US" smtClean="0"/>
              <a:t>) </a:t>
            </a:r>
          </a:p>
          <a:p>
            <a:pPr>
              <a:buFontTx/>
              <a:buNone/>
            </a:pPr>
            <a:r>
              <a:rPr lang="en-US" altLang="en-US" sz="3600" smtClean="0"/>
              <a:t>-  After lung transplantation, sarcoidosis recurs in the new lungs in 75% of patients.</a:t>
            </a:r>
          </a:p>
          <a:p>
            <a:pPr>
              <a:buFontTx/>
              <a:buNone/>
            </a:pPr>
            <a:r>
              <a:rPr lang="en-US" altLang="en-US" sz="3600" smtClean="0"/>
              <a:t>-   Several putative "antigens" have been proposed as the inciting agent for sarcoidosis (e.g., viruses, mycobacteria, </a:t>
            </a:r>
            <a:r>
              <a:rPr lang="en-US" altLang="en-US" sz="3600" i="1" smtClean="0"/>
              <a:t>Borrelia,</a:t>
            </a:r>
            <a:r>
              <a:rPr lang="en-US" altLang="en-US" sz="3600" smtClean="0"/>
              <a:t> pollen), but thus far there is no unequivocal evidence to suggest that sarcoidosis is caused by an infectious agent</a:t>
            </a:r>
            <a:r>
              <a:rPr lang="en-US" altLang="en-US" sz="3600" b="1" smtClean="0"/>
              <a:t>.</a:t>
            </a:r>
            <a:endParaRPr lang="en-US" altLang="en-US" sz="3600" smtClean="0"/>
          </a:p>
          <a:p>
            <a:endParaRPr lang="en-US" altLang="en-US" smtClean="0"/>
          </a:p>
        </p:txBody>
      </p:sp>
      <p:sp>
        <p:nvSpPr>
          <p:cNvPr id="4" name="Slide Number Placeholder 3"/>
          <p:cNvSpPr>
            <a:spLocks noGrp="1"/>
          </p:cNvSpPr>
          <p:nvPr>
            <p:ph type="sldNum" sz="quarter" idx="12"/>
          </p:nvPr>
        </p:nvSpPr>
        <p:spPr/>
        <p:txBody>
          <a:bodyPr/>
          <a:lstStyle/>
          <a:p>
            <a:pPr>
              <a:defRPr/>
            </a:pPr>
            <a:fld id="{872DA8F5-ADE1-4640-8A82-E657830119EF}" type="slidenum">
              <a:rPr lang="en-US" altLang="en-US" smtClean="0"/>
              <a:pPr>
                <a:defRPr/>
              </a:pPr>
              <a:t>6</a:t>
            </a:fld>
            <a:endParaRPr lang="en-US" altLang="en-US"/>
          </a:p>
        </p:txBody>
      </p:sp>
    </p:spTree>
    <p:extLst>
      <p:ext uri="{BB962C8B-B14F-4D97-AF65-F5344CB8AC3E}">
        <p14:creationId xmlns:p14="http://schemas.microsoft.com/office/powerpoint/2010/main" val="1956876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Content Placeholder 2"/>
          <p:cNvSpPr>
            <a:spLocks noGrp="1"/>
          </p:cNvSpPr>
          <p:nvPr>
            <p:ph idx="1"/>
          </p:nvPr>
        </p:nvSpPr>
        <p:spPr>
          <a:xfrm>
            <a:off x="0" y="261938"/>
            <a:ext cx="9144000" cy="6596062"/>
          </a:xfrm>
        </p:spPr>
        <p:txBody>
          <a:bodyPr>
            <a:normAutofit fontScale="92500"/>
          </a:bodyPr>
          <a:lstStyle/>
          <a:p>
            <a:r>
              <a:rPr lang="en-US" altLang="en-US" sz="3600" smtClean="0"/>
              <a:t>MORPHOLOGY </a:t>
            </a:r>
          </a:p>
          <a:p>
            <a:pPr>
              <a:buFontTx/>
              <a:buNone/>
            </a:pPr>
            <a:r>
              <a:rPr lang="en-US" altLang="en-US" sz="3600" smtClean="0"/>
              <a:t>- The diagnostic histopathologic feature of sarcoidosis is the noncaseating epithelioid granuloma, irrespective of the organ involved </a:t>
            </a:r>
          </a:p>
          <a:p>
            <a:pPr>
              <a:buFontTx/>
              <a:buNone/>
            </a:pPr>
            <a:r>
              <a:rPr lang="en-US" altLang="en-US" sz="3600" smtClean="0"/>
              <a:t>a. This is a discrete, compact collection of epithelioid cells rimmed by an outer zone of largely CD4+ T cells. </a:t>
            </a:r>
          </a:p>
          <a:p>
            <a:pPr>
              <a:buFontTx/>
              <a:buNone/>
            </a:pPr>
            <a:r>
              <a:rPr lang="en-US" altLang="en-US" sz="3600" smtClean="0"/>
              <a:t>b. The epithelioid cells are derived from macrophages and are characterized by abundant eosinophilic cytoplasm and vesicular nuclei.</a:t>
            </a:r>
            <a:r>
              <a:rPr lang="en-US" altLang="en-US" smtClean="0"/>
              <a:t> </a:t>
            </a:r>
          </a:p>
          <a:p>
            <a:pPr>
              <a:buFontTx/>
              <a:buNone/>
            </a:pPr>
            <a:r>
              <a:rPr lang="en-US" altLang="en-US" sz="3600" smtClean="0"/>
              <a:t>c. It is not uncommon to see intermixed multinucleate giant</a:t>
            </a:r>
            <a:r>
              <a:rPr lang="en-US" altLang="en-US" sz="3600" i="1" smtClean="0"/>
              <a:t>.</a:t>
            </a:r>
            <a:r>
              <a:rPr lang="en-US" altLang="en-US" sz="3600" smtClean="0"/>
              <a:t> </a:t>
            </a:r>
          </a:p>
        </p:txBody>
      </p:sp>
      <p:sp>
        <p:nvSpPr>
          <p:cNvPr id="4" name="Slide Number Placeholder 3"/>
          <p:cNvSpPr>
            <a:spLocks noGrp="1"/>
          </p:cNvSpPr>
          <p:nvPr>
            <p:ph type="sldNum" sz="quarter" idx="12"/>
          </p:nvPr>
        </p:nvSpPr>
        <p:spPr/>
        <p:txBody>
          <a:bodyPr/>
          <a:lstStyle/>
          <a:p>
            <a:pPr>
              <a:defRPr/>
            </a:pPr>
            <a:fld id="{C2E3D4A5-D9F8-41FF-B948-F749B919B11B}" type="slidenum">
              <a:rPr lang="en-US" altLang="en-US" smtClean="0"/>
              <a:pPr>
                <a:defRPr/>
              </a:pPr>
              <a:t>7</a:t>
            </a:fld>
            <a:endParaRPr lang="en-US" altLang="en-US"/>
          </a:p>
        </p:txBody>
      </p:sp>
    </p:spTree>
    <p:extLst>
      <p:ext uri="{BB962C8B-B14F-4D97-AF65-F5344CB8AC3E}">
        <p14:creationId xmlns:p14="http://schemas.microsoft.com/office/powerpoint/2010/main" val="1549280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buFontTx/>
              <a:buNone/>
              <a:defRPr/>
            </a:pPr>
            <a:r>
              <a:rPr lang="en-US" sz="3600" dirty="0" smtClean="0"/>
              <a:t> cells formed by fusion of macrophages. </a:t>
            </a:r>
          </a:p>
          <a:p>
            <a:pPr>
              <a:buFontTx/>
              <a:buNone/>
              <a:defRPr/>
            </a:pPr>
            <a:r>
              <a:rPr lang="en-US" sz="3600" dirty="0" smtClean="0"/>
              <a:t>-  A thin layer of laminated fibroblasts is present peripheral to the </a:t>
            </a:r>
            <a:r>
              <a:rPr lang="en-US" sz="3600" dirty="0" err="1" smtClean="0"/>
              <a:t>granuloma</a:t>
            </a:r>
            <a:r>
              <a:rPr lang="en-US" sz="3600" dirty="0" smtClean="0"/>
              <a:t>; over time, these proliferate and lay down collagen that replaces the entire </a:t>
            </a:r>
            <a:r>
              <a:rPr lang="en-US" sz="3600" dirty="0" err="1" smtClean="0"/>
              <a:t>granuloma</a:t>
            </a:r>
            <a:r>
              <a:rPr lang="en-US" sz="3600" dirty="0" smtClean="0"/>
              <a:t> with a </a:t>
            </a:r>
            <a:r>
              <a:rPr lang="en-US" sz="3600" dirty="0" err="1" smtClean="0"/>
              <a:t>hyalinized</a:t>
            </a:r>
            <a:r>
              <a:rPr lang="en-US" sz="3600" dirty="0" smtClean="0"/>
              <a:t> scar. </a:t>
            </a:r>
          </a:p>
          <a:p>
            <a:pPr>
              <a:buFontTx/>
              <a:buNone/>
              <a:defRPr/>
            </a:pPr>
            <a:r>
              <a:rPr lang="en-US" sz="3600" u="sng" dirty="0" smtClean="0"/>
              <a:t>Two other microscopic features are sometimes seen in the </a:t>
            </a:r>
            <a:r>
              <a:rPr lang="en-US" sz="3600" u="sng" dirty="0" err="1" smtClean="0"/>
              <a:t>granulomas</a:t>
            </a:r>
            <a:r>
              <a:rPr lang="en-US" sz="3600" dirty="0" smtClean="0"/>
              <a:t>: </a:t>
            </a:r>
          </a:p>
          <a:p>
            <a:pPr marL="514350" indent="-514350">
              <a:buFontTx/>
              <a:buNone/>
              <a:defRPr/>
            </a:pPr>
            <a:r>
              <a:rPr lang="en-US" sz="3600" dirty="0" smtClean="0"/>
              <a:t>1. </a:t>
            </a:r>
            <a:r>
              <a:rPr lang="en-US" sz="3600" dirty="0" err="1" smtClean="0"/>
              <a:t>Schaumann</a:t>
            </a:r>
            <a:r>
              <a:rPr lang="en-US" sz="3600" dirty="0" smtClean="0"/>
              <a:t> bodies, laminated concretions composed of calcium and proteins; and </a:t>
            </a:r>
          </a:p>
          <a:p>
            <a:pPr marL="514350" indent="-514350">
              <a:buFontTx/>
              <a:buNone/>
              <a:defRPr/>
            </a:pPr>
            <a:r>
              <a:rPr lang="en-US" sz="3600" dirty="0" smtClean="0"/>
              <a:t>2. Asteroid bodies, </a:t>
            </a:r>
            <a:r>
              <a:rPr lang="en-US" sz="3600" dirty="0" err="1" smtClean="0"/>
              <a:t>stellate</a:t>
            </a:r>
            <a:r>
              <a:rPr lang="en-US" sz="3600" dirty="0" smtClean="0"/>
              <a:t> inclusions enclosed within giant cells</a:t>
            </a:r>
            <a:r>
              <a:rPr lang="en-US" dirty="0" smtClean="0"/>
              <a:t>. </a:t>
            </a:r>
            <a:endParaRPr lang="en-US" dirty="0"/>
          </a:p>
        </p:txBody>
      </p:sp>
      <p:sp>
        <p:nvSpPr>
          <p:cNvPr id="4" name="Slide Number Placeholder 3"/>
          <p:cNvSpPr>
            <a:spLocks noGrp="1"/>
          </p:cNvSpPr>
          <p:nvPr>
            <p:ph type="sldNum" sz="quarter" idx="12"/>
          </p:nvPr>
        </p:nvSpPr>
        <p:spPr/>
        <p:txBody>
          <a:bodyPr/>
          <a:lstStyle/>
          <a:p>
            <a:pPr>
              <a:defRPr/>
            </a:pPr>
            <a:fld id="{2BE13A52-A51A-4A80-8EA3-B193117489FD}" type="slidenum">
              <a:rPr lang="en-US" altLang="en-US" smtClean="0"/>
              <a:pPr>
                <a:defRPr/>
              </a:pPr>
              <a:t>8</a:t>
            </a:fld>
            <a:endParaRPr lang="en-US" altLang="en-US"/>
          </a:p>
        </p:txBody>
      </p:sp>
    </p:spTree>
    <p:extLst>
      <p:ext uri="{BB962C8B-B14F-4D97-AF65-F5344CB8AC3E}">
        <p14:creationId xmlns:p14="http://schemas.microsoft.com/office/powerpoint/2010/main" val="2013595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Content Placeholder 2"/>
          <p:cNvSpPr>
            <a:spLocks noGrp="1"/>
          </p:cNvSpPr>
          <p:nvPr>
            <p:ph idx="1"/>
          </p:nvPr>
        </p:nvSpPr>
        <p:spPr>
          <a:xfrm>
            <a:off x="0" y="174626"/>
            <a:ext cx="9144000" cy="6683375"/>
          </a:xfrm>
        </p:spPr>
        <p:txBody>
          <a:bodyPr>
            <a:normAutofit fontScale="92500" lnSpcReduction="20000"/>
          </a:bodyPr>
          <a:lstStyle/>
          <a:p>
            <a:pPr>
              <a:buFontTx/>
              <a:buNone/>
            </a:pPr>
            <a:r>
              <a:rPr lang="en-US" altLang="en-US" sz="3600" smtClean="0"/>
              <a:t>-  Their presence (1&amp;2)is not required for diagnosis of sarcoidosis-they also may occur in granulomas of other origins. </a:t>
            </a:r>
          </a:p>
          <a:p>
            <a:pPr>
              <a:buFontTx/>
              <a:buNone/>
            </a:pPr>
            <a:r>
              <a:rPr lang="en-US" altLang="en-US" sz="3600" smtClean="0"/>
              <a:t>-- Rarely, foci of central necrosis may be present in sarcoid granulomas, suggesting an infectious process. </a:t>
            </a:r>
          </a:p>
          <a:p>
            <a:pPr>
              <a:buFontTx/>
              <a:buNone/>
            </a:pPr>
            <a:r>
              <a:rPr lang="en-US" altLang="en-US" sz="3600" smtClean="0"/>
              <a:t>-  Caseation necrosis typical of tuberculosis is absent. </a:t>
            </a:r>
          </a:p>
          <a:p>
            <a:pPr>
              <a:buFontTx/>
              <a:buNone/>
            </a:pPr>
            <a:r>
              <a:rPr lang="en-US" altLang="en-US" smtClean="0"/>
              <a:t>1.  </a:t>
            </a:r>
            <a:r>
              <a:rPr lang="en-US" altLang="en-US" sz="3600" smtClean="0"/>
              <a:t>The </a:t>
            </a:r>
            <a:r>
              <a:rPr lang="en-US" altLang="en-US" sz="3600" b="1" smtClean="0"/>
              <a:t>lungs</a:t>
            </a:r>
            <a:r>
              <a:rPr lang="en-US" altLang="en-US" sz="3600" smtClean="0"/>
              <a:t> are involved at some stage of the disease in 90% of patients: The granulomas predominantly involve the interstitium rather than air spaces, with some tendency to localize in the connective tissue around bronchioles and  venules and in the pleura ("lymphangitic" distribution). </a:t>
            </a:r>
          </a:p>
          <a:p>
            <a:pPr>
              <a:buFontTx/>
              <a:buNone/>
            </a:pPr>
            <a:endParaRPr lang="en-US" altLang="en-US" sz="3600" smtClean="0"/>
          </a:p>
        </p:txBody>
      </p:sp>
      <p:sp>
        <p:nvSpPr>
          <p:cNvPr id="4" name="Slide Number Placeholder 3"/>
          <p:cNvSpPr>
            <a:spLocks noGrp="1"/>
          </p:cNvSpPr>
          <p:nvPr>
            <p:ph type="sldNum" sz="quarter" idx="12"/>
          </p:nvPr>
        </p:nvSpPr>
        <p:spPr/>
        <p:txBody>
          <a:bodyPr/>
          <a:lstStyle/>
          <a:p>
            <a:pPr>
              <a:defRPr/>
            </a:pPr>
            <a:fld id="{8B6A1364-A0AD-4266-A5A7-D883C23EAC90}" type="slidenum">
              <a:rPr lang="en-US" altLang="en-US" smtClean="0"/>
              <a:pPr>
                <a:defRPr/>
              </a:pPr>
              <a:t>9</a:t>
            </a:fld>
            <a:endParaRPr lang="en-US" altLang="en-US"/>
          </a:p>
        </p:txBody>
      </p:sp>
    </p:spTree>
    <p:extLst>
      <p:ext uri="{BB962C8B-B14F-4D97-AF65-F5344CB8AC3E}">
        <p14:creationId xmlns:p14="http://schemas.microsoft.com/office/powerpoint/2010/main" val="6517481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67C6912905979468049BE2ADD77F133" ma:contentTypeVersion="0" ma:contentTypeDescription="Create a new document." ma:contentTypeScope="" ma:versionID="0e6d342fc2e3ac91291a97ec3ef7b658">
  <xsd:schema xmlns:xsd="http://www.w3.org/2001/XMLSchema" xmlns:xs="http://www.w3.org/2001/XMLSchema" xmlns:p="http://schemas.microsoft.com/office/2006/metadata/properties" targetNamespace="http://schemas.microsoft.com/office/2006/metadata/properties" ma:root="true" ma:fieldsID="6834f8c0c0eabdc6c42b2f987c760c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D061BF9-8D06-42E1-A732-D5C57FDA8C64}"/>
</file>

<file path=customXml/itemProps2.xml><?xml version="1.0" encoding="utf-8"?>
<ds:datastoreItem xmlns:ds="http://schemas.openxmlformats.org/officeDocument/2006/customXml" ds:itemID="{B851ABB4-1C1F-4FF5-9286-4E8C00A283D7}"/>
</file>

<file path=customXml/itemProps3.xml><?xml version="1.0" encoding="utf-8"?>
<ds:datastoreItem xmlns:ds="http://schemas.openxmlformats.org/officeDocument/2006/customXml" ds:itemID="{8CC206FD-591C-43ED-B4B9-1F7CA97042CB}"/>
</file>

<file path=docProps/app.xml><?xml version="1.0" encoding="utf-8"?>
<Properties xmlns="http://schemas.openxmlformats.org/officeDocument/2006/extended-properties" xmlns:vt="http://schemas.openxmlformats.org/officeDocument/2006/docPropsVTypes">
  <TotalTime>1</TotalTime>
  <Words>1617</Words>
  <Application>Microsoft Office PowerPoint</Application>
  <PresentationFormat>On-screen Show (4:3)</PresentationFormat>
  <Paragraphs>104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Lecture 7</vt:lpstr>
      <vt:lpstr>II. Granulomatous Diseases   A. Sarcoidosis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 Hypersensitivity Pneumonitis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7</dc:title>
  <dc:creator>Mid</dc:creator>
  <cp:lastModifiedBy>Mid</cp:lastModifiedBy>
  <cp:revision>1</cp:revision>
  <dcterms:created xsi:type="dcterms:W3CDTF">2017-03-21T08:19:55Z</dcterms:created>
  <dcterms:modified xsi:type="dcterms:W3CDTF">2017-03-21T08:21:06Z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0x010100867C6912905979468049BE2ADD77F133</vt:lpwstr>
  </property>
</Properties>
</file>