
<file path=[Content_Types].xml><?xml version="1.0" encoding="utf-8"?>
<Types xmlns="http://schemas.openxmlformats.org/package/2006/content-types">
  <Default Extension="bin" ContentType="audio/unknown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s/slide38.xml" ContentType="application/vnd.openxmlformats-officedocument.presentationml.slide+xml"/>
  <Override PartName="/ppt/slides/slide37.xml" ContentType="application/vnd.openxmlformats-officedocument.presentationml.slide+xml"/>
  <Override PartName="/ppt/slides/slide36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35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22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0" r:id="rId3"/>
    <p:sldId id="296" r:id="rId4"/>
    <p:sldId id="297" r:id="rId5"/>
    <p:sldId id="260" r:id="rId6"/>
    <p:sldId id="304" r:id="rId7"/>
    <p:sldId id="261" r:id="rId8"/>
    <p:sldId id="262" r:id="rId9"/>
    <p:sldId id="263" r:id="rId10"/>
    <p:sldId id="264" r:id="rId11"/>
    <p:sldId id="265" r:id="rId12"/>
    <p:sldId id="288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98" r:id="rId23"/>
    <p:sldId id="307" r:id="rId24"/>
    <p:sldId id="308" r:id="rId25"/>
    <p:sldId id="305" r:id="rId26"/>
    <p:sldId id="299" r:id="rId27"/>
    <p:sldId id="301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309" r:id="rId36"/>
    <p:sldId id="310" r:id="rId37"/>
    <p:sldId id="311" r:id="rId38"/>
    <p:sldId id="312" r:id="rId39"/>
    <p:sldId id="313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47" Type="http://schemas.openxmlformats.org/officeDocument/2006/relationships/customXml" Target="../customXml/item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ustomXml" Target="../customXml/item2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jo/url?sa=i&amp;rct=j&amp;q=&amp;esrc=s&amp;source=images&amp;cd=&amp;cad=rja&amp;uact=8&amp;ved=0ahUKEwie8PL0xJXMAhXFOhoKHZV3DoAQjRwIBw&amp;url=http%3A%2F%2Fwww.medscape.com%2Fresource%2Feating-disorders&amp;psig=AFQjCNEoxB-ywcF_yhq_yk_SInSEYxTaeA&amp;ust=1460977619487623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google.jo/url?sa=i&amp;rct=j&amp;q=&amp;esrc=s&amp;source=images&amp;cd=&amp;cad=rja&amp;uact=8&amp;ved=0ahUKEwir37q2xJXMAhUB1xoKHRqgCz0QjRwIBw&amp;url=http%3A%2F%2Fhealthandmindcare.com%2Feating-disorders-types-causes-symptoms-complications-and-treatment-70.html&amp;psig=AFQjCNEoxB-ywcF_yhq_yk_SInSEYxTaeA&amp;ust=1460977619487623" TargetMode="External"/><Relationship Id="rId5" Type="http://schemas.openxmlformats.org/officeDocument/2006/relationships/image" Target="../media/image7.jpeg"/><Relationship Id="rId4" Type="http://schemas.openxmlformats.org/officeDocument/2006/relationships/image" Target="http://rds.yahoo.com/S=96062883/K=anorexia+nervosa/v=2/l=IVI/*-http://www.fatherless.net/images/skeleton1.jpg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2.bin"/><Relationship Id="rId1" Type="http://schemas.openxmlformats.org/officeDocument/2006/relationships/slideLayout" Target="../slideLayouts/slideLayout7.xml"/><Relationship Id="rId4" Type="http://schemas.openxmlformats.org/officeDocument/2006/relationships/image" Target="http://www.4woman.gov/faq/Pix/anorexia.gif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guardianlv.com/2014/02/eating-disorders-week-raising-awareness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hyperlink" Target="http://www.google.jo/url?sa=i&amp;rct=j&amp;q=&amp;esrc=s&amp;source=images&amp;cd=&amp;cad=rja&amp;uact=8&amp;ved=0ahUKEwiulYHutJXMAhXHthQKHdVFDlQQjRwIBw&amp;url=http%3A%2F%2Fwww.psych2go.net%2Funusual-eating-disorders%2F&amp;bvm=bv.119745492,d.d24&amp;psig=AFQjCNGrGClcdwv9rlpth_oHw3ufR1aQGQ&amp;ust=1460973194803629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jo/url?sa=i&amp;rct=j&amp;q=&amp;esrc=s&amp;source=images&amp;cd=&amp;cad=rja&amp;uact=8&amp;ved=0ahUKEwi1nK25s5XMAhXMVRQKHajXBtMQjRwIBw&amp;url=https%3A%2F%2Fwww.psychologytoday.com%2Fblog%2Fbrain-sense%2F201109%2Flittle-known-eating-disorder-is-the-rise&amp;psig=AFQjCNGrGClcdwv9rlpth_oHw3ufR1aQGQ&amp;ust=1460973194803629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www.google.jo/url?sa=i&amp;rct=j&amp;q=&amp;esrc=s&amp;source=images&amp;cd=&amp;cad=rja&amp;uact=8&amp;ved=0ahUKEwi1nK25s5XMAhXMVRQKHajXBtMQjRwIBw&amp;url=http%3A%2F%2Fprettyawfulthings.com%2F2013%2F01%2F18%2F10-really-weird-and-awful-diseases%2F&amp;psig=AFQjCNGrGClcdwv9rlpth_oHw3ufR1aQGQ&amp;ust=1460973194803629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jo/url?sa=i&amp;rct=j&amp;q=&amp;esrc=s&amp;source=images&amp;cd=&amp;cad=rja&amp;uact=8&amp;ved=0ahUKEwiwk-Pss5XMAhWBDxQKHVzNC3EQjRwIBw&amp;url=http%3A%2F%2Fwww.psychiatrictimes.com%2Feating-disorders%2Frock-paper-scissors-pica&amp;psig=AFQjCNGrGClcdwv9rlpth_oHw3ufR1aQGQ&amp;ust=1460973194803629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1470025"/>
          </a:xfrm>
        </p:spPr>
        <p:txBody>
          <a:bodyPr/>
          <a:lstStyle/>
          <a:p>
            <a:r>
              <a:rPr lang="en-US" dirty="0" smtClean="0"/>
              <a:t>Eating disorders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1752600"/>
          </a:xfrm>
        </p:spPr>
        <p:txBody>
          <a:bodyPr/>
          <a:lstStyle/>
          <a:p>
            <a:r>
              <a:rPr lang="en-US" dirty="0" smtClean="0"/>
              <a:t>DSM 5 </a:t>
            </a:r>
            <a:endParaRPr lang="ar-SA" dirty="0"/>
          </a:p>
        </p:txBody>
      </p:sp>
      <p:sp>
        <p:nvSpPr>
          <p:cNvPr id="5" name="AutoShape 9" descr="Two Types of Anorexia Nervosa&#10; Restricting Type: during the current episode of&#10;Anorexia Nervosa, the person has NOT&#10;regul..."/>
          <p:cNvSpPr>
            <a:spLocks noChangeAspect="1" noChangeArrowheads="1"/>
          </p:cNvSpPr>
          <p:nvPr/>
        </p:nvSpPr>
        <p:spPr bwMode="auto">
          <a:xfrm>
            <a:off x="15557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" name="AutoShape 10" descr="Eating Disorders Inventory&#10; The distorted body image that accompanies anorexia&#10;nervosa has been assessed in several ways,..."/>
          <p:cNvSpPr>
            <a:spLocks noChangeAspect="1" noChangeArrowheads="1"/>
          </p:cNvSpPr>
          <p:nvPr/>
        </p:nvSpPr>
        <p:spPr bwMode="auto">
          <a:xfrm>
            <a:off x="34925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" name="AutoShape 11" descr="Drive for thinness I think about dieting.&#10;I feel extremely guilty after overeating.&#10;I am preoccupied with the desire to be..."/>
          <p:cNvSpPr>
            <a:spLocks noChangeAspect="1" noChangeArrowheads="1"/>
          </p:cNvSpPr>
          <p:nvPr/>
        </p:nvSpPr>
        <p:spPr bwMode="auto">
          <a:xfrm>
            <a:off x="54292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AutoShape 12" descr="Interpersonal&#10;distrust&#10;I have trouble expressing my emotions to others.&#10;I need to keep people at a certain distance (feel&#10;..."/>
          <p:cNvSpPr>
            <a:spLocks noChangeAspect="1" noChangeArrowheads="1"/>
          </p:cNvSpPr>
          <p:nvPr/>
        </p:nvSpPr>
        <p:spPr bwMode="auto">
          <a:xfrm>
            <a:off x="73660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AutoShape 13" descr="Assessment of Body Image&#10; In another type of&#10;assessment,&#10;individuals with&#10;anorexia nervosa are&#10;shown line drawings of&#10;wom..."/>
          <p:cNvSpPr>
            <a:spLocks noChangeAspect="1" noChangeArrowheads="1"/>
          </p:cNvSpPr>
          <p:nvPr/>
        </p:nvSpPr>
        <p:spPr bwMode="auto">
          <a:xfrm>
            <a:off x="93027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AutoShape 14" descr="Assessment of Body Image&#10; Individuals overestimate their&#10;own body size and choose a thin&#10;figure as their ideal.&#10; Despite..."/>
          <p:cNvSpPr>
            <a:spLocks noChangeAspect="1" noChangeArrowheads="1"/>
          </p:cNvSpPr>
          <p:nvPr/>
        </p:nvSpPr>
        <p:spPr bwMode="auto">
          <a:xfrm>
            <a:off x="112395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AutoShape 15" descr="Anorexia Nervosa&#10; Women with anorexia nervosa are&#10;frequently diagnosed with&#10;depression, obsessive-&#10;compulsive disorder, p..."/>
          <p:cNvSpPr>
            <a:spLocks noChangeAspect="1" noChangeArrowheads="1"/>
          </p:cNvSpPr>
          <p:nvPr/>
        </p:nvSpPr>
        <p:spPr bwMode="auto">
          <a:xfrm>
            <a:off x="131762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AutoShape 16" descr="Anorexia Nervosa&#10; Men with anorexia nervosa are also&#10;likely to have a diagnosis of a mood&#10;disorder, schizophrenia, or&#10;sub..."/>
          <p:cNvSpPr>
            <a:spLocks noChangeAspect="1" noChangeArrowheads="1"/>
          </p:cNvSpPr>
          <p:nvPr/>
        </p:nvSpPr>
        <p:spPr bwMode="auto">
          <a:xfrm>
            <a:off x="151130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" name="AutoShape 17" descr="PHYSICAL CHANGES IN&#10;ANOREXIA NERVOSA&#10; Blood pressure often&#10;falls&#10; Heart rate slows&#10; Kidney and&#10;gastrointestinal&#10;problem..."/>
          <p:cNvSpPr>
            <a:spLocks noChangeAspect="1" noChangeArrowheads="1"/>
          </p:cNvSpPr>
          <p:nvPr/>
        </p:nvSpPr>
        <p:spPr bwMode="auto">
          <a:xfrm>
            <a:off x="170497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" name="AutoShape 18" descr="PREVALENCE&#10; The lifetime prevalence of Anorexia&#10;Nervosa among females is&#10;approximately 0.5%.&#10; It is at least 10 times mo..."/>
          <p:cNvSpPr>
            <a:spLocks noChangeAspect="1" noChangeArrowheads="1"/>
          </p:cNvSpPr>
          <p:nvPr/>
        </p:nvSpPr>
        <p:spPr bwMode="auto">
          <a:xfrm>
            <a:off x="189865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" name="AutoShape 19" descr="COURSE&#10; Anorexia Nervosa typically begins in mid- to late&#10;adolescence (age 14-18 years).&#10; The onset of this disorder rar..."/>
          <p:cNvSpPr>
            <a:spLocks noChangeAspect="1" noChangeArrowheads="1"/>
          </p:cNvSpPr>
          <p:nvPr/>
        </p:nvSpPr>
        <p:spPr bwMode="auto">
          <a:xfrm>
            <a:off x="209232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" name="AutoShape 20" descr="PROGNOSIS&#10; About 70% of&#10;patients with&#10;anorexia eventually&#10;recover.&#10; Recovery often takes&#10;6 or 7 years, and&#10;relapses are ..."/>
          <p:cNvSpPr>
            <a:spLocks noChangeAspect="1" noChangeArrowheads="1"/>
          </p:cNvSpPr>
          <p:nvPr/>
        </p:nvSpPr>
        <p:spPr bwMode="auto">
          <a:xfrm>
            <a:off x="228600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" name="AutoShape 21" descr="BULIMIA NERVOSA&#10; "/>
          <p:cNvSpPr>
            <a:spLocks noChangeAspect="1" noChangeArrowheads="1"/>
          </p:cNvSpPr>
          <p:nvPr/>
        </p:nvSpPr>
        <p:spPr bwMode="auto">
          <a:xfrm>
            <a:off x="247967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" name="AutoShape 22" descr="Bulimia Nervosa&#10; Bulimia is from a Greek word&#10;meaning “ox hunger.”&#10; This disorder involves episodes of&#10;rapid consumption..."/>
          <p:cNvSpPr>
            <a:spLocks noChangeAspect="1" noChangeArrowheads="1"/>
          </p:cNvSpPr>
          <p:nvPr/>
        </p:nvSpPr>
        <p:spPr bwMode="auto">
          <a:xfrm>
            <a:off x="267335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" name="AutoShape 23" descr="Bulimia Nervosa&#10; The DSM defines a BINGE as eating&#10;an excessive amount of food within&#10;less than 2 hours.&#10; "/>
          <p:cNvSpPr>
            <a:spLocks noChangeAspect="1" noChangeArrowheads="1"/>
          </p:cNvSpPr>
          <p:nvPr/>
        </p:nvSpPr>
        <p:spPr bwMode="auto">
          <a:xfrm>
            <a:off x="286702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" name="AutoShape 24" descr="Bulimia Nervosa&#10; ― BULIMIA NERVOSA IS NOT DIAGNOSED IF THE&#10;BINGING AND PURGING OCCUR ONLY IN THE&#10;CONTEXT OF ANOREXIA NERV..."/>
          <p:cNvSpPr>
            <a:spLocks noChangeAspect="1" noChangeArrowheads="1"/>
          </p:cNvSpPr>
          <p:nvPr/>
        </p:nvSpPr>
        <p:spPr bwMode="auto">
          <a:xfrm>
            <a:off x="306070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" name="AutoShape 25" descr="Diagnostic Criteria&#10;for&#10;Bulimia Nervosa&#10; "/>
          <p:cNvSpPr>
            <a:spLocks noChangeAspect="1" noChangeArrowheads="1"/>
          </p:cNvSpPr>
          <p:nvPr/>
        </p:nvSpPr>
        <p:spPr bwMode="auto">
          <a:xfrm>
            <a:off x="325437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" name="AutoShape 26" descr="Diagnostic Criteria for&#10;Bulimia Nervosa&#10;A. Recurrent episodes of binge eating. An episode of&#10;binge eating is characterized..."/>
          <p:cNvSpPr>
            <a:spLocks noChangeAspect="1" noChangeArrowheads="1"/>
          </p:cNvSpPr>
          <p:nvPr/>
        </p:nvSpPr>
        <p:spPr bwMode="auto">
          <a:xfrm>
            <a:off x="344805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" name="AutoShape 27" descr="Diagnostic Criteria for&#10;Bulimia Nervosa&#10;B. Recurrent inappropriate compensatory&#10;behavior in order to prevent weight&#10;gain, ..."/>
          <p:cNvSpPr>
            <a:spLocks noChangeAspect="1" noChangeArrowheads="1"/>
          </p:cNvSpPr>
          <p:nvPr/>
        </p:nvSpPr>
        <p:spPr bwMode="auto">
          <a:xfrm>
            <a:off x="364172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4" name="AutoShape 28" descr="Diagnostic Criteria for&#10;Bulimia Nervosa&#10;D. Self-evaluation is unduly&#10;influenced by body shape and&#10;weight.&#10;E. The disturban..."/>
          <p:cNvSpPr>
            <a:spLocks noChangeAspect="1" noChangeArrowheads="1"/>
          </p:cNvSpPr>
          <p:nvPr/>
        </p:nvSpPr>
        <p:spPr bwMode="auto">
          <a:xfrm>
            <a:off x="383540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5" name="AutoShape 29" descr="Two types of Bulimia&#10;Nervosa&#10; Purging Type: during the current&#10;episode of Bulimia Nervosa, the&#10;person has regularly engag..."/>
          <p:cNvSpPr>
            <a:spLocks noChangeAspect="1" noChangeArrowheads="1"/>
          </p:cNvSpPr>
          <p:nvPr/>
        </p:nvSpPr>
        <p:spPr bwMode="auto">
          <a:xfrm>
            <a:off x="402907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6" name="AutoShape 30" descr="Two types of Bulimia&#10;Nervosa&#10; Nonpurging Type: during the&#10;current episode of Bulimia Nervosa,&#10;the person has used other&#10;i..."/>
          <p:cNvSpPr>
            <a:spLocks noChangeAspect="1" noChangeArrowheads="1"/>
          </p:cNvSpPr>
          <p:nvPr/>
        </p:nvSpPr>
        <p:spPr bwMode="auto">
          <a:xfrm>
            <a:off x="422275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7" name="AutoShape 31" descr="Bulimia Nervosa&#10; In bulimia, binges typically occur in&#10;secret; they may be triggered by&#10;stress and the negative&#10;emotions ..."/>
          <p:cNvSpPr>
            <a:spLocks noChangeAspect="1" noChangeArrowheads="1"/>
          </p:cNvSpPr>
          <p:nvPr/>
        </p:nvSpPr>
        <p:spPr bwMode="auto">
          <a:xfrm>
            <a:off x="441642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8" name="AutoShape 32" descr="Bulimia Nervosa&#10; Foods that can be rapidly consumed,&#10;especially sweets such as ice&#10;cream and cake, are usually part of&#10;a ..."/>
          <p:cNvSpPr>
            <a:spLocks noChangeAspect="1" noChangeArrowheads="1"/>
          </p:cNvSpPr>
          <p:nvPr/>
        </p:nvSpPr>
        <p:spPr bwMode="auto">
          <a:xfrm>
            <a:off x="461010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" name="AutoShape 33" descr="Bulimia Nervosa&#10; Avoiding a craved food on one&#10;day was associated with a binge&#10;episode the next morning&#10; Other studies s..."/>
          <p:cNvSpPr>
            <a:spLocks noChangeAspect="1" noChangeArrowheads="1"/>
          </p:cNvSpPr>
          <p:nvPr/>
        </p:nvSpPr>
        <p:spPr bwMode="auto">
          <a:xfrm>
            <a:off x="480377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" name="AutoShape 34" descr="Bulimia Nervosa&#10; Patients report that they lose&#10;control during a binge, even to&#10;the point of experiencing something&#10;akin ..."/>
          <p:cNvSpPr>
            <a:spLocks noChangeAspect="1" noChangeArrowheads="1"/>
          </p:cNvSpPr>
          <p:nvPr/>
        </p:nvSpPr>
        <p:spPr bwMode="auto">
          <a:xfrm>
            <a:off x="499745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" name="AutoShape 35" descr="Bulimia Nervosa&#10; After the binge is over, disgust,&#10;feelings of discomfort, and&#10;fear of weight gain lead to the&#10;second ste..."/>
          <p:cNvSpPr>
            <a:spLocks noChangeAspect="1" noChangeArrowheads="1"/>
          </p:cNvSpPr>
          <p:nvPr/>
        </p:nvSpPr>
        <p:spPr bwMode="auto">
          <a:xfrm>
            <a:off x="519112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24" name="AutoShape 36" descr="Bulimia Nervosa&#10; Individuals with bulimia most often&#10;stick fingers down their&#10;throats to cause gagging, but after&#10;a time ..."/>
          <p:cNvSpPr>
            <a:spLocks noChangeAspect="1" noChangeArrowheads="1"/>
          </p:cNvSpPr>
          <p:nvPr/>
        </p:nvSpPr>
        <p:spPr bwMode="auto">
          <a:xfrm>
            <a:off x="538480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32" name="AutoShape 37" descr="Bulimia Nervosa&#10; THE DSM DIAGNOSIS OF BULIMIA&#10;NERVOSA REQUIRES THAT THE&#10;EPISODES OF BINGING AND&#10;PURGING OCCUR AT LEAST&#10;TW..."/>
          <p:cNvSpPr>
            <a:spLocks noChangeAspect="1" noChangeArrowheads="1"/>
          </p:cNvSpPr>
          <p:nvPr/>
        </p:nvSpPr>
        <p:spPr bwMode="auto">
          <a:xfrm>
            <a:off x="557847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33" name="AutoShape 38" descr="Is twice a week a well-&#10;established cut-off point?&#10; Probably not. Few differences are&#10;found between patients who binge&#10;tw..."/>
          <p:cNvSpPr>
            <a:spLocks noChangeAspect="1" noChangeArrowheads="1"/>
          </p:cNvSpPr>
          <p:nvPr/>
        </p:nvSpPr>
        <p:spPr bwMode="auto">
          <a:xfrm>
            <a:off x="577215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34" name="AutoShape 39" descr="PHYSICAL CHANGES IN&#10;BULIMIA NERVOSA&#10; Although less common than in&#10;anorexia, menstrual&#10;irregularities, including&#10;amenorrhe..."/>
          <p:cNvSpPr>
            <a:spLocks noChangeAspect="1" noChangeArrowheads="1"/>
          </p:cNvSpPr>
          <p:nvPr/>
        </p:nvSpPr>
        <p:spPr bwMode="auto">
          <a:xfrm>
            <a:off x="596582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35" name="AutoShape 40" descr="PHYSICAL CHANGES IN&#10;BULIMIA NERVOSA&#10; Frequent purging can cause&#10;potassium depletion.&#10; Heavy use of laxatives induces&#10;dia..."/>
          <p:cNvSpPr>
            <a:spLocks noChangeAspect="1" noChangeArrowheads="1"/>
          </p:cNvSpPr>
          <p:nvPr/>
        </p:nvSpPr>
        <p:spPr bwMode="auto">
          <a:xfrm>
            <a:off x="615950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36" name="AutoShape 41" descr="PHYSICAL CHANGES IN&#10;BULIMIA NERVOSA&#10; Recurrent vomiting may lead to&#10;tearing of tissue in the&#10;stomach and throat and the&#10;l..."/>
          <p:cNvSpPr>
            <a:spLocks noChangeAspect="1" noChangeArrowheads="1"/>
          </p:cNvSpPr>
          <p:nvPr/>
        </p:nvSpPr>
        <p:spPr bwMode="auto">
          <a:xfrm>
            <a:off x="635317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37" name="AutoShape 42" descr="PREVALENCE&#10; The lifetime prevalence of Bulimia&#10;Nervosa among women is&#10;approximately 1 %-3%;&#10; the rate of occurrence of t..."/>
          <p:cNvSpPr>
            <a:spLocks noChangeAspect="1" noChangeArrowheads="1"/>
          </p:cNvSpPr>
          <p:nvPr/>
        </p:nvSpPr>
        <p:spPr bwMode="auto">
          <a:xfrm>
            <a:off x="654685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38" name="AutoShape 43" descr="COURSE&#10; Bulimia Nervosa usually begins in late&#10;adolescence or early adult life.&#10; The binge eating frequently begins&#10;duri..."/>
          <p:cNvSpPr>
            <a:spLocks noChangeAspect="1" noChangeArrowheads="1"/>
          </p:cNvSpPr>
          <p:nvPr/>
        </p:nvSpPr>
        <p:spPr bwMode="auto">
          <a:xfrm>
            <a:off x="674052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39" name="AutoShape 44" descr="PROGNOSIS&#10; Long-term follow-ups of individuals&#10;with bulimia nervosa reveal that&#10;about 70% recover, although&#10;about 10% rem..."/>
          <p:cNvSpPr>
            <a:spLocks noChangeAspect="1" noChangeArrowheads="1"/>
          </p:cNvSpPr>
          <p:nvPr/>
        </p:nvSpPr>
        <p:spPr bwMode="auto">
          <a:xfrm>
            <a:off x="693420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40" name="AutoShape 45" descr="PROGNOSIS&#10; Individuals with bulimia nervosa who&#10;binge and vomit more, and&#10;have comorbid substance&#10;abuse or a history of&#10;d..."/>
          <p:cNvSpPr>
            <a:spLocks noChangeAspect="1" noChangeArrowheads="1"/>
          </p:cNvSpPr>
          <p:nvPr/>
        </p:nvSpPr>
        <p:spPr bwMode="auto">
          <a:xfrm>
            <a:off x="712787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41" name="AutoShape 46" descr="Key Point:&#10; One striking difference between&#10;anorexia and bulimia is weight&#10;loss; individuals with anorexia&#10;nervosa lose a..."/>
          <p:cNvSpPr>
            <a:spLocks noChangeAspect="1" noChangeArrowheads="1"/>
          </p:cNvSpPr>
          <p:nvPr/>
        </p:nvSpPr>
        <p:spPr bwMode="auto">
          <a:xfrm>
            <a:off x="732155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42" name="AutoShape 47" descr="ETIOLOGY OF EATING&#10;DISORDERS&#10;GENETIC FACTORS&#10; Both disorders (Anorexia and Bulimia)&#10;tend to run in families, and twin&#10;stu..."/>
          <p:cNvSpPr>
            <a:spLocks noChangeAspect="1" noChangeArrowheads="1"/>
          </p:cNvSpPr>
          <p:nvPr/>
        </p:nvSpPr>
        <p:spPr bwMode="auto">
          <a:xfrm>
            <a:off x="751522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43" name="AutoShape 48" descr="ETIOLOGY OF EATING&#10;DISORDERS&#10;GENETIC FACTORS&#10; Serotonin may play a role in&#10;bulimia, with studies finding a&#10;decrease in se..."/>
          <p:cNvSpPr>
            <a:spLocks noChangeAspect="1" noChangeArrowheads="1"/>
          </p:cNvSpPr>
          <p:nvPr/>
        </p:nvSpPr>
        <p:spPr bwMode="auto">
          <a:xfrm>
            <a:off x="770890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44" name="AutoShape 49" descr="ETIOLOGY OF EATING&#10;DISORDERS&#10;GENETIC FACTORS&#10;Newer research suggests&#10;dopamine may play a role&#10;in restrained eating&#10; "/>
          <p:cNvSpPr>
            <a:spLocks noChangeAspect="1" noChangeArrowheads="1"/>
          </p:cNvSpPr>
          <p:nvPr/>
        </p:nvSpPr>
        <p:spPr bwMode="auto">
          <a:xfrm>
            <a:off x="790257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45" name="AutoShape 50" descr="ETIOLOGY OF EATING&#10;DISORDERS&#10;SOCIOCULTURAL&#10;STANDARDS&#10; As sociocultural&#10;standards changed&#10;to favor a&#10;thinner shape&#10;as the ..."/>
          <p:cNvSpPr>
            <a:spLocks noChangeAspect="1" noChangeArrowheads="1"/>
          </p:cNvSpPr>
          <p:nvPr/>
        </p:nvSpPr>
        <p:spPr bwMode="auto">
          <a:xfrm>
            <a:off x="809625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46" name="AutoShape 51" descr="ETIOLOGY OF EATING&#10;DISORDERS&#10;PSYCHOLOGICAL LEVEL&#10; Psychodynamic theories of eating&#10;disorders emphasize parent-child&#10;relat..."/>
          <p:cNvSpPr>
            <a:spLocks noChangeAspect="1" noChangeArrowheads="1"/>
          </p:cNvSpPr>
          <p:nvPr/>
        </p:nvSpPr>
        <p:spPr bwMode="auto">
          <a:xfrm>
            <a:off x="828992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47" name="AutoShape 52" descr="ETIOLOGY OF EATING&#10;DISORDERS&#10;PSYCHOLOGICAL LEVEL&#10; Studies of personality have found that&#10;patients with eating disorders a..."/>
          <p:cNvSpPr>
            <a:spLocks noChangeAspect="1" noChangeArrowheads="1"/>
          </p:cNvSpPr>
          <p:nvPr/>
        </p:nvSpPr>
        <p:spPr bwMode="auto">
          <a:xfrm>
            <a:off x="848360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48" name="AutoShape 53" descr="COGNITIVE BEHAVIORAL&#10;THEORIES&#10; Cognitive behavioral&#10;theories of eating&#10;disorders propose&#10;that fear of&#10;being fat and&#10;body-..."/>
          <p:cNvSpPr>
            <a:spLocks noChangeAspect="1" noChangeArrowheads="1"/>
          </p:cNvSpPr>
          <p:nvPr/>
        </p:nvSpPr>
        <p:spPr bwMode="auto">
          <a:xfrm>
            <a:off x="867727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49" name="AutoShape 54" descr="COGNITIVE BEHAVIORAL&#10;THEORIES&#10; Among patients with bulimia nervosa,&#10;negative affect and stress&#10;precipitate binges that cr..."/>
          <p:cNvSpPr>
            <a:spLocks noChangeAspect="1" noChangeArrowheads="1"/>
          </p:cNvSpPr>
          <p:nvPr/>
        </p:nvSpPr>
        <p:spPr bwMode="auto">
          <a:xfrm>
            <a:off x="887095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50" name="AutoShape 55" descr="PSYCHOLOGICAL TREATMENT&#10;OF ANOREXIA NERVOSA&#10; Therapy for anorexia is generally&#10;believed to be a two-tiered&#10;process.&#10; Imm..."/>
          <p:cNvSpPr>
            <a:spLocks noChangeAspect="1" noChangeArrowheads="1"/>
          </p:cNvSpPr>
          <p:nvPr/>
        </p:nvSpPr>
        <p:spPr bwMode="auto">
          <a:xfrm>
            <a:off x="906462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51" name="AutoShape 56" descr="PSYCHOLOGICAL TREATMENT&#10;OF ANOREXIA NERVOSA&#10; Family&#10;therapy&#10; The therapist&#10;sees the family&#10;at a family&#10;lunch&#10;session.&#10; "/>
          <p:cNvSpPr>
            <a:spLocks noChangeAspect="1" noChangeArrowheads="1"/>
          </p:cNvSpPr>
          <p:nvPr/>
        </p:nvSpPr>
        <p:spPr bwMode="auto">
          <a:xfrm>
            <a:off x="925830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52" name="AutoShape 57" descr="Family Therapy&#10; One strategy is to instruct each parent&#10;to try individually to force the&#10;child to eat. The other parent m..."/>
          <p:cNvSpPr>
            <a:spLocks noChangeAspect="1" noChangeArrowheads="1"/>
          </p:cNvSpPr>
          <p:nvPr/>
        </p:nvSpPr>
        <p:spPr bwMode="auto">
          <a:xfrm>
            <a:off x="945197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53" name="AutoShape 58" descr="Family Therapy&#10; Thus, rather than being a focus of&#10;conflict, the child’s eating&#10;will produce cooperation&#10;and increase par..."/>
          <p:cNvSpPr>
            <a:spLocks noChangeAspect="1" noChangeArrowheads="1"/>
          </p:cNvSpPr>
          <p:nvPr/>
        </p:nvSpPr>
        <p:spPr bwMode="auto">
          <a:xfrm>
            <a:off x="964565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54" name="AutoShape 59" descr="PSYCHOLOGICAL TREATMENT&#10;OF BULIMIA NERVOSA&#10; The overall goal of treatment in&#10;bulimia nervosa is to develop&#10;normal eating ..."/>
          <p:cNvSpPr>
            <a:spLocks noChangeAspect="1" noChangeArrowheads="1"/>
          </p:cNvSpPr>
          <p:nvPr/>
        </p:nvSpPr>
        <p:spPr bwMode="auto">
          <a:xfrm>
            <a:off x="983932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55" name="AutoShape 60" descr="PSYCHOLOGICAL TREATMENT&#10;OF BULIMIA NERVOSA&#10; Cognitive behavior therapy (CBT) is&#10;the best validated and most current stand..."/>
          <p:cNvSpPr>
            <a:spLocks noChangeAspect="1" noChangeArrowheads="1"/>
          </p:cNvSpPr>
          <p:nvPr/>
        </p:nvSpPr>
        <p:spPr bwMode="auto">
          <a:xfrm>
            <a:off x="1003300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56" name="AutoShape 61" descr="PSYCHOLOGICAL TREATMENT&#10;OF BULIMIA NERVOSA&#10; One intervention that is sometimes used&#10;in the cognitive behavioral treatment..."/>
          <p:cNvSpPr>
            <a:spLocks noChangeAspect="1" noChangeArrowheads="1"/>
          </p:cNvSpPr>
          <p:nvPr/>
        </p:nvSpPr>
        <p:spPr bwMode="auto">
          <a:xfrm>
            <a:off x="1022667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57" name="AutoShape 62" descr="PSYCHOLOGICAL TREATMENT&#10;OF BULIMIA NERVOSA&#10; To improve on CBT, some investigators are&#10;examining one important aspect –exp..."/>
          <p:cNvSpPr>
            <a:spLocks noChangeAspect="1" noChangeArrowheads="1"/>
          </p:cNvSpPr>
          <p:nvPr/>
        </p:nvSpPr>
        <p:spPr bwMode="auto">
          <a:xfrm>
            <a:off x="1042035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58" name="AutoShape 63" descr="ANTIDEPRESSANTS&#10; Although somewhat effective, drop-out&#10;rates from drug-treatment&#10;programs are high and relapse is&#10;common ..."/>
          <p:cNvSpPr>
            <a:spLocks noChangeAspect="1" noChangeArrowheads="1"/>
          </p:cNvSpPr>
          <p:nvPr/>
        </p:nvSpPr>
        <p:spPr bwMode="auto">
          <a:xfrm>
            <a:off x="1061402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59" name="AutoShape 64" descr="Eating Disorder&#10;Not Otherwise Specified&#10; "/>
          <p:cNvSpPr>
            <a:spLocks noChangeAspect="1" noChangeArrowheads="1"/>
          </p:cNvSpPr>
          <p:nvPr/>
        </p:nvSpPr>
        <p:spPr bwMode="auto">
          <a:xfrm>
            <a:off x="1080770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60" name="AutoShape 65" descr="Eating Disorder&#10;Not Otherwise Specified&#10;The Eating Disorder Not Otherwise Specified&#10;category is for disorders of eating th..."/>
          <p:cNvSpPr>
            <a:spLocks noChangeAspect="1" noChangeArrowheads="1"/>
          </p:cNvSpPr>
          <p:nvPr/>
        </p:nvSpPr>
        <p:spPr bwMode="auto">
          <a:xfrm>
            <a:off x="1100137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61" name="AutoShape 66" descr="Eating Disorder&#10;Not Otherwise Specified&#10;3. All of the criteria for Bulimia Nervosa are met except&#10;that the binge eating an..."/>
          <p:cNvSpPr>
            <a:spLocks noChangeAspect="1" noChangeArrowheads="1"/>
          </p:cNvSpPr>
          <p:nvPr/>
        </p:nvSpPr>
        <p:spPr bwMode="auto">
          <a:xfrm>
            <a:off x="1119505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62" name="AutoShape 67" descr="PREVENTIVE INTERVENTIONS&#10;FOR EATING DISORDERS&#10; Psychoeducational Approaches.&#10;The focus is on educating children and&#10;adole..."/>
          <p:cNvSpPr>
            <a:spLocks noChangeAspect="1" noChangeArrowheads="1"/>
          </p:cNvSpPr>
          <p:nvPr/>
        </p:nvSpPr>
        <p:spPr bwMode="auto">
          <a:xfrm>
            <a:off x="1138872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63" name="AutoShape 68" descr="Society’s Preoccupation with&#10;Thinness&#10; After winning Miss&#10;Universe (1996),&#10;she gained a few&#10;pounds, some&#10;people became&#10;ou..."/>
          <p:cNvSpPr>
            <a:spLocks noChangeAspect="1" noChangeArrowheads="1"/>
          </p:cNvSpPr>
          <p:nvPr/>
        </p:nvSpPr>
        <p:spPr bwMode="auto">
          <a:xfrm>
            <a:off x="1158240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64" name="AutoShape 69" descr="PREVENTIVE INTERVENTIONS&#10;FOR EATING DISORDERS&#10; Risk Factor Approach. The&#10;focus here is on identifying&#10;individuals with kn..."/>
          <p:cNvSpPr>
            <a:spLocks noChangeAspect="1" noChangeArrowheads="1"/>
          </p:cNvSpPr>
          <p:nvPr/>
        </p:nvSpPr>
        <p:spPr bwMode="auto">
          <a:xfrm>
            <a:off x="1177607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65" name="AutoShape 70" descr="Thank You!!!&#10; "/>
          <p:cNvSpPr>
            <a:spLocks noChangeAspect="1" noChangeArrowheads="1"/>
          </p:cNvSpPr>
          <p:nvPr/>
        </p:nvSpPr>
        <p:spPr bwMode="auto">
          <a:xfrm>
            <a:off x="11969750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66" name="AutoShape 71" descr="Eating disorders"/>
          <p:cNvSpPr>
            <a:spLocks noChangeAspect="1" noChangeArrowheads="1"/>
          </p:cNvSpPr>
          <p:nvPr/>
        </p:nvSpPr>
        <p:spPr bwMode="auto">
          <a:xfrm>
            <a:off x="12163425" y="-60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67" name="AutoShape 72"/>
          <p:cNvSpPr>
            <a:spLocks noChangeAspect="1" noChangeArrowheads="1"/>
          </p:cNvSpPr>
          <p:nvPr/>
        </p:nvSpPr>
        <p:spPr bwMode="auto">
          <a:xfrm>
            <a:off x="155575" y="-460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7514"/>
            <a:ext cx="8229600" cy="72547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Rumination </a:t>
            </a:r>
            <a:endParaRPr lang="ar-S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Autofit/>
          </a:bodyPr>
          <a:lstStyle/>
          <a:p>
            <a:endParaRPr lang="en-US" sz="2800" dirty="0" smtClean="0"/>
          </a:p>
          <a:p>
            <a:r>
              <a:rPr lang="en-US" sz="2800" dirty="0" smtClean="0"/>
              <a:t>A. Repeated regurgitation of food over a period of at least 1 month. Regurgitated food may be re-chewed, re-swallowed, or spit out.</a:t>
            </a:r>
          </a:p>
          <a:p>
            <a:endParaRPr lang="en-US" sz="2800" dirty="0" smtClean="0"/>
          </a:p>
          <a:p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The repeated regurgitation is not attributable to an associated gastrointestinal or other medical condition (e.g.,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gastro-esophageal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reflux, pyloric </a:t>
            </a:r>
            <a:r>
              <a:rPr lang="en-US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stenoses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C. The eating disturbance </a:t>
            </a:r>
            <a:r>
              <a:rPr lang="en-US" b="1" i="1" u="sng" dirty="0" smtClean="0"/>
              <a:t>does not occur exclusively during the course of </a:t>
            </a:r>
            <a:r>
              <a:rPr lang="en-US" b="1" i="1" u="sng" dirty="0" smtClean="0"/>
              <a:t>other eating disorders</a:t>
            </a:r>
            <a:endParaRPr lang="en-US" b="1" dirty="0" smtClean="0"/>
          </a:p>
          <a:p>
            <a:r>
              <a:rPr lang="en-US" dirty="0" smtClean="0"/>
              <a:t>D. If the symptoms occur in the context of another mental disorder (e.g., intellectual disability [Intellectual developmental disorder] or another </a:t>
            </a:r>
            <a:r>
              <a:rPr lang="en-US" dirty="0" err="1" smtClean="0"/>
              <a:t>neuro</a:t>
            </a:r>
            <a:r>
              <a:rPr lang="en-US" dirty="0" smtClean="0"/>
              <a:t>-developmental disorder), they are sufficiently severe to warrant additional clinical attention.</a:t>
            </a:r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Image result for rumination disord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41" y="522563"/>
            <a:ext cx="3588863" cy="2194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https://encrypted-tbn0.gstatic.com/images?q=tbn:ANd9GcTlkedsh-2RvnOjY4UF49CWsb5GvdOe1tP9mvr0mJJmUGUEfdLD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5436" y="2852936"/>
            <a:ext cx="5088564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51920" y="908720"/>
            <a:ext cx="45365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Avoidant / Restrictive food intake disorder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Avoidant / Restrictive food intake disorder</a:t>
            </a:r>
            <a:endParaRPr lang="ar-S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35785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 An eating or feeding disturbance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e.g.,</a:t>
            </a:r>
          </a:p>
          <a:p>
            <a:pPr lvl="1"/>
            <a:r>
              <a:rPr lang="en-US" dirty="0" smtClean="0"/>
              <a:t>Apparent </a:t>
            </a:r>
            <a:r>
              <a:rPr lang="en-US" dirty="0" smtClean="0"/>
              <a:t>lack of interest in eating or </a:t>
            </a:r>
            <a:r>
              <a:rPr lang="en-US" dirty="0" smtClean="0"/>
              <a:t>food</a:t>
            </a:r>
          </a:p>
          <a:p>
            <a:pPr lvl="1"/>
            <a:r>
              <a:rPr lang="en-US" dirty="0" smtClean="0"/>
              <a:t>Avoidance </a:t>
            </a:r>
            <a:r>
              <a:rPr lang="en-US" dirty="0" smtClean="0"/>
              <a:t>based on the sensory characteristics of </a:t>
            </a:r>
            <a:r>
              <a:rPr lang="en-US" dirty="0" smtClean="0"/>
              <a:t>food</a:t>
            </a:r>
          </a:p>
          <a:p>
            <a:pPr lvl="1"/>
            <a:r>
              <a:rPr lang="en-US" dirty="0" smtClean="0"/>
              <a:t>Concern </a:t>
            </a:r>
            <a:r>
              <a:rPr lang="en-US" dirty="0" smtClean="0"/>
              <a:t>about aversive consequences of </a:t>
            </a:r>
            <a:r>
              <a:rPr lang="en-US" dirty="0" smtClean="0"/>
              <a:t>eating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These behaviors lead  persistent failure to meet appropriate nutritional and/or energy needs associated with one (or more) of the following:</a:t>
            </a:r>
          </a:p>
          <a:p>
            <a:r>
              <a:rPr lang="en-US" dirty="0" smtClean="0"/>
              <a:t>Significant weight loss (or failure to achieve expected weight gain or faltering growth in children).</a:t>
            </a:r>
          </a:p>
          <a:p>
            <a:r>
              <a:rPr lang="en-US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Significant nutritional deficiency.</a:t>
            </a:r>
          </a:p>
          <a:p>
            <a:r>
              <a:rPr lang="en-US" dirty="0" smtClean="0"/>
              <a:t>Dependence on internal feeding or oral nutritional supplements.</a:t>
            </a:r>
          </a:p>
          <a:p>
            <a:r>
              <a:rPr lang="en-US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Marked interference with psychosocial functioning.</a:t>
            </a:r>
            <a:endParaRPr lang="ar-SA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Avoidant / Restrictive food intake disorder</a:t>
            </a:r>
            <a:endParaRPr lang="ar-S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715016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B. The disturbance is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explained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lack of available food or by an associated culturally sanctioned practice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C. The eating disturbance does not occur exclusively during the course of </a:t>
            </a:r>
            <a:r>
              <a:rPr lang="en-US" dirty="0" smtClean="0"/>
              <a:t>any other eating disorder </a:t>
            </a:r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D.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Exclude any concurrent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medical condition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 another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mental disorder</a:t>
            </a:r>
            <a:r>
              <a:rPr lang="en-US" dirty="0" smtClean="0"/>
              <a:t>. </a:t>
            </a:r>
            <a:endParaRPr lang="ar-S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26" descr="http://rds.yahoo.com/S=96062883/K=anorexia+nervosa/v=2/l=IVI/*-http://www.fatherless.net/images/skeleton1.jpg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152400" y="44624"/>
            <a:ext cx="2590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C:\Documents and Settings\MC\My Documents\My Pictures\image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08920" y="3068960"/>
            <a:ext cx="2743200" cy="3484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059832" y="1628800"/>
            <a:ext cx="25922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Anorexia Nervosa</a:t>
            </a:r>
          </a:p>
        </p:txBody>
      </p:sp>
      <p:pic>
        <p:nvPicPr>
          <p:cNvPr id="13314" name="Picture 2" descr="https://encrypted-tbn2.gstatic.com/images?q=tbn:ANd9GcRJNqVkMPY_PwQj8EirwgdaxJX_kB5MAQa-cr5mhTPzmEx40vkL2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764704"/>
            <a:ext cx="2937520" cy="5788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icoche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Anorexia Nervosa</a:t>
            </a:r>
            <a:endParaRPr lang="ar-S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7216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A. Restriction of energy intake relative to requirements, leading to a significantly low body Weight in the context of age, sex, developmental trajectory, and physical health. </a:t>
            </a:r>
          </a:p>
          <a:p>
            <a:r>
              <a:rPr lang="en-US" dirty="0" smtClean="0"/>
              <a:t>B. Intense fear of gaining weight or of becoming fat, or persistent behavior that interferes with weight gain, even though at a significantly low weight.</a:t>
            </a:r>
          </a:p>
          <a:p>
            <a:r>
              <a:rPr lang="en-US" dirty="0" smtClean="0"/>
              <a:t>C. Disturbance in the way in which one’s body weight or shape is experienced, undue influence of body weight or shape on self-evaluation, or persistent lack of recognition of the seriousness of the current low body weight.</a:t>
            </a:r>
            <a:endParaRPr lang="ar-SA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Autofit/>
          </a:bodyPr>
          <a:lstStyle/>
          <a:p>
            <a:r>
              <a:rPr lang="en-US" sz="3600" dirty="0" smtClean="0"/>
              <a:t>Anorexia Nervosa</a:t>
            </a:r>
            <a:endParaRPr lang="ar-S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92500" lnSpcReduction="20000"/>
          </a:bodyPr>
          <a:lstStyle/>
          <a:p>
            <a:r>
              <a:rPr lang="en-US" b="1" i="1" u="sng" dirty="0" smtClean="0">
                <a:solidFill>
                  <a:srgbClr val="FF0000"/>
                </a:solidFill>
              </a:rPr>
              <a:t>Restricting type</a:t>
            </a:r>
            <a:r>
              <a:rPr lang="en-US" b="1" dirty="0" smtClean="0"/>
              <a:t>: </a:t>
            </a:r>
            <a:r>
              <a:rPr lang="en-US" dirty="0" smtClean="0"/>
              <a:t>During the last 3 months, the individual has not engaged in recurrent episodes of binge eating or purging behavior (i.e., self-induced vomiting or the misuse of laxatives, diuretics, or enemas). Weight loss is done through dieting, fasting, and/or excessive exercise.</a:t>
            </a:r>
          </a:p>
          <a:p>
            <a:r>
              <a:rPr lang="en-US" b="1" i="1" dirty="0" smtClean="0">
                <a:solidFill>
                  <a:srgbClr val="FF0000"/>
                </a:solidFill>
              </a:rPr>
              <a:t>Binge-eating/purging type</a:t>
            </a:r>
            <a:r>
              <a:rPr lang="en-US" b="1" i="1" dirty="0" smtClean="0"/>
              <a:t>: </a:t>
            </a:r>
            <a:r>
              <a:rPr lang="en-US" dirty="0" smtClean="0"/>
              <a:t>During the last 3 months, the individual has engaged in recurrent episodes of binge eating or purging behavior (i.e., self-induced vomiting or the misuse of laxatives, diuretics, or enemas).</a:t>
            </a:r>
            <a:endParaRPr lang="ar-SA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Anorexia Nervosa</a:t>
            </a:r>
            <a:endParaRPr lang="ar-S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FF0000"/>
                </a:solidFill>
              </a:rPr>
              <a:t>Specify current severity: (according to WHO measurement)</a:t>
            </a:r>
          </a:p>
          <a:p>
            <a:pPr lvl="1"/>
            <a:r>
              <a:rPr lang="en-US" dirty="0" smtClean="0"/>
              <a:t>Mild: BMI&gt;17kg/m2</a:t>
            </a:r>
          </a:p>
          <a:p>
            <a:pPr lvl="1"/>
            <a:r>
              <a:rPr lang="en-US" dirty="0" smtClean="0"/>
              <a:t>Moderate: BM116-16.99 kg/m^</a:t>
            </a:r>
          </a:p>
          <a:p>
            <a:pPr lvl="1"/>
            <a:r>
              <a:rPr lang="en-US" dirty="0" smtClean="0"/>
              <a:t>Severe: BM115-15.99 kg/m^</a:t>
            </a:r>
          </a:p>
          <a:p>
            <a:pPr lvl="1"/>
            <a:r>
              <a:rPr lang="en-US" dirty="0" smtClean="0"/>
              <a:t>Extreme: BMI &lt; 15 kg/m^</a:t>
            </a:r>
            <a:endParaRPr lang="ar-S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Subtypes Anorexia Nervosa</a:t>
            </a:r>
            <a:endParaRPr lang="ar-S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1903"/>
            <a:ext cx="8229600" cy="505461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Most individuals with the binge-eating/purging type of anorexia nervosa who binge eat also purge through self-induced vomiting or the misuse of laxatives, diuretics, or enemas.</a:t>
            </a:r>
          </a:p>
          <a:p>
            <a:r>
              <a:rPr lang="en-US" dirty="0" smtClean="0"/>
              <a:t>Some individuals with this subtype of anorexia nervosa do not binge eat but do regularly purge after the consumption of small amounts of food.</a:t>
            </a:r>
          </a:p>
          <a:p>
            <a:r>
              <a:rPr lang="en-US" dirty="0" smtClean="0"/>
              <a:t>Crossover between the subtypes over the course of the disorder is not uncommon; therefore, subtype description should be used to describe current symptoms rather than longitudinal course.</a:t>
            </a:r>
            <a:endParaRPr lang="ar-S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en-US" altLang="en-US" dirty="0" smtClean="0"/>
              <a:t>What are eating disorders?</a:t>
            </a:r>
            <a:endParaRPr lang="ar-JO" altLang="en-US" dirty="0" smtClean="0"/>
          </a:p>
        </p:txBody>
      </p:sp>
      <p:sp>
        <p:nvSpPr>
          <p:cNvPr id="4100" name="Content Placeholder 5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953000"/>
          </a:xfrm>
        </p:spPr>
        <p:txBody>
          <a:bodyPr/>
          <a:lstStyle/>
          <a:p>
            <a:r>
              <a:rPr lang="en-US" altLang="en-US" dirty="0" smtClean="0">
                <a:solidFill>
                  <a:srgbClr val="000000"/>
                </a:solidFill>
              </a:rPr>
              <a:t>People with eating disorders often use food and the </a:t>
            </a:r>
            <a:r>
              <a:rPr lang="en-US" altLang="en-US" b="1" dirty="0" smtClean="0">
                <a:solidFill>
                  <a:srgbClr val="000000"/>
                </a:solidFill>
              </a:rPr>
              <a:t>control of food</a:t>
            </a:r>
            <a:r>
              <a:rPr lang="en-US" altLang="en-US" dirty="0" smtClean="0">
                <a:solidFill>
                  <a:srgbClr val="000000"/>
                </a:solidFill>
              </a:rPr>
              <a:t> in an attempt to compensate for feelings and emotions that may otherwise seem over-whelming. </a:t>
            </a:r>
          </a:p>
          <a:p>
            <a:r>
              <a:rPr lang="en-US" altLang="en-US" dirty="0" smtClean="0">
                <a:solidFill>
                  <a:srgbClr val="000000"/>
                </a:solidFill>
              </a:rPr>
              <a:t>It is an unhealthy way to cope with painful emotions and to feel in control of one’s life</a:t>
            </a:r>
          </a:p>
          <a:p>
            <a:r>
              <a:rPr lang="en-US" altLang="en-US" dirty="0" smtClean="0">
                <a:solidFill>
                  <a:srgbClr val="000000"/>
                </a:solidFill>
              </a:rPr>
              <a:t>Affect </a:t>
            </a:r>
            <a:r>
              <a:rPr lang="en-US" altLang="en-US" dirty="0" smtClean="0">
                <a:solidFill>
                  <a:srgbClr val="000000"/>
                </a:solidFill>
              </a:rPr>
              <a:t>10% </a:t>
            </a:r>
            <a:r>
              <a:rPr lang="en-US" altLang="en-US" dirty="0" smtClean="0">
                <a:solidFill>
                  <a:srgbClr val="000000"/>
                </a:solidFill>
              </a:rPr>
              <a:t>of young women &amp; </a:t>
            </a:r>
            <a:r>
              <a:rPr lang="en-US" altLang="en-US" dirty="0" smtClean="0">
                <a:solidFill>
                  <a:srgbClr val="000000"/>
                </a:solidFill>
              </a:rPr>
              <a:t>1% </a:t>
            </a:r>
            <a:r>
              <a:rPr lang="en-US" altLang="en-US" dirty="0" smtClean="0">
                <a:solidFill>
                  <a:srgbClr val="000000"/>
                </a:solidFill>
              </a:rPr>
              <a:t>of the affected are male </a:t>
            </a:r>
          </a:p>
          <a:p>
            <a:r>
              <a:rPr lang="en-US" altLang="en-US" dirty="0" smtClean="0">
                <a:solidFill>
                  <a:srgbClr val="000000"/>
                </a:solidFill>
              </a:rPr>
              <a:t>Most vulnerable age 12 -30 </a:t>
            </a:r>
          </a:p>
          <a:p>
            <a:endParaRPr lang="ar-JO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en-US" sz="3600" dirty="0" smtClean="0"/>
              <a:t>Anorexia Nervosa</a:t>
            </a:r>
            <a:endParaRPr lang="ar-S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r>
              <a:rPr lang="en-US" dirty="0" smtClean="0"/>
              <a:t>Physiological disturbances, including amenorrhea and vital sign abnormalities, are common. </a:t>
            </a:r>
          </a:p>
          <a:p>
            <a:r>
              <a:rPr lang="en-US" dirty="0" smtClean="0"/>
              <a:t>Physiological disturbances associated with malnutrition are reversible with nutritional rehabilitation, some, loss of bone mineral density, are often not completely reversible. </a:t>
            </a:r>
          </a:p>
          <a:p>
            <a:r>
              <a:rPr lang="en-US" dirty="0" smtClean="0"/>
              <a:t>Some clients might show lab result changes others might not show any change</a:t>
            </a:r>
            <a:endParaRPr lang="ar-SA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Anorexia: Associated features </a:t>
            </a:r>
            <a:endParaRPr lang="ar-S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dirty="0" smtClean="0"/>
              <a:t>Depressive features increase risk for suicide </a:t>
            </a:r>
          </a:p>
          <a:p>
            <a:r>
              <a:rPr lang="en-US" dirty="0" smtClean="0"/>
              <a:t>OCD features </a:t>
            </a:r>
          </a:p>
          <a:p>
            <a:r>
              <a:rPr lang="en-US" dirty="0" smtClean="0"/>
              <a:t>Other features sometimes associated with anorexia nervosa include concerns about:</a:t>
            </a:r>
          </a:p>
          <a:p>
            <a:r>
              <a:rPr lang="en-US" dirty="0" smtClean="0"/>
              <a:t>Feelings </a:t>
            </a:r>
            <a:r>
              <a:rPr lang="en-US" dirty="0" smtClean="0"/>
              <a:t>of ineffectiveness, </a:t>
            </a:r>
          </a:p>
          <a:p>
            <a:r>
              <a:rPr lang="en-US" dirty="0"/>
              <a:t>S</a:t>
            </a:r>
            <a:r>
              <a:rPr lang="en-US" dirty="0" smtClean="0"/>
              <a:t>trong </a:t>
            </a:r>
            <a:r>
              <a:rPr lang="en-US" dirty="0" smtClean="0"/>
              <a:t>desire to control one's environment,</a:t>
            </a:r>
          </a:p>
          <a:p>
            <a:r>
              <a:rPr lang="en-US" dirty="0" smtClean="0"/>
              <a:t>Limited </a:t>
            </a:r>
            <a:r>
              <a:rPr lang="en-US" dirty="0" smtClean="0"/>
              <a:t>social spontaneity, </a:t>
            </a:r>
          </a:p>
          <a:p>
            <a:r>
              <a:rPr lang="en-US" dirty="0" smtClean="0"/>
              <a:t>overly restrained emotional expression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en-GB" altLang="en-US" sz="3200" b="1" dirty="0" smtClean="0"/>
              <a:t>Other features of the disorder</a:t>
            </a:r>
            <a:endParaRPr lang="ar-JO" altLang="en-US" sz="3200" b="1" dirty="0" smtClean="0">
              <a:cs typeface="Arial" charset="0"/>
            </a:endParaRPr>
          </a:p>
        </p:txBody>
      </p:sp>
      <p:sp>
        <p:nvSpPr>
          <p:cNvPr id="12292" name="Content Placeholder 5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dirty="0" smtClean="0"/>
              <a:t>Thinks continuously about food.</a:t>
            </a:r>
          </a:p>
          <a:p>
            <a:pPr eaLnBrk="1" hangingPunct="1"/>
            <a:r>
              <a:rPr lang="en-GB" altLang="en-US" dirty="0" smtClean="0"/>
              <a:t>Refusal to eat with family or in public places</a:t>
            </a:r>
            <a:r>
              <a:rPr lang="en-GB" altLang="en-US" dirty="0" smtClean="0"/>
              <a:t>.</a:t>
            </a:r>
          </a:p>
          <a:p>
            <a:r>
              <a:rPr lang="en-GB" altLang="en-US" dirty="0"/>
              <a:t>Exhibit peculiar behaviours around food such as: </a:t>
            </a:r>
          </a:p>
          <a:p>
            <a:pPr lvl="1"/>
            <a:r>
              <a:rPr lang="en-GB" altLang="en-US" sz="3200" dirty="0"/>
              <a:t>	Collect food not eaten.</a:t>
            </a:r>
          </a:p>
          <a:p>
            <a:pPr lvl="1"/>
            <a:r>
              <a:rPr lang="en-GB" altLang="en-US" sz="3200" dirty="0"/>
              <a:t>	Carry food in pocket.</a:t>
            </a:r>
          </a:p>
          <a:p>
            <a:pPr lvl="1"/>
            <a:r>
              <a:rPr lang="en-GB" altLang="en-US" sz="3200" dirty="0"/>
              <a:t>	Dispose food in different places.</a:t>
            </a:r>
          </a:p>
          <a:p>
            <a:pPr lvl="1"/>
            <a:r>
              <a:rPr lang="en-GB" altLang="en-US" sz="3200" dirty="0"/>
              <a:t>	When eating cuts food into small pieces.</a:t>
            </a:r>
          </a:p>
          <a:p>
            <a:pPr lvl="1"/>
            <a:r>
              <a:rPr lang="en-GB" altLang="en-US" sz="3200" dirty="0"/>
              <a:t>	If confronted with their behaviours they will deny it</a:t>
            </a:r>
            <a:r>
              <a:rPr lang="en-GB" altLang="en-US" sz="3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213083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en-GB" altLang="en-US" sz="3200" b="1" dirty="0"/>
              <a:t>Other features of the disorder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400600"/>
          </a:xfrm>
        </p:spPr>
        <p:txBody>
          <a:bodyPr>
            <a:normAutofit fontScale="92500" lnSpcReduction="10000"/>
          </a:bodyPr>
          <a:lstStyle/>
          <a:p>
            <a:r>
              <a:rPr lang="en-GB" altLang="en-US" dirty="0"/>
              <a:t>Exhibit peculiar behaviours around food such as: </a:t>
            </a:r>
            <a:endParaRPr lang="en-GB" altLang="en-US" dirty="0" smtClean="0"/>
          </a:p>
          <a:p>
            <a:pPr lvl="1"/>
            <a:r>
              <a:rPr lang="en-US" altLang="en-US" sz="3200" dirty="0">
                <a:solidFill>
                  <a:srgbClr val="000000"/>
                </a:solidFill>
              </a:rPr>
              <a:t>Drinks full glass of ice water (with lemon, optional) and consume it before meals.</a:t>
            </a:r>
          </a:p>
          <a:p>
            <a:pPr lvl="1"/>
            <a:r>
              <a:rPr lang="en-US" altLang="en-US" sz="3200" dirty="0">
                <a:solidFill>
                  <a:srgbClr val="000000"/>
                </a:solidFill>
              </a:rPr>
              <a:t>Develops a specific pattern of eating such as eats a bit puts the spoon down and then drinks water wait for a while then eats a bite and carry the same pattern tell finishing the meal</a:t>
            </a:r>
          </a:p>
          <a:p>
            <a:pPr lvl="1"/>
            <a:r>
              <a:rPr lang="en-US" altLang="en-US" sz="3200" dirty="0">
                <a:solidFill>
                  <a:srgbClr val="000000"/>
                </a:solidFill>
              </a:rPr>
              <a:t>Avoid all breaded or battered items, fried items, </a:t>
            </a:r>
            <a:r>
              <a:rPr lang="en-US" altLang="en-US" sz="3200" dirty="0" err="1">
                <a:solidFill>
                  <a:srgbClr val="000000"/>
                </a:solidFill>
              </a:rPr>
              <a:t>sauted</a:t>
            </a:r>
            <a:r>
              <a:rPr lang="en-US" altLang="en-US" sz="3200" dirty="0">
                <a:solidFill>
                  <a:srgbClr val="000000"/>
                </a:solidFill>
              </a:rPr>
              <a:t> items, breads, pasta, rice, sweet drinks, and of course, desserts. </a:t>
            </a:r>
          </a:p>
          <a:p>
            <a:pPr lvl="1"/>
            <a:r>
              <a:rPr lang="en-GB" altLang="en-US" sz="3200" dirty="0"/>
              <a:t>Decrease carbohydrate and decrease fat in food</a:t>
            </a:r>
            <a:endParaRPr lang="en-GB" altLang="en-US" sz="3200" b="1" dirty="0"/>
          </a:p>
          <a:p>
            <a:endParaRPr lang="en-GB" altLang="en-US" dirty="0" smtClean="0"/>
          </a:p>
          <a:p>
            <a:endParaRPr lang="en-GB" alt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0231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itle 4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92163"/>
          </a:xfrm>
        </p:spPr>
        <p:txBody>
          <a:bodyPr>
            <a:normAutofit fontScale="90000"/>
          </a:bodyPr>
          <a:lstStyle/>
          <a:p>
            <a:r>
              <a:rPr lang="en-US" altLang="en-US" sz="3200" b="1" smtClean="0"/>
              <a:t>Excuses for not participating in eating in social gatherings?</a:t>
            </a:r>
            <a:endParaRPr lang="ar-JO" altLang="en-US" sz="3200" b="1" smtClean="0">
              <a:cs typeface="Arial" charset="0"/>
            </a:endParaRPr>
          </a:p>
        </p:txBody>
      </p:sp>
      <p:sp>
        <p:nvSpPr>
          <p:cNvPr id="17412" name="Content Placeholder 6"/>
          <p:cNvSpPr>
            <a:spLocks noGrp="1"/>
          </p:cNvSpPr>
          <p:nvPr>
            <p:ph sz="half" idx="1"/>
          </p:nvPr>
        </p:nvSpPr>
        <p:spPr>
          <a:xfrm>
            <a:off x="152400" y="914400"/>
            <a:ext cx="4038600" cy="57912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"Oh, thank you, but I already ate at work (school, friend's house, on your way home, etc. wherever you just came from)." </a:t>
            </a:r>
          </a:p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 "Well, I haven't really been feeling well today. My stomach is kind of queasy; maybe I'll just have some hot tea and see if it settles for now." </a:t>
            </a:r>
            <a:endParaRPr lang="ar-JO" altLang="en-US" smtClean="0"/>
          </a:p>
        </p:txBody>
      </p:sp>
      <p:sp>
        <p:nvSpPr>
          <p:cNvPr id="17413" name="Content Placeholder 7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059363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“Oh, I've got a massive headache -- I'll just take a big glass of water and an aspirin if you don't mind ..." </a:t>
            </a:r>
          </a:p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"Well, I had a really HUGE breakfast (lunch, snack, whatever) and I'm still full from that ... maybe later."</a:t>
            </a:r>
            <a:r>
              <a:rPr lang="en-US" altLang="en-US" sz="1800" smtClean="0">
                <a:solidFill>
                  <a:srgbClr val="000000"/>
                </a:solidFill>
              </a:rPr>
              <a:t> </a:t>
            </a:r>
          </a:p>
          <a:p>
            <a:endParaRPr lang="ar-JO" altLang="en-US" smtClean="0"/>
          </a:p>
        </p:txBody>
      </p:sp>
    </p:spTree>
    <p:extLst>
      <p:ext uri="{BB962C8B-B14F-4D97-AF65-F5344CB8AC3E}">
        <p14:creationId xmlns:p14="http://schemas.microsoft.com/office/powerpoint/2010/main" val="21410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GB" altLang="en-US" sz="3200" b="1" dirty="0"/>
              <a:t>Other features of the disorder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 lnSpcReduction="10000"/>
          </a:bodyPr>
          <a:lstStyle/>
          <a:p>
            <a:r>
              <a:rPr lang="en-GB" altLang="en-US" sz="3000" dirty="0"/>
              <a:t>Difficulty in developing trust relationships</a:t>
            </a:r>
          </a:p>
          <a:p>
            <a:r>
              <a:rPr lang="en-GB" altLang="en-US" sz="3000" dirty="0"/>
              <a:t>Rigid and </a:t>
            </a:r>
            <a:r>
              <a:rPr lang="en-US" sz="3000" dirty="0"/>
              <a:t>inflexible </a:t>
            </a:r>
            <a:r>
              <a:rPr lang="en-US" sz="3000" dirty="0" smtClean="0"/>
              <a:t>thinking</a:t>
            </a:r>
          </a:p>
          <a:p>
            <a:r>
              <a:rPr lang="en-GB" altLang="en-US" sz="3000" dirty="0"/>
              <a:t>Dichotomous thinking.</a:t>
            </a:r>
          </a:p>
          <a:p>
            <a:r>
              <a:rPr lang="en-GB" altLang="en-US" sz="3000" dirty="0"/>
              <a:t>Body image disturbances.</a:t>
            </a:r>
          </a:p>
          <a:p>
            <a:r>
              <a:rPr lang="en-GB" altLang="en-US" sz="3000" dirty="0"/>
              <a:t>Low self esteem that is raised by controlling weight.</a:t>
            </a:r>
          </a:p>
          <a:p>
            <a:r>
              <a:rPr lang="en-GB" altLang="en-US" sz="3000" dirty="0"/>
              <a:t>High achievement in academic Jobs during periods of anorexia</a:t>
            </a:r>
            <a:r>
              <a:rPr lang="en-GB" altLang="en-US" sz="3000" dirty="0" smtClean="0"/>
              <a:t>.</a:t>
            </a:r>
            <a:endParaRPr lang="en-GB" altLang="en-US" sz="3000" dirty="0"/>
          </a:p>
          <a:p>
            <a:r>
              <a:rPr lang="en-GB" altLang="en-US" sz="3000" dirty="0"/>
              <a:t>Concerned about achieving perfection and avoiding self indulgence.</a:t>
            </a:r>
          </a:p>
          <a:p>
            <a:r>
              <a:rPr lang="en-GB" altLang="en-US" sz="3000" dirty="0"/>
              <a:t>Equate weight gain with being bad or out of control.</a:t>
            </a:r>
          </a:p>
          <a:p>
            <a:r>
              <a:rPr lang="en-GB" altLang="en-US" sz="3000" dirty="0"/>
              <a:t>Some report childhood sexual abuse</a:t>
            </a:r>
            <a:r>
              <a:rPr lang="en-GB" altLang="en-US" sz="3000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1903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z="3200" b="1" dirty="0" smtClean="0">
                <a:cs typeface="+mn-cs"/>
              </a:rPr>
              <a:t>Other features of the disorder</a:t>
            </a:r>
            <a:endParaRPr lang="ar-JO" sz="3200" b="1" dirty="0">
              <a:cs typeface="+mn-cs"/>
            </a:endParaRPr>
          </a:p>
        </p:txBody>
      </p:sp>
      <p:sp>
        <p:nvSpPr>
          <p:cNvPr id="13316" name="Content Placeholder 5"/>
          <p:cNvSpPr>
            <a:spLocks noGrp="1"/>
          </p:cNvSpPr>
          <p:nvPr>
            <p:ph idx="1"/>
          </p:nvPr>
        </p:nvSpPr>
        <p:spPr>
          <a:xfrm>
            <a:off x="827584" y="1600200"/>
            <a:ext cx="7704856" cy="4525963"/>
          </a:xfrm>
        </p:spPr>
        <p:txBody>
          <a:bodyPr/>
          <a:lstStyle/>
          <a:p>
            <a:r>
              <a:rPr lang="en-GB" altLang="en-US" sz="2800" dirty="0"/>
              <a:t>Hospitalized when body weight becomes less than 70% of normal body weight.</a:t>
            </a:r>
          </a:p>
          <a:p>
            <a:r>
              <a:rPr lang="en-GB" altLang="en-US" sz="2800" dirty="0"/>
              <a:t>Excessive exercise and increase movement.</a:t>
            </a:r>
          </a:p>
          <a:p>
            <a:r>
              <a:rPr lang="en-GB" altLang="en-US" sz="2800" dirty="0"/>
              <a:t>Denial of seriousness of low body weight.</a:t>
            </a:r>
          </a:p>
          <a:p>
            <a:r>
              <a:rPr lang="en-GB" altLang="en-US" sz="2800" dirty="0"/>
              <a:t>Excessive fear ( phobia ) from gaining weight</a:t>
            </a:r>
            <a:endParaRPr lang="en-GB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697503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iagram of health problems caused by anorexia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6770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guardianlv.com/wp-content/uploads/2014/02/MHNet_Blog_BingeEat1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83468"/>
            <a:ext cx="5328592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http://www.psych2go.net/wp-content/uploads/2015/06/eating-disorders-awareness-help-us-save-them-1024-93641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132856"/>
            <a:ext cx="3267075" cy="4629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475656" y="4005064"/>
            <a:ext cx="2880320" cy="132343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Bulimia Nervosa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Bulimia Nervosa</a:t>
            </a:r>
            <a:endParaRPr lang="ar-S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A. </a:t>
            </a:r>
            <a:r>
              <a:rPr lang="en-GB" altLang="en-US" sz="2800" dirty="0"/>
              <a:t>Recurrent episode of binge eating. </a:t>
            </a:r>
          </a:p>
          <a:p>
            <a:pPr lvl="1"/>
            <a:r>
              <a:rPr lang="en-GB" altLang="en-US" dirty="0"/>
              <a:t>Eating a very large amount of food that can not be eaten by most people and during a certain time (2 hour period) </a:t>
            </a:r>
          </a:p>
          <a:p>
            <a:pPr lvl="1"/>
            <a:r>
              <a:rPr lang="en-GB" altLang="en-US" dirty="0"/>
              <a:t>A sense of lack of control over eating during the episode</a:t>
            </a:r>
          </a:p>
          <a:p>
            <a:r>
              <a:rPr lang="en-US" dirty="0"/>
              <a:t>B. Recurrent inappropriate compensatory behaviors in order to prevent weight gain, such as self-induced vomiting; misuse of laxatives, diuretics, or other medications; fasting; or excessive exercise.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Eating Disorders</a:t>
            </a:r>
            <a:endParaRPr lang="ar-S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Disorders are characterized by a persistent disturbance of eating or eating-related behavior that results in the altered consumption or absorption of food and that significantly impairs physical health or psychosocial functioning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898087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Bulimia Nervosa</a:t>
            </a:r>
            <a:endParaRPr lang="ar-S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/>
          </a:bodyPr>
          <a:lstStyle/>
          <a:p>
            <a:r>
              <a:rPr lang="en-US" dirty="0" smtClean="0"/>
              <a:t>C</a:t>
            </a:r>
            <a:r>
              <a:rPr lang="en-US" dirty="0" smtClean="0"/>
              <a:t>. The binge eating and inappropriate compensatory behaviors both occur, on average, </a:t>
            </a:r>
            <a:r>
              <a:rPr lang="en-US" b="1" i="1" u="sng" dirty="0" smtClean="0"/>
              <a:t>at least once a week for 3 months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D</a:t>
            </a:r>
            <a:r>
              <a:rPr lang="en-US" dirty="0" smtClean="0"/>
              <a:t>. Self-evaluation is unduly influenced by body shape and weight.</a:t>
            </a:r>
          </a:p>
          <a:p>
            <a:endParaRPr lang="en-US" dirty="0" smtClean="0"/>
          </a:p>
          <a:p>
            <a:r>
              <a:rPr lang="en-US" dirty="0" smtClean="0"/>
              <a:t>E</a:t>
            </a:r>
            <a:r>
              <a:rPr lang="en-US" dirty="0" smtClean="0"/>
              <a:t>. The disturbance does not occur exclusively during episodes of anorexia nervosa.</a:t>
            </a:r>
            <a:endParaRPr lang="ar-SA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Bulimia: Level of severity </a:t>
            </a:r>
            <a:endParaRPr lang="ar-S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42928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minimum </a:t>
            </a:r>
            <a:r>
              <a:rPr lang="en-US" b="1" u="sng" dirty="0" smtClean="0"/>
              <a:t>level of severity is based on the frequency of inappropriate compensatory behaviors</a:t>
            </a:r>
          </a:p>
          <a:p>
            <a:r>
              <a:rPr 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Mild:</a:t>
            </a:r>
            <a:r>
              <a:rPr lang="en-US" dirty="0" smtClean="0"/>
              <a:t> An average of 1-3 episodes of inappropriate compensatory behaviors per week.</a:t>
            </a:r>
          </a:p>
          <a:p>
            <a:r>
              <a:rPr 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Moderate:</a:t>
            </a:r>
            <a:r>
              <a:rPr lang="en-US" dirty="0" smtClean="0"/>
              <a:t> An average of 4-7 episodes of inappropriate compensatory behaviors per week.</a:t>
            </a:r>
          </a:p>
          <a:p>
            <a:r>
              <a:rPr 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Severe:</a:t>
            </a:r>
            <a:r>
              <a:rPr lang="en-US" dirty="0" smtClean="0"/>
              <a:t> An average of 8-13 episodes of inappropriate compensatory behaviors per week.</a:t>
            </a:r>
          </a:p>
          <a:p>
            <a:r>
              <a:rPr 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Extreme:</a:t>
            </a:r>
            <a:r>
              <a:rPr lang="en-US" dirty="0" smtClean="0"/>
              <a:t> An average of 14 or more episodes of inappropriate compensatory behaviors per week.</a:t>
            </a:r>
            <a:endParaRPr lang="ar-SA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Bulimia: Level of severity </a:t>
            </a:r>
            <a:endParaRPr lang="ar-S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Individuals with bulimia nervosa typically are within the normal weight or overweight range (body mass index [BMI] &gt; 18.5 and &lt; 30 in adults). </a:t>
            </a:r>
          </a:p>
          <a:p>
            <a:r>
              <a:rPr lang="en-US" dirty="0" smtClean="0"/>
              <a:t>The disorder occurs but is uncommon among obese individuals. </a:t>
            </a:r>
          </a:p>
          <a:p>
            <a:r>
              <a:rPr lang="en-US" dirty="0" smtClean="0"/>
              <a:t>Between eating binges, individuals with bulimia nervosa typically restrict their total caloric Consumption and preferentially select low-calorie ("diet") foods while avoiding foods that they perceive to be fattening or likely to trigger a binge</a:t>
            </a:r>
            <a:endParaRPr lang="ar-SA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z="3600" dirty="0" smtClean="0"/>
              <a:t>Associated physical changes</a:t>
            </a:r>
            <a:endParaRPr lang="ar-S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2927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Menstrual irregularity </a:t>
            </a:r>
          </a:p>
          <a:p>
            <a:r>
              <a:rPr lang="en-US" dirty="0" smtClean="0"/>
              <a:t>Electrolyte imbalance</a:t>
            </a:r>
          </a:p>
          <a:p>
            <a:r>
              <a:rPr lang="en-US" dirty="0" smtClean="0"/>
              <a:t>Esophageal tears</a:t>
            </a:r>
          </a:p>
          <a:p>
            <a:r>
              <a:rPr lang="en-US" dirty="0"/>
              <a:t>G</a:t>
            </a:r>
            <a:r>
              <a:rPr lang="en-US" dirty="0" smtClean="0"/>
              <a:t>astric rupture</a:t>
            </a:r>
          </a:p>
          <a:p>
            <a:r>
              <a:rPr lang="en-US" dirty="0"/>
              <a:t>C</a:t>
            </a:r>
            <a:r>
              <a:rPr lang="en-US" dirty="0" smtClean="0"/>
              <a:t>ardiac arrhythmias. </a:t>
            </a:r>
          </a:p>
          <a:p>
            <a:r>
              <a:rPr lang="en-US" dirty="0" smtClean="0"/>
              <a:t>Individuals who chronically abuse laxatives may become dependent on their use to stimulate bowel movements. </a:t>
            </a:r>
          </a:p>
          <a:p>
            <a:r>
              <a:rPr lang="en-US" dirty="0" smtClean="0"/>
              <a:t>Gastrointestinal symptoms are common</a:t>
            </a:r>
          </a:p>
          <a:p>
            <a:r>
              <a:rPr lang="en-US" dirty="0" smtClean="0"/>
              <a:t>Rectal prolapse has also been reported among individuals with this</a:t>
            </a:r>
          </a:p>
          <a:p>
            <a:r>
              <a:rPr lang="en-US" dirty="0" smtClean="0"/>
              <a:t>Suicidal  </a:t>
            </a:r>
            <a:endParaRPr lang="ar-SA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smtClean="0"/>
              <a:t>What factors contribute to the occurrence of eating disorders?</a:t>
            </a:r>
            <a:endParaRPr lang="ar-JO" altLang="en-US" sz="3200" smtClean="0"/>
          </a:p>
        </p:txBody>
      </p:sp>
      <p:sp>
        <p:nvSpPr>
          <p:cNvPr id="5124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Disordered eating is NOT just about food and diets…</a:t>
            </a:r>
          </a:p>
          <a:p>
            <a:pPr eaLnBrk="1" hangingPunct="1"/>
            <a:r>
              <a:rPr lang="en-US" alt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you list the other factors that play a role in the development or continuation of disordered eating behaviors?</a:t>
            </a:r>
          </a:p>
          <a:p>
            <a:pPr eaLnBrk="1" hangingPunct="1"/>
            <a:r>
              <a:rPr lang="en-US" alt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5591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altLang="en-US" sz="3200" smtClean="0"/>
              <a:t>Factors</a:t>
            </a:r>
            <a:endParaRPr lang="ar-JO" altLang="en-US" sz="3200" smtClean="0"/>
          </a:p>
        </p:txBody>
      </p:sp>
      <p:sp>
        <p:nvSpPr>
          <p:cNvPr id="6148" name="Content Placeholder 5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eaLnBrk="1" hangingPunct="1"/>
            <a:r>
              <a:rPr lang="en-US" alt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Psychological factors: </a:t>
            </a:r>
          </a:p>
          <a:p>
            <a:pPr lvl="1" eaLnBrk="1" hangingPunct="1"/>
            <a:r>
              <a:rPr lang="en-US" altLang="en-US" dirty="0" smtClean="0">
                <a:solidFill>
                  <a:srgbClr val="000000"/>
                </a:solidFill>
              </a:rPr>
              <a:t>Low self-esteem </a:t>
            </a:r>
          </a:p>
          <a:p>
            <a:pPr lvl="1" eaLnBrk="1" hangingPunct="1"/>
            <a:r>
              <a:rPr lang="en-US" altLang="en-US" dirty="0" smtClean="0">
                <a:solidFill>
                  <a:srgbClr val="000000"/>
                </a:solidFill>
              </a:rPr>
              <a:t>Feelings of inadequacy or lack of control in life </a:t>
            </a:r>
          </a:p>
          <a:p>
            <a:pPr lvl="1" eaLnBrk="1" hangingPunct="1"/>
            <a:r>
              <a:rPr lang="en-US" altLang="en-US" dirty="0" smtClean="0">
                <a:solidFill>
                  <a:srgbClr val="000000"/>
                </a:solidFill>
              </a:rPr>
              <a:t>Depression, anxiety, anger, or loneliness</a:t>
            </a:r>
          </a:p>
          <a:p>
            <a:pPr eaLnBrk="1" hangingPunct="1"/>
            <a:r>
              <a:rPr lang="en-US" alt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Interpersonal Factors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solidFill>
                  <a:srgbClr val="000000"/>
                </a:solidFill>
              </a:rPr>
              <a:t>Troubled family and personal relationships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solidFill>
                  <a:srgbClr val="000000"/>
                </a:solidFill>
              </a:rPr>
              <a:t>Difficulty expressing emotions and feelings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solidFill>
                  <a:srgbClr val="000000"/>
                </a:solidFill>
              </a:rPr>
              <a:t>History of being teased or ridiculed based on size or weight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solidFill>
                  <a:srgbClr val="000000"/>
                </a:solidFill>
              </a:rPr>
              <a:t>History of physical or sexual abuse</a:t>
            </a:r>
            <a:endParaRPr lang="en-US" altLang="en-US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/>
            <a:endParaRPr lang="en-US" altLang="en-US" dirty="0" smtClean="0">
              <a:solidFill>
                <a:srgbClr val="000000"/>
              </a:solidFill>
            </a:endParaRPr>
          </a:p>
          <a:p>
            <a:pPr eaLnBrk="1" hangingPunct="1"/>
            <a:endParaRPr lang="en-US" altLang="en-US" dirty="0" smtClean="0">
              <a:solidFill>
                <a:srgbClr val="000000"/>
              </a:solidFill>
            </a:endParaRPr>
          </a:p>
          <a:p>
            <a:endParaRPr lang="ar-JO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89708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altLang="en-US" smtClean="0"/>
              <a:t>Factors</a:t>
            </a:r>
            <a:endParaRPr lang="ar-JO" altLang="en-US" smtClean="0"/>
          </a:p>
        </p:txBody>
      </p:sp>
      <p:sp>
        <p:nvSpPr>
          <p:cNvPr id="7172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eaLnBrk="1" hangingPunct="1"/>
            <a:r>
              <a:rPr lang="en-US" alt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 Factors:</a:t>
            </a:r>
          </a:p>
          <a:p>
            <a:pPr lvl="1" eaLnBrk="1" hangingPunct="1"/>
            <a:r>
              <a:rPr lang="en-US" altLang="en-US" dirty="0" smtClean="0">
                <a:solidFill>
                  <a:srgbClr val="000000"/>
                </a:solidFill>
              </a:rPr>
              <a:t>Cultural pressures that stress on being "thin" and place value on obtaining the "perfect body"  (media affects)</a:t>
            </a:r>
          </a:p>
          <a:p>
            <a:pPr lvl="1" eaLnBrk="1" hangingPunct="1"/>
            <a:r>
              <a:rPr lang="en-US" altLang="en-US" dirty="0" smtClean="0">
                <a:solidFill>
                  <a:srgbClr val="000000"/>
                </a:solidFill>
              </a:rPr>
              <a:t>Cultural norms that value people on the basis of physical appearance and not inner qualities and strengths</a:t>
            </a:r>
          </a:p>
          <a:p>
            <a:endParaRPr lang="ar-JO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35223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altLang="en-US" sz="3200" b="1" smtClean="0"/>
              <a:t>Factors</a:t>
            </a:r>
            <a:r>
              <a:rPr lang="en-US" altLang="en-US" sz="3200" smtClean="0"/>
              <a:t> </a:t>
            </a:r>
            <a:endParaRPr lang="ar-JO" altLang="en-US" sz="3200" smtClean="0"/>
          </a:p>
        </p:txBody>
      </p:sp>
      <p:sp>
        <p:nvSpPr>
          <p:cNvPr id="8196" name="Content Placeholder 5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alt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Biological:</a:t>
            </a:r>
          </a:p>
          <a:p>
            <a:pPr lvl="1"/>
            <a:r>
              <a:rPr lang="en-US" altLang="en-US" dirty="0" smtClean="0"/>
              <a:t>Genetic 56% of the cases</a:t>
            </a:r>
          </a:p>
          <a:p>
            <a:pPr lvl="1"/>
            <a:r>
              <a:rPr lang="en-US" altLang="en-US" dirty="0" smtClean="0"/>
              <a:t>Chromosome 1, 2, &amp; 13</a:t>
            </a:r>
          </a:p>
          <a:p>
            <a:r>
              <a:rPr lang="en-US" altLang="en-US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Neuro</a:t>
            </a:r>
            <a:r>
              <a:rPr lang="en-US" alt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-endocrine:</a:t>
            </a:r>
          </a:p>
          <a:p>
            <a:pPr lvl="1"/>
            <a:r>
              <a:rPr lang="en-US" altLang="en-US" dirty="0" smtClean="0"/>
              <a:t>Hypothalamus dysfunction associated with serotonin and </a:t>
            </a:r>
            <a:r>
              <a:rPr lang="en-US" altLang="en-US" dirty="0" smtClean="0"/>
              <a:t>nor-epinephrine 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Increased cerebrospinal fluid </a:t>
            </a:r>
            <a:r>
              <a:rPr lang="en-US" altLang="en-US" dirty="0" err="1" smtClean="0"/>
              <a:t>cortesol</a:t>
            </a:r>
            <a:r>
              <a:rPr lang="en-US" altLang="en-US" dirty="0" smtClean="0"/>
              <a:t> &amp; possible impairment  &amp; dopaminergic regulation</a:t>
            </a:r>
          </a:p>
        </p:txBody>
      </p:sp>
    </p:spTree>
    <p:extLst>
      <p:ext uri="{BB962C8B-B14F-4D97-AF65-F5344CB8AC3E}">
        <p14:creationId xmlns:p14="http://schemas.microsoft.com/office/powerpoint/2010/main" val="162183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altLang="en-US" sz="3200" b="1" smtClean="0"/>
              <a:t>Factors</a:t>
            </a:r>
            <a:r>
              <a:rPr lang="en-US" altLang="en-US" sz="3200" smtClean="0"/>
              <a:t> </a:t>
            </a:r>
            <a:endParaRPr lang="ar-JO" altLang="en-US" sz="3200" smtClean="0"/>
          </a:p>
        </p:txBody>
      </p:sp>
      <p:sp>
        <p:nvSpPr>
          <p:cNvPr id="9220" name="Content Placeholder 5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alt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Family:</a:t>
            </a:r>
            <a:r>
              <a:rPr lang="en-US" altLang="en-US" dirty="0" smtClean="0"/>
              <a:t> </a:t>
            </a:r>
          </a:p>
          <a:p>
            <a:pPr lvl="1"/>
            <a:r>
              <a:rPr lang="en-US" alt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Conflict avoidance</a:t>
            </a:r>
          </a:p>
          <a:p>
            <a:pPr lvl="2"/>
            <a:r>
              <a:rPr lang="en-US" altLang="en-US" sz="2800" dirty="0" smtClean="0"/>
              <a:t>The child becomes the problem not the marital conflict </a:t>
            </a:r>
          </a:p>
          <a:p>
            <a:pPr lvl="1"/>
            <a:r>
              <a:rPr lang="en-US" alt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Elements of control &amp; power </a:t>
            </a:r>
          </a:p>
          <a:p>
            <a:pPr lvl="2"/>
            <a:r>
              <a:rPr lang="en-US" altLang="en-US" sz="2800" dirty="0" smtClean="0"/>
              <a:t>Passive father- dominant mother</a:t>
            </a:r>
          </a:p>
          <a:p>
            <a:pPr lvl="2"/>
            <a:r>
              <a:rPr lang="en-US" altLang="en-US" sz="2800" dirty="0" smtClean="0"/>
              <a:t>Value &amp; push for perfectionism</a:t>
            </a:r>
          </a:p>
          <a:p>
            <a:pPr lvl="2"/>
            <a:r>
              <a:rPr lang="en-US" altLang="en-US" sz="2800" dirty="0" smtClean="0"/>
              <a:t>Parental criticism lead to the child feeling helpless (adolescent) </a:t>
            </a:r>
            <a:endParaRPr lang="ar-JO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02670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Eating Disorders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Pica </a:t>
            </a:r>
          </a:p>
          <a:p>
            <a:r>
              <a:rPr lang="en-US" dirty="0" smtClean="0"/>
              <a:t>Rumination disorder </a:t>
            </a:r>
          </a:p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Avoidant/Restrictive food intake disorder </a:t>
            </a:r>
          </a:p>
          <a:p>
            <a:r>
              <a:rPr lang="en-US" dirty="0" smtClean="0"/>
              <a:t>Anorexia nervosa </a:t>
            </a:r>
          </a:p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Bulimia nervosa </a:t>
            </a:r>
          </a:p>
          <a:p>
            <a:r>
              <a:rPr lang="en-US" dirty="0" smtClean="0"/>
              <a:t>Binge-eating disorder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217537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Pica</a:t>
            </a:r>
            <a:endParaRPr lang="ar-S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Autofit/>
          </a:bodyPr>
          <a:lstStyle/>
          <a:p>
            <a:r>
              <a:rPr lang="en-US" b="1" dirty="0" smtClean="0"/>
              <a:t>A. Persistent eating of nonnutritive, nonfood substances over a </a:t>
            </a:r>
            <a:r>
              <a:rPr lang="en-US" b="1" u="sng" dirty="0" smtClean="0"/>
              <a:t>period of at least 1 month</a:t>
            </a:r>
            <a:r>
              <a:rPr lang="en-US" b="1" dirty="0" smtClean="0"/>
              <a:t>.</a:t>
            </a:r>
          </a:p>
          <a:p>
            <a:pPr lvl="1"/>
            <a:r>
              <a:rPr lang="en-US" sz="3200" dirty="0" smtClean="0"/>
              <a:t>Typical substances ingested </a:t>
            </a:r>
            <a:r>
              <a:rPr lang="en-US" sz="3200" dirty="0" smtClean="0"/>
              <a:t>vary </a:t>
            </a:r>
            <a:r>
              <a:rPr lang="en-US" sz="3200" dirty="0" smtClean="0"/>
              <a:t>with age and availability </a:t>
            </a:r>
            <a:endParaRPr lang="en-US" sz="3200" dirty="0" smtClean="0"/>
          </a:p>
          <a:p>
            <a:pPr lvl="1"/>
            <a:r>
              <a:rPr lang="en-US" sz="3200" dirty="0" smtClean="0"/>
              <a:t>Includes </a:t>
            </a:r>
            <a:r>
              <a:rPr lang="en-US" sz="3200" dirty="0" smtClean="0"/>
              <a:t>paper, soap, cloth, hair, string, wool, soil, chalk, talcum powder, paint, gum, metal, </a:t>
            </a:r>
            <a:r>
              <a:rPr lang="en-US" sz="3200" dirty="0" smtClean="0"/>
              <a:t>ash</a:t>
            </a:r>
            <a:r>
              <a:rPr lang="en-US" sz="3200" dirty="0" smtClean="0"/>
              <a:t>, clay, or ice.</a:t>
            </a:r>
            <a:endParaRPr lang="en-US" sz="3200" b="1" dirty="0" smtClean="0"/>
          </a:p>
          <a:p>
            <a:r>
              <a:rPr lang="en-US" b="1" dirty="0" smtClean="0"/>
              <a:t>B. </a:t>
            </a:r>
            <a:r>
              <a:rPr lang="en-US" dirty="0" smtClean="0"/>
              <a:t>The eating of nonnutritive, nonfood substances is </a:t>
            </a:r>
            <a:r>
              <a:rPr lang="en-US" b="1" i="1" u="sng" dirty="0" smtClean="0"/>
              <a:t>inappropriate to the developmental level of the individual</a:t>
            </a:r>
            <a:r>
              <a:rPr lang="en-US" b="1" dirty="0" smtClean="0"/>
              <a:t>.</a:t>
            </a:r>
          </a:p>
        </p:txBody>
      </p:sp>
      <p:sp>
        <p:nvSpPr>
          <p:cNvPr id="5" name="AutoShape 4" descr="data:image/jpeg;base64,/9j/4AAQSkZJRgABAQAAAQABAAD/2wCEAAkGBxASEhUSERIVFRUWFRcWGBYYFxYXFxoVFRcXFhoYFRkgHiggGSElHhYYIj0lJS0rMC4uGB82ODMsNygtLisBCgoKDg0OGhAQGysiHyUrMi0tLS4rLS0tLS0tLS0tLS0tLS0tLS0tLS0tLS0tLSstLSstLS0rLS0tLTctKy0tLf/AABEIAIAAoAMBIgACEQEDEQH/xAAcAAAABwEBAAAAAAAAAAAAAAABAgMEBQYHAAj/xABGEAACAQMCAwYCBgYGCQUAAAABAhEAAyEEEgUxQQYTUWFxkSKBFCMyQqHRB1KxweHwFVRicpLSFiQzU4KUssLxQ0Rzk6L/xAAZAQADAQEBAAAAAAAAAAAAAAAAAQQCAwX/xAAiEQACAgICAgIDAAAAAAAAAAAAAQIRAxIhMQQiQVETMmH/2gAMAwEAAhEDEQA/AMwRaPFCBQxXI0F20IFGiuigYEV0UYCuigQWKAETEyfAZb28K67PIYnr4fxo2iv7cqAAObMcfPxP8iKaVgOLNjnulSoLCYMkRI8eUUvp9PZC7mecTA/WwBJ6ZB/Km2p4ijNNtgYGW2jaPTx9aa6tQiqwmGQkwcTMATOMdfat0hWSt/hoC7lzyxJxzmZ54zTK/YKxyIYSGGQRj8x71HJxS6sEMQAMAEDlnzkeXnU2g3WlurlXJV0E4cfeUdD+3FJqhoYRXRSt20Rz65BHIjyokVgAm2gilIoIoGEigilIoIoATIojLSxFABTAViuijAV0UgAiuijxQxQASKA8j6UpFStnhZNlX57yfXyH/wCT7mmlYFfuByYH2mMeUtk/hn/xUffc3n2p9gGFEHPTcR4mpjXr3Qdsk7Si9csSv7jT/s1woAgHMAE/l70TmoRscIbuhfs/2O3AO/XkJAPr5VadV2Ot3LYTrj4gMQB18aktAoj06edTIvmPGpFmky38EVwZZxrsZcsDfBZROOkc8Efwpv2d0WL1gElbih7bdQyyc+YjJ9K2bSFXkMAQeYOQfWqF204J/R99NQn+xdg4n7pH+0X1KOx+VdcWRy4Zxy41HorR04e2TGRuHo8AkD1ioyKswtjf47m2HwxIB9qiuJ6EoQfHyiD1Hv8Aurs0TkbFdFKRQRSATiuIo8UEUAEiuAzR4rlGRQAeKGjRXRQAWKGKNFDFAHJbnlz/AHyAB+NXHS2zst2ogq62xg5idw8hzHzqA4DZ3XRiYO6ImQisxEdZgD51Ztv2UkGCUn/Cu5vEyT7VqIFT7TacFtOoAhj3mBzjcfnk1M8Isx881E8VuA37LN8I7pnbrt3bJ9alNuobNvu0HS2wLHyDMMA/IxU3kK2kU+PxyW3h6D91Pnskif41StBx+6h7u7a2nluBkfs/Kpe/xOR1kwPlP8TU7qPDKk9uUTvD7+1uXh6c/wBnOrB2j4H9M4dcsxL7N6f/ACJlffl86zq2+qZttuLYABL3JAUHl6/zymtB7JIGgm491v8AeklZMRhAYArrgdM4eRbRkvAB3ttweYtW3BHNtox84C/4qkeNaEXLFxl5qS4wRicx4ggj260rwfRta1otFel5AeQItXXQH2Ax4mprh2nyUXIZWUQMk2+Yg4M7oqztEb7Mu50BFO9fpO6dk8GMf3eh9qbxWQCRRSKUigigAkVwGaMRQgcqADxXRRooYoEFAowFGAoYoAkuz9wIzXCRjYueX1lxF+fX286mNBfVu6YmWMtB+6YuOccyPs+1QaDbYXIHeX13Tn4LZEE+Usfal9LYJS0cwyAnOJctHrAkZraAjL9//WpJH1dsZGZIgfPlUjY41btwWZoBkhF7xgBAmJAUSYyedMeB6VtTqLpAmVQAcxn4ifSI96mR2aZZ7tbfxSGwyyDzVoOQcYOMVLllDf2KsUZ6+oX+k21Gwi24FyRZdk2loMEAiQ3Lxp/ogCpJksBIUczn+fegTg7Ab3NtAoABCmBnG2T49BGTVs7KoqMVU/dnMAtH635VNkcXL1KscZJWynJrrpYfZLu7pbUlUChI3bd2FJkfEc8hT7sJ20dS7nRt3du4itsuub5Z93w27REXoiSBEAg1cO0HZzSue/a4bDudsoQu5oJGCCs4PMZpv2f4Rd0d0lbqvuHM2lRo8JDE/Ku8JRguSecZTumVfiLwdJqVn4vpRyCCRe23lbMeFS3B9TJDkZ3O8+AnJg+SD395DttwJk0u5ZNsXVurJyjEkOpPVGDsR+qRGQRFK4VrjtTd9li6mBGX2qQBOT9Yc1XHokkuRp2uSb5IEEKAczO0ssk9cAVBRUxx8zdmAJWZHLOTH4DymovbWX2AkRXRSkUEUgE4rgM0oRQAZoAMBQxRgKGKYAAUZRn+elCBQx+2kA5PxWrYK/8AqBVPQ/bJnqcA/hTjTvtSwG5lUQyc7lLFj5c+XpTfUt9bp1yQqveMA4lgWZoHIDHzpRdHqb+xtNp7l0Aj4kU7Z2mRu5dR161v4At/6I9PaA1rsYYMiz4QjEgfOPalNNrokgDJqq9l9Vcs/Sbd1Xtsz4VwytgDoc9aWua1lQhecfjUHlNuSSL/ABqjBtjnXcZuG53gUuts/CiifiIyyr1I5eU0fRcdBba6dy5iFvjYOfNWnaYxymKj9CJYWUl7kYVRJPMkx0+cVa9DwbVC2VOj3ExtZtrQTGYz/M1lQT/ZDeSumPuOdoFfQXbn0d7qFO7S6u3YzuQqOFncBMHcR0pl2U439lLhlZgHqpECPSrRoUazZcavTk2zbbvGX4hsj4g6jpB5jwPhWSm/btX7lu3eW4qtCsGB3Lgq3rBAMda6ZI+qa+DGOS2as3Ljb230d9QZHc3PwQkH3FYZp7M2VuoT8DpfBiY3Ivhzgqnhha03iWt2cO1DkjGnudfFNv7TWZdk7hfTWlwPq7ikx1X4kPnEEehNVYp7xslyRUJULdqNIEuDYIQqGX0fl7CKhdtWbtKn1OnYDG1kIIyAIK/9R9qrsVqRgSiu20ciuisgJRXAZo5FcFoAMBQxQgUaKYgAKOtpiQFUszGFUCSScAKOtABV3/Rhol339U4xZCpbJ/3jhi8eYXb/AIzSH2SPZzs42nNw33BN5EVrAghVQlvrG++STyGMn7VH4j2wtaa+LbtsBUFTyAAO0iPu8xHz8KmeKCylhmvAsCCzHZuAjqeorCe09+1cvMbS7EIg5JBKkxz5c64czfJWkoR6N60/HdPqtKLjFWttG4NEbHO0NkQCCR71Ea7spoh9UhS0zoWW45dgFXmU+MAQYkGcEVifCu1+p01l7VnaUIIO4boD4MDkQfA9TWnfo27TvriUdLSpaFtnLOD9YCdrW1IwzbTJnHnNdHD5aOU8kYxbTLZ2X7AabRlri3Lr3bkF3LbRjMKo5AE8iTFWWxw22ogM0SDl2OREdfIe1N24tZ/Xn0ojcXtdI9z+Va2R5bzJ8tj7X8Mt3rb233EXF2ttdkkeEg4qof6Pabh1pbSKy2O83htod7bkj72Z3chI8s4qwJxZR1/bTHj/ABu0umvM10DahfM5252x5xHz8qHK1wdMedbKxwNborii4HW9bYbCpG5CZ6iNoM4rrvZfh5+NNL3ZM5t/V/a5yAYNUfRfpDuG5d0As6TvVUgN3m20WwdshYJEnI/VODVos9prI2Re39GVTiDEsOWBmltrz9l+mxX+2HZy7YsGNz21JcPAx5XAOXOJ5R4Vnog5GRz+VegNNxG3v2reBUgELzI6ZPh61Rv0m9lUtqNbp0CgNF5VEA7o23ABgEGQfHcPCtKSkc3Fx7M2IropQrQEUCE4oAM0eK4DNAHAUaKKzAcyB5E59qPat3WBZLZdQYJCvz5wSARMEH51pJvoKZ0x1wM+3Wta7N6DudHp7XJnHfv/AHrkEA+ggfKsw4Xw1r9+1p3tsve3BbOD9nmxyBAKK3OthvP3l5mHIGB5AYrnl9VTOmKPtf0OOOG0ukvXH5JbPvHKOvpWEr2C1raZbitaZygYWchtpWdqyIJyD7Vr3bTU7rAsKJLsB1z0Hn9or/JpZ7GxY/VAAPmMVz3p8HVQtcmSdhv0e98Rf1istsKCtoyrOcyzdVUQMczPTrcOIaPQadD3NxNLcXAuKoCkA4W4s/EM+o/A92p7Y2tPamcmQoHMz08qxHivFrt+53jmMyADgelbW2R38GZLHCOrVlz4t261o3qt61gwrW/iVvHnBHTp0NVm72r17ZOpf3H5UlpdH9JcEEDHx45RiR4zVp0/AtFbEFDdJ6kwfatuUIE8PGT5SRW7fa7Xr/7hz6wf3VJ8P4s2sYDW6llsKRuAWN0nCyDiYOaLxzgWmVS6P3cCYOZPQCqu98lVQYAzHix5k1qOs1aB41CXSNS452b0mqttd0dsK4O4KuA4WPgI5CehFUa9w7Wg97bsX1BE7gj8sczHjVu/Rzx3dNt4lYPqBy+da032QFJ+EAew51wU5RdMs0jNbLgyzsFevvPeW9RjPwkIHJxuyAxIgD4T7VsfBe7v2X0zo4W4jA7o+ywg9TnPWofUoSy+MEjww0keUhj6VNcBYd4p8QfWswlc7Hkj6UYg1lllH+0jMjf3kO0/jQRU/wBt7At8Q1FsYLP3gHX6xVJjxzNQZWqKIxIigAo5FBGaQDrhXDbl9ituRtALEKWgNMYkSSRABIGDkRU5rNGvd29OqXtys3dq4suz3GMkiDt3RHyHOnp0Nyygt2bV9UBy30a9cdyCFDEKoHIT1nptzUhw3glzSg3D3z32UBR3DFbYIyBBIkk5M+Q6k3RcMENn2UQ1iv6O+E8IbSAPduC5qmUqpVdq20Y5GD8bYjdj08ZD6YtoqDg+PT3pgbF9vrG7/dAkdw3lO3A/mai9VpdUzmbd+4qgEE2XSWnkBGa8jLkyTls0dYartktxTXqb1lTyDAn1kR+80w7UdoUs2nuE/L3MCq7qNLrFLXTptS20HYos3C29sY+HkB+3yqh8Y4bxjUPufQ6yASVXuL0Cf+HPStwxuTtnPJkSXAw4qL10tecqyiSdpkKXM7fI/lUFU+ey/EtoX+j9WMmT9HvfFygH4emfejafsZxFgSdFqhEc7F0c5/s+X41YlRI3ZBWnZfiUwR1FPrXHdQvJh/hFS2i7DcRcE/Q9QAMQ1m4pM9QCuabansbxJWgaHVHzFi6f+2lw+B8ohdRqnuGXYsfOkqmf9EeJ/wBQ1f8Ay97/AC0dOyXEv6hq/wDl73+WmjIjw97umKX7ZzmV/sgxn1g1ufZ3ja3bauGwyg/hmsiTs3xEgbtDq+ef9XvYGP7OaecC0XFdM/w6HVlC2VOnv49PgrllhsrXZ1xZNXT6NpvXAxU+GfkcH93tUlwkgXU/4qqGlfVACdNfzz+quSPD7tOe+1QcFLF6Rym1ciT44qRWndFj1aqyufp04eU1lrURK3rO3l9+yfs+zg/I1UNFrAREjlMEyR6eFb3rODpxLRmzqUKsRKsUKlLgBAZQfCSI6g1g+o7M8VsOR9DvkoSC1u27KSDBKwDIPQjmOnOrV7KyF8Oh8aIalv6C1RtW7i6S+JkMpt3CRyIxtBHM9OlINwHW/wBV1H/1XPypUFn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46038" y="-731838"/>
            <a:ext cx="1905000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https://cdn.psychologytoday.com/sites/default/files/styles/article-inline-half/public/blogs/32058/2011/09/74188-64699.jpg?itok=F9p3ZzOl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309390"/>
            <a:ext cx="1634970" cy="1307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prettyawfulthings.com/wp-content/uploads/2013/01/pica-www-citeste-ne-ro_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46038" y="2636912"/>
            <a:ext cx="1203350" cy="2144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www.psychiatrictimes.com/sites/default/files/media_crop/2404/public/PT%20White%20Pica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42" y="84528"/>
            <a:ext cx="8931554" cy="6656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5405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Pica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10000"/>
          </a:bodyPr>
          <a:lstStyle/>
          <a:p>
            <a:r>
              <a:rPr lang="en-US" sz="3500" dirty="0" smtClean="0"/>
              <a:t>C. The eating behavior is </a:t>
            </a:r>
            <a:r>
              <a:rPr lang="en-US" sz="3500" b="1" u="sng" dirty="0" smtClean="0"/>
              <a:t>not part of a culturally supported or socially normative practice.</a:t>
            </a:r>
          </a:p>
          <a:p>
            <a:r>
              <a:rPr lang="en-US" sz="3500" dirty="0" smtClean="0"/>
              <a:t>D. If the eating behavior occurs in the context of another mental disorder (e.g., intellectual disability [intellectual developmental disorder], autism spectrum disorder, schizophrenia) or medical condition (including pregnancy), it is sufficiently severe to warrant additional clinical attention.</a:t>
            </a:r>
            <a:endParaRPr lang="ar-SA" sz="3500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Pica: Associated features</a:t>
            </a:r>
            <a:endParaRPr lang="ar-S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/>
          </a:bodyPr>
          <a:lstStyle/>
          <a:p>
            <a:r>
              <a:rPr lang="en-US" dirty="0" smtClean="0"/>
              <a:t>Pica comes to clinical attention only following general medical complications </a:t>
            </a:r>
            <a:r>
              <a:rPr lang="en-US" dirty="0" smtClean="0"/>
              <a:t>example:</a:t>
            </a:r>
          </a:p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Mechanical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bowel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problems </a:t>
            </a:r>
          </a:p>
          <a:p>
            <a:r>
              <a:rPr lang="en-US" dirty="0" smtClean="0"/>
              <a:t>Intestinal obstruction</a:t>
            </a:r>
          </a:p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Intestinal perforation </a:t>
            </a:r>
          </a:p>
          <a:p>
            <a:r>
              <a:rPr lang="en-US" dirty="0" smtClean="0"/>
              <a:t>Infections </a:t>
            </a:r>
            <a:r>
              <a:rPr lang="en-US" dirty="0" smtClean="0"/>
              <a:t>such as toxoplasmosis </a:t>
            </a:r>
            <a:r>
              <a:rPr lang="en-US" dirty="0" smtClean="0"/>
              <a:t>(</a:t>
            </a:r>
            <a:r>
              <a:rPr lang="en-US" dirty="0" smtClean="0"/>
              <a:t>protozoan) </a:t>
            </a:r>
            <a:r>
              <a:rPr lang="en-US" dirty="0" smtClean="0"/>
              <a:t>and </a:t>
            </a:r>
            <a:r>
              <a:rPr lang="en-US" dirty="0" err="1" smtClean="0"/>
              <a:t>toxocariasis</a:t>
            </a:r>
            <a:r>
              <a:rPr lang="en-US" dirty="0"/>
              <a:t> (</a:t>
            </a:r>
            <a:r>
              <a:rPr lang="en-US" dirty="0" smtClean="0"/>
              <a:t>worm</a:t>
            </a:r>
            <a:r>
              <a:rPr lang="en-US" dirty="0"/>
              <a:t>) </a:t>
            </a:r>
            <a:r>
              <a:rPr lang="en-US" dirty="0" smtClean="0"/>
              <a:t>as a result of ingesting feces or </a:t>
            </a:r>
            <a:r>
              <a:rPr lang="en-US" dirty="0" smtClean="0"/>
              <a:t>dirt </a:t>
            </a:r>
          </a:p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Poisoning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such as by ingestion of lead-based paint</a:t>
            </a:r>
            <a:endParaRPr lang="ar-SA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5FD30E50106E4E96CBA8776A967AD7" ma:contentTypeVersion="0" ma:contentTypeDescription="Create a new document." ma:contentTypeScope="" ma:versionID="95b54dd371a982c979153b98c26cc6d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34f8c0c0eabdc6c42b2f987c760c0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9948E38-1C1C-481E-9539-7723FB9517E7}"/>
</file>

<file path=customXml/itemProps2.xml><?xml version="1.0" encoding="utf-8"?>
<ds:datastoreItem xmlns:ds="http://schemas.openxmlformats.org/officeDocument/2006/customXml" ds:itemID="{9F46C051-945C-407A-96B0-FA5877AE43DA}"/>
</file>

<file path=customXml/itemProps3.xml><?xml version="1.0" encoding="utf-8"?>
<ds:datastoreItem xmlns:ds="http://schemas.openxmlformats.org/officeDocument/2006/customXml" ds:itemID="{F19D6986-0FEC-4654-8C2B-67364213D1AD}"/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1904</Words>
  <Application>Microsoft Office PowerPoint</Application>
  <PresentationFormat>On-screen Show (4:3)</PresentationFormat>
  <Paragraphs>185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Eating disorders</vt:lpstr>
      <vt:lpstr>What are eating disorders?</vt:lpstr>
      <vt:lpstr>Eating Disorders</vt:lpstr>
      <vt:lpstr>Eating Disorders</vt:lpstr>
      <vt:lpstr>Pica</vt:lpstr>
      <vt:lpstr>PowerPoint Presentation</vt:lpstr>
      <vt:lpstr>Pica</vt:lpstr>
      <vt:lpstr>Pica: Associated features</vt:lpstr>
      <vt:lpstr>PowerPoint Presentation</vt:lpstr>
      <vt:lpstr>Rumination </vt:lpstr>
      <vt:lpstr>PowerPoint Presentation</vt:lpstr>
      <vt:lpstr>PowerPoint Presentation</vt:lpstr>
      <vt:lpstr>Avoidant / Restrictive food intake disorder</vt:lpstr>
      <vt:lpstr>Avoidant / Restrictive food intake disorder</vt:lpstr>
      <vt:lpstr>PowerPoint Presentation</vt:lpstr>
      <vt:lpstr>Anorexia Nervosa</vt:lpstr>
      <vt:lpstr>Anorexia Nervosa</vt:lpstr>
      <vt:lpstr>Anorexia Nervosa</vt:lpstr>
      <vt:lpstr>Subtypes Anorexia Nervosa</vt:lpstr>
      <vt:lpstr>Anorexia Nervosa</vt:lpstr>
      <vt:lpstr>Anorexia: Associated features </vt:lpstr>
      <vt:lpstr>Other features of the disorder</vt:lpstr>
      <vt:lpstr>Other features of the disorder</vt:lpstr>
      <vt:lpstr>Excuses for not participating in eating in social gatherings?</vt:lpstr>
      <vt:lpstr>Other features of the disorder</vt:lpstr>
      <vt:lpstr>Other features of the disorder</vt:lpstr>
      <vt:lpstr>PowerPoint Presentation</vt:lpstr>
      <vt:lpstr>PowerPoint Presentation</vt:lpstr>
      <vt:lpstr>Bulimia Nervosa</vt:lpstr>
      <vt:lpstr>Bulimia Nervosa</vt:lpstr>
      <vt:lpstr>Bulimia: Level of severity </vt:lpstr>
      <vt:lpstr>Bulimia: Level of severity </vt:lpstr>
      <vt:lpstr>Associated physical changes</vt:lpstr>
      <vt:lpstr>PowerPoint Presentation</vt:lpstr>
      <vt:lpstr>What factors contribute to the occurrence of eating disorders?</vt:lpstr>
      <vt:lpstr>Factors</vt:lpstr>
      <vt:lpstr>Factors</vt:lpstr>
      <vt:lpstr>Factors </vt:lpstr>
      <vt:lpstr>Factors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MC</dc:creator>
  <cp:lastModifiedBy>Dr_Lina</cp:lastModifiedBy>
  <cp:revision>39</cp:revision>
  <dcterms:created xsi:type="dcterms:W3CDTF">2006-08-16T00:00:00Z</dcterms:created>
  <dcterms:modified xsi:type="dcterms:W3CDTF">2016-04-17T11:08:48Z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0x010100155FD30E50106E4E96CBA8776A967AD7</vt:lpwstr>
  </property>
</Properties>
</file>