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8" r:id="rId3"/>
    <p:sldId id="257" r:id="rId4"/>
    <p:sldId id="259" r:id="rId5"/>
    <p:sldId id="347" r:id="rId6"/>
    <p:sldId id="258" r:id="rId7"/>
    <p:sldId id="260" r:id="rId8"/>
    <p:sldId id="263" r:id="rId9"/>
    <p:sldId id="261" r:id="rId10"/>
    <p:sldId id="264" r:id="rId11"/>
    <p:sldId id="265" r:id="rId12"/>
    <p:sldId id="266" r:id="rId13"/>
    <p:sldId id="267" r:id="rId14"/>
    <p:sldId id="269" r:id="rId15"/>
    <p:sldId id="270" r:id="rId16"/>
    <p:sldId id="271" r:id="rId17"/>
    <p:sldId id="278" r:id="rId18"/>
    <p:sldId id="277" r:id="rId19"/>
    <p:sldId id="279" r:id="rId20"/>
    <p:sldId id="280" r:id="rId21"/>
    <p:sldId id="281" r:id="rId22"/>
    <p:sldId id="283" r:id="rId23"/>
    <p:sldId id="285" r:id="rId24"/>
    <p:sldId id="346" r:id="rId25"/>
    <p:sldId id="284" r:id="rId26"/>
    <p:sldId id="272" r:id="rId27"/>
    <p:sldId id="286" r:id="rId28"/>
    <p:sldId id="287" r:id="rId29"/>
    <p:sldId id="276" r:id="rId30"/>
    <p:sldId id="288" r:id="rId31"/>
    <p:sldId id="273" r:id="rId32"/>
    <p:sldId id="291" r:id="rId33"/>
    <p:sldId id="292" r:id="rId34"/>
    <p:sldId id="293" r:id="rId35"/>
    <p:sldId id="311" r:id="rId36"/>
    <p:sldId id="294" r:id="rId37"/>
    <p:sldId id="316" r:id="rId38"/>
    <p:sldId id="295" r:id="rId39"/>
    <p:sldId id="296" r:id="rId40"/>
    <p:sldId id="297" r:id="rId41"/>
    <p:sldId id="315" r:id="rId42"/>
    <p:sldId id="298" r:id="rId43"/>
    <p:sldId id="317" r:id="rId44"/>
    <p:sldId id="299" r:id="rId45"/>
    <p:sldId id="319" r:id="rId46"/>
    <p:sldId id="318" r:id="rId47"/>
    <p:sldId id="300" r:id="rId48"/>
    <p:sldId id="301" r:id="rId49"/>
    <p:sldId id="302" r:id="rId50"/>
    <p:sldId id="305" r:id="rId51"/>
    <p:sldId id="303" r:id="rId52"/>
    <p:sldId id="307" r:id="rId53"/>
    <p:sldId id="308" r:id="rId54"/>
    <p:sldId id="310" r:id="rId55"/>
    <p:sldId id="312" r:id="rId56"/>
    <p:sldId id="320" r:id="rId57"/>
    <p:sldId id="321" r:id="rId58"/>
    <p:sldId id="313" r:id="rId59"/>
    <p:sldId id="314" r:id="rId60"/>
    <p:sldId id="324" r:id="rId61"/>
    <p:sldId id="326" r:id="rId62"/>
    <p:sldId id="327" r:id="rId63"/>
    <p:sldId id="322" r:id="rId64"/>
    <p:sldId id="328" r:id="rId65"/>
    <p:sldId id="329" r:id="rId66"/>
    <p:sldId id="330" r:id="rId67"/>
    <p:sldId id="331" r:id="rId68"/>
    <p:sldId id="332" r:id="rId69"/>
    <p:sldId id="336" r:id="rId70"/>
    <p:sldId id="350" r:id="rId71"/>
    <p:sldId id="351" r:id="rId72"/>
    <p:sldId id="352" r:id="rId73"/>
    <p:sldId id="353" r:id="rId74"/>
    <p:sldId id="354" r:id="rId75"/>
    <p:sldId id="355" r:id="rId76"/>
    <p:sldId id="356" r:id="rId77"/>
    <p:sldId id="357" r:id="rId78"/>
    <p:sldId id="333" r:id="rId79"/>
    <p:sldId id="345" r:id="rId80"/>
    <p:sldId id="334" r:id="rId81"/>
    <p:sldId id="335" r:id="rId82"/>
    <p:sldId id="337" r:id="rId83"/>
    <p:sldId id="338" r:id="rId84"/>
    <p:sldId id="339" r:id="rId85"/>
    <p:sldId id="340" r:id="rId86"/>
    <p:sldId id="341" r:id="rId87"/>
    <p:sldId id="342" r:id="rId88"/>
    <p:sldId id="343" r:id="rId89"/>
    <p:sldId id="344" r:id="rId90"/>
  </p:sldIdLst>
  <p:sldSz cx="9144000" cy="6858000" type="screen4x3"/>
  <p:notesSz cx="6858000" cy="9144000"/>
  <p:defaultTextStyle>
    <a:defPPr>
      <a:defRPr lang="en-US"/>
    </a:defPPr>
    <a:lvl1pPr algn="l" rtl="0" fontAlgn="base">
      <a:spcBef>
        <a:spcPct val="0"/>
      </a:spcBef>
      <a:spcAft>
        <a:spcPct val="0"/>
      </a:spcAft>
      <a:defRPr kern="1200" baseline="30000">
        <a:solidFill>
          <a:schemeClr val="tx1"/>
        </a:solidFill>
        <a:latin typeface="Arial" charset="0"/>
        <a:ea typeface="+mn-ea"/>
        <a:cs typeface="Arial" charset="0"/>
      </a:defRPr>
    </a:lvl1pPr>
    <a:lvl2pPr marL="457200" algn="l" rtl="0" fontAlgn="base">
      <a:spcBef>
        <a:spcPct val="0"/>
      </a:spcBef>
      <a:spcAft>
        <a:spcPct val="0"/>
      </a:spcAft>
      <a:defRPr kern="1200" baseline="30000">
        <a:solidFill>
          <a:schemeClr val="tx1"/>
        </a:solidFill>
        <a:latin typeface="Arial" charset="0"/>
        <a:ea typeface="+mn-ea"/>
        <a:cs typeface="Arial" charset="0"/>
      </a:defRPr>
    </a:lvl2pPr>
    <a:lvl3pPr marL="914400" algn="l" rtl="0" fontAlgn="base">
      <a:spcBef>
        <a:spcPct val="0"/>
      </a:spcBef>
      <a:spcAft>
        <a:spcPct val="0"/>
      </a:spcAft>
      <a:defRPr kern="1200" baseline="30000">
        <a:solidFill>
          <a:schemeClr val="tx1"/>
        </a:solidFill>
        <a:latin typeface="Arial" charset="0"/>
        <a:ea typeface="+mn-ea"/>
        <a:cs typeface="Arial" charset="0"/>
      </a:defRPr>
    </a:lvl3pPr>
    <a:lvl4pPr marL="1371600" algn="l" rtl="0" fontAlgn="base">
      <a:spcBef>
        <a:spcPct val="0"/>
      </a:spcBef>
      <a:spcAft>
        <a:spcPct val="0"/>
      </a:spcAft>
      <a:defRPr kern="1200" baseline="30000">
        <a:solidFill>
          <a:schemeClr val="tx1"/>
        </a:solidFill>
        <a:latin typeface="Arial" charset="0"/>
        <a:ea typeface="+mn-ea"/>
        <a:cs typeface="Arial" charset="0"/>
      </a:defRPr>
    </a:lvl4pPr>
    <a:lvl5pPr marL="1828800" algn="l" rtl="0" fontAlgn="base">
      <a:spcBef>
        <a:spcPct val="0"/>
      </a:spcBef>
      <a:spcAft>
        <a:spcPct val="0"/>
      </a:spcAft>
      <a:defRPr kern="1200" baseline="30000">
        <a:solidFill>
          <a:schemeClr val="tx1"/>
        </a:solidFill>
        <a:latin typeface="Arial" charset="0"/>
        <a:ea typeface="+mn-ea"/>
        <a:cs typeface="Arial" charset="0"/>
      </a:defRPr>
    </a:lvl5pPr>
    <a:lvl6pPr marL="2286000" algn="l" defTabSz="914400" rtl="0" eaLnBrk="1" latinLnBrk="0" hangingPunct="1">
      <a:defRPr kern="1200" baseline="30000">
        <a:solidFill>
          <a:schemeClr val="tx1"/>
        </a:solidFill>
        <a:latin typeface="Arial" charset="0"/>
        <a:ea typeface="+mn-ea"/>
        <a:cs typeface="Arial" charset="0"/>
      </a:defRPr>
    </a:lvl6pPr>
    <a:lvl7pPr marL="2743200" algn="l" defTabSz="914400" rtl="0" eaLnBrk="1" latinLnBrk="0" hangingPunct="1">
      <a:defRPr kern="1200" baseline="30000">
        <a:solidFill>
          <a:schemeClr val="tx1"/>
        </a:solidFill>
        <a:latin typeface="Arial" charset="0"/>
        <a:ea typeface="+mn-ea"/>
        <a:cs typeface="Arial" charset="0"/>
      </a:defRPr>
    </a:lvl7pPr>
    <a:lvl8pPr marL="3200400" algn="l" defTabSz="914400" rtl="0" eaLnBrk="1" latinLnBrk="0" hangingPunct="1">
      <a:defRPr kern="1200" baseline="30000">
        <a:solidFill>
          <a:schemeClr val="tx1"/>
        </a:solidFill>
        <a:latin typeface="Arial" charset="0"/>
        <a:ea typeface="+mn-ea"/>
        <a:cs typeface="Arial" charset="0"/>
      </a:defRPr>
    </a:lvl8pPr>
    <a:lvl9pPr marL="3657600" algn="l" defTabSz="914400" rtl="0" eaLnBrk="1" latinLnBrk="0" hangingPunct="1">
      <a:defRPr kern="1200" baseline="300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FFFF"/>
    <a:srgbClr val="FFFF99"/>
    <a:srgbClr val="A0F737"/>
    <a:srgbClr val="FF9900"/>
    <a:srgbClr val="996600"/>
    <a:srgbClr val="BBE0E3"/>
    <a:srgbClr val="CC3300"/>
    <a:srgbClr val="DDDDDD"/>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85" autoAdjust="0"/>
  </p:normalViewPr>
  <p:slideViewPr>
    <p:cSldViewPr snapToGrid="0">
      <p:cViewPr varScale="1">
        <p:scale>
          <a:sx n="58" d="100"/>
          <a:sy n="58" d="100"/>
        </p:scale>
        <p:origin x="-907"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7716063" cy="77716063"/>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ustomXml" Target="../customXml/item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9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EF5A2F-0CB5-4265-A457-E53A6657CC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59B22C-0D42-47AD-B010-D30490DCE1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4004E8-E2AE-4E52-A050-893DA0D597F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159788-798D-40AE-93E6-CE92B23433E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5B8A0A-8DC3-4769-A50C-20719948A88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A33393-6537-4B03-9584-3F24234C3A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971E71-5B7E-40C6-967B-2D1A1E92411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2124F9-0113-4114-9869-6F57A2A368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5A12C-9541-42EA-B02E-60F5DA7B64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44FA97-068E-49F8-B04B-0B56565361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F31D11-D1A4-42C3-AFE1-2E2AE84DFE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aseline="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lvl1pPr>
          </a:lstStyle>
          <a:p>
            <a:pPr>
              <a:defRPr/>
            </a:pPr>
            <a:fld id="{B5ACB28A-155C-4FBD-819D-6A5BBA9A39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gif"/><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4.gif"/></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8.png"/><Relationship Id="rId4" Type="http://schemas.openxmlformats.org/officeDocument/2006/relationships/oleObject" Target="../embeddings/oleObject9.bin"/></Relationships>
</file>

<file path=ppt/slides/_rels/slide5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2.gif"/><Relationship Id="rId4" Type="http://schemas.openxmlformats.org/officeDocument/2006/relationships/oleObject" Target="../embeddings/oleObject11.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68.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17.bin"/><Relationship Id="rId4" Type="http://schemas.openxmlformats.org/officeDocument/2006/relationships/image" Target="../media/image65.png"/></Relationships>
</file>

<file path=ppt/slides/_rels/slide8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oleObject18.bin"/><Relationship Id="rId4" Type="http://schemas.openxmlformats.org/officeDocument/2006/relationships/image" Target="../media/image65.png"/></Relationships>
</file>

<file path=ppt/slides/_rels/slide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914400" y="1143000"/>
            <a:ext cx="7315200" cy="2590800"/>
          </a:xfrm>
        </p:spPr>
        <p:txBody>
          <a:bodyPr/>
          <a:lstStyle/>
          <a:p>
            <a:pPr eaLnBrk="1" hangingPunct="1"/>
            <a:r>
              <a:rPr lang="en-US" sz="4800" b="1" dirty="0" smtClean="0">
                <a:latin typeface="Calibri" pitchFamily="34" charset="0"/>
                <a:cs typeface="Calibri" pitchFamily="34" charset="0"/>
              </a:rPr>
              <a:t>Hydraulic Pumps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Piston Pump Operation</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471714" y="1309914"/>
            <a:ext cx="3127830" cy="4385816"/>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When the piston starts moving to the right, the pressure in the pump cavity rises sharply, opening valve 2 and tightly closing valve 1.  The quantity of fluid displaced by the piston is forcibly ejected out of the discharge line leading to the hydraulic system.</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volume of fluid displaced by the piston during the discharge stroke is called the </a:t>
            </a:r>
            <a:r>
              <a:rPr lang="en-US" i="1" baseline="0" dirty="0" smtClean="0">
                <a:latin typeface="Calibri" pitchFamily="34" charset="0"/>
                <a:cs typeface="Calibri" pitchFamily="34" charset="0"/>
              </a:rPr>
              <a:t>displacement volume </a:t>
            </a:r>
            <a:r>
              <a:rPr lang="en-US" baseline="0" dirty="0" smtClean="0">
                <a:latin typeface="Calibri" pitchFamily="34" charset="0"/>
                <a:cs typeface="Calibri" pitchFamily="34" charset="0"/>
              </a:rPr>
              <a:t>of the pump</a:t>
            </a:r>
          </a:p>
        </p:txBody>
      </p:sp>
      <p:grpSp>
        <p:nvGrpSpPr>
          <p:cNvPr id="22" name="Group 21"/>
          <p:cNvGrpSpPr/>
          <p:nvPr/>
        </p:nvGrpSpPr>
        <p:grpSpPr>
          <a:xfrm>
            <a:off x="4726305" y="1268766"/>
            <a:ext cx="4140000" cy="5324056"/>
            <a:chOff x="4726305" y="1268766"/>
            <a:chExt cx="4140000" cy="5324056"/>
          </a:xfrm>
        </p:grpSpPr>
        <p:pic>
          <p:nvPicPr>
            <p:cNvPr id="5" name="Picture 1"/>
            <p:cNvPicPr>
              <a:picLocks noChangeAspect="1" noChangeArrowheads="1"/>
            </p:cNvPicPr>
            <p:nvPr/>
          </p:nvPicPr>
          <p:blipFill>
            <a:blip r:embed="rId2" cstate="print"/>
            <a:srcRect/>
            <a:stretch>
              <a:fillRect/>
            </a:stretch>
          </p:blipFill>
          <p:spPr bwMode="auto">
            <a:xfrm>
              <a:off x="4726305" y="1366838"/>
              <a:ext cx="4140000" cy="5225984"/>
            </a:xfrm>
            <a:prstGeom prst="rect">
              <a:avLst/>
            </a:prstGeom>
            <a:noFill/>
            <a:ln w="9525">
              <a:noFill/>
              <a:miter lim="800000"/>
              <a:headEnd/>
              <a:tailEnd/>
            </a:ln>
          </p:spPr>
        </p:pic>
        <p:sp>
          <p:nvSpPr>
            <p:cNvPr id="6" name="Down Arrow 5"/>
            <p:cNvSpPr/>
            <p:nvPr/>
          </p:nvSpPr>
          <p:spPr bwMode="auto">
            <a:xfrm>
              <a:off x="5935445" y="4959096"/>
              <a:ext cx="296562" cy="214019"/>
            </a:xfrm>
            <a:prstGeom prst="downArrow">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7" name="Down Arrow 6"/>
            <p:cNvSpPr/>
            <p:nvPr/>
          </p:nvSpPr>
          <p:spPr bwMode="auto">
            <a:xfrm>
              <a:off x="6426681" y="4959096"/>
              <a:ext cx="296562" cy="214019"/>
            </a:xfrm>
            <a:prstGeom prst="downArrow">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8" name="Down Arrow 7"/>
            <p:cNvSpPr/>
            <p:nvPr/>
          </p:nvSpPr>
          <p:spPr bwMode="auto">
            <a:xfrm>
              <a:off x="6936205" y="4959096"/>
              <a:ext cx="296562" cy="214019"/>
            </a:xfrm>
            <a:prstGeom prst="downArrow">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9" name="Down Arrow 8"/>
            <p:cNvSpPr/>
            <p:nvPr/>
          </p:nvSpPr>
          <p:spPr bwMode="auto">
            <a:xfrm>
              <a:off x="7415249" y="4959096"/>
              <a:ext cx="296562" cy="214019"/>
            </a:xfrm>
            <a:prstGeom prst="downArrow">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10" name="Down Arrow 9"/>
            <p:cNvSpPr/>
            <p:nvPr/>
          </p:nvSpPr>
          <p:spPr bwMode="auto">
            <a:xfrm>
              <a:off x="8026373" y="4959096"/>
              <a:ext cx="296562" cy="214019"/>
            </a:xfrm>
            <a:prstGeom prst="downArrow">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11" name="Left Arrow 10"/>
            <p:cNvSpPr/>
            <p:nvPr/>
          </p:nvSpPr>
          <p:spPr bwMode="auto">
            <a:xfrm flipH="1">
              <a:off x="6355806" y="2910840"/>
              <a:ext cx="695960" cy="335280"/>
            </a:xfrm>
            <a:prstGeom prst="leftArrow">
              <a:avLst/>
            </a:prstGeom>
            <a:gradFill flip="none" rotWithShape="1">
              <a:gsLst>
                <a:gs pos="0">
                  <a:srgbClr val="FFEFD1"/>
                </a:gs>
                <a:gs pos="64999">
                  <a:srgbClr val="F0EBD5"/>
                </a:gs>
                <a:gs pos="100000">
                  <a:srgbClr val="D1C39F"/>
                </a:gs>
              </a:gsLst>
              <a:lin ang="0" scaled="0"/>
              <a:tileRect/>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14" name="Text Box 16"/>
            <p:cNvSpPr txBox="1">
              <a:spLocks noChangeArrowheads="1"/>
            </p:cNvSpPr>
            <p:nvPr/>
          </p:nvSpPr>
          <p:spPr bwMode="auto">
            <a:xfrm>
              <a:off x="5861480" y="5416224"/>
              <a:ext cx="1148920" cy="283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Arial" pitchFamily="34" charset="0"/>
                  <a:cs typeface="Arial" pitchFamily="34" charset="0"/>
                </a:rPr>
                <a:t>TANK</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 name="Straight Arrow Connector 14"/>
            <p:cNvCxnSpPr/>
            <p:nvPr/>
          </p:nvCxnSpPr>
          <p:spPr bwMode="auto">
            <a:xfrm flipV="1">
              <a:off x="7665720" y="2597349"/>
              <a:ext cx="166031" cy="232211"/>
            </a:xfrm>
            <a:prstGeom prst="straightConnector1">
              <a:avLst/>
            </a:prstGeom>
            <a:ln w="28575">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bwMode="auto">
            <a:xfrm flipV="1">
              <a:off x="7857151" y="1799789"/>
              <a:ext cx="0" cy="350502"/>
            </a:xfrm>
            <a:prstGeom prst="straightConnector1">
              <a:avLst/>
            </a:prstGeom>
            <a:ln w="28575">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bwMode="auto">
            <a:xfrm flipH="1" flipV="1">
              <a:off x="7909560" y="2597349"/>
              <a:ext cx="166031" cy="232211"/>
            </a:xfrm>
            <a:prstGeom prst="straightConnector1">
              <a:avLst/>
            </a:prstGeom>
            <a:ln w="28575">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19" name="Text Box 16"/>
            <p:cNvSpPr txBox="1">
              <a:spLocks noChangeArrowheads="1"/>
            </p:cNvSpPr>
            <p:nvPr/>
          </p:nvSpPr>
          <p:spPr bwMode="auto">
            <a:xfrm>
              <a:off x="7058908" y="1268766"/>
              <a:ext cx="1610475" cy="2552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High Pressure Outlet</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16"/>
            <p:cNvSpPr txBox="1">
              <a:spLocks noChangeArrowheads="1"/>
            </p:cNvSpPr>
            <p:nvPr/>
          </p:nvSpPr>
          <p:spPr bwMode="auto">
            <a:xfrm>
              <a:off x="4990623" y="2936458"/>
              <a:ext cx="1292611" cy="3161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Compression</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16"/>
            <p:cNvSpPr txBox="1">
              <a:spLocks noChangeArrowheads="1"/>
            </p:cNvSpPr>
            <p:nvPr/>
          </p:nvSpPr>
          <p:spPr bwMode="auto">
            <a:xfrm>
              <a:off x="5812971" y="4538836"/>
              <a:ext cx="1959429" cy="3205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Atmospheric Pressure</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Dynamic Pumps</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471714" y="1309914"/>
            <a:ext cx="3287486" cy="5078313"/>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two most common types of dynamic pumps are the centrifugal and the axial (propeller) pumps</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These pump types provide continuous non-pulsating flow, but their flow output is reduced dramatically as circuit resistance is increased.   The pump will produce no flow at high pressure head.</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pressure at which produces no flow is called the shutoff head or the shutoff pressure.  It is the maximum pressure that can be delivered by the pump.</a:t>
            </a:r>
          </a:p>
        </p:txBody>
      </p:sp>
      <p:pic>
        <p:nvPicPr>
          <p:cNvPr id="20482" name="Picture 2"/>
          <p:cNvPicPr>
            <a:picLocks noChangeAspect="1" noChangeArrowheads="1"/>
          </p:cNvPicPr>
          <p:nvPr/>
        </p:nvPicPr>
        <p:blipFill>
          <a:blip r:embed="rId2" cstate="print"/>
          <a:srcRect/>
          <a:stretch>
            <a:fillRect/>
          </a:stretch>
        </p:blipFill>
        <p:spPr bwMode="auto">
          <a:xfrm>
            <a:off x="3949067" y="1194934"/>
            <a:ext cx="4962704" cy="3362552"/>
          </a:xfrm>
          <a:prstGeom prst="rect">
            <a:avLst/>
          </a:prstGeom>
          <a:noFill/>
          <a:ln w="9525">
            <a:noFill/>
            <a:miter lim="800000"/>
            <a:headEnd/>
            <a:tailEnd/>
          </a:ln>
        </p:spPr>
      </p:pic>
      <p:grpSp>
        <p:nvGrpSpPr>
          <p:cNvPr id="14" name="Group 13"/>
          <p:cNvGrpSpPr/>
          <p:nvPr/>
        </p:nvGrpSpPr>
        <p:grpSpPr>
          <a:xfrm>
            <a:off x="4662775" y="4717142"/>
            <a:ext cx="1854139" cy="1908629"/>
            <a:chOff x="6480749" y="1770745"/>
            <a:chExt cx="2169766" cy="2242458"/>
          </a:xfrm>
        </p:grpSpPr>
        <p:pic>
          <p:nvPicPr>
            <p:cNvPr id="15" name="Picture 5"/>
            <p:cNvPicPr>
              <a:picLocks noChangeAspect="1" noChangeArrowheads="1"/>
            </p:cNvPicPr>
            <p:nvPr/>
          </p:nvPicPr>
          <p:blipFill>
            <a:blip r:embed="rId3" cstate="print">
              <a:lum bright="-10000"/>
            </a:blip>
            <a:srcRect/>
            <a:stretch>
              <a:fillRect/>
            </a:stretch>
          </p:blipFill>
          <p:spPr bwMode="auto">
            <a:xfrm>
              <a:off x="6480749" y="1770745"/>
              <a:ext cx="2169766" cy="1828800"/>
            </a:xfrm>
            <a:prstGeom prst="rect">
              <a:avLst/>
            </a:prstGeom>
            <a:noFill/>
            <a:ln w="9525">
              <a:noFill/>
              <a:miter lim="800000"/>
              <a:headEnd/>
              <a:tailEnd/>
            </a:ln>
          </p:spPr>
        </p:pic>
        <p:sp>
          <p:nvSpPr>
            <p:cNvPr id="16" name="Text Box 22"/>
            <p:cNvSpPr txBox="1">
              <a:spLocks noChangeArrowheads="1"/>
            </p:cNvSpPr>
            <p:nvPr/>
          </p:nvSpPr>
          <p:spPr bwMode="auto">
            <a:xfrm>
              <a:off x="6588579" y="3430273"/>
              <a:ext cx="1829707" cy="582930"/>
            </a:xfrm>
            <a:prstGeom prst="rect">
              <a:avLst/>
            </a:prstGeom>
            <a:noFill/>
            <a:ln w="9525">
              <a:noFill/>
              <a:miter lim="800000"/>
              <a:headEnd/>
              <a:tailEnd/>
            </a:ln>
            <a:effectLst/>
          </p:spPr>
          <p:txBody>
            <a:bodyPr wrap="none" lIns="0" tIns="0" rIns="0" bIns="0" anchor="ctr" anchorCtr="1">
              <a:noAutofit/>
            </a:bodyPr>
            <a:lstStyle/>
            <a:p>
              <a:pPr algn="ctr">
                <a:spcBef>
                  <a:spcPts val="0"/>
                </a:spcBef>
              </a:pPr>
              <a:r>
                <a:rPr lang="en-US" b="1" baseline="0" dirty="0" smtClean="0">
                  <a:latin typeface="Calibri" pitchFamily="34" charset="0"/>
                  <a:cs typeface="Calibri" pitchFamily="34" charset="0"/>
                </a:rPr>
                <a:t>Centrifugal pump</a:t>
              </a:r>
              <a:endParaRPr lang="en-US" b="1" baseline="0" dirty="0">
                <a:latin typeface="Calibri" pitchFamily="34" charset="0"/>
                <a:cs typeface="Calibri" pitchFamily="34" charset="0"/>
              </a:endParaRPr>
            </a:p>
          </p:txBody>
        </p:sp>
      </p:grpSp>
      <p:grpSp>
        <p:nvGrpSpPr>
          <p:cNvPr id="17" name="Group 16"/>
          <p:cNvGrpSpPr/>
          <p:nvPr/>
        </p:nvGrpSpPr>
        <p:grpSpPr>
          <a:xfrm>
            <a:off x="6687396" y="4731191"/>
            <a:ext cx="2127251" cy="1894581"/>
            <a:chOff x="6473371" y="4419130"/>
            <a:chExt cx="2127251" cy="1894581"/>
          </a:xfrm>
        </p:grpSpPr>
        <p:pic>
          <p:nvPicPr>
            <p:cNvPr id="18" name="Picture 3"/>
            <p:cNvPicPr>
              <a:picLocks noChangeAspect="1" noChangeArrowheads="1"/>
            </p:cNvPicPr>
            <p:nvPr/>
          </p:nvPicPr>
          <p:blipFill>
            <a:blip r:embed="rId4" cstate="print">
              <a:lum bright="-20000"/>
            </a:blip>
            <a:srcRect/>
            <a:stretch>
              <a:fillRect/>
            </a:stretch>
          </p:blipFill>
          <p:spPr bwMode="auto">
            <a:xfrm>
              <a:off x="6473371" y="4419130"/>
              <a:ext cx="2127251" cy="1457793"/>
            </a:xfrm>
            <a:prstGeom prst="rect">
              <a:avLst/>
            </a:prstGeom>
            <a:noFill/>
            <a:ln w="9525">
              <a:noFill/>
              <a:miter lim="800000"/>
              <a:headEnd/>
              <a:tailEnd/>
            </a:ln>
          </p:spPr>
        </p:pic>
        <p:sp>
          <p:nvSpPr>
            <p:cNvPr id="19" name="Text Box 22"/>
            <p:cNvSpPr txBox="1">
              <a:spLocks noChangeArrowheads="1"/>
            </p:cNvSpPr>
            <p:nvPr/>
          </p:nvSpPr>
          <p:spPr bwMode="auto">
            <a:xfrm>
              <a:off x="6624865" y="5730781"/>
              <a:ext cx="1829707" cy="582930"/>
            </a:xfrm>
            <a:prstGeom prst="rect">
              <a:avLst/>
            </a:prstGeom>
            <a:noFill/>
            <a:ln w="9525">
              <a:noFill/>
              <a:miter lim="800000"/>
              <a:headEnd/>
              <a:tailEnd/>
            </a:ln>
            <a:effectLst/>
          </p:spPr>
          <p:txBody>
            <a:bodyPr wrap="none" lIns="0" tIns="0" rIns="0" bIns="0" anchor="ctr" anchorCtr="1">
              <a:noAutofit/>
            </a:bodyPr>
            <a:lstStyle/>
            <a:p>
              <a:pPr algn="ctr">
                <a:spcBef>
                  <a:spcPts val="0"/>
                </a:spcBef>
              </a:pPr>
              <a:r>
                <a:rPr lang="en-US" b="1" baseline="0" dirty="0" smtClean="0">
                  <a:latin typeface="Calibri" pitchFamily="34" charset="0"/>
                  <a:cs typeface="Calibri" pitchFamily="34" charset="0"/>
                </a:rPr>
                <a:t>Axial Flow pump</a:t>
              </a:r>
              <a:endParaRPr lang="en-US" b="1" baseline="0" dirty="0">
                <a:latin typeface="Calibri" pitchFamily="34" charset="0"/>
                <a:cs typeface="Calibri"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Dynamic Pumps</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471714" y="1309914"/>
            <a:ext cx="3287486" cy="5493812"/>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They are not suitable for handling viscous fluids, and thus are not suitable for use in hydraulic applications.</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Dynamic pumps are typically used for low pressure, high volume flow applications.</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Unlike positive displacement pumps, dynamic pumps are not self priming.  This is because large clearance  between the rotating part and the stationary housing does not allow  a suction pressure to occur at the inlet port when the pump is turned on.</a:t>
            </a:r>
          </a:p>
          <a:p>
            <a:pPr marL="342900" indent="-342900">
              <a:spcBef>
                <a:spcPct val="50000"/>
              </a:spcBef>
              <a:buClr>
                <a:srgbClr val="FF0000"/>
              </a:buClr>
              <a:buSzPct val="120000"/>
              <a:buFont typeface="Wingdings" pitchFamily="2" charset="2"/>
              <a:buChar char="§"/>
            </a:pPr>
            <a:endParaRPr lang="en-US" baseline="0" dirty="0" smtClean="0">
              <a:latin typeface="Calibri" pitchFamily="34" charset="0"/>
              <a:cs typeface="Calibri" pitchFamily="34" charset="0"/>
            </a:endParaRPr>
          </a:p>
        </p:txBody>
      </p:sp>
      <p:pic>
        <p:nvPicPr>
          <p:cNvPr id="20482" name="Picture 2"/>
          <p:cNvPicPr>
            <a:picLocks noChangeAspect="1" noChangeArrowheads="1"/>
          </p:cNvPicPr>
          <p:nvPr/>
        </p:nvPicPr>
        <p:blipFill>
          <a:blip r:embed="rId2" cstate="print"/>
          <a:srcRect/>
          <a:stretch>
            <a:fillRect/>
          </a:stretch>
        </p:blipFill>
        <p:spPr bwMode="auto">
          <a:xfrm>
            <a:off x="3949067" y="1194934"/>
            <a:ext cx="4962704" cy="3362552"/>
          </a:xfrm>
          <a:prstGeom prst="rect">
            <a:avLst/>
          </a:prstGeom>
          <a:noFill/>
          <a:ln w="9525">
            <a:noFill/>
            <a:miter lim="800000"/>
            <a:headEnd/>
            <a:tailEnd/>
          </a:ln>
        </p:spPr>
      </p:pic>
      <p:grpSp>
        <p:nvGrpSpPr>
          <p:cNvPr id="2" name="Group 13"/>
          <p:cNvGrpSpPr/>
          <p:nvPr/>
        </p:nvGrpSpPr>
        <p:grpSpPr>
          <a:xfrm>
            <a:off x="4662775" y="4717142"/>
            <a:ext cx="1854139" cy="1908629"/>
            <a:chOff x="6480749" y="1770745"/>
            <a:chExt cx="2169766" cy="2242458"/>
          </a:xfrm>
        </p:grpSpPr>
        <p:pic>
          <p:nvPicPr>
            <p:cNvPr id="15" name="Picture 5"/>
            <p:cNvPicPr>
              <a:picLocks noChangeAspect="1" noChangeArrowheads="1"/>
            </p:cNvPicPr>
            <p:nvPr/>
          </p:nvPicPr>
          <p:blipFill>
            <a:blip r:embed="rId3" cstate="print">
              <a:lum bright="-10000"/>
            </a:blip>
            <a:srcRect/>
            <a:stretch>
              <a:fillRect/>
            </a:stretch>
          </p:blipFill>
          <p:spPr bwMode="auto">
            <a:xfrm>
              <a:off x="6480749" y="1770745"/>
              <a:ext cx="2169766" cy="1828800"/>
            </a:xfrm>
            <a:prstGeom prst="rect">
              <a:avLst/>
            </a:prstGeom>
            <a:noFill/>
            <a:ln w="9525">
              <a:noFill/>
              <a:miter lim="800000"/>
              <a:headEnd/>
              <a:tailEnd/>
            </a:ln>
          </p:spPr>
        </p:pic>
        <p:sp>
          <p:nvSpPr>
            <p:cNvPr id="16" name="Text Box 22"/>
            <p:cNvSpPr txBox="1">
              <a:spLocks noChangeArrowheads="1"/>
            </p:cNvSpPr>
            <p:nvPr/>
          </p:nvSpPr>
          <p:spPr bwMode="auto">
            <a:xfrm>
              <a:off x="6588579" y="3430273"/>
              <a:ext cx="1829707" cy="582930"/>
            </a:xfrm>
            <a:prstGeom prst="rect">
              <a:avLst/>
            </a:prstGeom>
            <a:noFill/>
            <a:ln w="9525">
              <a:noFill/>
              <a:miter lim="800000"/>
              <a:headEnd/>
              <a:tailEnd/>
            </a:ln>
            <a:effectLst/>
          </p:spPr>
          <p:txBody>
            <a:bodyPr wrap="none" lIns="0" tIns="0" rIns="0" bIns="0" anchor="ctr" anchorCtr="1">
              <a:noAutofit/>
            </a:bodyPr>
            <a:lstStyle/>
            <a:p>
              <a:pPr algn="ctr">
                <a:spcBef>
                  <a:spcPts val="0"/>
                </a:spcBef>
              </a:pPr>
              <a:r>
                <a:rPr lang="en-US" b="1" baseline="0" dirty="0" smtClean="0">
                  <a:latin typeface="Calibri" pitchFamily="34" charset="0"/>
                  <a:cs typeface="Calibri" pitchFamily="34" charset="0"/>
                </a:rPr>
                <a:t>Centrifugal pump</a:t>
              </a:r>
              <a:endParaRPr lang="en-US" b="1" baseline="0" dirty="0">
                <a:latin typeface="Calibri" pitchFamily="34" charset="0"/>
                <a:cs typeface="Calibri" pitchFamily="34" charset="0"/>
              </a:endParaRPr>
            </a:p>
          </p:txBody>
        </p:sp>
      </p:grpSp>
      <p:grpSp>
        <p:nvGrpSpPr>
          <p:cNvPr id="3" name="Group 16"/>
          <p:cNvGrpSpPr/>
          <p:nvPr/>
        </p:nvGrpSpPr>
        <p:grpSpPr>
          <a:xfrm>
            <a:off x="6687396" y="4731191"/>
            <a:ext cx="2127251" cy="1894581"/>
            <a:chOff x="6473371" y="4419130"/>
            <a:chExt cx="2127251" cy="1894581"/>
          </a:xfrm>
        </p:grpSpPr>
        <p:pic>
          <p:nvPicPr>
            <p:cNvPr id="18" name="Picture 3"/>
            <p:cNvPicPr>
              <a:picLocks noChangeAspect="1" noChangeArrowheads="1"/>
            </p:cNvPicPr>
            <p:nvPr/>
          </p:nvPicPr>
          <p:blipFill>
            <a:blip r:embed="rId4" cstate="print">
              <a:lum bright="-20000"/>
            </a:blip>
            <a:srcRect/>
            <a:stretch>
              <a:fillRect/>
            </a:stretch>
          </p:blipFill>
          <p:spPr bwMode="auto">
            <a:xfrm>
              <a:off x="6473371" y="4419130"/>
              <a:ext cx="2127251" cy="1457793"/>
            </a:xfrm>
            <a:prstGeom prst="rect">
              <a:avLst/>
            </a:prstGeom>
            <a:noFill/>
            <a:ln w="9525">
              <a:noFill/>
              <a:miter lim="800000"/>
              <a:headEnd/>
              <a:tailEnd/>
            </a:ln>
          </p:spPr>
        </p:pic>
        <p:sp>
          <p:nvSpPr>
            <p:cNvPr id="19" name="Text Box 22"/>
            <p:cNvSpPr txBox="1">
              <a:spLocks noChangeArrowheads="1"/>
            </p:cNvSpPr>
            <p:nvPr/>
          </p:nvSpPr>
          <p:spPr bwMode="auto">
            <a:xfrm>
              <a:off x="6624865" y="5730781"/>
              <a:ext cx="1829707" cy="582930"/>
            </a:xfrm>
            <a:prstGeom prst="rect">
              <a:avLst/>
            </a:prstGeom>
            <a:noFill/>
            <a:ln w="9525">
              <a:noFill/>
              <a:miter lim="800000"/>
              <a:headEnd/>
              <a:tailEnd/>
            </a:ln>
            <a:effectLst/>
          </p:spPr>
          <p:txBody>
            <a:bodyPr wrap="none" lIns="0" tIns="0" rIns="0" bIns="0" anchor="ctr" anchorCtr="1">
              <a:noAutofit/>
            </a:bodyPr>
            <a:lstStyle/>
            <a:p>
              <a:pPr algn="ctr">
                <a:spcBef>
                  <a:spcPts val="0"/>
                </a:spcBef>
              </a:pPr>
              <a:r>
                <a:rPr lang="en-US" b="1" baseline="0" dirty="0" smtClean="0">
                  <a:latin typeface="Calibri" pitchFamily="34" charset="0"/>
                  <a:cs typeface="Calibri" pitchFamily="34" charset="0"/>
                </a:rPr>
                <a:t>Axial Flow pump</a:t>
              </a:r>
              <a:endParaRPr lang="en-US" b="1" baseline="0" dirty="0">
                <a:latin typeface="Calibri" pitchFamily="34" charset="0"/>
                <a:cs typeface="Calibri" pitchFamily="34"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Positive Displacement Pumps</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471714" y="1309914"/>
            <a:ext cx="3345543" cy="4801314"/>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There are three main types of positive displacement pumps: gear, vane and piston.  Because of tight sealing design, these pumps eject a fixed quantity of fluid per revolution of the pump shaft.</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Pump flow is almost constant and not dependent on system pressure.  Their ability to produce large amounts of pressure without loosing their efficiency makes them well suited for fluid power systems. </a:t>
            </a:r>
          </a:p>
          <a:p>
            <a:pPr marL="342900" indent="-342900">
              <a:spcBef>
                <a:spcPct val="50000"/>
              </a:spcBef>
              <a:buClr>
                <a:srgbClr val="FF0000"/>
              </a:buClr>
              <a:buSzPct val="120000"/>
              <a:buFont typeface="Wingdings" pitchFamily="2" charset="2"/>
              <a:buChar char="§"/>
            </a:pPr>
            <a:endParaRPr lang="en-US" baseline="0" dirty="0" smtClean="0">
              <a:latin typeface="Calibri" pitchFamily="34" charset="0"/>
              <a:cs typeface="Calibri" pitchFamily="34" charset="0"/>
            </a:endParaRPr>
          </a:p>
        </p:txBody>
      </p:sp>
      <p:pic>
        <p:nvPicPr>
          <p:cNvPr id="12" name="Picture 2"/>
          <p:cNvPicPr>
            <a:picLocks noChangeAspect="1" noChangeArrowheads="1"/>
          </p:cNvPicPr>
          <p:nvPr/>
        </p:nvPicPr>
        <p:blipFill>
          <a:blip r:embed="rId2" cstate="print"/>
          <a:stretch>
            <a:fillRect/>
          </a:stretch>
        </p:blipFill>
        <p:spPr bwMode="auto">
          <a:xfrm>
            <a:off x="3991910" y="1194934"/>
            <a:ext cx="4687581" cy="3304496"/>
          </a:xfrm>
          <a:prstGeom prst="rect">
            <a:avLst/>
          </a:prstGeom>
          <a:noFill/>
          <a:ln>
            <a:noFill/>
          </a:ln>
        </p:spPr>
      </p:pic>
      <p:pic>
        <p:nvPicPr>
          <p:cNvPr id="5" name="Picture 1"/>
          <p:cNvPicPr>
            <a:picLocks noChangeAspect="1" noChangeArrowheads="1"/>
          </p:cNvPicPr>
          <p:nvPr/>
        </p:nvPicPr>
        <p:blipFill>
          <a:blip r:embed="rId3" cstate="print"/>
          <a:srcRect/>
          <a:stretch>
            <a:fillRect/>
          </a:stretch>
        </p:blipFill>
        <p:spPr bwMode="auto">
          <a:xfrm>
            <a:off x="4558144" y="4567421"/>
            <a:ext cx="3920837" cy="18657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229795" y="2510972"/>
            <a:ext cx="4290092" cy="3781424"/>
          </a:xfrm>
          <a:prstGeom prst="rect">
            <a:avLst/>
          </a:prstGeom>
          <a:noFill/>
          <a:ln w="9525">
            <a:noFill/>
            <a:miter lim="800000"/>
            <a:headEnd/>
            <a:tailEnd/>
          </a:ln>
        </p:spPr>
      </p:pic>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Positive Displacement Pumps</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471713" y="1309914"/>
            <a:ext cx="7380515" cy="1615827"/>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Positive displacement pumps must be protected against overpressure if the flow resistance becomes very large.  A pressure relief valve is used to protect the pump against overpressure by diverting pump flow back into the hydraulic oil tank.</a:t>
            </a:r>
          </a:p>
          <a:p>
            <a:pPr marL="342900" indent="-342900">
              <a:spcBef>
                <a:spcPct val="50000"/>
              </a:spcBef>
              <a:buClr>
                <a:srgbClr val="FF0000"/>
              </a:buClr>
              <a:buSzPct val="120000"/>
              <a:buFont typeface="Wingdings" pitchFamily="2" charset="2"/>
              <a:buChar char="§"/>
            </a:pPr>
            <a:endParaRPr lang="en-US" baseline="0" dirty="0" smtClean="0">
              <a:latin typeface="Calibri" pitchFamily="34" charset="0"/>
              <a:cs typeface="Calibri" pitchFamily="34" charset="0"/>
            </a:endParaRPr>
          </a:p>
        </p:txBody>
      </p:sp>
      <p:pic>
        <p:nvPicPr>
          <p:cNvPr id="12" name="Picture 2"/>
          <p:cNvPicPr>
            <a:picLocks noChangeAspect="1" noChangeArrowheads="1"/>
          </p:cNvPicPr>
          <p:nvPr/>
        </p:nvPicPr>
        <p:blipFill>
          <a:blip r:embed="rId3" cstate="print"/>
          <a:srcRect/>
          <a:stretch>
            <a:fillRect/>
          </a:stretch>
        </p:blipFill>
        <p:spPr bwMode="auto">
          <a:xfrm>
            <a:off x="519881" y="3701143"/>
            <a:ext cx="3804169" cy="2577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Positive Displacement Pumps</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718456" y="1324429"/>
            <a:ext cx="7380515" cy="4662815"/>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Positive displacement pumps can be classified by the type of mechanical motion of its internal elements that produces the volume change in the liquid.  The motion may be reciprocating or rotary.  There are essentially three basic types:</a:t>
            </a:r>
          </a:p>
          <a:p>
            <a:pPr marL="800100" lvl="1" indent="-342900">
              <a:spcBef>
                <a:spcPts val="0"/>
              </a:spcBef>
              <a:buClr>
                <a:srgbClr val="FF0000"/>
              </a:buClr>
              <a:buSzPct val="120000"/>
            </a:pPr>
            <a:r>
              <a:rPr lang="en-US" baseline="0" dirty="0" smtClean="0">
                <a:latin typeface="Calibri" pitchFamily="34" charset="0"/>
                <a:cs typeface="Calibri" pitchFamily="34" charset="0"/>
              </a:rPr>
              <a:t>1. 	 Gear Pumps</a:t>
            </a:r>
          </a:p>
          <a:p>
            <a:pPr marL="1257300" lvl="2" indent="-342900">
              <a:spcBef>
                <a:spcPts val="0"/>
              </a:spcBef>
              <a:buClr>
                <a:srgbClr val="FF0000"/>
              </a:buClr>
              <a:buSzPct val="120000"/>
              <a:buFont typeface="Wingdings" pitchFamily="2" charset="2"/>
              <a:buChar char="§"/>
            </a:pPr>
            <a:r>
              <a:rPr lang="en-US" baseline="0" dirty="0" smtClean="0">
                <a:latin typeface="Calibri" pitchFamily="34" charset="0"/>
                <a:cs typeface="Calibri" pitchFamily="34" charset="0"/>
              </a:rPr>
              <a:t>External gear pumps</a:t>
            </a:r>
          </a:p>
          <a:p>
            <a:pPr marL="1257300" lvl="2" indent="-342900">
              <a:spcBef>
                <a:spcPts val="0"/>
              </a:spcBef>
              <a:buClr>
                <a:srgbClr val="FF0000"/>
              </a:buClr>
              <a:buSzPct val="120000"/>
              <a:buFont typeface="Wingdings" pitchFamily="2" charset="2"/>
              <a:buChar char="§"/>
            </a:pPr>
            <a:r>
              <a:rPr lang="en-US" baseline="0" dirty="0" smtClean="0">
                <a:latin typeface="Calibri" pitchFamily="34" charset="0"/>
                <a:cs typeface="Calibri" pitchFamily="34" charset="0"/>
              </a:rPr>
              <a:t>Internal gear pumps</a:t>
            </a:r>
          </a:p>
          <a:p>
            <a:pPr marL="1257300" lvl="2" indent="-342900">
              <a:spcBef>
                <a:spcPts val="0"/>
              </a:spcBef>
              <a:buClr>
                <a:srgbClr val="FF0000"/>
              </a:buClr>
              <a:buSzPct val="120000"/>
              <a:buFont typeface="Wingdings" pitchFamily="2" charset="2"/>
              <a:buChar char="§"/>
            </a:pPr>
            <a:r>
              <a:rPr lang="en-US" baseline="0" dirty="0" smtClean="0">
                <a:latin typeface="Calibri" pitchFamily="34" charset="0"/>
                <a:cs typeface="Calibri" pitchFamily="34" charset="0"/>
              </a:rPr>
              <a:t>Lobe pumps</a:t>
            </a:r>
          </a:p>
          <a:p>
            <a:pPr marL="1257300" lvl="2" indent="-342900">
              <a:spcBef>
                <a:spcPts val="0"/>
              </a:spcBef>
              <a:buClr>
                <a:srgbClr val="FF0000"/>
              </a:buClr>
              <a:buSzPct val="120000"/>
              <a:buFont typeface="Wingdings" pitchFamily="2" charset="2"/>
              <a:buChar char="§"/>
            </a:pPr>
            <a:r>
              <a:rPr lang="en-US" baseline="0" dirty="0" smtClean="0">
                <a:latin typeface="Calibri" pitchFamily="34" charset="0"/>
                <a:cs typeface="Calibri" pitchFamily="34" charset="0"/>
              </a:rPr>
              <a:t>Screw Pumps</a:t>
            </a:r>
          </a:p>
          <a:p>
            <a:pPr marL="800100" lvl="1" indent="-342900">
              <a:spcBef>
                <a:spcPts val="0"/>
              </a:spcBef>
              <a:buClr>
                <a:srgbClr val="FF0000"/>
              </a:buClr>
              <a:buSzPct val="120000"/>
            </a:pPr>
            <a:r>
              <a:rPr lang="en-US" baseline="0" dirty="0" smtClean="0">
                <a:latin typeface="Calibri" pitchFamily="34" charset="0"/>
                <a:cs typeface="Calibri" pitchFamily="34" charset="0"/>
              </a:rPr>
              <a:t>2. 	Vane Pumps</a:t>
            </a:r>
          </a:p>
          <a:p>
            <a:pPr marL="1257300" lvl="2" indent="-342900">
              <a:spcBef>
                <a:spcPts val="0"/>
              </a:spcBef>
              <a:buClr>
                <a:srgbClr val="FF0000"/>
              </a:buClr>
              <a:buSzPct val="120000"/>
              <a:buFont typeface="Wingdings" pitchFamily="2" charset="2"/>
              <a:buChar char="§"/>
            </a:pPr>
            <a:r>
              <a:rPr lang="en-US" baseline="0" dirty="0" smtClean="0">
                <a:latin typeface="Calibri" pitchFamily="34" charset="0"/>
                <a:cs typeface="Calibri" pitchFamily="34" charset="0"/>
              </a:rPr>
              <a:t>Unbalanced Vane Pump (Fixed or variable displacement)</a:t>
            </a:r>
          </a:p>
          <a:p>
            <a:pPr marL="1257300" lvl="2" indent="-342900">
              <a:spcBef>
                <a:spcPts val="0"/>
              </a:spcBef>
              <a:buClr>
                <a:srgbClr val="FF0000"/>
              </a:buClr>
              <a:buSzPct val="120000"/>
              <a:buFont typeface="Wingdings" pitchFamily="2" charset="2"/>
              <a:buChar char="§"/>
            </a:pPr>
            <a:r>
              <a:rPr lang="en-US" baseline="0" dirty="0" smtClean="0">
                <a:latin typeface="Calibri" pitchFamily="34" charset="0"/>
                <a:cs typeface="Calibri" pitchFamily="34" charset="0"/>
              </a:rPr>
              <a:t>Balanced Vane Pump (Fixed Displacement Only)</a:t>
            </a:r>
          </a:p>
          <a:p>
            <a:pPr marL="800100" lvl="1" indent="-342900">
              <a:spcBef>
                <a:spcPts val="0"/>
              </a:spcBef>
              <a:buClr>
                <a:srgbClr val="FF0000"/>
              </a:buClr>
              <a:buSzPct val="120000"/>
            </a:pPr>
            <a:r>
              <a:rPr lang="en-US" baseline="0" dirty="0" smtClean="0">
                <a:latin typeface="Calibri" pitchFamily="34" charset="0"/>
                <a:cs typeface="Calibri" pitchFamily="34" charset="0"/>
              </a:rPr>
              <a:t>3.	Piston Pumps</a:t>
            </a:r>
          </a:p>
          <a:p>
            <a:pPr marL="1257300" lvl="2" indent="-342900">
              <a:spcBef>
                <a:spcPts val="0"/>
              </a:spcBef>
              <a:buClr>
                <a:srgbClr val="FF0000"/>
              </a:buClr>
              <a:buSzPct val="120000"/>
              <a:buFont typeface="Wingdings" pitchFamily="2" charset="2"/>
              <a:buChar char="§"/>
            </a:pPr>
            <a:r>
              <a:rPr lang="en-US" baseline="0" dirty="0" smtClean="0">
                <a:latin typeface="Calibri" pitchFamily="34" charset="0"/>
                <a:cs typeface="Calibri" pitchFamily="34" charset="0"/>
              </a:rPr>
              <a:t>Axial Design</a:t>
            </a:r>
          </a:p>
          <a:p>
            <a:pPr marL="1257300" lvl="2" indent="-342900">
              <a:spcBef>
                <a:spcPts val="0"/>
              </a:spcBef>
              <a:buClr>
                <a:srgbClr val="FF0000"/>
              </a:buClr>
              <a:buSzPct val="120000"/>
              <a:buFont typeface="Wingdings" pitchFamily="2" charset="2"/>
              <a:buChar char="§"/>
            </a:pPr>
            <a:r>
              <a:rPr lang="en-US" baseline="0" dirty="0" smtClean="0">
                <a:latin typeface="Calibri" pitchFamily="34" charset="0"/>
                <a:cs typeface="Calibri" pitchFamily="34" charset="0"/>
              </a:rPr>
              <a:t>Radial Design</a:t>
            </a:r>
          </a:p>
          <a:p>
            <a:pPr marL="342900" indent="-342900">
              <a:spcBef>
                <a:spcPct val="50000"/>
              </a:spcBef>
              <a:buClr>
                <a:srgbClr val="FF0000"/>
              </a:buClr>
              <a:buSzPct val="120000"/>
              <a:buFont typeface="Wingdings" pitchFamily="2" charset="2"/>
              <a:buChar char="§"/>
            </a:pPr>
            <a:endParaRPr lang="en-US" baseline="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Gear Pump: External Gear Pumps</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718457" y="1324429"/>
            <a:ext cx="4796972" cy="4939814"/>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Develop  flow by carrying fluid between the teeth of two meshing gears.  One of the gears is connected to the drive shaft, the other is driven as its meshes with the driver gear.</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Oil chambers are formed between the gear teeth, the pump housing and the side wear plates. </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suction side is where teeth come out of mesh, and this is where the volume expands, bringing about a reduction in pressure.</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discharge side is where teeth go into mesh, and this is where the volume decreases between mating teeth.  Oil is positively ejected into the outlet port since the pump has an internal seal against leakage.</a:t>
            </a:r>
          </a:p>
        </p:txBody>
      </p:sp>
      <p:pic>
        <p:nvPicPr>
          <p:cNvPr id="1026" name="Picture 2"/>
          <p:cNvPicPr>
            <a:picLocks noChangeAspect="1" noChangeArrowheads="1"/>
          </p:cNvPicPr>
          <p:nvPr/>
        </p:nvPicPr>
        <p:blipFill>
          <a:blip r:embed="rId2" cstate="print"/>
          <a:srcRect/>
          <a:stretch>
            <a:fillRect/>
          </a:stretch>
        </p:blipFill>
        <p:spPr bwMode="auto">
          <a:xfrm>
            <a:off x="5847636" y="1044440"/>
            <a:ext cx="2682409" cy="2391092"/>
          </a:xfrm>
          <a:prstGeom prst="rect">
            <a:avLst/>
          </a:prstGeom>
          <a:noFill/>
          <a:ln w="9525">
            <a:noFill/>
            <a:miter lim="800000"/>
            <a:headEnd/>
            <a:tailEnd/>
          </a:ln>
        </p:spPr>
      </p:pic>
      <p:pic>
        <p:nvPicPr>
          <p:cNvPr id="5" name="Picture 4" descr="gear pump animation.gif"/>
          <p:cNvPicPr>
            <a:picLocks noChangeAspect="1"/>
          </p:cNvPicPr>
          <p:nvPr/>
        </p:nvPicPr>
        <p:blipFill>
          <a:blip r:embed="rId3" cstate="print"/>
          <a:stretch>
            <a:fillRect/>
          </a:stretch>
        </p:blipFill>
        <p:spPr>
          <a:xfrm rot="5400000">
            <a:off x="5878285" y="4167052"/>
            <a:ext cx="2586446" cy="192513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Gear Pump: Volumetric Displacement and Theoretical Flow Rate</a:t>
            </a:r>
            <a:endParaRPr lang="en-US" sz="1200" b="1" dirty="0" smtClean="0">
              <a:latin typeface="Calibri" pitchFamily="34" charset="0"/>
              <a:cs typeface="Calibri" pitchFamily="34" charset="0"/>
            </a:endParaRPr>
          </a:p>
        </p:txBody>
      </p:sp>
      <p:sp>
        <p:nvSpPr>
          <p:cNvPr id="17" name="Text Box 10"/>
          <p:cNvSpPr txBox="1">
            <a:spLocks noChangeArrowheads="1"/>
          </p:cNvSpPr>
          <p:nvPr/>
        </p:nvSpPr>
        <p:spPr bwMode="auto">
          <a:xfrm>
            <a:off x="718455" y="1658257"/>
            <a:ext cx="4143831" cy="4108817"/>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volumetric displacement, </a:t>
            </a:r>
            <a:r>
              <a:rPr lang="en-US" i="1" baseline="0" dirty="0" smtClean="0">
                <a:latin typeface="Calibri" pitchFamily="34" charset="0"/>
                <a:cs typeface="Calibri" pitchFamily="34" charset="0"/>
              </a:rPr>
              <a:t>V</a:t>
            </a:r>
            <a:r>
              <a:rPr lang="en-US" i="1" baseline="-25000" dirty="0" smtClean="0">
                <a:latin typeface="Calibri" pitchFamily="34" charset="0"/>
                <a:cs typeface="Calibri" pitchFamily="34" charset="0"/>
              </a:rPr>
              <a:t>D</a:t>
            </a:r>
            <a:r>
              <a:rPr lang="en-US" baseline="0" dirty="0" smtClean="0">
                <a:latin typeface="Calibri" pitchFamily="34" charset="0"/>
                <a:cs typeface="Calibri" pitchFamily="34" charset="0"/>
              </a:rPr>
              <a:t> of a gear pump may be defined as the theoretical volume of fluid displaced per one rotation of the gear.</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If the theoretical displacement is known, the theoretical volume flow rate,  </a:t>
            </a:r>
            <a:r>
              <a:rPr lang="en-US" i="1" baseline="0" dirty="0" smtClean="0">
                <a:latin typeface="Calibri" pitchFamily="34" charset="0"/>
                <a:cs typeface="Calibri" pitchFamily="34" charset="0"/>
              </a:rPr>
              <a:t>Q</a:t>
            </a:r>
            <a:r>
              <a:rPr lang="en-US" i="1" baseline="-25000" dirty="0" smtClean="0">
                <a:latin typeface="Calibri" pitchFamily="34" charset="0"/>
                <a:cs typeface="Calibri" pitchFamily="34" charset="0"/>
              </a:rPr>
              <a:t>T</a:t>
            </a:r>
            <a:r>
              <a:rPr lang="en-US" i="1" baseline="0" dirty="0" smtClean="0">
                <a:latin typeface="Calibri" pitchFamily="34" charset="0"/>
                <a:cs typeface="Calibri" pitchFamily="34" charset="0"/>
              </a:rPr>
              <a:t> , </a:t>
            </a:r>
            <a:r>
              <a:rPr lang="en-US" baseline="0" dirty="0" smtClean="0">
                <a:latin typeface="Calibri" pitchFamily="34" charset="0"/>
                <a:cs typeface="Calibri" pitchFamily="34" charset="0"/>
              </a:rPr>
              <a:t>may be related to the pump speed, </a:t>
            </a:r>
            <a:r>
              <a:rPr lang="en-US" i="1" baseline="0" dirty="0" smtClean="0">
                <a:latin typeface="Calibri" pitchFamily="34" charset="0"/>
                <a:cs typeface="Calibri" pitchFamily="34" charset="0"/>
              </a:rPr>
              <a:t>N,</a:t>
            </a:r>
            <a:r>
              <a:rPr lang="en-US" baseline="0" dirty="0" smtClean="0">
                <a:latin typeface="Calibri" pitchFamily="34" charset="0"/>
                <a:cs typeface="Calibri" pitchFamily="34" charset="0"/>
              </a:rPr>
              <a:t> using the relation:</a:t>
            </a:r>
          </a:p>
          <a:p>
            <a:pPr marL="342900" indent="-342900">
              <a:spcBef>
                <a:spcPct val="50000"/>
              </a:spcBef>
              <a:buClr>
                <a:srgbClr val="FF0000"/>
              </a:buClr>
              <a:buSzPct val="120000"/>
            </a:pPr>
            <a:endParaRPr lang="en-US" baseline="0" dirty="0" smtClean="0">
              <a:latin typeface="Calibri" pitchFamily="34" charset="0"/>
              <a:cs typeface="Calibri" pitchFamily="34" charset="0"/>
            </a:endParaRPr>
          </a:p>
          <a:p>
            <a:pPr marL="342900" indent="-342900">
              <a:spcBef>
                <a:spcPct val="50000"/>
              </a:spcBef>
              <a:buClr>
                <a:srgbClr val="FF0000"/>
              </a:buClr>
              <a:buSzPct val="120000"/>
            </a:pPr>
            <a:r>
              <a:rPr lang="en-US" baseline="0" dirty="0" smtClean="0">
                <a:latin typeface="Calibri" pitchFamily="34" charset="0"/>
                <a:cs typeface="Calibri" pitchFamily="34" charset="0"/>
              </a:rPr>
              <a:t>	</a:t>
            </a:r>
          </a:p>
          <a:p>
            <a:pPr marL="342900" indent="-342900">
              <a:spcBef>
                <a:spcPct val="50000"/>
              </a:spcBef>
              <a:buClr>
                <a:srgbClr val="FF0000"/>
              </a:buClr>
              <a:buSzPct val="120000"/>
            </a:pPr>
            <a:r>
              <a:rPr lang="en-US" baseline="0" dirty="0" smtClean="0">
                <a:latin typeface="Calibri" pitchFamily="34" charset="0"/>
                <a:cs typeface="Calibri" pitchFamily="34" charset="0"/>
              </a:rPr>
              <a:t>	</a:t>
            </a:r>
          </a:p>
          <a:p>
            <a:pPr marL="342900" indent="-342900">
              <a:spcBef>
                <a:spcPct val="50000"/>
              </a:spcBef>
              <a:buClr>
                <a:srgbClr val="FF0000"/>
              </a:buClr>
              <a:buSzPct val="120000"/>
            </a:pPr>
            <a:r>
              <a:rPr lang="en-US" baseline="0" dirty="0" smtClean="0">
                <a:latin typeface="Calibri" pitchFamily="34" charset="0"/>
                <a:cs typeface="Calibri" pitchFamily="34" charset="0"/>
              </a:rPr>
              <a:t>	</a:t>
            </a:r>
          </a:p>
        </p:txBody>
      </p:sp>
      <p:graphicFrame>
        <p:nvGraphicFramePr>
          <p:cNvPr id="31753" name="Object 9"/>
          <p:cNvGraphicFramePr>
            <a:graphicFrameLocks noChangeAspect="1"/>
          </p:cNvGraphicFramePr>
          <p:nvPr/>
        </p:nvGraphicFramePr>
        <p:xfrm>
          <a:off x="1521279" y="4330699"/>
          <a:ext cx="2470149" cy="1789963"/>
        </p:xfrm>
        <a:graphic>
          <a:graphicData uri="http://schemas.openxmlformats.org/presentationml/2006/ole">
            <p:oleObj spid="_x0000_s33794" name="Equation" r:id="rId3" imgW="876240" imgH="634680" progId="Equation.3">
              <p:embed/>
            </p:oleObj>
          </a:graphicData>
        </a:graphic>
      </p:graphicFrame>
      <p:grpSp>
        <p:nvGrpSpPr>
          <p:cNvPr id="9" name="Group 8"/>
          <p:cNvGrpSpPr/>
          <p:nvPr/>
        </p:nvGrpSpPr>
        <p:grpSpPr>
          <a:xfrm>
            <a:off x="5545381" y="1548331"/>
            <a:ext cx="3195102" cy="2292150"/>
            <a:chOff x="3629025" y="1711903"/>
            <a:chExt cx="5514975" cy="4514850"/>
          </a:xfrm>
        </p:grpSpPr>
        <p:pic>
          <p:nvPicPr>
            <p:cNvPr id="10" name="Picture 4"/>
            <p:cNvPicPr>
              <a:picLocks noChangeAspect="1" noChangeArrowheads="1"/>
            </p:cNvPicPr>
            <p:nvPr/>
          </p:nvPicPr>
          <p:blipFill>
            <a:blip r:embed="rId4" cstate="print"/>
            <a:srcRect/>
            <a:stretch>
              <a:fillRect/>
            </a:stretch>
          </p:blipFill>
          <p:spPr bwMode="auto">
            <a:xfrm>
              <a:off x="3629025" y="1711903"/>
              <a:ext cx="5514975" cy="4514850"/>
            </a:xfrm>
            <a:prstGeom prst="rect">
              <a:avLst/>
            </a:prstGeom>
            <a:noFill/>
            <a:ln w="9525">
              <a:noFill/>
              <a:miter lim="800000"/>
              <a:headEnd/>
              <a:tailEnd/>
            </a:ln>
          </p:spPr>
        </p:pic>
        <p:sp>
          <p:nvSpPr>
            <p:cNvPr id="11" name="Right Arrow 10"/>
            <p:cNvSpPr/>
            <p:nvPr/>
          </p:nvSpPr>
          <p:spPr bwMode="auto">
            <a:xfrm>
              <a:off x="4088598" y="3781113"/>
              <a:ext cx="663511" cy="359334"/>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2" name="Right Arrow 11"/>
            <p:cNvSpPr/>
            <p:nvPr/>
          </p:nvSpPr>
          <p:spPr bwMode="auto">
            <a:xfrm>
              <a:off x="8159893" y="3776155"/>
              <a:ext cx="663511" cy="359334"/>
            </a:xfrm>
            <a:prstGeom prst="rightArrow">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pic>
        <p:nvPicPr>
          <p:cNvPr id="13" name="Picture 12" descr="Gear_pump_animation.gif"/>
          <p:cNvPicPr>
            <a:picLocks noChangeAspect="1"/>
          </p:cNvPicPr>
          <p:nvPr/>
        </p:nvPicPr>
        <p:blipFill>
          <a:blip r:embed="rId5" cstate="print"/>
          <a:stretch>
            <a:fillRect/>
          </a:stretch>
        </p:blipFill>
        <p:spPr>
          <a:xfrm rot="5400000">
            <a:off x="6047013" y="4487095"/>
            <a:ext cx="2332810" cy="169272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Gear Pump: Volumetric Displacement and Theoretical Flow Rate</a:t>
            </a:r>
            <a:endParaRPr lang="en-US" sz="1200" b="1" dirty="0" smtClean="0">
              <a:latin typeface="Calibri" pitchFamily="34" charset="0"/>
              <a:cs typeface="Calibri" pitchFamily="34" charset="0"/>
            </a:endParaRPr>
          </a:p>
        </p:txBody>
      </p:sp>
      <p:sp>
        <p:nvSpPr>
          <p:cNvPr id="17" name="Text Box 10"/>
          <p:cNvSpPr txBox="1">
            <a:spLocks noChangeArrowheads="1"/>
          </p:cNvSpPr>
          <p:nvPr/>
        </p:nvSpPr>
        <p:spPr bwMode="auto">
          <a:xfrm>
            <a:off x="718456" y="1658258"/>
            <a:ext cx="3519716" cy="646331"/>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volumetric displacement, </a:t>
            </a:r>
            <a:r>
              <a:rPr lang="en-US" i="1" baseline="0" dirty="0" smtClean="0">
                <a:latin typeface="Calibri" pitchFamily="34" charset="0"/>
                <a:cs typeface="Calibri" pitchFamily="34" charset="0"/>
              </a:rPr>
              <a:t>V</a:t>
            </a:r>
            <a:r>
              <a:rPr lang="en-US" i="1" baseline="-25000" dirty="0" smtClean="0">
                <a:latin typeface="Calibri" pitchFamily="34" charset="0"/>
                <a:cs typeface="Calibri" pitchFamily="34" charset="0"/>
              </a:rPr>
              <a:t>D</a:t>
            </a:r>
            <a:r>
              <a:rPr lang="en-US" baseline="0" dirty="0" smtClean="0">
                <a:latin typeface="Calibri" pitchFamily="34" charset="0"/>
                <a:cs typeface="Calibri" pitchFamily="34" charset="0"/>
              </a:rPr>
              <a:t> is given by:</a:t>
            </a:r>
          </a:p>
        </p:txBody>
      </p:sp>
      <p:graphicFrame>
        <p:nvGraphicFramePr>
          <p:cNvPr id="31759" name="Object 15"/>
          <p:cNvGraphicFramePr>
            <a:graphicFrameLocks noChangeAspect="1"/>
          </p:cNvGraphicFramePr>
          <p:nvPr/>
        </p:nvGraphicFramePr>
        <p:xfrm>
          <a:off x="1251857" y="2429328"/>
          <a:ext cx="3552902" cy="1968500"/>
        </p:xfrm>
        <a:graphic>
          <a:graphicData uri="http://schemas.openxmlformats.org/presentationml/2006/ole">
            <p:oleObj spid="_x0000_s31759" name="Equation" r:id="rId3" imgW="1879560" imgH="1041120" progId="Equation.3">
              <p:embed/>
            </p:oleObj>
          </a:graphicData>
        </a:graphic>
      </p:graphicFrame>
      <p:pic>
        <p:nvPicPr>
          <p:cNvPr id="31761" name="Picture 17" descr="https://upload.wikimedia.org/wikipedia/commons/thumb/e/e8/Spur_Gear_12mm,_18t.svg/400px-Spur_Gear_12mm,_18t.svg.png"/>
          <p:cNvPicPr>
            <a:picLocks noChangeAspect="1" noChangeArrowheads="1"/>
          </p:cNvPicPr>
          <p:nvPr/>
        </p:nvPicPr>
        <p:blipFill>
          <a:blip r:embed="rId4" cstate="print"/>
          <a:srcRect/>
          <a:stretch>
            <a:fillRect/>
          </a:stretch>
        </p:blipFill>
        <p:spPr bwMode="auto">
          <a:xfrm>
            <a:off x="1748487" y="4513943"/>
            <a:ext cx="2422206" cy="2119430"/>
          </a:xfrm>
          <a:prstGeom prst="rect">
            <a:avLst/>
          </a:prstGeom>
          <a:noFill/>
        </p:spPr>
      </p:pic>
      <p:pic>
        <p:nvPicPr>
          <p:cNvPr id="31768" name="Picture 24"/>
          <p:cNvPicPr>
            <a:picLocks noChangeAspect="1" noChangeArrowheads="1"/>
          </p:cNvPicPr>
          <p:nvPr/>
        </p:nvPicPr>
        <p:blipFill>
          <a:blip r:embed="rId5" cstate="print"/>
          <a:srcRect/>
          <a:stretch>
            <a:fillRect/>
          </a:stretch>
        </p:blipFill>
        <p:spPr bwMode="auto">
          <a:xfrm>
            <a:off x="5353956" y="1504496"/>
            <a:ext cx="3383643" cy="2154678"/>
          </a:xfrm>
          <a:prstGeom prst="rect">
            <a:avLst/>
          </a:prstGeom>
          <a:noFill/>
          <a:ln w="9525">
            <a:noFill/>
            <a:miter lim="800000"/>
            <a:headEnd/>
            <a:tailEnd/>
          </a:ln>
        </p:spPr>
      </p:pic>
      <p:grpSp>
        <p:nvGrpSpPr>
          <p:cNvPr id="11" name="Group 10"/>
          <p:cNvGrpSpPr/>
          <p:nvPr/>
        </p:nvGrpSpPr>
        <p:grpSpPr>
          <a:xfrm>
            <a:off x="5527965" y="3908409"/>
            <a:ext cx="3001138" cy="2456890"/>
            <a:chOff x="3629025" y="1711903"/>
            <a:chExt cx="5514975" cy="4514850"/>
          </a:xfrm>
        </p:grpSpPr>
        <p:pic>
          <p:nvPicPr>
            <p:cNvPr id="12" name="Picture 4"/>
            <p:cNvPicPr>
              <a:picLocks noChangeAspect="1" noChangeArrowheads="1"/>
            </p:cNvPicPr>
            <p:nvPr/>
          </p:nvPicPr>
          <p:blipFill>
            <a:blip r:embed="rId6" cstate="print"/>
            <a:srcRect/>
            <a:stretch>
              <a:fillRect/>
            </a:stretch>
          </p:blipFill>
          <p:spPr bwMode="auto">
            <a:xfrm>
              <a:off x="3629025" y="1711903"/>
              <a:ext cx="5514975" cy="4514850"/>
            </a:xfrm>
            <a:prstGeom prst="rect">
              <a:avLst/>
            </a:prstGeom>
            <a:noFill/>
            <a:ln w="9525">
              <a:noFill/>
              <a:miter lim="800000"/>
              <a:headEnd/>
              <a:tailEnd/>
            </a:ln>
          </p:spPr>
        </p:pic>
        <p:sp>
          <p:nvSpPr>
            <p:cNvPr id="13" name="Right Arrow 12"/>
            <p:cNvSpPr/>
            <p:nvPr/>
          </p:nvSpPr>
          <p:spPr bwMode="auto">
            <a:xfrm>
              <a:off x="4088598" y="3781113"/>
              <a:ext cx="663511" cy="359334"/>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4" name="Right Arrow 13"/>
            <p:cNvSpPr/>
            <p:nvPr/>
          </p:nvSpPr>
          <p:spPr bwMode="auto">
            <a:xfrm>
              <a:off x="8159893" y="3776155"/>
              <a:ext cx="663511" cy="359334"/>
            </a:xfrm>
            <a:prstGeom prst="rightArrow">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Gear Pump: Volumetric Displacement and Theoretical Flow Rate</a:t>
            </a:r>
            <a:endParaRPr lang="en-US" sz="1200" b="1" dirty="0" smtClean="0">
              <a:latin typeface="Calibri" pitchFamily="34" charset="0"/>
              <a:cs typeface="Calibri" pitchFamily="34" charset="0"/>
            </a:endParaRPr>
          </a:p>
        </p:txBody>
      </p:sp>
      <p:graphicFrame>
        <p:nvGraphicFramePr>
          <p:cNvPr id="34820" name="Object 4"/>
          <p:cNvGraphicFramePr>
            <a:graphicFrameLocks noChangeAspect="1"/>
          </p:cNvGraphicFramePr>
          <p:nvPr/>
        </p:nvGraphicFramePr>
        <p:xfrm>
          <a:off x="1293586" y="1961243"/>
          <a:ext cx="2447064" cy="685178"/>
        </p:xfrm>
        <a:graphic>
          <a:graphicData uri="http://schemas.openxmlformats.org/presentationml/2006/ole">
            <p:oleObj spid="_x0000_s34820" name="Equation" r:id="rId3" imgW="634680" imgH="177480" progId="Equation.3">
              <p:embed/>
            </p:oleObj>
          </a:graphicData>
        </a:graphic>
      </p:graphicFrame>
      <p:grpSp>
        <p:nvGrpSpPr>
          <p:cNvPr id="39" name="Group 38"/>
          <p:cNvGrpSpPr/>
          <p:nvPr/>
        </p:nvGrpSpPr>
        <p:grpSpPr>
          <a:xfrm>
            <a:off x="749089" y="4096304"/>
            <a:ext cx="3046472" cy="2335580"/>
            <a:chOff x="1991570" y="4112055"/>
            <a:chExt cx="1576354" cy="910744"/>
          </a:xfrm>
        </p:grpSpPr>
        <p:sp>
          <p:nvSpPr>
            <p:cNvPr id="35" name="Rectangle 34"/>
            <p:cNvSpPr/>
            <p:nvPr/>
          </p:nvSpPr>
          <p:spPr bwMode="auto">
            <a:xfrm>
              <a:off x="1991570" y="4112055"/>
              <a:ext cx="1576354" cy="91074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cxnSp>
          <p:nvCxnSpPr>
            <p:cNvPr id="23" name="Straight Arrow Connector 22"/>
            <p:cNvCxnSpPr/>
            <p:nvPr/>
          </p:nvCxnSpPr>
          <p:spPr bwMode="auto">
            <a:xfrm>
              <a:off x="1991570" y="5022795"/>
              <a:ext cx="1576354" cy="0"/>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26" name="Straight Arrow Connector 25"/>
            <p:cNvCxnSpPr/>
            <p:nvPr/>
          </p:nvCxnSpPr>
          <p:spPr bwMode="auto">
            <a:xfrm flipV="1">
              <a:off x="1991570" y="4112055"/>
              <a:ext cx="0" cy="910741"/>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29" name="Straight Connector 28"/>
            <p:cNvCxnSpPr/>
            <p:nvPr/>
          </p:nvCxnSpPr>
          <p:spPr bwMode="auto">
            <a:xfrm flipV="1">
              <a:off x="1991570" y="4452767"/>
              <a:ext cx="986635" cy="57003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0" name="TextBox 29"/>
            <p:cNvSpPr txBox="1"/>
            <p:nvPr/>
          </p:nvSpPr>
          <p:spPr>
            <a:xfrm>
              <a:off x="1992013" y="4158507"/>
              <a:ext cx="151790" cy="84011"/>
            </a:xfrm>
            <a:prstGeom prst="rect">
              <a:avLst/>
            </a:prstGeom>
            <a:noFill/>
          </p:spPr>
          <p:txBody>
            <a:bodyPr wrap="square" lIns="0" tIns="0" rIns="0" bIns="0" rtlCol="0" anchor="ctr" anchorCtr="1">
              <a:spAutoFit/>
            </a:bodyPr>
            <a:lstStyle/>
            <a:p>
              <a:pPr algn="l"/>
              <a:r>
                <a:rPr lang="en-US" sz="1400" b="1" i="1" baseline="0" dirty="0" smtClean="0">
                  <a:latin typeface="Calibri" pitchFamily="34" charset="0"/>
                  <a:cs typeface="Calibri" pitchFamily="34" charset="0"/>
                </a:rPr>
                <a:t>Q</a:t>
              </a:r>
              <a:endParaRPr lang="en-US" sz="1400" b="1" i="1" baseline="0" dirty="0">
                <a:latin typeface="Calibri" pitchFamily="34" charset="0"/>
                <a:cs typeface="Calibri" pitchFamily="34" charset="0"/>
              </a:endParaRPr>
            </a:p>
          </p:txBody>
        </p:sp>
        <p:sp>
          <p:nvSpPr>
            <p:cNvPr id="31" name="TextBox 30"/>
            <p:cNvSpPr txBox="1"/>
            <p:nvPr/>
          </p:nvSpPr>
          <p:spPr>
            <a:xfrm>
              <a:off x="3357680" y="4915073"/>
              <a:ext cx="151790" cy="84011"/>
            </a:xfrm>
            <a:prstGeom prst="rect">
              <a:avLst/>
            </a:prstGeom>
            <a:noFill/>
          </p:spPr>
          <p:txBody>
            <a:bodyPr wrap="square" lIns="0" tIns="0" rIns="0" bIns="0" rtlCol="0" anchor="ctr" anchorCtr="1">
              <a:spAutoFit/>
            </a:bodyPr>
            <a:lstStyle/>
            <a:p>
              <a:pPr algn="l"/>
              <a:r>
                <a:rPr lang="en-US" sz="1400" b="1" i="1" baseline="0" dirty="0" smtClean="0">
                  <a:latin typeface="Calibri" pitchFamily="34" charset="0"/>
                  <a:cs typeface="Calibri" pitchFamily="34" charset="0"/>
                </a:rPr>
                <a:t>N</a:t>
              </a:r>
              <a:endParaRPr lang="en-US" sz="1400" b="1" i="1" baseline="0" dirty="0">
                <a:latin typeface="Calibri" pitchFamily="34" charset="0"/>
                <a:cs typeface="Calibri" pitchFamily="34" charset="0"/>
              </a:endParaRPr>
            </a:p>
          </p:txBody>
        </p:sp>
      </p:grpSp>
      <p:grpSp>
        <p:nvGrpSpPr>
          <p:cNvPr id="70" name="Group 69"/>
          <p:cNvGrpSpPr/>
          <p:nvPr/>
        </p:nvGrpSpPr>
        <p:grpSpPr>
          <a:xfrm>
            <a:off x="4888537" y="4005792"/>
            <a:ext cx="3186307" cy="2353520"/>
            <a:chOff x="4722728" y="3125420"/>
            <a:chExt cx="3186307" cy="2353520"/>
          </a:xfrm>
        </p:grpSpPr>
        <p:sp>
          <p:nvSpPr>
            <p:cNvPr id="41" name="Rectangle 40"/>
            <p:cNvSpPr/>
            <p:nvPr/>
          </p:nvSpPr>
          <p:spPr bwMode="auto">
            <a:xfrm>
              <a:off x="4722728" y="3125420"/>
              <a:ext cx="3186307" cy="235351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cxnSp>
          <p:nvCxnSpPr>
            <p:cNvPr id="42" name="Straight Arrow Connector 41"/>
            <p:cNvCxnSpPr/>
            <p:nvPr/>
          </p:nvCxnSpPr>
          <p:spPr bwMode="auto">
            <a:xfrm flipV="1">
              <a:off x="4722728" y="5455770"/>
              <a:ext cx="3186307" cy="23166"/>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43" name="Straight Arrow Connector 42"/>
            <p:cNvCxnSpPr/>
            <p:nvPr/>
          </p:nvCxnSpPr>
          <p:spPr bwMode="auto">
            <a:xfrm flipV="1">
              <a:off x="4722728" y="3125420"/>
              <a:ext cx="0" cy="2353520"/>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44" name="Straight Connector 43"/>
            <p:cNvCxnSpPr/>
            <p:nvPr/>
          </p:nvCxnSpPr>
          <p:spPr bwMode="auto">
            <a:xfrm flipV="1">
              <a:off x="6549619" y="3262485"/>
              <a:ext cx="0" cy="2174925"/>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sp>
          <p:nvSpPr>
            <p:cNvPr id="45" name="TextBox 44"/>
            <p:cNvSpPr txBox="1"/>
            <p:nvPr/>
          </p:nvSpPr>
          <p:spPr>
            <a:xfrm>
              <a:off x="4739709" y="3375889"/>
              <a:ext cx="267399" cy="215444"/>
            </a:xfrm>
            <a:prstGeom prst="rect">
              <a:avLst/>
            </a:prstGeom>
            <a:noFill/>
          </p:spPr>
          <p:txBody>
            <a:bodyPr wrap="square" lIns="0" tIns="0" rIns="0" bIns="0" rtlCol="0" anchor="ctr" anchorCtr="1">
              <a:spAutoFit/>
            </a:bodyPr>
            <a:lstStyle/>
            <a:p>
              <a:pPr algn="l"/>
              <a:r>
                <a:rPr lang="en-US" sz="1400" b="1" i="1" baseline="0" dirty="0" smtClean="0">
                  <a:latin typeface="Calibri" pitchFamily="34" charset="0"/>
                  <a:cs typeface="Calibri" pitchFamily="34" charset="0"/>
                </a:rPr>
                <a:t>P</a:t>
              </a:r>
              <a:endParaRPr lang="en-US" sz="1400" b="1" i="1" baseline="0" dirty="0">
                <a:latin typeface="Calibri" pitchFamily="34" charset="0"/>
                <a:cs typeface="Calibri" pitchFamily="34" charset="0"/>
              </a:endParaRPr>
            </a:p>
          </p:txBody>
        </p:sp>
        <p:sp>
          <p:nvSpPr>
            <p:cNvPr id="46" name="TextBox 45"/>
            <p:cNvSpPr txBox="1"/>
            <p:nvPr/>
          </p:nvSpPr>
          <p:spPr>
            <a:xfrm>
              <a:off x="7511643" y="5176486"/>
              <a:ext cx="267399" cy="215444"/>
            </a:xfrm>
            <a:prstGeom prst="rect">
              <a:avLst/>
            </a:prstGeom>
            <a:noFill/>
          </p:spPr>
          <p:txBody>
            <a:bodyPr wrap="square" lIns="0" tIns="0" rIns="0" bIns="0" rtlCol="0" anchor="ctr" anchorCtr="1">
              <a:spAutoFit/>
            </a:bodyPr>
            <a:lstStyle/>
            <a:p>
              <a:pPr algn="l"/>
              <a:r>
                <a:rPr lang="en-US" sz="1400" b="1" i="1" baseline="0" dirty="0" smtClean="0">
                  <a:latin typeface="Calibri" pitchFamily="34" charset="0"/>
                  <a:cs typeface="Calibri" pitchFamily="34" charset="0"/>
                </a:rPr>
                <a:t>Q</a:t>
              </a:r>
              <a:endParaRPr lang="en-US" sz="1400" b="1" i="1" baseline="0" dirty="0">
                <a:latin typeface="Calibri" pitchFamily="34" charset="0"/>
                <a:cs typeface="Calibri" pitchFamily="34" charset="0"/>
              </a:endParaRPr>
            </a:p>
          </p:txBody>
        </p:sp>
        <p:sp>
          <p:nvSpPr>
            <p:cNvPr id="54" name="Freeform 53"/>
            <p:cNvSpPr/>
            <p:nvPr/>
          </p:nvSpPr>
          <p:spPr bwMode="auto">
            <a:xfrm>
              <a:off x="5915459" y="3262485"/>
              <a:ext cx="632420" cy="2193285"/>
            </a:xfrm>
            <a:custGeom>
              <a:avLst/>
              <a:gdLst>
                <a:gd name="connsiteX0" fmla="*/ 1244600 w 1244600"/>
                <a:gd name="connsiteY0" fmla="*/ 2349500 h 2349500"/>
                <a:gd name="connsiteX1" fmla="*/ 914400 w 1244600"/>
                <a:gd name="connsiteY1" fmla="*/ 990600 h 2349500"/>
                <a:gd name="connsiteX2" fmla="*/ 0 w 1244600"/>
                <a:gd name="connsiteY2" fmla="*/ 0 h 2349500"/>
              </a:gdLst>
              <a:ahLst/>
              <a:cxnLst>
                <a:cxn ang="0">
                  <a:pos x="connsiteX0" y="connsiteY0"/>
                </a:cxn>
                <a:cxn ang="0">
                  <a:pos x="connsiteX1" y="connsiteY1"/>
                </a:cxn>
                <a:cxn ang="0">
                  <a:pos x="connsiteX2" y="connsiteY2"/>
                </a:cxn>
              </a:cxnLst>
              <a:rect l="l" t="t" r="r" b="b"/>
              <a:pathLst>
                <a:path w="1244600" h="2349500">
                  <a:moveTo>
                    <a:pt x="1244600" y="2349500"/>
                  </a:moveTo>
                  <a:cubicBezTo>
                    <a:pt x="1183216" y="1865841"/>
                    <a:pt x="1121833" y="1382183"/>
                    <a:pt x="914400" y="990600"/>
                  </a:cubicBezTo>
                  <a:cubicBezTo>
                    <a:pt x="706967" y="599017"/>
                    <a:pt x="353483" y="299508"/>
                    <a:pt x="0" y="0"/>
                  </a:cubicBezTo>
                </a:path>
              </a:pathLst>
            </a:custGeom>
            <a:no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55" name="TextBox 54"/>
            <p:cNvSpPr txBox="1"/>
            <p:nvPr/>
          </p:nvSpPr>
          <p:spPr>
            <a:xfrm>
              <a:off x="6573023" y="4017107"/>
              <a:ext cx="995063" cy="430887"/>
            </a:xfrm>
            <a:prstGeom prst="rect">
              <a:avLst/>
            </a:prstGeom>
            <a:noFill/>
          </p:spPr>
          <p:txBody>
            <a:bodyPr wrap="square" lIns="0" tIns="0" rIns="0" bIns="0" rtlCol="0" anchor="ctr" anchorCtr="1">
              <a:spAutoFit/>
            </a:bodyPr>
            <a:lstStyle/>
            <a:p>
              <a:pPr algn="ctr"/>
              <a:r>
                <a:rPr lang="en-US" sz="1400" b="1" baseline="0" dirty="0" smtClean="0">
                  <a:latin typeface="Calibri" pitchFamily="34" charset="0"/>
                  <a:cs typeface="Calibri" pitchFamily="34" charset="0"/>
                </a:rPr>
                <a:t>Theoretical Flow Curve</a:t>
              </a:r>
              <a:endParaRPr lang="en-US" sz="1400" b="1" baseline="0" dirty="0">
                <a:latin typeface="Calibri" pitchFamily="34" charset="0"/>
                <a:cs typeface="Calibri" pitchFamily="34" charset="0"/>
              </a:endParaRPr>
            </a:p>
          </p:txBody>
        </p:sp>
        <p:sp>
          <p:nvSpPr>
            <p:cNvPr id="62" name="TextBox 61"/>
            <p:cNvSpPr txBox="1"/>
            <p:nvPr/>
          </p:nvSpPr>
          <p:spPr>
            <a:xfrm>
              <a:off x="5330950" y="3999167"/>
              <a:ext cx="995063" cy="430887"/>
            </a:xfrm>
            <a:prstGeom prst="rect">
              <a:avLst/>
            </a:prstGeom>
            <a:noFill/>
          </p:spPr>
          <p:txBody>
            <a:bodyPr wrap="square" lIns="0" tIns="0" rIns="0" bIns="0" rtlCol="0" anchor="ctr" anchorCtr="1">
              <a:spAutoFit/>
            </a:bodyPr>
            <a:lstStyle/>
            <a:p>
              <a:pPr algn="ctr"/>
              <a:r>
                <a:rPr lang="en-US" sz="1400" b="1" baseline="0" dirty="0" smtClean="0">
                  <a:latin typeface="Calibri" pitchFamily="34" charset="0"/>
                  <a:cs typeface="Calibri" pitchFamily="34" charset="0"/>
                </a:rPr>
                <a:t>Actual Flow Curve</a:t>
              </a:r>
              <a:endParaRPr lang="en-US" sz="1400" b="1" baseline="0" dirty="0">
                <a:latin typeface="Calibri" pitchFamily="34" charset="0"/>
                <a:cs typeface="Calibri" pitchFamily="34" charset="0"/>
              </a:endParaRPr>
            </a:p>
          </p:txBody>
        </p:sp>
        <p:sp>
          <p:nvSpPr>
            <p:cNvPr id="63" name="TextBox 62"/>
            <p:cNvSpPr txBox="1"/>
            <p:nvPr/>
          </p:nvSpPr>
          <p:spPr>
            <a:xfrm>
              <a:off x="6573023" y="3262485"/>
              <a:ext cx="791098" cy="430887"/>
            </a:xfrm>
            <a:prstGeom prst="rect">
              <a:avLst/>
            </a:prstGeom>
            <a:noFill/>
          </p:spPr>
          <p:txBody>
            <a:bodyPr wrap="square" lIns="0" tIns="0" rIns="0" bIns="0" rtlCol="0" anchor="ctr" anchorCtr="1">
              <a:spAutoFit/>
            </a:bodyPr>
            <a:lstStyle/>
            <a:p>
              <a:pPr algn="ctr"/>
              <a:r>
                <a:rPr lang="en-US" sz="1400" b="1" baseline="0" dirty="0" smtClean="0">
                  <a:latin typeface="Calibri" pitchFamily="34" charset="0"/>
                  <a:cs typeface="Calibri" pitchFamily="34" charset="0"/>
                </a:rPr>
                <a:t>Internal Loss</a:t>
              </a:r>
              <a:endParaRPr lang="en-US" sz="1400" b="1" baseline="0" dirty="0">
                <a:latin typeface="Calibri" pitchFamily="34" charset="0"/>
                <a:cs typeface="Calibri" pitchFamily="34" charset="0"/>
              </a:endParaRPr>
            </a:p>
          </p:txBody>
        </p:sp>
        <p:cxnSp>
          <p:nvCxnSpPr>
            <p:cNvPr id="65" name="Straight Arrow Connector 64"/>
            <p:cNvCxnSpPr/>
            <p:nvPr/>
          </p:nvCxnSpPr>
          <p:spPr bwMode="auto">
            <a:xfrm>
              <a:off x="6119424" y="3568281"/>
              <a:ext cx="428455" cy="0"/>
            </a:xfrm>
            <a:prstGeom prst="straightConnector1">
              <a:avLst/>
            </a:prstGeom>
            <a:solidFill>
              <a:schemeClr val="accent1"/>
            </a:solidFill>
            <a:ln w="9525" cap="flat" cmpd="sng" algn="ctr">
              <a:solidFill>
                <a:schemeClr val="tx1"/>
              </a:solidFill>
              <a:prstDash val="solid"/>
              <a:round/>
              <a:headEnd type="arrow"/>
              <a:tailEnd type="arrow"/>
            </a:ln>
            <a:effectLst/>
          </p:spPr>
        </p:cxnSp>
      </p:grpSp>
      <p:grpSp>
        <p:nvGrpSpPr>
          <p:cNvPr id="27" name="Group 26"/>
          <p:cNvGrpSpPr/>
          <p:nvPr/>
        </p:nvGrpSpPr>
        <p:grpSpPr>
          <a:xfrm>
            <a:off x="4904257" y="1385455"/>
            <a:ext cx="2918263" cy="2389044"/>
            <a:chOff x="3629025" y="1711903"/>
            <a:chExt cx="5514975" cy="4514850"/>
          </a:xfrm>
        </p:grpSpPr>
        <p:pic>
          <p:nvPicPr>
            <p:cNvPr id="28" name="Picture 4"/>
            <p:cNvPicPr>
              <a:picLocks noChangeAspect="1" noChangeArrowheads="1"/>
            </p:cNvPicPr>
            <p:nvPr/>
          </p:nvPicPr>
          <p:blipFill>
            <a:blip r:embed="rId4" cstate="print"/>
            <a:srcRect/>
            <a:stretch>
              <a:fillRect/>
            </a:stretch>
          </p:blipFill>
          <p:spPr bwMode="auto">
            <a:xfrm>
              <a:off x="3629025" y="1711903"/>
              <a:ext cx="5514975" cy="4514850"/>
            </a:xfrm>
            <a:prstGeom prst="rect">
              <a:avLst/>
            </a:prstGeom>
            <a:noFill/>
            <a:ln w="9525">
              <a:noFill/>
              <a:miter lim="800000"/>
              <a:headEnd/>
              <a:tailEnd/>
            </a:ln>
          </p:spPr>
        </p:pic>
        <p:sp>
          <p:nvSpPr>
            <p:cNvPr id="32" name="Right Arrow 31"/>
            <p:cNvSpPr/>
            <p:nvPr/>
          </p:nvSpPr>
          <p:spPr bwMode="auto">
            <a:xfrm>
              <a:off x="4088598" y="3781113"/>
              <a:ext cx="663511" cy="359334"/>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38" name="Right Arrow 37"/>
            <p:cNvSpPr/>
            <p:nvPr/>
          </p:nvSpPr>
          <p:spPr bwMode="auto">
            <a:xfrm>
              <a:off x="8159893" y="3776155"/>
              <a:ext cx="663511" cy="359334"/>
            </a:xfrm>
            <a:prstGeom prst="rightArrow">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914400" y="1143000"/>
            <a:ext cx="7315200" cy="2590800"/>
          </a:xfrm>
        </p:spPr>
        <p:txBody>
          <a:bodyPr/>
          <a:lstStyle/>
          <a:p>
            <a:pPr eaLnBrk="1" hangingPunct="1"/>
            <a:r>
              <a:rPr lang="en-US" sz="4800" b="1" dirty="0" smtClean="0">
                <a:latin typeface="Calibri" pitchFamily="34" charset="0"/>
                <a:cs typeface="Calibri" pitchFamily="34" charset="0"/>
              </a:rPr>
              <a:t>Midterm Exam</a:t>
            </a:r>
            <a:br>
              <a:rPr lang="en-US" sz="4800" b="1" dirty="0" smtClean="0">
                <a:latin typeface="Calibri" pitchFamily="34" charset="0"/>
                <a:cs typeface="Calibri" pitchFamily="34" charset="0"/>
              </a:rPr>
            </a:br>
            <a:r>
              <a:rPr lang="en-US" sz="4800" b="1" dirty="0" smtClean="0">
                <a:latin typeface="Calibri" pitchFamily="34" charset="0"/>
                <a:cs typeface="Calibri" pitchFamily="34" charset="0"/>
              </a:rPr>
              <a:t/>
            </a:r>
            <a:br>
              <a:rPr lang="en-US" sz="4800" b="1" dirty="0" smtClean="0">
                <a:latin typeface="Calibri" pitchFamily="34" charset="0"/>
                <a:cs typeface="Calibri" pitchFamily="34" charset="0"/>
              </a:rPr>
            </a:br>
            <a:r>
              <a:rPr lang="en-US" sz="4800" b="1" dirty="0" smtClean="0">
                <a:latin typeface="Calibri" pitchFamily="34" charset="0"/>
                <a:cs typeface="Calibri" pitchFamily="34" charset="0"/>
              </a:rPr>
              <a:t>Wednesday 3 April, 2013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Gear Pump: Volumetric Efficiency</a:t>
            </a:r>
            <a:endParaRPr lang="en-US" sz="1200" b="1" dirty="0" smtClean="0">
              <a:latin typeface="Calibri" pitchFamily="34" charset="0"/>
              <a:cs typeface="Calibri" pitchFamily="34" charset="0"/>
            </a:endParaRPr>
          </a:p>
        </p:txBody>
      </p:sp>
      <p:sp>
        <p:nvSpPr>
          <p:cNvPr id="24" name="Text Box 10"/>
          <p:cNvSpPr txBox="1">
            <a:spLocks noChangeArrowheads="1"/>
          </p:cNvSpPr>
          <p:nvPr/>
        </p:nvSpPr>
        <p:spPr bwMode="auto">
          <a:xfrm>
            <a:off x="500741" y="1498601"/>
            <a:ext cx="4005335" cy="4108817"/>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Because of the small clearance  (about 20 µm) between the teeth tip and pump housing, some of the oil at the at the discharge port can leak directly back toward the suction port.  This means that the actual flow rate is </a:t>
            </a:r>
            <a:r>
              <a:rPr lang="en-US" i="1" baseline="0" dirty="0" smtClean="0">
                <a:latin typeface="Calibri" pitchFamily="34" charset="0"/>
                <a:cs typeface="Calibri" pitchFamily="34" charset="0"/>
              </a:rPr>
              <a:t>Q</a:t>
            </a:r>
            <a:r>
              <a:rPr lang="en-US" i="1" baseline="-25000" dirty="0" smtClean="0">
                <a:latin typeface="Calibri" pitchFamily="34" charset="0"/>
                <a:cs typeface="Calibri" pitchFamily="34" charset="0"/>
              </a:rPr>
              <a:t>A</a:t>
            </a:r>
            <a:r>
              <a:rPr lang="en-US" baseline="0" dirty="0" smtClean="0">
                <a:latin typeface="Calibri" pitchFamily="34" charset="0"/>
                <a:cs typeface="Calibri" pitchFamily="34" charset="0"/>
              </a:rPr>
              <a:t> is less than the theoretical flow rate </a:t>
            </a:r>
            <a:r>
              <a:rPr lang="en-US" i="1" baseline="0" dirty="0" smtClean="0">
                <a:latin typeface="Calibri" pitchFamily="34" charset="0"/>
                <a:cs typeface="Calibri" pitchFamily="34" charset="0"/>
              </a:rPr>
              <a:t>Q</a:t>
            </a:r>
            <a:r>
              <a:rPr lang="en-US" i="1" baseline="-25000" dirty="0" smtClean="0">
                <a:latin typeface="Calibri" pitchFamily="34" charset="0"/>
                <a:cs typeface="Calibri" pitchFamily="34" charset="0"/>
              </a:rPr>
              <a:t>T</a:t>
            </a:r>
            <a:r>
              <a:rPr lang="en-US" baseline="0" dirty="0" smtClean="0">
                <a:latin typeface="Calibri" pitchFamily="34" charset="0"/>
                <a:cs typeface="Calibri" pitchFamily="34" charset="0"/>
              </a:rPr>
              <a:t>. </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internal leakage, also called pump slippage is quantified by the term volumetric efficiency, </a:t>
            </a:r>
            <a:r>
              <a:rPr lang="el-GR" i="1" baseline="0" dirty="0" smtClean="0">
                <a:latin typeface="Calibri" pitchFamily="34" charset="0"/>
                <a:cs typeface="Calibri" pitchFamily="34" charset="0"/>
              </a:rPr>
              <a:t>η</a:t>
            </a:r>
            <a:r>
              <a:rPr lang="en-US" i="1" baseline="-25000" dirty="0" smtClean="0">
                <a:latin typeface="Calibri" pitchFamily="34" charset="0"/>
                <a:cs typeface="Calibri" pitchFamily="34" charset="0"/>
              </a:rPr>
              <a:t>v</a:t>
            </a:r>
            <a:r>
              <a:rPr lang="en-US" baseline="0" dirty="0" smtClean="0">
                <a:latin typeface="Calibri" pitchFamily="34" charset="0"/>
                <a:cs typeface="Calibri" pitchFamily="34" charset="0"/>
              </a:rPr>
              <a:t> .</a:t>
            </a:r>
          </a:p>
          <a:p>
            <a:pPr marL="342900" indent="-342900">
              <a:spcBef>
                <a:spcPct val="50000"/>
              </a:spcBef>
              <a:buClr>
                <a:srgbClr val="FF0000"/>
              </a:buClr>
              <a:buSzPct val="120000"/>
              <a:buFont typeface="Wingdings" pitchFamily="2" charset="2"/>
              <a:buChar char="§"/>
            </a:pPr>
            <a:endParaRPr lang="en-US" i="1" baseline="-25000" dirty="0" smtClean="0">
              <a:latin typeface="Calibri" pitchFamily="34" charset="0"/>
              <a:cs typeface="Calibri" pitchFamily="34" charset="0"/>
            </a:endParaRPr>
          </a:p>
          <a:p>
            <a:pPr marL="342900" indent="-342900">
              <a:spcBef>
                <a:spcPct val="50000"/>
              </a:spcBef>
              <a:buClr>
                <a:srgbClr val="FF0000"/>
              </a:buClr>
              <a:buSzPct val="120000"/>
              <a:buFont typeface="Wingdings" pitchFamily="2" charset="2"/>
              <a:buChar char="§"/>
            </a:pPr>
            <a:endParaRPr lang="en-US" i="1" baseline="-25000" dirty="0" smtClean="0">
              <a:latin typeface="Calibri" pitchFamily="34" charset="0"/>
              <a:cs typeface="Calibri" pitchFamily="34" charset="0"/>
            </a:endParaRPr>
          </a:p>
          <a:p>
            <a:pPr marL="342900" indent="-342900">
              <a:spcBef>
                <a:spcPct val="50000"/>
              </a:spcBef>
              <a:buClr>
                <a:srgbClr val="FF0000"/>
              </a:buClr>
              <a:buSzPct val="120000"/>
              <a:buFont typeface="Wingdings" pitchFamily="2" charset="2"/>
              <a:buChar char="§"/>
            </a:pPr>
            <a:endParaRPr lang="en-US" i="1" baseline="-25000" dirty="0" smtClean="0">
              <a:latin typeface="Calibri" pitchFamily="34" charset="0"/>
              <a:cs typeface="Calibri" pitchFamily="34" charset="0"/>
            </a:endParaRPr>
          </a:p>
        </p:txBody>
      </p:sp>
      <p:graphicFrame>
        <p:nvGraphicFramePr>
          <p:cNvPr id="35844" name="Object 4"/>
          <p:cNvGraphicFramePr>
            <a:graphicFrameLocks noChangeAspect="1"/>
          </p:cNvGraphicFramePr>
          <p:nvPr/>
        </p:nvGraphicFramePr>
        <p:xfrm>
          <a:off x="1612095" y="4963148"/>
          <a:ext cx="1366110" cy="1053856"/>
        </p:xfrm>
        <a:graphic>
          <a:graphicData uri="http://schemas.openxmlformats.org/presentationml/2006/ole">
            <p:oleObj spid="_x0000_s35844" name="Equation" r:id="rId3" imgW="444240" imgH="342720" progId="Equation.3">
              <p:embed/>
            </p:oleObj>
          </a:graphicData>
        </a:graphic>
      </p:graphicFrame>
      <p:grpSp>
        <p:nvGrpSpPr>
          <p:cNvPr id="28" name="Group 27"/>
          <p:cNvGrpSpPr/>
          <p:nvPr/>
        </p:nvGrpSpPr>
        <p:grpSpPr>
          <a:xfrm>
            <a:off x="5860864" y="1580877"/>
            <a:ext cx="2788915" cy="1887607"/>
            <a:chOff x="4722728" y="3125420"/>
            <a:chExt cx="3186307" cy="2353520"/>
          </a:xfrm>
        </p:grpSpPr>
        <p:sp>
          <p:nvSpPr>
            <p:cNvPr id="32" name="Rectangle 31"/>
            <p:cNvSpPr/>
            <p:nvPr/>
          </p:nvSpPr>
          <p:spPr bwMode="auto">
            <a:xfrm>
              <a:off x="4722728" y="3125420"/>
              <a:ext cx="3186307" cy="235351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30000" smtClean="0">
                <a:ln>
                  <a:noFill/>
                </a:ln>
                <a:solidFill>
                  <a:schemeClr val="tx1"/>
                </a:solidFill>
                <a:effectLst/>
                <a:latin typeface="Arial" charset="0"/>
                <a:cs typeface="Arial" charset="0"/>
              </a:endParaRPr>
            </a:p>
          </p:txBody>
        </p:sp>
        <p:cxnSp>
          <p:nvCxnSpPr>
            <p:cNvPr id="33" name="Straight Arrow Connector 32"/>
            <p:cNvCxnSpPr/>
            <p:nvPr/>
          </p:nvCxnSpPr>
          <p:spPr bwMode="auto">
            <a:xfrm flipV="1">
              <a:off x="4722728" y="5455770"/>
              <a:ext cx="3186307" cy="23166"/>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34" name="Straight Arrow Connector 33"/>
            <p:cNvCxnSpPr/>
            <p:nvPr/>
          </p:nvCxnSpPr>
          <p:spPr bwMode="auto">
            <a:xfrm flipV="1">
              <a:off x="4722728" y="3125420"/>
              <a:ext cx="0" cy="2353520"/>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36" name="Straight Connector 35"/>
            <p:cNvCxnSpPr/>
            <p:nvPr/>
          </p:nvCxnSpPr>
          <p:spPr bwMode="auto">
            <a:xfrm flipV="1">
              <a:off x="6549619" y="3262485"/>
              <a:ext cx="0" cy="2174925"/>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sp>
          <p:nvSpPr>
            <p:cNvPr id="37" name="TextBox 36"/>
            <p:cNvSpPr txBox="1"/>
            <p:nvPr/>
          </p:nvSpPr>
          <p:spPr>
            <a:xfrm>
              <a:off x="4739709" y="3368488"/>
              <a:ext cx="267399" cy="230247"/>
            </a:xfrm>
            <a:prstGeom prst="rect">
              <a:avLst/>
            </a:prstGeom>
            <a:noFill/>
          </p:spPr>
          <p:txBody>
            <a:bodyPr wrap="square" lIns="0" tIns="0" rIns="0" bIns="0" rtlCol="0" anchor="ctr" anchorCtr="1">
              <a:spAutoFit/>
            </a:bodyPr>
            <a:lstStyle/>
            <a:p>
              <a:pPr algn="l"/>
              <a:r>
                <a:rPr lang="en-US" sz="1200" b="1" i="1" baseline="0" dirty="0" smtClean="0">
                  <a:latin typeface="Calibri" pitchFamily="34" charset="0"/>
                  <a:cs typeface="Calibri" pitchFamily="34" charset="0"/>
                </a:rPr>
                <a:t>P</a:t>
              </a:r>
              <a:endParaRPr lang="en-US" sz="1200" b="1" i="1" baseline="0" dirty="0">
                <a:latin typeface="Calibri" pitchFamily="34" charset="0"/>
                <a:cs typeface="Calibri" pitchFamily="34" charset="0"/>
              </a:endParaRPr>
            </a:p>
          </p:txBody>
        </p:sp>
        <p:sp>
          <p:nvSpPr>
            <p:cNvPr id="38" name="TextBox 37"/>
            <p:cNvSpPr txBox="1"/>
            <p:nvPr/>
          </p:nvSpPr>
          <p:spPr>
            <a:xfrm>
              <a:off x="7511643" y="5169085"/>
              <a:ext cx="267399" cy="230247"/>
            </a:xfrm>
            <a:prstGeom prst="rect">
              <a:avLst/>
            </a:prstGeom>
            <a:noFill/>
          </p:spPr>
          <p:txBody>
            <a:bodyPr wrap="square" lIns="0" tIns="0" rIns="0" bIns="0" rtlCol="0" anchor="ctr" anchorCtr="1">
              <a:spAutoFit/>
            </a:bodyPr>
            <a:lstStyle/>
            <a:p>
              <a:pPr algn="l"/>
              <a:r>
                <a:rPr lang="en-US" sz="1200" b="1" i="1" baseline="0" dirty="0" smtClean="0">
                  <a:latin typeface="Calibri" pitchFamily="34" charset="0"/>
                  <a:cs typeface="Calibri" pitchFamily="34" charset="0"/>
                </a:rPr>
                <a:t>Q</a:t>
              </a:r>
              <a:endParaRPr lang="en-US" sz="1200" b="1" i="1" baseline="0" dirty="0">
                <a:latin typeface="Calibri" pitchFamily="34" charset="0"/>
                <a:cs typeface="Calibri" pitchFamily="34" charset="0"/>
              </a:endParaRPr>
            </a:p>
          </p:txBody>
        </p:sp>
        <p:sp>
          <p:nvSpPr>
            <p:cNvPr id="39" name="Freeform 38"/>
            <p:cNvSpPr/>
            <p:nvPr/>
          </p:nvSpPr>
          <p:spPr bwMode="auto">
            <a:xfrm>
              <a:off x="5915459" y="3262485"/>
              <a:ext cx="632420" cy="2193285"/>
            </a:xfrm>
            <a:custGeom>
              <a:avLst/>
              <a:gdLst>
                <a:gd name="connsiteX0" fmla="*/ 1244600 w 1244600"/>
                <a:gd name="connsiteY0" fmla="*/ 2349500 h 2349500"/>
                <a:gd name="connsiteX1" fmla="*/ 914400 w 1244600"/>
                <a:gd name="connsiteY1" fmla="*/ 990600 h 2349500"/>
                <a:gd name="connsiteX2" fmla="*/ 0 w 1244600"/>
                <a:gd name="connsiteY2" fmla="*/ 0 h 2349500"/>
              </a:gdLst>
              <a:ahLst/>
              <a:cxnLst>
                <a:cxn ang="0">
                  <a:pos x="connsiteX0" y="connsiteY0"/>
                </a:cxn>
                <a:cxn ang="0">
                  <a:pos x="connsiteX1" y="connsiteY1"/>
                </a:cxn>
                <a:cxn ang="0">
                  <a:pos x="connsiteX2" y="connsiteY2"/>
                </a:cxn>
              </a:cxnLst>
              <a:rect l="l" t="t" r="r" b="b"/>
              <a:pathLst>
                <a:path w="1244600" h="2349500">
                  <a:moveTo>
                    <a:pt x="1244600" y="2349500"/>
                  </a:moveTo>
                  <a:cubicBezTo>
                    <a:pt x="1183216" y="1865841"/>
                    <a:pt x="1121833" y="1382183"/>
                    <a:pt x="914400" y="990600"/>
                  </a:cubicBezTo>
                  <a:cubicBezTo>
                    <a:pt x="706967" y="599017"/>
                    <a:pt x="353483" y="299508"/>
                    <a:pt x="0" y="0"/>
                  </a:cubicBezTo>
                </a:path>
              </a:pathLst>
            </a:custGeom>
            <a:no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30000" smtClean="0">
                <a:ln>
                  <a:noFill/>
                </a:ln>
                <a:solidFill>
                  <a:schemeClr val="tx1"/>
                </a:solidFill>
                <a:effectLst/>
                <a:latin typeface="Arial" charset="0"/>
                <a:cs typeface="Arial" charset="0"/>
              </a:endParaRPr>
            </a:p>
          </p:txBody>
        </p:sp>
        <p:sp>
          <p:nvSpPr>
            <p:cNvPr id="40" name="TextBox 39"/>
            <p:cNvSpPr txBox="1"/>
            <p:nvPr/>
          </p:nvSpPr>
          <p:spPr>
            <a:xfrm>
              <a:off x="6573023" y="4002305"/>
              <a:ext cx="995063" cy="460493"/>
            </a:xfrm>
            <a:prstGeom prst="rect">
              <a:avLst/>
            </a:prstGeom>
            <a:noFill/>
          </p:spPr>
          <p:txBody>
            <a:bodyPr wrap="square" lIns="0" tIns="0" rIns="0" bIns="0" rtlCol="0" anchor="ctr" anchorCtr="1">
              <a:spAutoFit/>
            </a:bodyPr>
            <a:lstStyle/>
            <a:p>
              <a:pPr algn="ctr"/>
              <a:r>
                <a:rPr lang="en-US" sz="1200" b="1" baseline="0" dirty="0" smtClean="0">
                  <a:latin typeface="Calibri" pitchFamily="34" charset="0"/>
                  <a:cs typeface="Calibri" pitchFamily="34" charset="0"/>
                </a:rPr>
                <a:t>Theoretical Flow Curve</a:t>
              </a:r>
              <a:endParaRPr lang="en-US" sz="1200" b="1" baseline="0" dirty="0">
                <a:latin typeface="Calibri" pitchFamily="34" charset="0"/>
                <a:cs typeface="Calibri" pitchFamily="34" charset="0"/>
              </a:endParaRPr>
            </a:p>
          </p:txBody>
        </p:sp>
        <p:sp>
          <p:nvSpPr>
            <p:cNvPr id="47" name="TextBox 46"/>
            <p:cNvSpPr txBox="1"/>
            <p:nvPr/>
          </p:nvSpPr>
          <p:spPr>
            <a:xfrm>
              <a:off x="5330950" y="3984364"/>
              <a:ext cx="995063" cy="460493"/>
            </a:xfrm>
            <a:prstGeom prst="rect">
              <a:avLst/>
            </a:prstGeom>
            <a:noFill/>
          </p:spPr>
          <p:txBody>
            <a:bodyPr wrap="square" lIns="0" tIns="0" rIns="0" bIns="0" rtlCol="0" anchor="ctr" anchorCtr="1">
              <a:spAutoFit/>
            </a:bodyPr>
            <a:lstStyle/>
            <a:p>
              <a:pPr algn="ctr"/>
              <a:r>
                <a:rPr lang="en-US" sz="1200" b="1" baseline="0" dirty="0" smtClean="0">
                  <a:latin typeface="Calibri" pitchFamily="34" charset="0"/>
                  <a:cs typeface="Calibri" pitchFamily="34" charset="0"/>
                </a:rPr>
                <a:t>Actual Flow Curve</a:t>
              </a:r>
              <a:endParaRPr lang="en-US" sz="1200" b="1" baseline="0" dirty="0">
                <a:latin typeface="Calibri" pitchFamily="34" charset="0"/>
                <a:cs typeface="Calibri" pitchFamily="34" charset="0"/>
              </a:endParaRPr>
            </a:p>
          </p:txBody>
        </p:sp>
        <p:sp>
          <p:nvSpPr>
            <p:cNvPr id="48" name="TextBox 47"/>
            <p:cNvSpPr txBox="1"/>
            <p:nvPr/>
          </p:nvSpPr>
          <p:spPr>
            <a:xfrm>
              <a:off x="6590614" y="3442523"/>
              <a:ext cx="995063" cy="230247"/>
            </a:xfrm>
            <a:prstGeom prst="rect">
              <a:avLst/>
            </a:prstGeom>
            <a:noFill/>
          </p:spPr>
          <p:txBody>
            <a:bodyPr wrap="square" lIns="0" tIns="0" rIns="0" bIns="0" rtlCol="0" anchor="ctr" anchorCtr="1">
              <a:spAutoFit/>
            </a:bodyPr>
            <a:lstStyle/>
            <a:p>
              <a:pPr algn="ctr"/>
              <a:r>
                <a:rPr lang="en-US" sz="1200" b="1" baseline="0" dirty="0" smtClean="0">
                  <a:latin typeface="Calibri" pitchFamily="34" charset="0"/>
                  <a:cs typeface="Calibri" pitchFamily="34" charset="0"/>
                </a:rPr>
                <a:t>Internal Loss</a:t>
              </a:r>
              <a:endParaRPr lang="en-US" sz="1200" b="1" baseline="0" dirty="0">
                <a:latin typeface="Calibri" pitchFamily="34" charset="0"/>
                <a:cs typeface="Calibri" pitchFamily="34" charset="0"/>
              </a:endParaRPr>
            </a:p>
          </p:txBody>
        </p:sp>
        <p:cxnSp>
          <p:nvCxnSpPr>
            <p:cNvPr id="49" name="Straight Arrow Connector 48"/>
            <p:cNvCxnSpPr/>
            <p:nvPr/>
          </p:nvCxnSpPr>
          <p:spPr bwMode="auto">
            <a:xfrm>
              <a:off x="6119424" y="3568281"/>
              <a:ext cx="428455" cy="0"/>
            </a:xfrm>
            <a:prstGeom prst="straightConnector1">
              <a:avLst/>
            </a:prstGeom>
            <a:solidFill>
              <a:schemeClr val="accent1"/>
            </a:solidFill>
            <a:ln w="9525" cap="flat" cmpd="sng" algn="ctr">
              <a:solidFill>
                <a:schemeClr val="tx1"/>
              </a:solidFill>
              <a:prstDash val="solid"/>
              <a:round/>
              <a:headEnd type="arrow"/>
              <a:tailEnd type="arrow"/>
            </a:ln>
            <a:effectLst/>
          </p:spPr>
        </p:cxnSp>
      </p:grpSp>
      <p:grpSp>
        <p:nvGrpSpPr>
          <p:cNvPr id="21" name="Group 20"/>
          <p:cNvGrpSpPr/>
          <p:nvPr/>
        </p:nvGrpSpPr>
        <p:grpSpPr>
          <a:xfrm>
            <a:off x="5874327" y="3935041"/>
            <a:ext cx="2613211" cy="2139312"/>
            <a:chOff x="3629025" y="1711903"/>
            <a:chExt cx="5514975" cy="4514850"/>
          </a:xfrm>
        </p:grpSpPr>
        <p:pic>
          <p:nvPicPr>
            <p:cNvPr id="22" name="Picture 4"/>
            <p:cNvPicPr>
              <a:picLocks noChangeAspect="1" noChangeArrowheads="1"/>
            </p:cNvPicPr>
            <p:nvPr/>
          </p:nvPicPr>
          <p:blipFill>
            <a:blip r:embed="rId4" cstate="print"/>
            <a:srcRect/>
            <a:stretch>
              <a:fillRect/>
            </a:stretch>
          </p:blipFill>
          <p:spPr bwMode="auto">
            <a:xfrm>
              <a:off x="3629025" y="1711903"/>
              <a:ext cx="5514975" cy="4514850"/>
            </a:xfrm>
            <a:prstGeom prst="rect">
              <a:avLst/>
            </a:prstGeom>
            <a:noFill/>
            <a:ln w="9525">
              <a:noFill/>
              <a:miter lim="800000"/>
              <a:headEnd/>
              <a:tailEnd/>
            </a:ln>
          </p:spPr>
        </p:pic>
        <p:sp>
          <p:nvSpPr>
            <p:cNvPr id="25" name="Right Arrow 24"/>
            <p:cNvSpPr/>
            <p:nvPr/>
          </p:nvSpPr>
          <p:spPr bwMode="auto">
            <a:xfrm>
              <a:off x="4088598" y="3781113"/>
              <a:ext cx="663511" cy="359334"/>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30" name="Right Arrow 29"/>
            <p:cNvSpPr/>
            <p:nvPr/>
          </p:nvSpPr>
          <p:spPr bwMode="auto">
            <a:xfrm>
              <a:off x="8159893" y="3776155"/>
              <a:ext cx="663511" cy="359334"/>
            </a:xfrm>
            <a:prstGeom prst="rightArrow">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Gear Pump: Volumetric Efficiency</a:t>
            </a:r>
            <a:endParaRPr lang="en-US" sz="1200" b="1" dirty="0" smtClean="0">
              <a:latin typeface="Calibri" pitchFamily="34" charset="0"/>
              <a:cs typeface="Calibri" pitchFamily="34" charset="0"/>
            </a:endParaRPr>
          </a:p>
        </p:txBody>
      </p:sp>
      <p:grpSp>
        <p:nvGrpSpPr>
          <p:cNvPr id="2" name="Group 69"/>
          <p:cNvGrpSpPr/>
          <p:nvPr/>
        </p:nvGrpSpPr>
        <p:grpSpPr>
          <a:xfrm>
            <a:off x="5167085" y="1453088"/>
            <a:ext cx="3135913" cy="2364169"/>
            <a:chOff x="4722728" y="3125420"/>
            <a:chExt cx="3186307" cy="2353520"/>
          </a:xfrm>
        </p:grpSpPr>
        <p:sp>
          <p:nvSpPr>
            <p:cNvPr id="41" name="Rectangle 40"/>
            <p:cNvSpPr/>
            <p:nvPr/>
          </p:nvSpPr>
          <p:spPr bwMode="auto">
            <a:xfrm>
              <a:off x="4722728" y="3125420"/>
              <a:ext cx="3186307" cy="235351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30000" smtClean="0">
                <a:ln>
                  <a:noFill/>
                </a:ln>
                <a:solidFill>
                  <a:schemeClr val="tx1"/>
                </a:solidFill>
                <a:effectLst/>
                <a:latin typeface="Arial" charset="0"/>
                <a:cs typeface="Arial" charset="0"/>
              </a:endParaRPr>
            </a:p>
          </p:txBody>
        </p:sp>
        <p:cxnSp>
          <p:nvCxnSpPr>
            <p:cNvPr id="42" name="Straight Arrow Connector 41"/>
            <p:cNvCxnSpPr/>
            <p:nvPr/>
          </p:nvCxnSpPr>
          <p:spPr bwMode="auto">
            <a:xfrm flipV="1">
              <a:off x="4722728" y="5455770"/>
              <a:ext cx="3186307" cy="23166"/>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43" name="Straight Arrow Connector 42"/>
            <p:cNvCxnSpPr/>
            <p:nvPr/>
          </p:nvCxnSpPr>
          <p:spPr bwMode="auto">
            <a:xfrm flipV="1">
              <a:off x="4722728" y="3125420"/>
              <a:ext cx="0" cy="2353520"/>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44" name="Straight Connector 43"/>
            <p:cNvCxnSpPr/>
            <p:nvPr/>
          </p:nvCxnSpPr>
          <p:spPr bwMode="auto">
            <a:xfrm flipH="1" flipV="1">
              <a:off x="6547879" y="3568280"/>
              <a:ext cx="1740" cy="1869129"/>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5" name="TextBox 44"/>
            <p:cNvSpPr txBox="1"/>
            <p:nvPr/>
          </p:nvSpPr>
          <p:spPr>
            <a:xfrm>
              <a:off x="4739710" y="3384859"/>
              <a:ext cx="267399" cy="197499"/>
            </a:xfrm>
            <a:prstGeom prst="rect">
              <a:avLst/>
            </a:prstGeom>
            <a:noFill/>
          </p:spPr>
          <p:txBody>
            <a:bodyPr wrap="square" lIns="0" tIns="0" rIns="0" bIns="0" rtlCol="0" anchor="ctr" anchorCtr="1">
              <a:spAutoFit/>
            </a:bodyPr>
            <a:lstStyle/>
            <a:p>
              <a:pPr algn="l"/>
              <a:r>
                <a:rPr lang="en-US" sz="1400" b="1" i="1" baseline="0" dirty="0" smtClean="0">
                  <a:latin typeface="Calibri" pitchFamily="34" charset="0"/>
                  <a:cs typeface="Calibri" pitchFamily="34" charset="0"/>
                </a:rPr>
                <a:t>P</a:t>
              </a:r>
              <a:endParaRPr lang="en-US" sz="1400" b="1" i="1" baseline="0" dirty="0">
                <a:latin typeface="Calibri" pitchFamily="34" charset="0"/>
                <a:cs typeface="Calibri" pitchFamily="34" charset="0"/>
              </a:endParaRPr>
            </a:p>
          </p:txBody>
        </p:sp>
        <p:sp>
          <p:nvSpPr>
            <p:cNvPr id="46" name="TextBox 45"/>
            <p:cNvSpPr txBox="1"/>
            <p:nvPr/>
          </p:nvSpPr>
          <p:spPr>
            <a:xfrm>
              <a:off x="7511643" y="5185458"/>
              <a:ext cx="267399" cy="197499"/>
            </a:xfrm>
            <a:prstGeom prst="rect">
              <a:avLst/>
            </a:prstGeom>
            <a:noFill/>
          </p:spPr>
          <p:txBody>
            <a:bodyPr wrap="square" lIns="0" tIns="0" rIns="0" bIns="0" rtlCol="0" anchor="ctr" anchorCtr="1">
              <a:spAutoFit/>
            </a:bodyPr>
            <a:lstStyle/>
            <a:p>
              <a:pPr algn="l"/>
              <a:r>
                <a:rPr lang="en-US" sz="1400" b="1" i="1" baseline="0" dirty="0" smtClean="0">
                  <a:latin typeface="Calibri" pitchFamily="34" charset="0"/>
                  <a:cs typeface="Calibri" pitchFamily="34" charset="0"/>
                </a:rPr>
                <a:t>Q</a:t>
              </a:r>
              <a:endParaRPr lang="en-US" sz="1400" b="1" i="1" baseline="0" dirty="0">
                <a:latin typeface="Calibri" pitchFamily="34" charset="0"/>
                <a:cs typeface="Calibri" pitchFamily="34" charset="0"/>
              </a:endParaRPr>
            </a:p>
          </p:txBody>
        </p:sp>
        <p:sp>
          <p:nvSpPr>
            <p:cNvPr id="54" name="Freeform 53"/>
            <p:cNvSpPr/>
            <p:nvPr/>
          </p:nvSpPr>
          <p:spPr bwMode="auto">
            <a:xfrm>
              <a:off x="6165795" y="3568280"/>
              <a:ext cx="382084" cy="1887489"/>
            </a:xfrm>
            <a:custGeom>
              <a:avLst/>
              <a:gdLst>
                <a:gd name="connsiteX0" fmla="*/ 1244600 w 1244600"/>
                <a:gd name="connsiteY0" fmla="*/ 2349500 h 2349500"/>
                <a:gd name="connsiteX1" fmla="*/ 914400 w 1244600"/>
                <a:gd name="connsiteY1" fmla="*/ 990600 h 2349500"/>
                <a:gd name="connsiteX2" fmla="*/ 0 w 1244600"/>
                <a:gd name="connsiteY2" fmla="*/ 0 h 2349500"/>
              </a:gdLst>
              <a:ahLst/>
              <a:cxnLst>
                <a:cxn ang="0">
                  <a:pos x="connsiteX0" y="connsiteY0"/>
                </a:cxn>
                <a:cxn ang="0">
                  <a:pos x="connsiteX1" y="connsiteY1"/>
                </a:cxn>
                <a:cxn ang="0">
                  <a:pos x="connsiteX2" y="connsiteY2"/>
                </a:cxn>
              </a:cxnLst>
              <a:rect l="l" t="t" r="r" b="b"/>
              <a:pathLst>
                <a:path w="1244600" h="2349500">
                  <a:moveTo>
                    <a:pt x="1244600" y="2349500"/>
                  </a:moveTo>
                  <a:cubicBezTo>
                    <a:pt x="1183216" y="1865841"/>
                    <a:pt x="1121833" y="1382183"/>
                    <a:pt x="914400" y="990600"/>
                  </a:cubicBezTo>
                  <a:cubicBezTo>
                    <a:pt x="706967" y="599017"/>
                    <a:pt x="353483" y="299508"/>
                    <a:pt x="0" y="0"/>
                  </a:cubicBezTo>
                </a:path>
              </a:pathLst>
            </a:custGeom>
            <a:no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30000" smtClean="0">
                <a:ln>
                  <a:noFill/>
                </a:ln>
                <a:solidFill>
                  <a:schemeClr val="tx1"/>
                </a:solidFill>
                <a:effectLst/>
                <a:latin typeface="Arial" charset="0"/>
                <a:cs typeface="Arial" charset="0"/>
              </a:endParaRPr>
            </a:p>
          </p:txBody>
        </p:sp>
        <p:sp>
          <p:nvSpPr>
            <p:cNvPr id="55" name="TextBox 54"/>
            <p:cNvSpPr txBox="1"/>
            <p:nvPr/>
          </p:nvSpPr>
          <p:spPr>
            <a:xfrm>
              <a:off x="6573023" y="3801669"/>
              <a:ext cx="995063" cy="394996"/>
            </a:xfrm>
            <a:prstGeom prst="rect">
              <a:avLst/>
            </a:prstGeom>
            <a:noFill/>
          </p:spPr>
          <p:txBody>
            <a:bodyPr wrap="square" lIns="0" tIns="0" rIns="0" bIns="0" rtlCol="0" anchor="ctr" anchorCtr="1">
              <a:spAutoFit/>
            </a:bodyPr>
            <a:lstStyle/>
            <a:p>
              <a:pPr algn="ctr"/>
              <a:r>
                <a:rPr lang="en-US" sz="1400" b="1" baseline="0" dirty="0" smtClean="0">
                  <a:latin typeface="Calibri" pitchFamily="34" charset="0"/>
                  <a:cs typeface="Calibri" pitchFamily="34" charset="0"/>
                </a:rPr>
                <a:t>Theoretical Flow Curve</a:t>
              </a:r>
              <a:endParaRPr lang="en-US" sz="1400" b="1" baseline="0" dirty="0">
                <a:latin typeface="Calibri" pitchFamily="34" charset="0"/>
                <a:cs typeface="Calibri" pitchFamily="34" charset="0"/>
              </a:endParaRPr>
            </a:p>
          </p:txBody>
        </p:sp>
        <p:sp>
          <p:nvSpPr>
            <p:cNvPr id="62" name="TextBox 61"/>
            <p:cNvSpPr txBox="1"/>
            <p:nvPr/>
          </p:nvSpPr>
          <p:spPr>
            <a:xfrm>
              <a:off x="5330950" y="4017113"/>
              <a:ext cx="995063" cy="394996"/>
            </a:xfrm>
            <a:prstGeom prst="rect">
              <a:avLst/>
            </a:prstGeom>
            <a:noFill/>
          </p:spPr>
          <p:txBody>
            <a:bodyPr wrap="square" lIns="0" tIns="0" rIns="0" bIns="0" rtlCol="0" anchor="ctr" anchorCtr="1">
              <a:spAutoFit/>
            </a:bodyPr>
            <a:lstStyle/>
            <a:p>
              <a:pPr algn="ctr"/>
              <a:r>
                <a:rPr lang="en-US" sz="1400" b="1" baseline="0" dirty="0" smtClean="0">
                  <a:latin typeface="Calibri" pitchFamily="34" charset="0"/>
                  <a:cs typeface="Calibri" pitchFamily="34" charset="0"/>
                </a:rPr>
                <a:t>Actual Flow Curve</a:t>
              </a:r>
              <a:endParaRPr lang="en-US" sz="1400" b="1" baseline="0" dirty="0">
                <a:latin typeface="Calibri" pitchFamily="34" charset="0"/>
                <a:cs typeface="Calibri" pitchFamily="34" charset="0"/>
              </a:endParaRPr>
            </a:p>
          </p:txBody>
        </p:sp>
        <p:sp>
          <p:nvSpPr>
            <p:cNvPr id="63" name="TextBox 62"/>
            <p:cNvSpPr txBox="1"/>
            <p:nvPr/>
          </p:nvSpPr>
          <p:spPr>
            <a:xfrm>
              <a:off x="5828481" y="3298423"/>
              <a:ext cx="995063" cy="197499"/>
            </a:xfrm>
            <a:prstGeom prst="rect">
              <a:avLst/>
            </a:prstGeom>
            <a:noFill/>
          </p:spPr>
          <p:txBody>
            <a:bodyPr wrap="square" lIns="0" tIns="0" rIns="0" bIns="0" rtlCol="0" anchor="ctr" anchorCtr="1">
              <a:spAutoFit/>
            </a:bodyPr>
            <a:lstStyle/>
            <a:p>
              <a:pPr algn="ctr"/>
              <a:r>
                <a:rPr lang="en-US" sz="1400" b="1" baseline="0" dirty="0" smtClean="0">
                  <a:latin typeface="Calibri" pitchFamily="34" charset="0"/>
                  <a:cs typeface="Calibri" pitchFamily="34" charset="0"/>
                </a:rPr>
                <a:t>Internal Loss</a:t>
              </a:r>
              <a:endParaRPr lang="en-US" sz="1400" b="1" baseline="0" dirty="0">
                <a:latin typeface="Calibri" pitchFamily="34" charset="0"/>
                <a:cs typeface="Calibri" pitchFamily="34" charset="0"/>
              </a:endParaRPr>
            </a:p>
          </p:txBody>
        </p:sp>
        <p:cxnSp>
          <p:nvCxnSpPr>
            <p:cNvPr id="65" name="Straight Arrow Connector 64"/>
            <p:cNvCxnSpPr>
              <a:stCxn id="54" idx="2"/>
            </p:cNvCxnSpPr>
            <p:nvPr/>
          </p:nvCxnSpPr>
          <p:spPr bwMode="auto">
            <a:xfrm>
              <a:off x="6165795" y="3568280"/>
              <a:ext cx="382084" cy="0"/>
            </a:xfrm>
            <a:prstGeom prst="straightConnector1">
              <a:avLst/>
            </a:prstGeom>
            <a:solidFill>
              <a:schemeClr val="accent1"/>
            </a:solidFill>
            <a:ln w="9525" cap="flat" cmpd="sng" algn="ctr">
              <a:solidFill>
                <a:schemeClr val="tx1"/>
              </a:solidFill>
              <a:prstDash val="solid"/>
              <a:round/>
              <a:headEnd type="arrow"/>
              <a:tailEnd type="arrow"/>
            </a:ln>
            <a:effectLst/>
          </p:spPr>
        </p:cxnSp>
      </p:grpSp>
      <p:sp>
        <p:nvSpPr>
          <p:cNvPr id="24" name="Text Box 10"/>
          <p:cNvSpPr txBox="1">
            <a:spLocks noChangeArrowheads="1"/>
          </p:cNvSpPr>
          <p:nvPr/>
        </p:nvSpPr>
        <p:spPr bwMode="auto">
          <a:xfrm>
            <a:off x="397774" y="1382716"/>
            <a:ext cx="3898455" cy="4662815"/>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volumetric efficiency for positive displacement pumps operating at design pressure is usually about 90%.   It drops rapidly if the pump is operated above its design pressure because pressure increases the clearances though which leakage takes place.</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Pump manufacturers usually specify the volumetric efficiency at the pump rated pressure, which is the design pressure at which the pump may operate without causing mechanical damage to the pump, and does not produce excessive leakage.</a:t>
            </a:r>
            <a:endParaRPr lang="en-US" i="1" baseline="-25000" dirty="0" smtClean="0">
              <a:latin typeface="Calibri" pitchFamily="34" charset="0"/>
              <a:cs typeface="Calibri" pitchFamily="34" charset="0"/>
            </a:endParaRPr>
          </a:p>
        </p:txBody>
      </p:sp>
      <p:graphicFrame>
        <p:nvGraphicFramePr>
          <p:cNvPr id="35844" name="Object 4"/>
          <p:cNvGraphicFramePr>
            <a:graphicFrameLocks noChangeAspect="1"/>
          </p:cNvGraphicFramePr>
          <p:nvPr/>
        </p:nvGraphicFramePr>
        <p:xfrm>
          <a:off x="6145860" y="4405192"/>
          <a:ext cx="1366110" cy="1053856"/>
        </p:xfrm>
        <a:graphic>
          <a:graphicData uri="http://schemas.openxmlformats.org/presentationml/2006/ole">
            <p:oleObj spid="_x0000_s36866" name="Equation" r:id="rId3" imgW="444240" imgH="34272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Gear Pump: Volumetric Efficiency</a:t>
            </a:r>
            <a:endParaRPr lang="en-US" sz="1200" b="1" dirty="0" smtClean="0">
              <a:latin typeface="Calibri" pitchFamily="34" charset="0"/>
              <a:cs typeface="Calibri" pitchFamily="34" charset="0"/>
            </a:endParaRPr>
          </a:p>
        </p:txBody>
      </p:sp>
      <p:sp>
        <p:nvSpPr>
          <p:cNvPr id="24" name="Text Box 10"/>
          <p:cNvSpPr txBox="1">
            <a:spLocks noChangeArrowheads="1"/>
          </p:cNvSpPr>
          <p:nvPr/>
        </p:nvSpPr>
        <p:spPr bwMode="auto">
          <a:xfrm>
            <a:off x="397774" y="1382714"/>
            <a:ext cx="8136626" cy="646331"/>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Operating the pump above its rated pressure produces excessive leakage and can damage the pump by distorting the casing and overloading the shaft bearing. </a:t>
            </a:r>
          </a:p>
        </p:txBody>
      </p:sp>
      <p:grpSp>
        <p:nvGrpSpPr>
          <p:cNvPr id="8" name="Group 7"/>
          <p:cNvGrpSpPr/>
          <p:nvPr/>
        </p:nvGrpSpPr>
        <p:grpSpPr>
          <a:xfrm>
            <a:off x="1994187" y="2189018"/>
            <a:ext cx="4780685" cy="3913721"/>
            <a:chOff x="3629025" y="1711903"/>
            <a:chExt cx="5514975" cy="4514850"/>
          </a:xfrm>
        </p:grpSpPr>
        <p:pic>
          <p:nvPicPr>
            <p:cNvPr id="9" name="Picture 4"/>
            <p:cNvPicPr>
              <a:picLocks noChangeAspect="1" noChangeArrowheads="1"/>
            </p:cNvPicPr>
            <p:nvPr/>
          </p:nvPicPr>
          <p:blipFill>
            <a:blip r:embed="rId2" cstate="print"/>
            <a:srcRect/>
            <a:stretch>
              <a:fillRect/>
            </a:stretch>
          </p:blipFill>
          <p:spPr bwMode="auto">
            <a:xfrm>
              <a:off x="3629025" y="1711903"/>
              <a:ext cx="5514975" cy="4514850"/>
            </a:xfrm>
            <a:prstGeom prst="rect">
              <a:avLst/>
            </a:prstGeom>
            <a:noFill/>
            <a:ln w="9525">
              <a:noFill/>
              <a:miter lim="800000"/>
              <a:headEnd/>
              <a:tailEnd/>
            </a:ln>
          </p:spPr>
        </p:pic>
        <p:sp>
          <p:nvSpPr>
            <p:cNvPr id="10" name="Right Arrow 9"/>
            <p:cNvSpPr/>
            <p:nvPr/>
          </p:nvSpPr>
          <p:spPr bwMode="auto">
            <a:xfrm>
              <a:off x="4088598" y="3781113"/>
              <a:ext cx="663511" cy="359334"/>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1" name="Right Arrow 10"/>
            <p:cNvSpPr/>
            <p:nvPr/>
          </p:nvSpPr>
          <p:spPr bwMode="auto">
            <a:xfrm>
              <a:off x="8159893" y="3776155"/>
              <a:ext cx="663511" cy="359334"/>
            </a:xfrm>
            <a:prstGeom prst="rightArrow">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Gear Pump: Volumetric Efficiency</a:t>
            </a:r>
            <a:endParaRPr lang="en-US" sz="1200" b="1" dirty="0" smtClean="0">
              <a:latin typeface="Calibri" pitchFamily="34" charset="0"/>
              <a:cs typeface="Calibri" pitchFamily="34" charset="0"/>
            </a:endParaRPr>
          </a:p>
        </p:txBody>
      </p:sp>
      <p:sp>
        <p:nvSpPr>
          <p:cNvPr id="24" name="Text Box 10"/>
          <p:cNvSpPr txBox="1">
            <a:spLocks noChangeArrowheads="1"/>
          </p:cNvSpPr>
          <p:nvPr/>
        </p:nvSpPr>
        <p:spPr bwMode="auto">
          <a:xfrm>
            <a:off x="397774" y="1382716"/>
            <a:ext cx="8107597" cy="923330"/>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Pump operation above its rated pressure could occur when a high resistance to flow is encountered.  This could result from a large actuator load or a closed (blocked) valve in the pump outlet line.</a:t>
            </a:r>
          </a:p>
        </p:txBody>
      </p:sp>
      <p:pic>
        <p:nvPicPr>
          <p:cNvPr id="69634" name="Picture 2"/>
          <p:cNvPicPr>
            <a:picLocks noChangeAspect="1" noChangeArrowheads="1"/>
          </p:cNvPicPr>
          <p:nvPr/>
        </p:nvPicPr>
        <p:blipFill>
          <a:blip r:embed="rId2" cstate="print"/>
          <a:srcRect/>
          <a:stretch>
            <a:fillRect/>
          </a:stretch>
        </p:blipFill>
        <p:spPr bwMode="auto">
          <a:xfrm>
            <a:off x="928236" y="2391290"/>
            <a:ext cx="7315880" cy="41424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283997" y="976184"/>
            <a:ext cx="7960119" cy="5557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Gear Pump: Volumetric Efficiency</a:t>
            </a:r>
            <a:endParaRPr lang="en-US" sz="1200" b="1" dirty="0" smtClean="0">
              <a:latin typeface="Calibri" pitchFamily="34" charset="0"/>
              <a:cs typeface="Calibri" pitchFamily="34" charset="0"/>
            </a:endParaRPr>
          </a:p>
        </p:txBody>
      </p:sp>
      <p:sp>
        <p:nvSpPr>
          <p:cNvPr id="24" name="Text Box 10"/>
          <p:cNvSpPr txBox="1">
            <a:spLocks noChangeArrowheads="1"/>
          </p:cNvSpPr>
          <p:nvPr/>
        </p:nvSpPr>
        <p:spPr bwMode="auto">
          <a:xfrm>
            <a:off x="397774" y="1382716"/>
            <a:ext cx="8397883" cy="646331"/>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Positive displacement pumps are usually protected from high pressure by diverting pump flow to the oil tank through a pressure relief valve.</a:t>
            </a:r>
          </a:p>
        </p:txBody>
      </p:sp>
      <p:pic>
        <p:nvPicPr>
          <p:cNvPr id="7" name="Picture 2"/>
          <p:cNvPicPr>
            <a:picLocks noChangeAspect="1" noChangeArrowheads="1"/>
          </p:cNvPicPr>
          <p:nvPr/>
        </p:nvPicPr>
        <p:blipFill>
          <a:blip r:embed="rId2" cstate="print"/>
          <a:srcRect/>
          <a:stretch>
            <a:fillRect/>
          </a:stretch>
        </p:blipFill>
        <p:spPr bwMode="auto">
          <a:xfrm>
            <a:off x="928236" y="2391290"/>
            <a:ext cx="7315880" cy="41424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descr="http://www.suwaprecision.com/images/mizuhata/gear_pump_parts.JPG"/>
          <p:cNvPicPr>
            <a:picLocks noChangeAspect="1" noChangeArrowheads="1"/>
          </p:cNvPicPr>
          <p:nvPr/>
        </p:nvPicPr>
        <p:blipFill>
          <a:blip r:embed="rId2" cstate="print"/>
          <a:srcRect/>
          <a:stretch>
            <a:fillRect/>
          </a:stretch>
        </p:blipFill>
        <p:spPr bwMode="auto">
          <a:xfrm>
            <a:off x="4635356" y="3570514"/>
            <a:ext cx="3863100" cy="2866570"/>
          </a:xfrm>
          <a:prstGeom prst="rect">
            <a:avLst/>
          </a:prstGeom>
          <a:noFill/>
        </p:spPr>
      </p:pic>
      <p:sp>
        <p:nvSpPr>
          <p:cNvPr id="3074" name="Rectangle 2"/>
          <p:cNvSpPr>
            <a:spLocks noGrp="1" noChangeArrowheads="1"/>
          </p:cNvSpPr>
          <p:nvPr>
            <p:ph type="title"/>
          </p:nvPr>
        </p:nvSpPr>
        <p:spPr>
          <a:xfrm>
            <a:off x="762000" y="274638"/>
            <a:ext cx="7010400" cy="1143000"/>
          </a:xfrm>
        </p:spPr>
        <p:txBody>
          <a:bodyPr/>
          <a:lstStyle/>
          <a:p>
            <a:pPr eaLnBrk="1" hangingPunct="1"/>
            <a:r>
              <a:rPr lang="en-US" sz="2400" b="1" dirty="0" smtClean="0">
                <a:latin typeface="Calibri" pitchFamily="34" charset="0"/>
                <a:cs typeface="Calibri" pitchFamily="34" charset="0"/>
              </a:rPr>
              <a:t>Example Gear Pump: </a:t>
            </a:r>
            <a:r>
              <a:rPr lang="en-US" sz="2400" b="1" dirty="0" err="1" smtClean="0">
                <a:latin typeface="Calibri" pitchFamily="34" charset="0"/>
                <a:cs typeface="Calibri" pitchFamily="34" charset="0"/>
              </a:rPr>
              <a:t>Mizuhata</a:t>
            </a:r>
            <a:r>
              <a:rPr lang="en-US" sz="2400" b="1" dirty="0" smtClean="0">
                <a:latin typeface="Calibri" pitchFamily="34" charset="0"/>
                <a:cs typeface="Calibri" pitchFamily="34" charset="0"/>
              </a:rPr>
              <a:t> Miniature Gear Pump</a:t>
            </a:r>
            <a:endParaRPr lang="en-US" sz="1100" b="1" dirty="0" smtClean="0">
              <a:latin typeface="Calibri" pitchFamily="34" charset="0"/>
              <a:cs typeface="Calibri" pitchFamily="34" charset="0"/>
            </a:endParaRPr>
          </a:p>
        </p:txBody>
      </p:sp>
      <p:sp>
        <p:nvSpPr>
          <p:cNvPr id="3075" name="Text Box 10"/>
          <p:cNvSpPr txBox="1">
            <a:spLocks noChangeArrowheads="1"/>
          </p:cNvSpPr>
          <p:nvPr/>
        </p:nvSpPr>
        <p:spPr bwMode="auto">
          <a:xfrm>
            <a:off x="689427" y="1266371"/>
            <a:ext cx="7815945" cy="2446824"/>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Dimensions: 25 x 25 x 10 mm</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Used as a lubrication pump to drive oil for lubricating machine tools.</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Flow rate of 3 ml/min with pump speed of 1750 to 3450 rpm</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Can accommodate fluids of varying viscosity (32-1300mm</a:t>
            </a:r>
            <a:r>
              <a:rPr lang="en-US" dirty="0" smtClean="0">
                <a:latin typeface="Calibri" pitchFamily="34" charset="0"/>
                <a:cs typeface="Calibri" pitchFamily="34" charset="0"/>
              </a:rPr>
              <a:t>2</a:t>
            </a:r>
            <a:r>
              <a:rPr lang="en-US" baseline="0" dirty="0" smtClean="0">
                <a:latin typeface="Calibri" pitchFamily="34" charset="0"/>
                <a:cs typeface="Calibri" pitchFamily="34" charset="0"/>
              </a:rPr>
              <a:t>/s)</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Low to medium pressure head (2500-4000 psi) ~ (15,000 – 25,000 </a:t>
            </a:r>
            <a:r>
              <a:rPr lang="en-US" baseline="0" dirty="0" err="1" smtClean="0">
                <a:latin typeface="Calibri" pitchFamily="34" charset="0"/>
                <a:cs typeface="Calibri" pitchFamily="34" charset="0"/>
              </a:rPr>
              <a:t>kPa</a:t>
            </a:r>
            <a:r>
              <a:rPr lang="en-US" baseline="0" dirty="0" smtClean="0">
                <a:latin typeface="Calibri" pitchFamily="34" charset="0"/>
                <a:cs typeface="Calibri" pitchFamily="34" charset="0"/>
              </a:rPr>
              <a:t>).</a:t>
            </a:r>
          </a:p>
          <a:p>
            <a:pPr marL="342900" indent="-342900">
              <a:spcBef>
                <a:spcPct val="50000"/>
              </a:spcBef>
              <a:buClr>
                <a:srgbClr val="FF0000"/>
              </a:buClr>
              <a:buSzPct val="120000"/>
              <a:buFont typeface="Wingdings" pitchFamily="2" charset="2"/>
              <a:buChar char="§"/>
            </a:pPr>
            <a:endParaRPr lang="en-US" baseline="0" dirty="0" smtClean="0">
              <a:latin typeface="Calibri" pitchFamily="34" charset="0"/>
              <a:cs typeface="Calibri" pitchFamily="34" charset="0"/>
            </a:endParaRPr>
          </a:p>
        </p:txBody>
      </p:sp>
      <p:pic>
        <p:nvPicPr>
          <p:cNvPr id="67590" name="Picture 6"/>
          <p:cNvPicPr>
            <a:picLocks noChangeAspect="1" noChangeArrowheads="1"/>
          </p:cNvPicPr>
          <p:nvPr/>
        </p:nvPicPr>
        <p:blipFill>
          <a:blip r:embed="rId3" cstate="print"/>
          <a:srcRect/>
          <a:stretch>
            <a:fillRect/>
          </a:stretch>
        </p:blipFill>
        <p:spPr bwMode="auto">
          <a:xfrm>
            <a:off x="1149051" y="3922483"/>
            <a:ext cx="3089121" cy="23168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Gear Pump: Helical and Herringbone Gear</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718457" y="1324429"/>
            <a:ext cx="3345544" cy="4662815"/>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Gear pumps utilizing spur gear teeth design could develop severe vibrations and noise at high pump speeds due to sudden teeth contact in spur gears.</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To reduce noise and produce smoother operation, helical gears are sometimes employed.  Helical gears, however, are limited to low pressure applications (below 1500 </a:t>
            </a:r>
            <a:r>
              <a:rPr lang="en-US" baseline="0" dirty="0" err="1" smtClean="0">
                <a:latin typeface="Calibri" pitchFamily="34" charset="0"/>
                <a:cs typeface="Calibri" pitchFamily="34" charset="0"/>
              </a:rPr>
              <a:t>kPa</a:t>
            </a:r>
            <a:r>
              <a:rPr lang="en-US" baseline="0" dirty="0" smtClean="0">
                <a:latin typeface="Calibri" pitchFamily="34" charset="0"/>
                <a:cs typeface="Calibri" pitchFamily="34" charset="0"/>
              </a:rPr>
              <a:t>) because they produce excessive axial thrusts due to the action of the helical gear.</a:t>
            </a:r>
          </a:p>
        </p:txBody>
      </p:sp>
      <p:pic>
        <p:nvPicPr>
          <p:cNvPr id="71690" name="Picture 10"/>
          <p:cNvPicPr>
            <a:picLocks noChangeAspect="1" noChangeArrowheads="1"/>
          </p:cNvPicPr>
          <p:nvPr/>
        </p:nvPicPr>
        <p:blipFill>
          <a:blip r:embed="rId2" cstate="print"/>
          <a:srcRect/>
          <a:stretch>
            <a:fillRect/>
          </a:stretch>
        </p:blipFill>
        <p:spPr bwMode="auto">
          <a:xfrm>
            <a:off x="5268686" y="3433647"/>
            <a:ext cx="3658052" cy="2941074"/>
          </a:xfrm>
          <a:prstGeom prst="rect">
            <a:avLst/>
          </a:prstGeom>
          <a:noFill/>
          <a:ln w="9525">
            <a:noFill/>
            <a:miter lim="800000"/>
            <a:headEnd/>
            <a:tailEnd/>
          </a:ln>
        </p:spPr>
      </p:pic>
      <p:grpSp>
        <p:nvGrpSpPr>
          <p:cNvPr id="9" name="Group 8"/>
          <p:cNvGrpSpPr/>
          <p:nvPr/>
        </p:nvGrpSpPr>
        <p:grpSpPr>
          <a:xfrm>
            <a:off x="5485535" y="1177637"/>
            <a:ext cx="2660938" cy="2178384"/>
            <a:chOff x="3629025" y="1711903"/>
            <a:chExt cx="5514975" cy="4514850"/>
          </a:xfrm>
        </p:grpSpPr>
        <p:pic>
          <p:nvPicPr>
            <p:cNvPr id="10" name="Picture 4"/>
            <p:cNvPicPr>
              <a:picLocks noChangeAspect="1" noChangeArrowheads="1"/>
            </p:cNvPicPr>
            <p:nvPr/>
          </p:nvPicPr>
          <p:blipFill>
            <a:blip r:embed="rId3" cstate="print"/>
            <a:srcRect/>
            <a:stretch>
              <a:fillRect/>
            </a:stretch>
          </p:blipFill>
          <p:spPr bwMode="auto">
            <a:xfrm>
              <a:off x="3629025" y="1711903"/>
              <a:ext cx="5514975" cy="4514850"/>
            </a:xfrm>
            <a:prstGeom prst="rect">
              <a:avLst/>
            </a:prstGeom>
            <a:noFill/>
            <a:ln w="9525">
              <a:noFill/>
              <a:miter lim="800000"/>
              <a:headEnd/>
              <a:tailEnd/>
            </a:ln>
          </p:spPr>
        </p:pic>
        <p:sp>
          <p:nvSpPr>
            <p:cNvPr id="11" name="Right Arrow 10"/>
            <p:cNvSpPr/>
            <p:nvPr/>
          </p:nvSpPr>
          <p:spPr bwMode="auto">
            <a:xfrm>
              <a:off x="4088598" y="3781113"/>
              <a:ext cx="663511" cy="359334"/>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2" name="Right Arrow 11"/>
            <p:cNvSpPr/>
            <p:nvPr/>
          </p:nvSpPr>
          <p:spPr bwMode="auto">
            <a:xfrm>
              <a:off x="8159893" y="3776155"/>
              <a:ext cx="663511" cy="359334"/>
            </a:xfrm>
            <a:prstGeom prst="rightArrow">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Gear Pump: Helical and Herringbone Gear</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718454" y="1324429"/>
            <a:ext cx="3955145" cy="4662815"/>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Herringbone gear pumps eliminate end thrust and can be used to develop a pressure up to 3000 psi ~(20,000 </a:t>
            </a:r>
            <a:r>
              <a:rPr lang="en-US" baseline="0" dirty="0" err="1" smtClean="0">
                <a:latin typeface="Calibri" pitchFamily="34" charset="0"/>
                <a:cs typeface="Calibri" pitchFamily="34" charset="0"/>
              </a:rPr>
              <a:t>kPa</a:t>
            </a:r>
            <a:r>
              <a:rPr lang="en-US" baseline="0" dirty="0" smtClean="0">
                <a:latin typeface="Calibri" pitchFamily="34" charset="0"/>
                <a:cs typeface="Calibri" pitchFamily="34" charset="0"/>
              </a:rPr>
              <a:t>).</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Herringbone gears consist of two rows of helical teeth cut into one gear.  One of the rows of each gear is right handed, while the other is left handed.  This arrangement cancels out axial thrust force.  Herringbone gear pumps operate as smoothly as helical gear pumps, and provide greater flow rates, because they could be run at higher speeds.   They also produce less pulsating action because of the higher speeds.</a:t>
            </a:r>
          </a:p>
        </p:txBody>
      </p:sp>
      <p:pic>
        <p:nvPicPr>
          <p:cNvPr id="72706" name="Picture 2" descr="http://www.flowserve.com/files/Files/Images/Products/Pumps/hydrex_main.jpg"/>
          <p:cNvPicPr>
            <a:picLocks noChangeAspect="1" noChangeArrowheads="1"/>
          </p:cNvPicPr>
          <p:nvPr/>
        </p:nvPicPr>
        <p:blipFill>
          <a:blip r:embed="rId2" cstate="print"/>
          <a:srcRect/>
          <a:stretch>
            <a:fillRect/>
          </a:stretch>
        </p:blipFill>
        <p:spPr bwMode="auto">
          <a:xfrm>
            <a:off x="5413829" y="3621257"/>
            <a:ext cx="3229285" cy="2363837"/>
          </a:xfrm>
          <a:prstGeom prst="rect">
            <a:avLst/>
          </a:prstGeom>
          <a:noFill/>
        </p:spPr>
      </p:pic>
      <p:grpSp>
        <p:nvGrpSpPr>
          <p:cNvPr id="9" name="Group 8"/>
          <p:cNvGrpSpPr/>
          <p:nvPr/>
        </p:nvGrpSpPr>
        <p:grpSpPr>
          <a:xfrm>
            <a:off x="5236152" y="1288472"/>
            <a:ext cx="2757921" cy="2175163"/>
            <a:chOff x="3629025" y="1711903"/>
            <a:chExt cx="5514975" cy="4514850"/>
          </a:xfrm>
        </p:grpSpPr>
        <p:pic>
          <p:nvPicPr>
            <p:cNvPr id="10" name="Picture 4"/>
            <p:cNvPicPr>
              <a:picLocks noChangeAspect="1" noChangeArrowheads="1"/>
            </p:cNvPicPr>
            <p:nvPr/>
          </p:nvPicPr>
          <p:blipFill>
            <a:blip r:embed="rId3" cstate="print"/>
            <a:srcRect/>
            <a:stretch>
              <a:fillRect/>
            </a:stretch>
          </p:blipFill>
          <p:spPr bwMode="auto">
            <a:xfrm>
              <a:off x="3629025" y="1711903"/>
              <a:ext cx="5514975" cy="4514850"/>
            </a:xfrm>
            <a:prstGeom prst="rect">
              <a:avLst/>
            </a:prstGeom>
            <a:noFill/>
            <a:ln w="9525">
              <a:noFill/>
              <a:miter lim="800000"/>
              <a:headEnd/>
              <a:tailEnd/>
            </a:ln>
          </p:spPr>
        </p:pic>
        <p:sp>
          <p:nvSpPr>
            <p:cNvPr id="11" name="Right Arrow 10"/>
            <p:cNvSpPr/>
            <p:nvPr/>
          </p:nvSpPr>
          <p:spPr bwMode="auto">
            <a:xfrm>
              <a:off x="4088598" y="3781113"/>
              <a:ext cx="663511" cy="359334"/>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6" name="Right Arrow 15"/>
            <p:cNvSpPr/>
            <p:nvPr/>
          </p:nvSpPr>
          <p:spPr bwMode="auto">
            <a:xfrm>
              <a:off x="8159893" y="3776155"/>
              <a:ext cx="663511" cy="359334"/>
            </a:xfrm>
            <a:prstGeom prst="rightArrow">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Internal Gear Pump</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718456" y="1324429"/>
            <a:ext cx="3751944" cy="3000821"/>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internal spur gear drives the outside ring gear which is set off center. Between the two gears on one side is a crescent-shaped spacer around which oil is carried.</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inlet and outlet ports are located in the end plates between where the teeth mesh and the ends of the crescent-shaped spacer.</a:t>
            </a:r>
          </a:p>
        </p:txBody>
      </p:sp>
      <p:pic>
        <p:nvPicPr>
          <p:cNvPr id="3" name="Picture 3"/>
          <p:cNvPicPr>
            <a:picLocks noChangeAspect="1" noChangeArrowheads="1"/>
          </p:cNvPicPr>
          <p:nvPr/>
        </p:nvPicPr>
        <p:blipFill>
          <a:blip r:embed="rId2" cstate="print"/>
          <a:srcRect/>
          <a:stretch>
            <a:fillRect/>
          </a:stretch>
        </p:blipFill>
        <p:spPr bwMode="auto">
          <a:xfrm>
            <a:off x="5196115" y="1683348"/>
            <a:ext cx="3251200" cy="33405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dirty="0" smtClean="0">
                <a:latin typeface="Calibri" pitchFamily="34" charset="0"/>
                <a:cs typeface="Calibri" pitchFamily="34" charset="0"/>
              </a:rPr>
              <a:t>Introduction</a:t>
            </a:r>
            <a:endParaRPr lang="en-US" sz="2000" b="1" dirty="0" smtClean="0">
              <a:latin typeface="Calibri" pitchFamily="34" charset="0"/>
              <a:cs typeface="Calibri" pitchFamily="34" charset="0"/>
            </a:endParaRPr>
          </a:p>
        </p:txBody>
      </p:sp>
      <p:sp>
        <p:nvSpPr>
          <p:cNvPr id="3075" name="Text Box 10"/>
          <p:cNvSpPr txBox="1">
            <a:spLocks noChangeArrowheads="1"/>
          </p:cNvSpPr>
          <p:nvPr/>
        </p:nvSpPr>
        <p:spPr bwMode="auto">
          <a:xfrm>
            <a:off x="609600" y="1524000"/>
            <a:ext cx="7391400" cy="2723823"/>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A pump converts mechanical energy into hydraulic energy. The mechanical energy is delivered to the pump via a prime mover such as an electric motor. The energy is used to increase the pressure of the fluid passing through the pump, allowing it to overcome frictional losses and other loads in the circuit.</a:t>
            </a:r>
            <a:endParaRPr lang="en-US" baseline="0" dirty="0">
              <a:latin typeface="Calibri" pitchFamily="34" charset="0"/>
              <a:cs typeface="Calibri" pitchFamily="34" charset="0"/>
            </a:endParaRP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There are two broad classifications of pumps:</a:t>
            </a:r>
          </a:p>
          <a:p>
            <a:pPr marL="800100" lvl="1" indent="-342900">
              <a:spcBef>
                <a:spcPct val="50000"/>
              </a:spcBef>
              <a:buClr>
                <a:srgbClr val="FF0000"/>
              </a:buClr>
              <a:buSzPct val="120000"/>
              <a:buFont typeface="+mj-lt"/>
              <a:buAutoNum type="arabicPeriod"/>
            </a:pPr>
            <a:r>
              <a:rPr lang="en-US" baseline="0" dirty="0" smtClean="0">
                <a:latin typeface="Calibri" pitchFamily="34" charset="0"/>
                <a:cs typeface="Calibri" pitchFamily="34" charset="0"/>
              </a:rPr>
              <a:t>Positive Displacement Pumps</a:t>
            </a:r>
          </a:p>
          <a:p>
            <a:pPr marL="800100" lvl="1" indent="-342900">
              <a:spcBef>
                <a:spcPct val="50000"/>
              </a:spcBef>
              <a:buClr>
                <a:srgbClr val="FF0000"/>
              </a:buClr>
              <a:buSzPct val="120000"/>
              <a:buFont typeface="+mj-lt"/>
              <a:buAutoNum type="arabicPeriod"/>
            </a:pPr>
            <a:r>
              <a:rPr lang="en-US" baseline="0" dirty="0" smtClean="0">
                <a:latin typeface="Calibri" pitchFamily="34" charset="0"/>
                <a:cs typeface="Calibri" pitchFamily="34" charset="0"/>
              </a:rPr>
              <a:t>Dynamic Pumps</a:t>
            </a:r>
            <a:endParaRPr lang="en-US" baseline="0" dirty="0">
              <a:latin typeface="Calibri" pitchFamily="34" charset="0"/>
              <a:cs typeface="Calibri" pitchFamily="34" charset="0"/>
            </a:endParaRPr>
          </a:p>
        </p:txBody>
      </p:sp>
      <p:grpSp>
        <p:nvGrpSpPr>
          <p:cNvPr id="21" name="Group 20"/>
          <p:cNvGrpSpPr/>
          <p:nvPr/>
        </p:nvGrpSpPr>
        <p:grpSpPr>
          <a:xfrm>
            <a:off x="939799" y="4190999"/>
            <a:ext cx="6985000" cy="2394857"/>
            <a:chOff x="939799" y="4190999"/>
            <a:chExt cx="6985000" cy="2394857"/>
          </a:xfrm>
        </p:grpSpPr>
        <p:sp>
          <p:nvSpPr>
            <p:cNvPr id="22" name="Oval 21"/>
            <p:cNvSpPr/>
            <p:nvPr/>
          </p:nvSpPr>
          <p:spPr bwMode="auto">
            <a:xfrm>
              <a:off x="6041541" y="4190999"/>
              <a:ext cx="1130905" cy="113090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Calibri" pitchFamily="34" charset="0"/>
                </a:rPr>
                <a:t>Hydraulic Cylinder</a:t>
              </a:r>
            </a:p>
          </p:txBody>
        </p:sp>
        <p:sp>
          <p:nvSpPr>
            <p:cNvPr id="23" name="Oval 22"/>
            <p:cNvSpPr/>
            <p:nvPr/>
          </p:nvSpPr>
          <p:spPr bwMode="auto">
            <a:xfrm>
              <a:off x="1804609" y="4856237"/>
              <a:ext cx="1130905" cy="113090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Calibri" pitchFamily="34" charset="0"/>
                </a:rPr>
                <a:t>Electric Motor</a:t>
              </a:r>
            </a:p>
          </p:txBody>
        </p:sp>
        <p:sp>
          <p:nvSpPr>
            <p:cNvPr id="24" name="Right Arrow 23"/>
            <p:cNvSpPr/>
            <p:nvPr/>
          </p:nvSpPr>
          <p:spPr bwMode="auto">
            <a:xfrm>
              <a:off x="1139370" y="5255380"/>
              <a:ext cx="665238" cy="3326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30000" smtClean="0">
                <a:ln>
                  <a:noFill/>
                </a:ln>
                <a:solidFill>
                  <a:schemeClr val="tx1"/>
                </a:solidFill>
                <a:effectLst/>
                <a:latin typeface="Arial" charset="0"/>
                <a:cs typeface="Arial" charset="0"/>
              </a:endParaRPr>
            </a:p>
          </p:txBody>
        </p:sp>
        <p:sp>
          <p:nvSpPr>
            <p:cNvPr id="28" name="Text Box 22"/>
            <p:cNvSpPr txBox="1">
              <a:spLocks noChangeArrowheads="1"/>
            </p:cNvSpPr>
            <p:nvPr/>
          </p:nvSpPr>
          <p:spPr bwMode="auto">
            <a:xfrm>
              <a:off x="2802466" y="4989285"/>
              <a:ext cx="821846" cy="411616"/>
            </a:xfrm>
            <a:prstGeom prst="rect">
              <a:avLst/>
            </a:prstGeom>
            <a:noFill/>
            <a:ln w="9525">
              <a:noFill/>
              <a:miter lim="800000"/>
              <a:headEnd/>
              <a:tailEnd/>
            </a:ln>
            <a:effectLst/>
          </p:spPr>
          <p:txBody>
            <a:bodyPr wrap="none" lIns="0" tIns="0" rIns="0" bIns="0" anchor="ctr" anchorCtr="1">
              <a:noAutofit/>
            </a:bodyPr>
            <a:lstStyle/>
            <a:p>
              <a:pPr algn="ctr">
                <a:spcBef>
                  <a:spcPts val="0"/>
                </a:spcBef>
              </a:pPr>
              <a:r>
                <a:rPr lang="en-US" sz="1400" b="1" baseline="0" dirty="0" smtClean="0">
                  <a:latin typeface="Calibri" pitchFamily="34" charset="0"/>
                  <a:cs typeface="Calibri" pitchFamily="34" charset="0"/>
                </a:rPr>
                <a:t>T x </a:t>
              </a:r>
              <a:r>
                <a:rPr lang="el-GR" sz="1400" b="1" baseline="0" dirty="0" smtClean="0">
                  <a:latin typeface="Calibri" pitchFamily="34" charset="0"/>
                  <a:cs typeface="Calibri" pitchFamily="34" charset="0"/>
                </a:rPr>
                <a:t>ω</a:t>
              </a:r>
              <a:endParaRPr lang="en-US" sz="1400" b="1" baseline="0" dirty="0">
                <a:latin typeface="Calibri" pitchFamily="34" charset="0"/>
                <a:cs typeface="Calibri" pitchFamily="34" charset="0"/>
              </a:endParaRPr>
            </a:p>
          </p:txBody>
        </p:sp>
        <p:sp>
          <p:nvSpPr>
            <p:cNvPr id="32" name="Text Box 22"/>
            <p:cNvSpPr txBox="1">
              <a:spLocks noChangeArrowheads="1"/>
            </p:cNvSpPr>
            <p:nvPr/>
          </p:nvSpPr>
          <p:spPr bwMode="auto">
            <a:xfrm>
              <a:off x="939799" y="4989285"/>
              <a:ext cx="954893" cy="399143"/>
            </a:xfrm>
            <a:prstGeom prst="rect">
              <a:avLst/>
            </a:prstGeom>
            <a:noFill/>
            <a:ln w="9525">
              <a:noFill/>
              <a:miter lim="800000"/>
              <a:headEnd/>
              <a:tailEnd/>
            </a:ln>
            <a:effectLst/>
          </p:spPr>
          <p:txBody>
            <a:bodyPr wrap="none" lIns="0" tIns="0" rIns="0" bIns="0" anchor="ctr" anchorCtr="1">
              <a:noAutofit/>
            </a:bodyPr>
            <a:lstStyle/>
            <a:p>
              <a:pPr algn="ctr">
                <a:spcBef>
                  <a:spcPts val="0"/>
                </a:spcBef>
              </a:pPr>
              <a:r>
                <a:rPr lang="en-US" sz="1400" b="1" baseline="0" dirty="0" smtClean="0">
                  <a:latin typeface="Calibri" pitchFamily="34" charset="0"/>
                  <a:cs typeface="Calibri" pitchFamily="34" charset="0"/>
                </a:rPr>
                <a:t>V x I</a:t>
              </a:r>
              <a:endParaRPr lang="en-US" sz="1400" b="1" baseline="0" dirty="0">
                <a:latin typeface="Calibri" pitchFamily="34" charset="0"/>
                <a:cs typeface="Calibri" pitchFamily="34" charset="0"/>
              </a:endParaRPr>
            </a:p>
          </p:txBody>
        </p:sp>
        <p:sp>
          <p:nvSpPr>
            <p:cNvPr id="36" name="Oval 35"/>
            <p:cNvSpPr/>
            <p:nvPr/>
          </p:nvSpPr>
          <p:spPr bwMode="auto">
            <a:xfrm>
              <a:off x="3600751" y="4856237"/>
              <a:ext cx="1130905" cy="113090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Calibri" pitchFamily="34" charset="0"/>
                </a:rPr>
                <a:t>Hydraulic Pump</a:t>
              </a:r>
            </a:p>
          </p:txBody>
        </p:sp>
        <p:sp>
          <p:nvSpPr>
            <p:cNvPr id="37" name="Text Box 22"/>
            <p:cNvSpPr txBox="1">
              <a:spLocks noChangeArrowheads="1"/>
            </p:cNvSpPr>
            <p:nvPr/>
          </p:nvSpPr>
          <p:spPr bwMode="auto">
            <a:xfrm>
              <a:off x="4665132" y="4976811"/>
              <a:ext cx="821846" cy="411616"/>
            </a:xfrm>
            <a:prstGeom prst="rect">
              <a:avLst/>
            </a:prstGeom>
            <a:noFill/>
            <a:ln w="9525">
              <a:noFill/>
              <a:miter lim="800000"/>
              <a:headEnd/>
              <a:tailEnd/>
            </a:ln>
            <a:effectLst/>
          </p:spPr>
          <p:txBody>
            <a:bodyPr wrap="none" lIns="0" tIns="0" rIns="0" bIns="0" anchor="ctr" anchorCtr="1">
              <a:noAutofit/>
            </a:bodyPr>
            <a:lstStyle/>
            <a:p>
              <a:pPr algn="ctr">
                <a:spcBef>
                  <a:spcPts val="0"/>
                </a:spcBef>
              </a:pPr>
              <a:r>
                <a:rPr lang="en-US" sz="1400" b="1" baseline="0" dirty="0" smtClean="0">
                  <a:latin typeface="Calibri" pitchFamily="34" charset="0"/>
                  <a:cs typeface="Calibri" pitchFamily="34" charset="0"/>
                </a:rPr>
                <a:t>P x Q</a:t>
              </a:r>
              <a:endParaRPr lang="en-US" sz="1400" b="1" baseline="0" dirty="0">
                <a:latin typeface="Calibri" pitchFamily="34" charset="0"/>
                <a:cs typeface="Calibri" pitchFamily="34" charset="0"/>
              </a:endParaRPr>
            </a:p>
          </p:txBody>
        </p:sp>
        <p:sp>
          <p:nvSpPr>
            <p:cNvPr id="38" name="Oval 37"/>
            <p:cNvSpPr/>
            <p:nvPr/>
          </p:nvSpPr>
          <p:spPr bwMode="auto">
            <a:xfrm>
              <a:off x="6062132" y="5454951"/>
              <a:ext cx="1130905" cy="113090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Calibri" pitchFamily="34" charset="0"/>
                </a:rPr>
                <a:t>Hydraulic Motor</a:t>
              </a:r>
            </a:p>
          </p:txBody>
        </p:sp>
        <p:sp>
          <p:nvSpPr>
            <p:cNvPr id="39" name="Rectangle 38"/>
            <p:cNvSpPr/>
            <p:nvPr/>
          </p:nvSpPr>
          <p:spPr bwMode="auto">
            <a:xfrm>
              <a:off x="4731656" y="5388427"/>
              <a:ext cx="731762" cy="13304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30000" smtClean="0">
                <a:ln>
                  <a:noFill/>
                </a:ln>
                <a:solidFill>
                  <a:schemeClr val="tx1"/>
                </a:solidFill>
                <a:effectLst/>
                <a:latin typeface="Arial" charset="0"/>
                <a:cs typeface="Arial" charset="0"/>
              </a:endParaRPr>
            </a:p>
          </p:txBody>
        </p:sp>
        <p:sp>
          <p:nvSpPr>
            <p:cNvPr id="40" name="Right Arrow 39"/>
            <p:cNvSpPr/>
            <p:nvPr/>
          </p:nvSpPr>
          <p:spPr bwMode="auto">
            <a:xfrm>
              <a:off x="2935513" y="5255380"/>
              <a:ext cx="665238" cy="3326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30000" smtClean="0">
                <a:ln>
                  <a:noFill/>
                </a:ln>
                <a:solidFill>
                  <a:schemeClr val="tx1"/>
                </a:solidFill>
                <a:effectLst/>
                <a:latin typeface="Arial" charset="0"/>
                <a:cs typeface="Arial" charset="0"/>
              </a:endParaRPr>
            </a:p>
          </p:txBody>
        </p:sp>
        <p:sp>
          <p:nvSpPr>
            <p:cNvPr id="41" name="Right Arrow 40"/>
            <p:cNvSpPr/>
            <p:nvPr/>
          </p:nvSpPr>
          <p:spPr bwMode="auto">
            <a:xfrm>
              <a:off x="7193037" y="4590142"/>
              <a:ext cx="665238" cy="3326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30000" smtClean="0">
                <a:ln>
                  <a:noFill/>
                </a:ln>
                <a:solidFill>
                  <a:schemeClr val="tx1"/>
                </a:solidFill>
                <a:effectLst/>
                <a:latin typeface="Arial" charset="0"/>
                <a:cs typeface="Arial" charset="0"/>
              </a:endParaRPr>
            </a:p>
          </p:txBody>
        </p:sp>
        <p:sp>
          <p:nvSpPr>
            <p:cNvPr id="42" name="Text Box 22"/>
            <p:cNvSpPr txBox="1">
              <a:spLocks noChangeArrowheads="1"/>
            </p:cNvSpPr>
            <p:nvPr/>
          </p:nvSpPr>
          <p:spPr bwMode="auto">
            <a:xfrm>
              <a:off x="6969906" y="4257523"/>
              <a:ext cx="954893" cy="399143"/>
            </a:xfrm>
            <a:prstGeom prst="rect">
              <a:avLst/>
            </a:prstGeom>
            <a:noFill/>
            <a:ln w="9525">
              <a:noFill/>
              <a:miter lim="800000"/>
              <a:headEnd/>
              <a:tailEnd/>
            </a:ln>
            <a:effectLst/>
          </p:spPr>
          <p:txBody>
            <a:bodyPr wrap="none" lIns="0" tIns="0" rIns="0" bIns="0" anchor="ctr" anchorCtr="1">
              <a:noAutofit/>
            </a:bodyPr>
            <a:lstStyle/>
            <a:p>
              <a:pPr algn="ctr">
                <a:spcBef>
                  <a:spcPts val="0"/>
                </a:spcBef>
              </a:pPr>
              <a:r>
                <a:rPr lang="en-US" sz="1400" b="1" baseline="0" dirty="0" smtClean="0">
                  <a:latin typeface="Calibri" pitchFamily="34" charset="0"/>
                  <a:cs typeface="Calibri" pitchFamily="34" charset="0"/>
                </a:rPr>
                <a:t>F x </a:t>
              </a:r>
              <a:r>
                <a:rPr lang="en-US" sz="1400" b="1" baseline="0" dirty="0" smtClean="0">
                  <a:latin typeface="Monotype Corsiva" pitchFamily="66" charset="0"/>
                  <a:ea typeface="Tahoma" pitchFamily="34" charset="0"/>
                  <a:cs typeface="Tahoma" pitchFamily="34" charset="0"/>
                </a:rPr>
                <a:t>v</a:t>
              </a:r>
              <a:endParaRPr lang="en-US" sz="1400" b="1" baseline="0" dirty="0">
                <a:latin typeface="Monotype Corsiva" pitchFamily="66" charset="0"/>
                <a:ea typeface="Tahoma" pitchFamily="34" charset="0"/>
                <a:cs typeface="Tahoma" pitchFamily="34" charset="0"/>
              </a:endParaRPr>
            </a:p>
          </p:txBody>
        </p:sp>
        <p:sp>
          <p:nvSpPr>
            <p:cNvPr id="43" name="Text Box 22"/>
            <p:cNvSpPr txBox="1">
              <a:spLocks noChangeArrowheads="1"/>
            </p:cNvSpPr>
            <p:nvPr/>
          </p:nvSpPr>
          <p:spPr bwMode="auto">
            <a:xfrm>
              <a:off x="7059989" y="5575525"/>
              <a:ext cx="821846" cy="411616"/>
            </a:xfrm>
            <a:prstGeom prst="rect">
              <a:avLst/>
            </a:prstGeom>
            <a:noFill/>
            <a:ln w="9525">
              <a:noFill/>
              <a:miter lim="800000"/>
              <a:headEnd/>
              <a:tailEnd/>
            </a:ln>
            <a:effectLst/>
          </p:spPr>
          <p:txBody>
            <a:bodyPr wrap="none" lIns="0" tIns="0" rIns="0" bIns="0" anchor="ctr" anchorCtr="1">
              <a:noAutofit/>
            </a:bodyPr>
            <a:lstStyle/>
            <a:p>
              <a:pPr algn="ctr">
                <a:spcBef>
                  <a:spcPts val="0"/>
                </a:spcBef>
              </a:pPr>
              <a:r>
                <a:rPr lang="en-US" sz="1400" b="1" baseline="0" dirty="0" smtClean="0">
                  <a:latin typeface="Calibri" pitchFamily="34" charset="0"/>
                  <a:cs typeface="Calibri" pitchFamily="34" charset="0"/>
                </a:rPr>
                <a:t>T x </a:t>
              </a:r>
              <a:r>
                <a:rPr lang="el-GR" sz="1400" b="1" baseline="0" dirty="0" smtClean="0">
                  <a:latin typeface="Calibri" pitchFamily="34" charset="0"/>
                  <a:cs typeface="Calibri" pitchFamily="34" charset="0"/>
                </a:rPr>
                <a:t>ω</a:t>
              </a:r>
              <a:endParaRPr lang="en-US" sz="1400" b="1" baseline="0" dirty="0">
                <a:latin typeface="Calibri" pitchFamily="34" charset="0"/>
                <a:cs typeface="Calibri" pitchFamily="34" charset="0"/>
              </a:endParaRPr>
            </a:p>
          </p:txBody>
        </p:sp>
        <p:sp>
          <p:nvSpPr>
            <p:cNvPr id="44" name="Right Arrow 43"/>
            <p:cNvSpPr/>
            <p:nvPr/>
          </p:nvSpPr>
          <p:spPr bwMode="auto">
            <a:xfrm>
              <a:off x="7193037" y="5854094"/>
              <a:ext cx="665238" cy="3326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30000" smtClean="0">
                <a:ln>
                  <a:noFill/>
                </a:ln>
                <a:solidFill>
                  <a:schemeClr val="tx1"/>
                </a:solidFill>
                <a:effectLst/>
                <a:latin typeface="Arial" charset="0"/>
                <a:cs typeface="Arial" charset="0"/>
              </a:endParaRPr>
            </a:p>
          </p:txBody>
        </p:sp>
        <p:sp>
          <p:nvSpPr>
            <p:cNvPr id="45" name="Right Arrow 44"/>
            <p:cNvSpPr/>
            <p:nvPr/>
          </p:nvSpPr>
          <p:spPr bwMode="auto">
            <a:xfrm>
              <a:off x="5385807" y="4579055"/>
              <a:ext cx="665238" cy="3326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30000" smtClean="0">
                <a:ln>
                  <a:noFill/>
                </a:ln>
                <a:solidFill>
                  <a:schemeClr val="tx1"/>
                </a:solidFill>
                <a:effectLst/>
                <a:latin typeface="Arial" charset="0"/>
                <a:cs typeface="Arial" charset="0"/>
              </a:endParaRPr>
            </a:p>
          </p:txBody>
        </p:sp>
        <p:sp>
          <p:nvSpPr>
            <p:cNvPr id="46" name="Right Arrow 45"/>
            <p:cNvSpPr/>
            <p:nvPr/>
          </p:nvSpPr>
          <p:spPr bwMode="auto">
            <a:xfrm>
              <a:off x="5385807" y="5859638"/>
              <a:ext cx="665238" cy="33261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30000" smtClean="0">
                <a:ln>
                  <a:noFill/>
                </a:ln>
                <a:solidFill>
                  <a:schemeClr val="tx1"/>
                </a:solidFill>
                <a:effectLst/>
                <a:latin typeface="Arial" charset="0"/>
                <a:cs typeface="Arial" charset="0"/>
              </a:endParaRPr>
            </a:p>
          </p:txBody>
        </p:sp>
        <p:sp>
          <p:nvSpPr>
            <p:cNvPr id="47" name="Rectangle 46"/>
            <p:cNvSpPr/>
            <p:nvPr/>
          </p:nvSpPr>
          <p:spPr bwMode="auto">
            <a:xfrm>
              <a:off x="5387975" y="4803776"/>
              <a:ext cx="161925" cy="115887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30000" smtClean="0">
                <a:ln>
                  <a:noFill/>
                </a:ln>
                <a:solidFill>
                  <a:schemeClr val="tx1"/>
                </a:solidFill>
                <a:effectLst/>
                <a:latin typeface="Arial" charset="0"/>
                <a:cs typeface="Arial" charset="0"/>
              </a:endParaRPr>
            </a:p>
          </p:txBody>
        </p:sp>
        <p:cxnSp>
          <p:nvCxnSpPr>
            <p:cNvPr id="48" name="Straight Connector 47"/>
            <p:cNvCxnSpPr/>
            <p:nvPr/>
          </p:nvCxnSpPr>
          <p:spPr bwMode="auto">
            <a:xfrm flipV="1">
              <a:off x="5557660" y="4828519"/>
              <a:ext cx="0" cy="11142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a:stCxn id="46" idx="1"/>
            </p:cNvCxnSpPr>
            <p:nvPr/>
          </p:nvCxnSpPr>
          <p:spPr bwMode="auto">
            <a:xfrm flipV="1">
              <a:off x="5385807" y="5521475"/>
              <a:ext cx="5544" cy="50447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flipV="1">
              <a:off x="5384800" y="4806951"/>
              <a:ext cx="0" cy="57784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Internal Gear Pump</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660398" y="1367972"/>
            <a:ext cx="4898573" cy="5078313"/>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In operation, the internal gear drives the external ring gear and makes a fluid tight seal at the place where the teeth mesh.</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Rotation causes the teeth to </a:t>
            </a:r>
            <a:r>
              <a:rPr lang="en-US" baseline="0" dirty="0" err="1" smtClean="0">
                <a:latin typeface="Calibri" pitchFamily="34" charset="0"/>
                <a:cs typeface="Calibri" pitchFamily="34" charset="0"/>
              </a:rPr>
              <a:t>unmesh</a:t>
            </a:r>
            <a:r>
              <a:rPr lang="en-US" baseline="0" dirty="0" smtClean="0">
                <a:latin typeface="Calibri" pitchFamily="34" charset="0"/>
                <a:cs typeface="Calibri" pitchFamily="34" charset="0"/>
              </a:rPr>
              <a:t> near the inlet port, the cavity volume to increase, and suction to occur. Oil is trapped between the internal and external gear teeth on both sides of the crescent-shaped spacer and is carried from the inlet to the outlet cavity of the pump. Meshing of the gear teeth reduces the volume in the high pressure cavity near the outlet port and fluid exits from the outlet port.</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Wear on internal gear pumps has a tendency to reduce the volumetric efficiency more quickly than on external gear pumps. They are used mostly for lubrication and charge pumps at pressures under 1000 psi.</a:t>
            </a:r>
          </a:p>
        </p:txBody>
      </p:sp>
      <p:pic>
        <p:nvPicPr>
          <p:cNvPr id="3" name="Picture 3"/>
          <p:cNvPicPr>
            <a:picLocks noChangeAspect="1" noChangeArrowheads="1"/>
          </p:cNvPicPr>
          <p:nvPr/>
        </p:nvPicPr>
        <p:blipFill>
          <a:blip r:embed="rId2" cstate="print"/>
          <a:srcRect/>
          <a:stretch>
            <a:fillRect/>
          </a:stretch>
        </p:blipFill>
        <p:spPr bwMode="auto">
          <a:xfrm>
            <a:off x="6037943" y="1787300"/>
            <a:ext cx="2184174" cy="22442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Internal Gear Pump</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718456" y="1324429"/>
            <a:ext cx="3751943" cy="4385816"/>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internal gear drives the external ring gear and makes a fluid tight seal at the place where the teeth mesh.</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Rotation causes the teeth to </a:t>
            </a:r>
            <a:r>
              <a:rPr lang="en-US" baseline="0" dirty="0" err="1" smtClean="0">
                <a:latin typeface="Calibri" pitchFamily="34" charset="0"/>
                <a:cs typeface="Calibri" pitchFamily="34" charset="0"/>
              </a:rPr>
              <a:t>unmesh</a:t>
            </a:r>
            <a:r>
              <a:rPr lang="en-US" baseline="0" dirty="0" smtClean="0">
                <a:latin typeface="Calibri" pitchFamily="34" charset="0"/>
                <a:cs typeface="Calibri" pitchFamily="34" charset="0"/>
              </a:rPr>
              <a:t> near the inlet port, the cavity volume to increase, and suction to occur. Oil is trapped between the internal and external gear teeth on both sides of the crescent-shaped spacer and is carried from the inlet to the outlet cavity of the pump. Meshing of the gear teeth reduces the volume in</a:t>
            </a:r>
          </a:p>
        </p:txBody>
      </p:sp>
      <p:pic>
        <p:nvPicPr>
          <p:cNvPr id="3" name="Picture 3"/>
          <p:cNvPicPr>
            <a:picLocks noChangeAspect="1" noChangeArrowheads="1"/>
          </p:cNvPicPr>
          <p:nvPr/>
        </p:nvPicPr>
        <p:blipFill>
          <a:blip r:embed="rId2" cstate="print"/>
          <a:srcRect/>
          <a:stretch>
            <a:fillRect/>
          </a:stretch>
        </p:blipFill>
        <p:spPr bwMode="auto">
          <a:xfrm>
            <a:off x="5036458" y="1787299"/>
            <a:ext cx="3185659" cy="327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Gerotor Pump</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718455" y="1324429"/>
            <a:ext cx="4075218" cy="4939814"/>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This pump operates very much like the internal gear pump.  The inner gear rotor (</a:t>
            </a:r>
            <a:r>
              <a:rPr lang="en-US" baseline="0" dirty="0" err="1" smtClean="0">
                <a:latin typeface="Calibri" pitchFamily="34" charset="0"/>
                <a:cs typeface="Calibri" pitchFamily="34" charset="0"/>
              </a:rPr>
              <a:t>gerotor</a:t>
            </a:r>
            <a:r>
              <a:rPr lang="en-US" baseline="0" dirty="0" smtClean="0">
                <a:latin typeface="Calibri" pitchFamily="34" charset="0"/>
                <a:cs typeface="Calibri" pitchFamily="34" charset="0"/>
              </a:rPr>
              <a:t>) is power driven and draws the outer gear rotor around as they mesh together.</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tips of the inner and outer rotors make contact to seal the pumping chambers from each other.</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inner gear has one tooth less than the outer gear, and the volumetric displacement is determined by the space formed by the extra tooth in the outer rotor.</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a:t>
            </a:r>
            <a:r>
              <a:rPr lang="en-US" baseline="0" dirty="0" err="1" smtClean="0">
                <a:latin typeface="Calibri" pitchFamily="34" charset="0"/>
                <a:cs typeface="Calibri" pitchFamily="34" charset="0"/>
              </a:rPr>
              <a:t>gerotor</a:t>
            </a:r>
            <a:r>
              <a:rPr lang="en-US" baseline="0" dirty="0" smtClean="0">
                <a:latin typeface="Calibri" pitchFamily="34" charset="0"/>
                <a:cs typeface="Calibri" pitchFamily="34" charset="0"/>
              </a:rPr>
              <a:t> pump is a compact and simple pump with only two moving elements.</a:t>
            </a:r>
          </a:p>
        </p:txBody>
      </p:sp>
      <p:pic>
        <p:nvPicPr>
          <p:cNvPr id="74754" name="Picture 2"/>
          <p:cNvPicPr>
            <a:picLocks noChangeAspect="1" noChangeArrowheads="1"/>
          </p:cNvPicPr>
          <p:nvPr/>
        </p:nvPicPr>
        <p:blipFill>
          <a:blip r:embed="rId2" cstate="print"/>
          <a:srcRect/>
          <a:stretch>
            <a:fillRect/>
          </a:stretch>
        </p:blipFill>
        <p:spPr bwMode="auto">
          <a:xfrm>
            <a:off x="5246736" y="3962400"/>
            <a:ext cx="3496348" cy="2189018"/>
          </a:xfrm>
          <a:prstGeom prst="rect">
            <a:avLst/>
          </a:prstGeom>
          <a:noFill/>
          <a:ln w="9525">
            <a:noFill/>
            <a:miter lim="800000"/>
            <a:headEnd/>
            <a:tailEnd/>
          </a:ln>
        </p:spPr>
      </p:pic>
      <p:pic>
        <p:nvPicPr>
          <p:cNvPr id="74756" name="Picture 4"/>
          <p:cNvPicPr>
            <a:picLocks noChangeAspect="1" noChangeArrowheads="1"/>
          </p:cNvPicPr>
          <p:nvPr/>
        </p:nvPicPr>
        <p:blipFill>
          <a:blip r:embed="rId3" cstate="print"/>
          <a:srcRect/>
          <a:stretch>
            <a:fillRect/>
          </a:stretch>
        </p:blipFill>
        <p:spPr bwMode="auto">
          <a:xfrm>
            <a:off x="4996294" y="1218333"/>
            <a:ext cx="3441381" cy="22730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Screw Pump</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718455" y="1324429"/>
            <a:ext cx="2689764" cy="4662815"/>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In a screw pump, three precision ground screws meshing within a close fitting housing  deliver non pulsating flow quietly and efficiently.</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screw pump is an axial flow positive displacement unit.  The two symmetrically opposed idler rotors act as rotating seals, confining the fluid in a succession of closures or stages.</a:t>
            </a:r>
          </a:p>
        </p:txBody>
      </p:sp>
      <p:pic>
        <p:nvPicPr>
          <p:cNvPr id="75778" name="Picture 2"/>
          <p:cNvPicPr>
            <a:picLocks noChangeAspect="1" noChangeArrowheads="1"/>
          </p:cNvPicPr>
          <p:nvPr/>
        </p:nvPicPr>
        <p:blipFill>
          <a:blip r:embed="rId2" cstate="print"/>
          <a:srcRect/>
          <a:stretch>
            <a:fillRect/>
          </a:stretch>
        </p:blipFill>
        <p:spPr bwMode="auto">
          <a:xfrm>
            <a:off x="3891566" y="1385453"/>
            <a:ext cx="4781380" cy="42394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Screw Pump</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718455" y="1324429"/>
            <a:ext cx="2634345" cy="4385816"/>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idler rotors are in a rolling contact with the central power rotor, and are free to float in their respective housing bores in a hydrodynamic oil film.</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There are no radial bending loads on the rotor set, and axial hydraulic forces are balanced, which eliminates the need for a thrust bearing</a:t>
            </a:r>
          </a:p>
        </p:txBody>
      </p:sp>
      <p:pic>
        <p:nvPicPr>
          <p:cNvPr id="5" name="Picture 2"/>
          <p:cNvPicPr>
            <a:picLocks noChangeAspect="1" noChangeArrowheads="1"/>
          </p:cNvPicPr>
          <p:nvPr/>
        </p:nvPicPr>
        <p:blipFill>
          <a:blip r:embed="rId2" cstate="print"/>
          <a:srcRect/>
          <a:stretch>
            <a:fillRect/>
          </a:stretch>
        </p:blipFill>
        <p:spPr bwMode="auto">
          <a:xfrm>
            <a:off x="3974693" y="1399308"/>
            <a:ext cx="4781380" cy="42394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Lobe Pump</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718455" y="1324429"/>
            <a:ext cx="3770417" cy="4662815"/>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This pump operates in a fashion similar to the external gear pump.  But unlike the external gear pump, both lobes are driven externally and they do not actually contact one another. They are therefore quieter in operation than other types of gear pumps.</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Due to the smaller number of mating elements, lobe pumps have a higher volumetric displacement than other types of gear pumps of the same size and speed.  They will, however, produce a higher amount of pulsation. </a:t>
            </a:r>
          </a:p>
        </p:txBody>
      </p:sp>
      <p:pic>
        <p:nvPicPr>
          <p:cNvPr id="73732" name="Picture 4"/>
          <p:cNvPicPr>
            <a:picLocks noChangeAspect="1" noChangeArrowheads="1"/>
          </p:cNvPicPr>
          <p:nvPr/>
        </p:nvPicPr>
        <p:blipFill>
          <a:blip r:embed="rId2" cstate="print"/>
          <a:srcRect/>
          <a:stretch>
            <a:fillRect/>
          </a:stretch>
        </p:blipFill>
        <p:spPr bwMode="auto">
          <a:xfrm>
            <a:off x="5425512" y="1421390"/>
            <a:ext cx="2180633" cy="2107570"/>
          </a:xfrm>
          <a:prstGeom prst="rect">
            <a:avLst/>
          </a:prstGeom>
          <a:noFill/>
          <a:ln w="9525">
            <a:noFill/>
            <a:miter lim="800000"/>
            <a:headEnd/>
            <a:tailEnd/>
          </a:ln>
        </p:spPr>
      </p:pic>
      <p:pic>
        <p:nvPicPr>
          <p:cNvPr id="73733" name="Picture 5"/>
          <p:cNvPicPr>
            <a:picLocks noChangeAspect="1" noChangeArrowheads="1"/>
          </p:cNvPicPr>
          <p:nvPr/>
        </p:nvPicPr>
        <p:blipFill>
          <a:blip r:embed="rId3" cstate="print"/>
          <a:srcRect/>
          <a:stretch>
            <a:fillRect/>
          </a:stretch>
        </p:blipFill>
        <p:spPr bwMode="auto">
          <a:xfrm>
            <a:off x="5353061" y="4128656"/>
            <a:ext cx="2844935" cy="2103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7535" y="0"/>
            <a:ext cx="7010400" cy="1143000"/>
          </a:xfrm>
        </p:spPr>
        <p:txBody>
          <a:bodyPr/>
          <a:lstStyle/>
          <a:p>
            <a:pPr eaLnBrk="1" hangingPunct="1"/>
            <a:r>
              <a:rPr lang="en-US" sz="3600" b="1" dirty="0" smtClean="0">
                <a:latin typeface="Calibri" pitchFamily="34" charset="0"/>
                <a:cs typeface="Calibri" pitchFamily="34" charset="0"/>
              </a:rPr>
              <a:t>Vane Pump</a:t>
            </a:r>
            <a:endParaRPr lang="en-US" sz="1600" b="1" dirty="0" smtClean="0">
              <a:latin typeface="Calibri" pitchFamily="34" charset="0"/>
              <a:cs typeface="Calibri" pitchFamily="34" charset="0"/>
            </a:endParaRPr>
          </a:p>
        </p:txBody>
      </p:sp>
      <p:grpSp>
        <p:nvGrpSpPr>
          <p:cNvPr id="9" name="Group 8"/>
          <p:cNvGrpSpPr/>
          <p:nvPr/>
        </p:nvGrpSpPr>
        <p:grpSpPr>
          <a:xfrm>
            <a:off x="609614" y="1149927"/>
            <a:ext cx="8094513" cy="5569538"/>
            <a:chOff x="4995674" y="2306988"/>
            <a:chExt cx="3503224" cy="2349005"/>
          </a:xfrm>
        </p:grpSpPr>
        <p:pic>
          <p:nvPicPr>
            <p:cNvPr id="12" name="Picture 4"/>
            <p:cNvPicPr>
              <a:picLocks noChangeAspect="1" noChangeArrowheads="1"/>
            </p:cNvPicPr>
            <p:nvPr/>
          </p:nvPicPr>
          <p:blipFill>
            <a:blip r:embed="rId2" cstate="print"/>
            <a:srcRect/>
            <a:stretch>
              <a:fillRect/>
            </a:stretch>
          </p:blipFill>
          <p:spPr bwMode="auto">
            <a:xfrm>
              <a:off x="5001491" y="2306988"/>
              <a:ext cx="3497407" cy="2349005"/>
            </a:xfrm>
            <a:prstGeom prst="rect">
              <a:avLst/>
            </a:prstGeom>
            <a:noFill/>
            <a:ln w="9525">
              <a:noFill/>
              <a:miter lim="800000"/>
              <a:headEnd/>
              <a:tailEnd/>
            </a:ln>
            <a:effectLst/>
          </p:spPr>
        </p:pic>
        <p:sp>
          <p:nvSpPr>
            <p:cNvPr id="13" name="Right Arrow 12"/>
            <p:cNvSpPr/>
            <p:nvPr/>
          </p:nvSpPr>
          <p:spPr bwMode="auto">
            <a:xfrm>
              <a:off x="4995674" y="2938782"/>
              <a:ext cx="472739" cy="268577"/>
            </a:xfrm>
            <a:prstGeom prst="rightArrow">
              <a:avLst/>
            </a:prstGeom>
            <a:solidFill>
              <a:srgbClr val="A0F737"/>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4" name="Right Arrow 13"/>
            <p:cNvSpPr/>
            <p:nvPr/>
          </p:nvSpPr>
          <p:spPr bwMode="auto">
            <a:xfrm>
              <a:off x="7970688" y="2934112"/>
              <a:ext cx="472739" cy="268577"/>
            </a:xfrm>
            <a:prstGeom prst="rightArrow">
              <a:avLst/>
            </a:prstGeom>
            <a:solidFill>
              <a:srgbClr val="FF9900"/>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Vane Pump</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441362" y="1213593"/>
            <a:ext cx="3576455" cy="4939814"/>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rotor contains radial slots and is </a:t>
            </a:r>
            <a:r>
              <a:rPr lang="en-US" baseline="0" dirty="0" err="1" smtClean="0">
                <a:latin typeface="Calibri" pitchFamily="34" charset="0"/>
                <a:cs typeface="Calibri" pitchFamily="34" charset="0"/>
              </a:rPr>
              <a:t>splined</a:t>
            </a:r>
            <a:r>
              <a:rPr lang="en-US" baseline="0" dirty="0" smtClean="0">
                <a:latin typeface="Calibri" pitchFamily="34" charset="0"/>
                <a:cs typeface="Calibri" pitchFamily="34" charset="0"/>
              </a:rPr>
              <a:t> to the drive shaft.  The rotor rotates inside a cam ring.  Each slot contains a vane designed to mate with the surface of the cam ring as the rotor turns.</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Centrifugal forces keep the vanes in contact with the cam ring.  During rotation, the volume increases between the rotor and the cam ring near the inlet and decreases near the outlet.  This causes a continuous suction and ejection of the fluid from the inlet port to the discharge port.</a:t>
            </a:r>
          </a:p>
        </p:txBody>
      </p:sp>
      <p:grpSp>
        <p:nvGrpSpPr>
          <p:cNvPr id="5" name="Group 4"/>
          <p:cNvGrpSpPr/>
          <p:nvPr/>
        </p:nvGrpSpPr>
        <p:grpSpPr>
          <a:xfrm>
            <a:off x="4211781" y="1842655"/>
            <a:ext cx="4637253" cy="2867890"/>
            <a:chOff x="4779818" y="2306988"/>
            <a:chExt cx="3819525" cy="2349005"/>
          </a:xfrm>
        </p:grpSpPr>
        <p:pic>
          <p:nvPicPr>
            <p:cNvPr id="6" name="Picture 4"/>
            <p:cNvPicPr>
              <a:picLocks noChangeAspect="1" noChangeArrowheads="1"/>
            </p:cNvPicPr>
            <p:nvPr/>
          </p:nvPicPr>
          <p:blipFill>
            <a:blip r:embed="rId2" cstate="print"/>
            <a:srcRect/>
            <a:stretch>
              <a:fillRect/>
            </a:stretch>
          </p:blipFill>
          <p:spPr bwMode="auto">
            <a:xfrm>
              <a:off x="5001491" y="2306988"/>
              <a:ext cx="3497407" cy="2349005"/>
            </a:xfrm>
            <a:prstGeom prst="rect">
              <a:avLst/>
            </a:prstGeom>
            <a:noFill/>
            <a:ln w="9525">
              <a:noFill/>
              <a:miter lim="800000"/>
              <a:headEnd/>
              <a:tailEnd/>
            </a:ln>
            <a:effectLst/>
          </p:spPr>
        </p:pic>
        <p:sp>
          <p:nvSpPr>
            <p:cNvPr id="7" name="Right Arrow 6"/>
            <p:cNvSpPr/>
            <p:nvPr/>
          </p:nvSpPr>
          <p:spPr bwMode="auto">
            <a:xfrm>
              <a:off x="4779818" y="2938782"/>
              <a:ext cx="472739" cy="268577"/>
            </a:xfrm>
            <a:prstGeom prst="rightArrow">
              <a:avLst/>
            </a:prstGeom>
            <a:solidFill>
              <a:srgbClr val="A0F737"/>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8" name="Right Arrow 7"/>
            <p:cNvSpPr/>
            <p:nvPr/>
          </p:nvSpPr>
          <p:spPr bwMode="auto">
            <a:xfrm>
              <a:off x="8126604" y="2934112"/>
              <a:ext cx="472739" cy="268577"/>
            </a:xfrm>
            <a:prstGeom prst="rightArrow">
              <a:avLst/>
            </a:prstGeom>
            <a:solidFill>
              <a:srgbClr val="FF9900"/>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Vane Pump:  Volumetric Displacement</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718454" y="1324429"/>
            <a:ext cx="4213764" cy="1200329"/>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maximum volumetric displacement of the pump is the volume between the rotor and the cam ring when the eccentricity is maximum</a:t>
            </a:r>
          </a:p>
        </p:txBody>
      </p:sp>
      <p:grpSp>
        <p:nvGrpSpPr>
          <p:cNvPr id="11" name="Group 10"/>
          <p:cNvGrpSpPr/>
          <p:nvPr/>
        </p:nvGrpSpPr>
        <p:grpSpPr>
          <a:xfrm>
            <a:off x="4890655" y="2306987"/>
            <a:ext cx="3819525" cy="2902322"/>
            <a:chOff x="4779818" y="2306988"/>
            <a:chExt cx="3819525" cy="2349005"/>
          </a:xfrm>
        </p:grpSpPr>
        <p:pic>
          <p:nvPicPr>
            <p:cNvPr id="77828" name="Picture 4"/>
            <p:cNvPicPr>
              <a:picLocks noChangeAspect="1" noChangeArrowheads="1"/>
            </p:cNvPicPr>
            <p:nvPr/>
          </p:nvPicPr>
          <p:blipFill>
            <a:blip r:embed="rId3" cstate="print"/>
            <a:srcRect/>
            <a:stretch>
              <a:fillRect/>
            </a:stretch>
          </p:blipFill>
          <p:spPr bwMode="auto">
            <a:xfrm>
              <a:off x="5001491" y="2306988"/>
              <a:ext cx="3497407" cy="2349005"/>
            </a:xfrm>
            <a:prstGeom prst="rect">
              <a:avLst/>
            </a:prstGeom>
            <a:noFill/>
            <a:ln w="9525">
              <a:noFill/>
              <a:miter lim="800000"/>
              <a:headEnd/>
              <a:tailEnd/>
            </a:ln>
            <a:effectLst/>
          </p:spPr>
        </p:pic>
        <p:sp>
          <p:nvSpPr>
            <p:cNvPr id="8" name="Right Arrow 7"/>
            <p:cNvSpPr/>
            <p:nvPr/>
          </p:nvSpPr>
          <p:spPr bwMode="auto">
            <a:xfrm>
              <a:off x="4779818" y="2938782"/>
              <a:ext cx="472739" cy="268577"/>
            </a:xfrm>
            <a:prstGeom prst="rightArrow">
              <a:avLst/>
            </a:prstGeom>
            <a:solidFill>
              <a:srgbClr val="A0F737"/>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0" name="Right Arrow 9"/>
            <p:cNvSpPr/>
            <p:nvPr/>
          </p:nvSpPr>
          <p:spPr bwMode="auto">
            <a:xfrm>
              <a:off x="8126604" y="2934112"/>
              <a:ext cx="472739" cy="268577"/>
            </a:xfrm>
            <a:prstGeom prst="rightArrow">
              <a:avLst/>
            </a:prstGeom>
            <a:solidFill>
              <a:srgbClr val="FF9900"/>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graphicFrame>
        <p:nvGraphicFramePr>
          <p:cNvPr id="77827" name="Object 3"/>
          <p:cNvGraphicFramePr>
            <a:graphicFrameLocks noChangeAspect="1"/>
          </p:cNvGraphicFramePr>
          <p:nvPr/>
        </p:nvGraphicFramePr>
        <p:xfrm>
          <a:off x="1095086" y="2624859"/>
          <a:ext cx="3393786" cy="3325460"/>
        </p:xfrm>
        <a:graphic>
          <a:graphicData uri="http://schemas.openxmlformats.org/presentationml/2006/ole">
            <p:oleObj spid="_x0000_s77827" name="Equation" r:id="rId4" imgW="1688760" imgH="1968480" progId="Equation.3">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Vane Pump:  Volumetric Displacement</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718454" y="1324429"/>
            <a:ext cx="4075219" cy="5078313"/>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If the eccentricity is less than the maximum, the theoretical volumetric displacement is</a:t>
            </a:r>
          </a:p>
          <a:p>
            <a:pPr marL="342900" indent="-342900">
              <a:spcBef>
                <a:spcPct val="50000"/>
              </a:spcBef>
              <a:buClr>
                <a:srgbClr val="FF0000"/>
              </a:buClr>
              <a:buSzPct val="120000"/>
              <a:buFont typeface="Wingdings" pitchFamily="2" charset="2"/>
              <a:buChar char="§"/>
            </a:pPr>
            <a:endParaRPr lang="en-US" baseline="0" dirty="0" smtClean="0">
              <a:latin typeface="Calibri" pitchFamily="34" charset="0"/>
              <a:cs typeface="Calibri" pitchFamily="34" charset="0"/>
            </a:endParaRPr>
          </a:p>
          <a:p>
            <a:pPr marL="342900" indent="-342900">
              <a:spcBef>
                <a:spcPct val="50000"/>
              </a:spcBef>
              <a:buClr>
                <a:srgbClr val="FF0000"/>
              </a:buClr>
              <a:buSzPct val="120000"/>
            </a:pPr>
            <a:endParaRPr lang="en-US" baseline="0" dirty="0" smtClean="0">
              <a:latin typeface="Calibri" pitchFamily="34" charset="0"/>
              <a:cs typeface="Calibri" pitchFamily="34" charset="0"/>
            </a:endParaRPr>
          </a:p>
          <a:p>
            <a:pPr marL="342900" indent="-342900">
              <a:spcBef>
                <a:spcPct val="50000"/>
              </a:spcBef>
              <a:buClr>
                <a:srgbClr val="FF0000"/>
              </a:buClr>
              <a:buSzPct val="120000"/>
            </a:pPr>
            <a:endParaRPr lang="en-US" baseline="0" dirty="0" smtClean="0">
              <a:latin typeface="Calibri" pitchFamily="34" charset="0"/>
              <a:cs typeface="Calibri" pitchFamily="34" charset="0"/>
            </a:endParaRP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Some vane pumps have provision for mechanically varying the eccentricity.  Those pumps are called variable displacement pumps.  A </a:t>
            </a:r>
            <a:r>
              <a:rPr lang="en-US" baseline="0" dirty="0" err="1" smtClean="0">
                <a:latin typeface="Calibri" pitchFamily="34" charset="0"/>
                <a:cs typeface="Calibri" pitchFamily="34" charset="0"/>
              </a:rPr>
              <a:t>handwheel</a:t>
            </a:r>
            <a:r>
              <a:rPr lang="en-US" baseline="0" dirty="0" smtClean="0">
                <a:latin typeface="Calibri" pitchFamily="34" charset="0"/>
                <a:cs typeface="Calibri" pitchFamily="34" charset="0"/>
              </a:rPr>
              <a:t>, or a pressure compensator can be used to move the cam ring to change the eccentricity.  The direction of flow through the pump can be reversed by movement of the cam ring on either side of center.</a:t>
            </a:r>
          </a:p>
        </p:txBody>
      </p:sp>
      <p:graphicFrame>
        <p:nvGraphicFramePr>
          <p:cNvPr id="78851" name="Object 3"/>
          <p:cNvGraphicFramePr>
            <a:graphicFrameLocks noChangeAspect="1"/>
          </p:cNvGraphicFramePr>
          <p:nvPr/>
        </p:nvGraphicFramePr>
        <p:xfrm>
          <a:off x="1430338" y="2384425"/>
          <a:ext cx="2154237" cy="1009650"/>
        </p:xfrm>
        <a:graphic>
          <a:graphicData uri="http://schemas.openxmlformats.org/presentationml/2006/ole">
            <p:oleObj spid="_x0000_s78851" name="Equation" r:id="rId3" imgW="1028520" imgH="482400" progId="Equation.3">
              <p:embed/>
            </p:oleObj>
          </a:graphicData>
        </a:graphic>
      </p:graphicFrame>
      <p:pic>
        <p:nvPicPr>
          <p:cNvPr id="78852" name="Picture 4"/>
          <p:cNvPicPr>
            <a:picLocks noChangeAspect="1" noChangeArrowheads="1"/>
          </p:cNvPicPr>
          <p:nvPr/>
        </p:nvPicPr>
        <p:blipFill>
          <a:blip r:embed="rId4" cstate="print"/>
          <a:srcRect/>
          <a:stretch>
            <a:fillRect/>
          </a:stretch>
        </p:blipFill>
        <p:spPr bwMode="auto">
          <a:xfrm>
            <a:off x="4958196" y="1327873"/>
            <a:ext cx="3467100" cy="2428875"/>
          </a:xfrm>
          <a:prstGeom prst="rect">
            <a:avLst/>
          </a:prstGeom>
          <a:noFill/>
          <a:ln w="9525">
            <a:noFill/>
            <a:miter lim="800000"/>
            <a:headEnd/>
            <a:tailEnd/>
          </a:ln>
        </p:spPr>
      </p:pic>
      <p:pic>
        <p:nvPicPr>
          <p:cNvPr id="11" name="Picture 7"/>
          <p:cNvPicPr>
            <a:picLocks noChangeAspect="1" noChangeArrowheads="1"/>
          </p:cNvPicPr>
          <p:nvPr/>
        </p:nvPicPr>
        <p:blipFill>
          <a:blip r:embed="rId5" cstate="print"/>
          <a:srcRect/>
          <a:stretch>
            <a:fillRect/>
          </a:stretch>
        </p:blipFill>
        <p:spPr bwMode="auto">
          <a:xfrm>
            <a:off x="5238749" y="4211782"/>
            <a:ext cx="3370481" cy="18275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3600" b="1" dirty="0" smtClean="0">
                <a:latin typeface="Calibri" pitchFamily="34" charset="0"/>
                <a:cs typeface="Calibri" pitchFamily="34" charset="0"/>
              </a:rPr>
              <a:t>Positive Displacement Pumps</a:t>
            </a:r>
            <a:endParaRPr lang="en-US" sz="1600" b="1" dirty="0" smtClean="0">
              <a:latin typeface="Calibri" pitchFamily="34" charset="0"/>
              <a:cs typeface="Calibri" pitchFamily="34" charset="0"/>
            </a:endParaRPr>
          </a:p>
        </p:txBody>
      </p:sp>
      <p:sp>
        <p:nvSpPr>
          <p:cNvPr id="3075" name="Text Box 10"/>
          <p:cNvSpPr txBox="1">
            <a:spLocks noChangeArrowheads="1"/>
          </p:cNvSpPr>
          <p:nvPr/>
        </p:nvSpPr>
        <p:spPr bwMode="auto">
          <a:xfrm>
            <a:off x="609601" y="1593265"/>
            <a:ext cx="5791199" cy="1754326"/>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A positive displacement pump increases the pressure of the fluid by trapping a fixed amount of it into a cavity then reducing the volume of the cavity be mechanical means.  As the volume of the fluid inside the cavity is reduced, its pressure is increased, allowing it to be forced against the higher pressure in the pipe</a:t>
            </a:r>
          </a:p>
        </p:txBody>
      </p:sp>
      <p:pic>
        <p:nvPicPr>
          <p:cNvPr id="49" name="Picture 8" descr="http://t3.gstatic.com/images?q=tbn:ANd9GcSlmxyqIWfp-6VO5TXMjdfrOj4NokVLrZ3Ws2XFzHNphoEEsulh"/>
          <p:cNvPicPr>
            <a:picLocks noChangeAspect="1" noChangeArrowheads="1"/>
          </p:cNvPicPr>
          <p:nvPr/>
        </p:nvPicPr>
        <p:blipFill>
          <a:blip r:embed="rId2" cstate="print"/>
          <a:srcRect/>
          <a:stretch>
            <a:fillRect/>
          </a:stretch>
        </p:blipFill>
        <p:spPr bwMode="auto">
          <a:xfrm rot="15300000">
            <a:off x="6577764" y="1297759"/>
            <a:ext cx="2087740" cy="1786626"/>
          </a:xfrm>
          <a:prstGeom prst="rect">
            <a:avLst/>
          </a:prstGeom>
          <a:noFill/>
        </p:spPr>
      </p:pic>
      <p:grpSp>
        <p:nvGrpSpPr>
          <p:cNvPr id="179" name="Group 178"/>
          <p:cNvGrpSpPr/>
          <p:nvPr/>
        </p:nvGrpSpPr>
        <p:grpSpPr>
          <a:xfrm>
            <a:off x="1237491" y="3793744"/>
            <a:ext cx="3088083" cy="2644140"/>
            <a:chOff x="1237491" y="3793744"/>
            <a:chExt cx="3088083" cy="2644140"/>
          </a:xfrm>
        </p:grpSpPr>
        <p:sp>
          <p:nvSpPr>
            <p:cNvPr id="127" name="Rectangle 126"/>
            <p:cNvSpPr/>
            <p:nvPr/>
          </p:nvSpPr>
          <p:spPr bwMode="auto">
            <a:xfrm>
              <a:off x="1607932" y="4184819"/>
              <a:ext cx="2717642" cy="1785798"/>
            </a:xfrm>
            <a:prstGeom prst="rect">
              <a:avLst/>
            </a:prstGeom>
            <a:solidFill>
              <a:schemeClr val="accent2">
                <a:lumMod val="40000"/>
                <a:lumOff val="6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28" name="Rectangle 127"/>
            <p:cNvSpPr/>
            <p:nvPr/>
          </p:nvSpPr>
          <p:spPr bwMode="auto">
            <a:xfrm>
              <a:off x="1628252" y="4244808"/>
              <a:ext cx="357850" cy="167504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29" name="Rectangle 128"/>
            <p:cNvSpPr/>
            <p:nvPr/>
          </p:nvSpPr>
          <p:spPr bwMode="auto">
            <a:xfrm>
              <a:off x="1971868" y="4607560"/>
              <a:ext cx="910524" cy="99085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30" name="Rectangle 129"/>
            <p:cNvSpPr/>
            <p:nvPr/>
          </p:nvSpPr>
          <p:spPr>
            <a:xfrm>
              <a:off x="3432048" y="4314952"/>
              <a:ext cx="731520" cy="1463040"/>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bwMode="auto">
            <a:xfrm>
              <a:off x="2802448" y="4607560"/>
              <a:ext cx="634172" cy="990854"/>
            </a:xfrm>
            <a:prstGeom prst="rect">
              <a:avLst/>
            </a:prstGeom>
            <a:solidFill>
              <a:schemeClr val="accent5">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cxnSp>
          <p:nvCxnSpPr>
            <p:cNvPr id="132" name="Straight Connector 131"/>
            <p:cNvCxnSpPr/>
            <p:nvPr/>
          </p:nvCxnSpPr>
          <p:spPr>
            <a:xfrm flipH="1">
              <a:off x="1994154" y="5598160"/>
              <a:ext cx="14325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1981200" y="4610608"/>
              <a:ext cx="1462278" cy="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3432048" y="4328160"/>
              <a:ext cx="7360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3423920" y="5787390"/>
              <a:ext cx="7404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153986" y="4325620"/>
              <a:ext cx="0" cy="1466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3440430" y="4318000"/>
              <a:ext cx="1086" cy="3009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3433896" y="5579110"/>
              <a:ext cx="0" cy="209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flipV="1">
              <a:off x="1986096" y="4596130"/>
              <a:ext cx="6534" cy="10058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Left-Right-Up Arrow 139"/>
            <p:cNvSpPr/>
            <p:nvPr/>
          </p:nvSpPr>
          <p:spPr bwMode="auto">
            <a:xfrm rot="16200000">
              <a:off x="1629540" y="4230750"/>
              <a:ext cx="971549" cy="1755648"/>
            </a:xfrm>
            <a:prstGeom prst="leftRightUpArrow">
              <a:avLst>
                <a:gd name="adj1" fmla="val 26250"/>
                <a:gd name="adj2" fmla="val 13125"/>
                <a:gd name="adj3" fmla="val 0"/>
              </a:avLst>
            </a:prstGeom>
            <a:solidFill>
              <a:srgbClr val="92D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41" name="Right Arrow 140"/>
            <p:cNvSpPr/>
            <p:nvPr/>
          </p:nvSpPr>
          <p:spPr bwMode="auto">
            <a:xfrm flipH="1">
              <a:off x="2115312" y="5024011"/>
              <a:ext cx="592282" cy="193040"/>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42" name="Rectangle 141"/>
            <p:cNvSpPr/>
            <p:nvPr/>
          </p:nvSpPr>
          <p:spPr>
            <a:xfrm>
              <a:off x="3627120" y="5798820"/>
              <a:ext cx="208280" cy="53086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bwMode="auto">
            <a:xfrm>
              <a:off x="3643122" y="5682234"/>
              <a:ext cx="182118" cy="665734"/>
            </a:xfrm>
            <a:prstGeom prst="rect">
              <a:avLst/>
            </a:prstGeom>
            <a:solidFill>
              <a:schemeClr val="accent5">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nvGrpSpPr>
            <p:cNvPr id="144" name="Group 69"/>
            <p:cNvGrpSpPr/>
            <p:nvPr/>
          </p:nvGrpSpPr>
          <p:grpSpPr>
            <a:xfrm>
              <a:off x="3512820" y="5583175"/>
              <a:ext cx="447039" cy="307340"/>
              <a:chOff x="8106135" y="1257222"/>
              <a:chExt cx="352880" cy="270588"/>
            </a:xfrm>
            <a:solidFill>
              <a:schemeClr val="bg2">
                <a:lumMod val="50000"/>
              </a:schemeClr>
            </a:solidFill>
          </p:grpSpPr>
          <p:sp>
            <p:nvSpPr>
              <p:cNvPr id="151" name="Flowchart: Terminator 150"/>
              <p:cNvSpPr/>
              <p:nvPr/>
            </p:nvSpPr>
            <p:spPr bwMode="auto">
              <a:xfrm>
                <a:off x="8106135" y="1257222"/>
                <a:ext cx="352880" cy="72194"/>
              </a:xfrm>
              <a:prstGeom prst="flowChartTerminator">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52" name="Rectangle 151"/>
              <p:cNvSpPr/>
              <p:nvPr/>
            </p:nvSpPr>
            <p:spPr>
              <a:xfrm>
                <a:off x="8227695" y="1318260"/>
                <a:ext cx="99060" cy="20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Right Arrow 144"/>
            <p:cNvSpPr/>
            <p:nvPr/>
          </p:nvSpPr>
          <p:spPr bwMode="auto">
            <a:xfrm rot="16200000">
              <a:off x="3619627" y="6253099"/>
              <a:ext cx="224790" cy="144780"/>
            </a:xfrm>
            <a:prstGeom prst="rightArrow">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46" name="Rectangle 145"/>
            <p:cNvSpPr/>
            <p:nvPr/>
          </p:nvSpPr>
          <p:spPr>
            <a:xfrm>
              <a:off x="3621024" y="3805428"/>
              <a:ext cx="208280" cy="51892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bwMode="auto">
            <a:xfrm>
              <a:off x="3630930" y="3793744"/>
              <a:ext cx="190500" cy="582168"/>
            </a:xfrm>
            <a:prstGeom prst="rect">
              <a:avLst/>
            </a:prstGeom>
            <a:solidFill>
              <a:schemeClr val="accent5">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nvGrpSpPr>
            <p:cNvPr id="148" name="Group 115"/>
            <p:cNvGrpSpPr/>
            <p:nvPr/>
          </p:nvGrpSpPr>
          <p:grpSpPr>
            <a:xfrm>
              <a:off x="3500628" y="4091432"/>
              <a:ext cx="447039" cy="307340"/>
              <a:chOff x="8106135" y="1257222"/>
              <a:chExt cx="352880" cy="270588"/>
            </a:xfrm>
            <a:solidFill>
              <a:schemeClr val="bg2">
                <a:lumMod val="50000"/>
              </a:schemeClr>
            </a:solidFill>
          </p:grpSpPr>
          <p:sp>
            <p:nvSpPr>
              <p:cNvPr id="149" name="Flowchart: Terminator 148"/>
              <p:cNvSpPr/>
              <p:nvPr/>
            </p:nvSpPr>
            <p:spPr bwMode="auto">
              <a:xfrm>
                <a:off x="8106135" y="1257222"/>
                <a:ext cx="352880" cy="72194"/>
              </a:xfrm>
              <a:prstGeom prst="flowChartTerminator">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50" name="Rectangle 149"/>
              <p:cNvSpPr/>
              <p:nvPr/>
            </p:nvSpPr>
            <p:spPr>
              <a:xfrm>
                <a:off x="8227695" y="1318260"/>
                <a:ext cx="99060" cy="20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3" name="Rectangle 152"/>
          <p:cNvSpPr/>
          <p:nvPr/>
        </p:nvSpPr>
        <p:spPr bwMode="auto">
          <a:xfrm>
            <a:off x="5487380" y="4221472"/>
            <a:ext cx="2717642" cy="1785798"/>
          </a:xfrm>
          <a:prstGeom prst="rect">
            <a:avLst/>
          </a:prstGeom>
          <a:solidFill>
            <a:schemeClr val="accent2">
              <a:lumMod val="40000"/>
              <a:lumOff val="6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54" name="Rectangle 153"/>
          <p:cNvSpPr/>
          <p:nvPr/>
        </p:nvSpPr>
        <p:spPr bwMode="auto">
          <a:xfrm>
            <a:off x="5507700" y="4281461"/>
            <a:ext cx="357850" cy="167504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55" name="Rectangle 154"/>
          <p:cNvSpPr/>
          <p:nvPr/>
        </p:nvSpPr>
        <p:spPr bwMode="auto">
          <a:xfrm>
            <a:off x="5851316" y="4644213"/>
            <a:ext cx="910524" cy="99085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56" name="Rectangle 155"/>
          <p:cNvSpPr/>
          <p:nvPr/>
        </p:nvSpPr>
        <p:spPr>
          <a:xfrm>
            <a:off x="7311496" y="4351605"/>
            <a:ext cx="731520" cy="1463040"/>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bwMode="auto">
          <a:xfrm>
            <a:off x="6681896" y="4644213"/>
            <a:ext cx="634172" cy="990854"/>
          </a:xfrm>
          <a:prstGeom prst="rect">
            <a:avLst/>
          </a:prstGeom>
          <a:solidFill>
            <a:schemeClr val="accent5">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cxnSp>
        <p:nvCxnSpPr>
          <p:cNvPr id="158" name="Straight Connector 157"/>
          <p:cNvCxnSpPr/>
          <p:nvPr/>
        </p:nvCxnSpPr>
        <p:spPr>
          <a:xfrm flipH="1">
            <a:off x="5873602" y="5634813"/>
            <a:ext cx="14325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5860648" y="4647261"/>
            <a:ext cx="1462278" cy="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311496" y="4364813"/>
            <a:ext cx="7360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7303368" y="5824043"/>
            <a:ext cx="7404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8033434" y="4362273"/>
            <a:ext cx="0" cy="1466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7319878" y="4354653"/>
            <a:ext cx="1086" cy="3009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7313344" y="5615763"/>
            <a:ext cx="0" cy="209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flipV="1">
            <a:off x="5865544" y="4632783"/>
            <a:ext cx="6534" cy="10058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Left-Right-Up Arrow 165"/>
          <p:cNvSpPr/>
          <p:nvPr/>
        </p:nvSpPr>
        <p:spPr bwMode="auto">
          <a:xfrm rot="16200000">
            <a:off x="5508988" y="4267403"/>
            <a:ext cx="971549" cy="1755648"/>
          </a:xfrm>
          <a:prstGeom prst="leftRightUpArrow">
            <a:avLst>
              <a:gd name="adj1" fmla="val 26250"/>
              <a:gd name="adj2" fmla="val 13125"/>
              <a:gd name="adj3" fmla="val 0"/>
            </a:avLst>
          </a:prstGeom>
          <a:solidFill>
            <a:srgbClr val="92D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67" name="Right Arrow 166"/>
          <p:cNvSpPr/>
          <p:nvPr/>
        </p:nvSpPr>
        <p:spPr bwMode="auto">
          <a:xfrm>
            <a:off x="5994760" y="5060664"/>
            <a:ext cx="592282" cy="193040"/>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68" name="Rectangle 167"/>
          <p:cNvSpPr/>
          <p:nvPr/>
        </p:nvSpPr>
        <p:spPr>
          <a:xfrm>
            <a:off x="7506568" y="5835473"/>
            <a:ext cx="208280" cy="53086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bwMode="auto">
          <a:xfrm>
            <a:off x="7522570" y="5718887"/>
            <a:ext cx="182118" cy="665734"/>
          </a:xfrm>
          <a:prstGeom prst="rect">
            <a:avLst/>
          </a:prstGeom>
          <a:solidFill>
            <a:schemeClr val="accent5">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nvGrpSpPr>
          <p:cNvPr id="170" name="Group 69"/>
          <p:cNvGrpSpPr/>
          <p:nvPr/>
        </p:nvGrpSpPr>
        <p:grpSpPr>
          <a:xfrm>
            <a:off x="7392268" y="5724003"/>
            <a:ext cx="447039" cy="307340"/>
            <a:chOff x="8106135" y="1257222"/>
            <a:chExt cx="352880" cy="270588"/>
          </a:xfrm>
          <a:solidFill>
            <a:schemeClr val="bg2">
              <a:lumMod val="50000"/>
            </a:schemeClr>
          </a:solidFill>
        </p:grpSpPr>
        <p:sp>
          <p:nvSpPr>
            <p:cNvPr id="171" name="Flowchart: Terminator 170"/>
            <p:cNvSpPr/>
            <p:nvPr/>
          </p:nvSpPr>
          <p:spPr bwMode="auto">
            <a:xfrm>
              <a:off x="8106135" y="1257222"/>
              <a:ext cx="352880" cy="72194"/>
            </a:xfrm>
            <a:prstGeom prst="flowChartTerminator">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72" name="Rectangle 171"/>
            <p:cNvSpPr/>
            <p:nvPr/>
          </p:nvSpPr>
          <p:spPr>
            <a:xfrm>
              <a:off x="8227695" y="1318260"/>
              <a:ext cx="99060" cy="20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ectangle 173"/>
          <p:cNvSpPr/>
          <p:nvPr/>
        </p:nvSpPr>
        <p:spPr>
          <a:xfrm>
            <a:off x="7500472" y="3842081"/>
            <a:ext cx="208280" cy="51892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bwMode="auto">
          <a:xfrm>
            <a:off x="7510378" y="3830397"/>
            <a:ext cx="190500" cy="582168"/>
          </a:xfrm>
          <a:prstGeom prst="rect">
            <a:avLst/>
          </a:prstGeom>
          <a:solidFill>
            <a:schemeClr val="accent5">
              <a:lumMod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nvGrpSpPr>
          <p:cNvPr id="176" name="Group 115"/>
          <p:cNvGrpSpPr/>
          <p:nvPr/>
        </p:nvGrpSpPr>
        <p:grpSpPr>
          <a:xfrm>
            <a:off x="7380076" y="3977610"/>
            <a:ext cx="447039" cy="307340"/>
            <a:chOff x="8106135" y="1257222"/>
            <a:chExt cx="352880" cy="270588"/>
          </a:xfrm>
          <a:solidFill>
            <a:schemeClr val="bg2">
              <a:lumMod val="50000"/>
            </a:schemeClr>
          </a:solidFill>
        </p:grpSpPr>
        <p:sp>
          <p:nvSpPr>
            <p:cNvPr id="177" name="Flowchart: Terminator 176"/>
            <p:cNvSpPr/>
            <p:nvPr/>
          </p:nvSpPr>
          <p:spPr bwMode="auto">
            <a:xfrm>
              <a:off x="8106135" y="1257222"/>
              <a:ext cx="352880" cy="72194"/>
            </a:xfrm>
            <a:prstGeom prst="flowChartTerminator">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78" name="Rectangle 177"/>
            <p:cNvSpPr/>
            <p:nvPr/>
          </p:nvSpPr>
          <p:spPr>
            <a:xfrm>
              <a:off x="8227695" y="1318260"/>
              <a:ext cx="99060" cy="209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 name="Right Arrow 172"/>
          <p:cNvSpPr/>
          <p:nvPr/>
        </p:nvSpPr>
        <p:spPr bwMode="auto">
          <a:xfrm rot="16200000">
            <a:off x="7499075" y="4398063"/>
            <a:ext cx="224790" cy="144780"/>
          </a:xfrm>
          <a:prstGeom prst="rightArrow">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Pressure Compensated Vane Pump</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718453" y="1324429"/>
            <a:ext cx="7400312" cy="1200329"/>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In a pressure compensated vane pump, system pressure acts directly on the cam ring via a hydraulic piston on the right side as shown.  This forces the cam ring against the compensator spring-loaded piston on the left side of the cam ring.</a:t>
            </a:r>
          </a:p>
        </p:txBody>
      </p:sp>
      <p:pic>
        <p:nvPicPr>
          <p:cNvPr id="94212" name="Picture 4"/>
          <p:cNvPicPr>
            <a:picLocks noChangeAspect="1" noChangeArrowheads="1"/>
          </p:cNvPicPr>
          <p:nvPr/>
        </p:nvPicPr>
        <p:blipFill>
          <a:blip r:embed="rId2" cstate="print"/>
          <a:srcRect/>
          <a:stretch>
            <a:fillRect/>
          </a:stretch>
        </p:blipFill>
        <p:spPr bwMode="auto">
          <a:xfrm>
            <a:off x="1510147" y="2784764"/>
            <a:ext cx="6250820" cy="36854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Pressure Compensated Vane Pump</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718452" y="1324429"/>
            <a:ext cx="7705112" cy="1477328"/>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If the discharge pressure is large enough, it overcomes the compensator spring force, and shifts the cam ring to the left, reducing the eccentricity.  If the discharge pressure continues to increase, zero eccentricity is finally achieved, and the pump flow becomes zero.  Such a pump has its built-in protection against pressure buildup.</a:t>
            </a:r>
          </a:p>
        </p:txBody>
      </p:sp>
      <p:pic>
        <p:nvPicPr>
          <p:cNvPr id="94212" name="Picture 4"/>
          <p:cNvPicPr>
            <a:picLocks noChangeAspect="1" noChangeArrowheads="1"/>
          </p:cNvPicPr>
          <p:nvPr/>
        </p:nvPicPr>
        <p:blipFill>
          <a:blip r:embed="rId2" cstate="print"/>
          <a:srcRect/>
          <a:stretch>
            <a:fillRect/>
          </a:stretch>
        </p:blipFill>
        <p:spPr bwMode="auto">
          <a:xfrm>
            <a:off x="1759528" y="3029085"/>
            <a:ext cx="5624945" cy="33164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Flow –Rate Pressure Curve of a Pressure Compensated Vane Pump</a:t>
            </a:r>
            <a:endParaRPr lang="en-US" sz="1200" b="1" dirty="0" smtClean="0">
              <a:latin typeface="Calibri" pitchFamily="34" charset="0"/>
              <a:cs typeface="Calibri" pitchFamily="34" charset="0"/>
            </a:endParaRPr>
          </a:p>
        </p:txBody>
      </p:sp>
      <p:grpSp>
        <p:nvGrpSpPr>
          <p:cNvPr id="34" name="Group 33"/>
          <p:cNvGrpSpPr/>
          <p:nvPr/>
        </p:nvGrpSpPr>
        <p:grpSpPr>
          <a:xfrm>
            <a:off x="1220067" y="1579418"/>
            <a:ext cx="6399932" cy="5007843"/>
            <a:chOff x="4933085" y="3468914"/>
            <a:chExt cx="3594965" cy="3029303"/>
          </a:xfrm>
        </p:grpSpPr>
        <p:sp>
          <p:nvSpPr>
            <p:cNvPr id="32" name="Rectangle 31"/>
            <p:cNvSpPr/>
            <p:nvPr/>
          </p:nvSpPr>
          <p:spPr bwMode="auto">
            <a:xfrm>
              <a:off x="5021943" y="3468914"/>
              <a:ext cx="3497943" cy="268042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Arial" charset="0"/>
                <a:cs typeface="Arial" charset="0"/>
              </a:endParaRPr>
            </a:p>
          </p:txBody>
        </p:sp>
        <p:cxnSp>
          <p:nvCxnSpPr>
            <p:cNvPr id="8" name="Straight Arrow Connector 7"/>
            <p:cNvCxnSpPr/>
            <p:nvPr/>
          </p:nvCxnSpPr>
          <p:spPr bwMode="auto">
            <a:xfrm>
              <a:off x="5036252" y="6143235"/>
              <a:ext cx="3491798" cy="3566"/>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9" name="Straight Arrow Connector 8"/>
            <p:cNvCxnSpPr/>
            <p:nvPr/>
          </p:nvCxnSpPr>
          <p:spPr bwMode="auto">
            <a:xfrm flipV="1">
              <a:off x="5036251" y="3474120"/>
              <a:ext cx="0" cy="2669119"/>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sp>
          <p:nvSpPr>
            <p:cNvPr id="11" name="TextBox 10"/>
            <p:cNvSpPr txBox="1"/>
            <p:nvPr/>
          </p:nvSpPr>
          <p:spPr>
            <a:xfrm>
              <a:off x="5094081" y="4142270"/>
              <a:ext cx="662469" cy="269767"/>
            </a:xfrm>
            <a:prstGeom prst="rect">
              <a:avLst/>
            </a:prstGeom>
            <a:noFill/>
          </p:spPr>
          <p:txBody>
            <a:bodyPr wrap="square" lIns="0" tIns="0" rIns="0" bIns="0" rtlCol="0" anchor="ctr" anchorCtr="1">
              <a:spAutoFit/>
            </a:bodyPr>
            <a:lstStyle/>
            <a:p>
              <a:r>
                <a:rPr lang="en-US" sz="2000" i="1" baseline="0" dirty="0" err="1" smtClean="0">
                  <a:latin typeface="Calibri" pitchFamily="34" charset="0"/>
                  <a:cs typeface="Calibri" pitchFamily="34" charset="0"/>
                </a:rPr>
                <a:t>P</a:t>
              </a:r>
              <a:r>
                <a:rPr lang="en-US" sz="2000" i="1" baseline="-25000" dirty="0" err="1" smtClean="0">
                  <a:latin typeface="Calibri" pitchFamily="34" charset="0"/>
                  <a:cs typeface="Calibri" pitchFamily="34" charset="0"/>
                </a:rPr>
                <a:t>deadhead</a:t>
              </a:r>
              <a:endParaRPr lang="en-US" sz="2000" b="1" i="1" baseline="0" dirty="0">
                <a:latin typeface="Calibri" pitchFamily="34" charset="0"/>
                <a:cs typeface="Calibri" pitchFamily="34" charset="0"/>
              </a:endParaRPr>
            </a:p>
          </p:txBody>
        </p:sp>
        <p:sp>
          <p:nvSpPr>
            <p:cNvPr id="12" name="TextBox 11"/>
            <p:cNvSpPr txBox="1"/>
            <p:nvPr/>
          </p:nvSpPr>
          <p:spPr>
            <a:xfrm>
              <a:off x="8110241" y="5810402"/>
              <a:ext cx="294732" cy="269767"/>
            </a:xfrm>
            <a:prstGeom prst="rect">
              <a:avLst/>
            </a:prstGeom>
            <a:noFill/>
          </p:spPr>
          <p:txBody>
            <a:bodyPr wrap="square" lIns="0" tIns="0" rIns="0" bIns="0" rtlCol="0" anchor="ctr" anchorCtr="1">
              <a:spAutoFit/>
            </a:bodyPr>
            <a:lstStyle/>
            <a:p>
              <a:pPr algn="l"/>
              <a:r>
                <a:rPr lang="en-US" sz="2000" b="1" i="1" baseline="0" dirty="0" smtClean="0">
                  <a:latin typeface="Calibri" pitchFamily="34" charset="0"/>
                  <a:cs typeface="Calibri" pitchFamily="34" charset="0"/>
                </a:rPr>
                <a:t>Q</a:t>
              </a:r>
              <a:endParaRPr lang="en-US" sz="2000" b="1" i="1" baseline="0" dirty="0">
                <a:latin typeface="Calibri" pitchFamily="34" charset="0"/>
                <a:cs typeface="Calibri" pitchFamily="34" charset="0"/>
              </a:endParaRPr>
            </a:p>
          </p:txBody>
        </p:sp>
        <p:sp>
          <p:nvSpPr>
            <p:cNvPr id="13" name="Freeform 12"/>
            <p:cNvSpPr/>
            <p:nvPr/>
          </p:nvSpPr>
          <p:spPr bwMode="auto">
            <a:xfrm>
              <a:off x="5041841" y="4134875"/>
              <a:ext cx="2411058" cy="2023206"/>
            </a:xfrm>
            <a:custGeom>
              <a:avLst/>
              <a:gdLst>
                <a:gd name="connsiteX0" fmla="*/ 1244600 w 1244600"/>
                <a:gd name="connsiteY0" fmla="*/ 2349500 h 2349500"/>
                <a:gd name="connsiteX1" fmla="*/ 914400 w 1244600"/>
                <a:gd name="connsiteY1" fmla="*/ 990600 h 2349500"/>
                <a:gd name="connsiteX2" fmla="*/ 0 w 1244600"/>
                <a:gd name="connsiteY2" fmla="*/ 0 h 2349500"/>
                <a:gd name="connsiteX0" fmla="*/ 1244600 w 1430981"/>
                <a:gd name="connsiteY0" fmla="*/ 2807840 h 2807840"/>
                <a:gd name="connsiteX1" fmla="*/ 1223548 w 1430981"/>
                <a:gd name="connsiteY1" fmla="*/ 391583 h 2807840"/>
                <a:gd name="connsiteX2" fmla="*/ 0 w 1430981"/>
                <a:gd name="connsiteY2" fmla="*/ 458340 h 2807840"/>
                <a:gd name="connsiteX0" fmla="*/ 1244600 w 1287718"/>
                <a:gd name="connsiteY0" fmla="*/ 2807840 h 2807840"/>
                <a:gd name="connsiteX1" fmla="*/ 1223548 w 1287718"/>
                <a:gd name="connsiteY1" fmla="*/ 391583 h 2807840"/>
                <a:gd name="connsiteX2" fmla="*/ 0 w 1287718"/>
                <a:gd name="connsiteY2" fmla="*/ 458340 h 2807840"/>
                <a:gd name="connsiteX0" fmla="*/ 1244600 w 1287718"/>
                <a:gd name="connsiteY0" fmla="*/ 2661998 h 2661998"/>
                <a:gd name="connsiteX1" fmla="*/ 1223548 w 1287718"/>
                <a:gd name="connsiteY1" fmla="*/ 245741 h 2661998"/>
                <a:gd name="connsiteX2" fmla="*/ 0 w 1287718"/>
                <a:gd name="connsiteY2" fmla="*/ 312498 h 2661998"/>
                <a:gd name="connsiteX0" fmla="*/ 1402944 w 1446062"/>
                <a:gd name="connsiteY0" fmla="*/ 2661998 h 2661998"/>
                <a:gd name="connsiteX1" fmla="*/ 1381892 w 1446062"/>
                <a:gd name="connsiteY1" fmla="*/ 245741 h 2661998"/>
                <a:gd name="connsiteX2" fmla="*/ 0 w 1446062"/>
                <a:gd name="connsiteY2" fmla="*/ 300345 h 2661998"/>
                <a:gd name="connsiteX0" fmla="*/ 1402944 w 1446062"/>
                <a:gd name="connsiteY0" fmla="*/ 2661998 h 2661998"/>
                <a:gd name="connsiteX1" fmla="*/ 1381892 w 1446062"/>
                <a:gd name="connsiteY1" fmla="*/ 245741 h 2661998"/>
                <a:gd name="connsiteX2" fmla="*/ 0 w 1446062"/>
                <a:gd name="connsiteY2" fmla="*/ 300345 h 2661998"/>
                <a:gd name="connsiteX0" fmla="*/ 1402944 w 1446062"/>
                <a:gd name="connsiteY0" fmla="*/ 2876432 h 2876432"/>
                <a:gd name="connsiteX1" fmla="*/ 1381892 w 1446062"/>
                <a:gd name="connsiteY1" fmla="*/ 460175 h 2876432"/>
                <a:gd name="connsiteX2" fmla="*/ 0 w 1446062"/>
                <a:gd name="connsiteY2" fmla="*/ 271708 h 2876432"/>
                <a:gd name="connsiteX0" fmla="*/ 1402944 w 1446062"/>
                <a:gd name="connsiteY0" fmla="*/ 2661998 h 2661998"/>
                <a:gd name="connsiteX1" fmla="*/ 1381892 w 1446062"/>
                <a:gd name="connsiteY1" fmla="*/ 245741 h 2661998"/>
                <a:gd name="connsiteX2" fmla="*/ 0 w 1446062"/>
                <a:gd name="connsiteY2" fmla="*/ 57274 h 2661998"/>
                <a:gd name="connsiteX0" fmla="*/ 1402944 w 1446062"/>
                <a:gd name="connsiteY0" fmla="*/ 3148140 h 3148140"/>
                <a:gd name="connsiteX1" fmla="*/ 1381892 w 1446062"/>
                <a:gd name="connsiteY1" fmla="*/ 731883 h 3148140"/>
                <a:gd name="connsiteX2" fmla="*/ 0 w 1446062"/>
                <a:gd name="connsiteY2" fmla="*/ 543416 h 3148140"/>
                <a:gd name="connsiteX0" fmla="*/ 1402944 w 1461142"/>
                <a:gd name="connsiteY0" fmla="*/ 3148140 h 3148140"/>
                <a:gd name="connsiteX1" fmla="*/ 1381892 w 1461142"/>
                <a:gd name="connsiteY1" fmla="*/ 731883 h 3148140"/>
                <a:gd name="connsiteX2" fmla="*/ 0 w 1461142"/>
                <a:gd name="connsiteY2" fmla="*/ 543416 h 3148140"/>
                <a:gd name="connsiteX0" fmla="*/ 1402944 w 1461142"/>
                <a:gd name="connsiteY0" fmla="*/ 2604724 h 2604724"/>
                <a:gd name="connsiteX1" fmla="*/ 1381892 w 1461142"/>
                <a:gd name="connsiteY1" fmla="*/ 188467 h 2604724"/>
                <a:gd name="connsiteX2" fmla="*/ 0 w 1461142"/>
                <a:gd name="connsiteY2" fmla="*/ 0 h 2604724"/>
                <a:gd name="connsiteX0" fmla="*/ 1425565 w 1483763"/>
                <a:gd name="connsiteY0" fmla="*/ 2726259 h 2726259"/>
                <a:gd name="connsiteX1" fmla="*/ 1404513 w 1483763"/>
                <a:gd name="connsiteY1" fmla="*/ 310002 h 2726259"/>
                <a:gd name="connsiteX2" fmla="*/ 0 w 1483763"/>
                <a:gd name="connsiteY2" fmla="*/ 0 h 2726259"/>
                <a:gd name="connsiteX0" fmla="*/ 1425565 w 1491303"/>
                <a:gd name="connsiteY0" fmla="*/ 2726259 h 2726259"/>
                <a:gd name="connsiteX1" fmla="*/ 1404513 w 1491303"/>
                <a:gd name="connsiteY1" fmla="*/ 310002 h 2726259"/>
                <a:gd name="connsiteX2" fmla="*/ 0 w 1491303"/>
                <a:gd name="connsiteY2" fmla="*/ 0 h 2726259"/>
                <a:gd name="connsiteX0" fmla="*/ 1425565 w 1491303"/>
                <a:gd name="connsiteY0" fmla="*/ 2726259 h 2740896"/>
                <a:gd name="connsiteX1" fmla="*/ 1404513 w 1491303"/>
                <a:gd name="connsiteY1" fmla="*/ 310002 h 2740896"/>
                <a:gd name="connsiteX2" fmla="*/ 0 w 1491303"/>
                <a:gd name="connsiteY2" fmla="*/ 0 h 2740896"/>
                <a:gd name="connsiteX0" fmla="*/ 1425565 w 1432042"/>
                <a:gd name="connsiteY0" fmla="*/ 2726259 h 2740896"/>
                <a:gd name="connsiteX1" fmla="*/ 1404513 w 1432042"/>
                <a:gd name="connsiteY1" fmla="*/ 310002 h 2740896"/>
                <a:gd name="connsiteX2" fmla="*/ 0 w 1432042"/>
                <a:gd name="connsiteY2" fmla="*/ 0 h 2740896"/>
                <a:gd name="connsiteX0" fmla="*/ 1425565 w 1432042"/>
                <a:gd name="connsiteY0" fmla="*/ 2819994 h 2834631"/>
                <a:gd name="connsiteX1" fmla="*/ 1404513 w 1432042"/>
                <a:gd name="connsiteY1" fmla="*/ 403737 h 2834631"/>
                <a:gd name="connsiteX2" fmla="*/ 0 w 1432042"/>
                <a:gd name="connsiteY2" fmla="*/ 93735 h 2834631"/>
                <a:gd name="connsiteX0" fmla="*/ 1425565 w 1432042"/>
                <a:gd name="connsiteY0" fmla="*/ 2835641 h 2850278"/>
                <a:gd name="connsiteX1" fmla="*/ 1404513 w 1432042"/>
                <a:gd name="connsiteY1" fmla="*/ 419384 h 2850278"/>
                <a:gd name="connsiteX2" fmla="*/ 0 w 1432042"/>
                <a:gd name="connsiteY2" fmla="*/ 0 h 2850278"/>
                <a:gd name="connsiteX0" fmla="*/ 1206900 w 1213377"/>
                <a:gd name="connsiteY0" fmla="*/ 2819994 h 2834631"/>
                <a:gd name="connsiteX1" fmla="*/ 1185848 w 1213377"/>
                <a:gd name="connsiteY1" fmla="*/ 403737 h 2834631"/>
                <a:gd name="connsiteX2" fmla="*/ 0 w 1213377"/>
                <a:gd name="connsiteY2" fmla="*/ 203117 h 2834631"/>
                <a:gd name="connsiteX0" fmla="*/ 1614069 w 1620546"/>
                <a:gd name="connsiteY0" fmla="*/ 3601314 h 3615951"/>
                <a:gd name="connsiteX1" fmla="*/ 1593017 w 1620546"/>
                <a:gd name="connsiteY1" fmla="*/ 1185057 h 3615951"/>
                <a:gd name="connsiteX2" fmla="*/ 0 w 1620546"/>
                <a:gd name="connsiteY2" fmla="*/ 0 h 3615951"/>
                <a:gd name="connsiteX0" fmla="*/ 1614069 w 1620546"/>
                <a:gd name="connsiteY0" fmla="*/ 3601314 h 3615951"/>
                <a:gd name="connsiteX1" fmla="*/ 1615638 w 1620546"/>
                <a:gd name="connsiteY1" fmla="*/ 1343054 h 3615951"/>
                <a:gd name="connsiteX2" fmla="*/ 0 w 1620546"/>
                <a:gd name="connsiteY2" fmla="*/ 0 h 3615951"/>
                <a:gd name="connsiteX0" fmla="*/ 1614069 w 1620546"/>
                <a:gd name="connsiteY0" fmla="*/ 3601314 h 3615951"/>
                <a:gd name="connsiteX1" fmla="*/ 1615638 w 1620546"/>
                <a:gd name="connsiteY1" fmla="*/ 1343054 h 3615951"/>
                <a:gd name="connsiteX2" fmla="*/ 0 w 1620546"/>
                <a:gd name="connsiteY2" fmla="*/ 0 h 3615951"/>
                <a:gd name="connsiteX0" fmla="*/ 1614069 w 1620546"/>
                <a:gd name="connsiteY0" fmla="*/ 3601314 h 3615951"/>
                <a:gd name="connsiteX1" fmla="*/ 1615638 w 1620546"/>
                <a:gd name="connsiteY1" fmla="*/ 874205 h 3615951"/>
                <a:gd name="connsiteX2" fmla="*/ 0 w 1620546"/>
                <a:gd name="connsiteY2" fmla="*/ 0 h 3615951"/>
                <a:gd name="connsiteX0" fmla="*/ 1614069 w 1620546"/>
                <a:gd name="connsiteY0" fmla="*/ 3601314 h 3615951"/>
                <a:gd name="connsiteX1" fmla="*/ 1615638 w 1620546"/>
                <a:gd name="connsiteY1" fmla="*/ 874205 h 3615951"/>
                <a:gd name="connsiteX2" fmla="*/ 0 w 1620546"/>
                <a:gd name="connsiteY2" fmla="*/ 0 h 3615951"/>
                <a:gd name="connsiteX0" fmla="*/ 1614069 w 1620546"/>
                <a:gd name="connsiteY0" fmla="*/ 3601314 h 3615951"/>
                <a:gd name="connsiteX1" fmla="*/ 1615638 w 1620546"/>
                <a:gd name="connsiteY1" fmla="*/ 874205 h 3615951"/>
                <a:gd name="connsiteX2" fmla="*/ 0 w 1620546"/>
                <a:gd name="connsiteY2" fmla="*/ 0 h 3615951"/>
                <a:gd name="connsiteX0" fmla="*/ 1614069 w 1773982"/>
                <a:gd name="connsiteY0" fmla="*/ 3601314 h 3615951"/>
                <a:gd name="connsiteX1" fmla="*/ 1773982 w 1773982"/>
                <a:gd name="connsiteY1" fmla="*/ 1126662 h 3615951"/>
                <a:gd name="connsiteX2" fmla="*/ 0 w 1773982"/>
                <a:gd name="connsiteY2" fmla="*/ 0 h 3615951"/>
                <a:gd name="connsiteX0" fmla="*/ 1614069 w 1675960"/>
                <a:gd name="connsiteY0" fmla="*/ 3601314 h 3615951"/>
                <a:gd name="connsiteX1" fmla="*/ 1675960 w 1675960"/>
                <a:gd name="connsiteY1" fmla="*/ 928303 h 3615951"/>
                <a:gd name="connsiteX2" fmla="*/ 0 w 1675960"/>
                <a:gd name="connsiteY2" fmla="*/ 0 h 3615951"/>
                <a:gd name="connsiteX0" fmla="*/ 1614069 w 1766442"/>
                <a:gd name="connsiteY0" fmla="*/ 3601314 h 3615951"/>
                <a:gd name="connsiteX1" fmla="*/ 1766442 w 1766442"/>
                <a:gd name="connsiteY1" fmla="*/ 1288956 h 3615951"/>
                <a:gd name="connsiteX2" fmla="*/ 0 w 1766442"/>
                <a:gd name="connsiteY2" fmla="*/ 0 h 3615951"/>
                <a:gd name="connsiteX0" fmla="*/ 1614069 w 1620546"/>
                <a:gd name="connsiteY0" fmla="*/ 3601314 h 3615951"/>
                <a:gd name="connsiteX1" fmla="*/ 1329112 w 1620546"/>
                <a:gd name="connsiteY1" fmla="*/ 910271 h 3615951"/>
                <a:gd name="connsiteX2" fmla="*/ 0 w 1620546"/>
                <a:gd name="connsiteY2" fmla="*/ 0 h 3615951"/>
                <a:gd name="connsiteX0" fmla="*/ 1614069 w 1620546"/>
                <a:gd name="connsiteY0" fmla="*/ 3601314 h 3615951"/>
                <a:gd name="connsiteX1" fmla="*/ 1608099 w 1620546"/>
                <a:gd name="connsiteY1" fmla="*/ 964369 h 3615951"/>
                <a:gd name="connsiteX2" fmla="*/ 0 w 1620546"/>
                <a:gd name="connsiteY2" fmla="*/ 0 h 3615951"/>
                <a:gd name="connsiteX0" fmla="*/ 1614069 w 1725789"/>
                <a:gd name="connsiteY0" fmla="*/ 3601314 h 3615951"/>
                <a:gd name="connsiteX1" fmla="*/ 1725789 w 1725789"/>
                <a:gd name="connsiteY1" fmla="*/ 712067 h 3615951"/>
                <a:gd name="connsiteX2" fmla="*/ 0 w 1725789"/>
                <a:gd name="connsiteY2" fmla="*/ 0 h 3615951"/>
                <a:gd name="connsiteX0" fmla="*/ 1614069 w 1620546"/>
                <a:gd name="connsiteY0" fmla="*/ 3601314 h 3615951"/>
                <a:gd name="connsiteX1" fmla="*/ 1365309 w 1620546"/>
                <a:gd name="connsiteY1" fmla="*/ 712067 h 3615951"/>
                <a:gd name="connsiteX2" fmla="*/ 0 w 1620546"/>
                <a:gd name="connsiteY2" fmla="*/ 0 h 3615951"/>
                <a:gd name="connsiteX0" fmla="*/ 1614069 w 1620546"/>
                <a:gd name="connsiteY0" fmla="*/ 3601314 h 3615951"/>
                <a:gd name="connsiteX1" fmla="*/ 1245150 w 1620546"/>
                <a:gd name="connsiteY1" fmla="*/ 999434 h 3615951"/>
                <a:gd name="connsiteX2" fmla="*/ 0 w 1620546"/>
                <a:gd name="connsiteY2" fmla="*/ 0 h 3615951"/>
                <a:gd name="connsiteX0" fmla="*/ 1614069 w 1620546"/>
                <a:gd name="connsiteY0" fmla="*/ 3601314 h 3615951"/>
                <a:gd name="connsiteX1" fmla="*/ 1485470 w 1620546"/>
                <a:gd name="connsiteY1" fmla="*/ 999434 h 3615951"/>
                <a:gd name="connsiteX2" fmla="*/ 0 w 1620546"/>
                <a:gd name="connsiteY2" fmla="*/ 0 h 3615951"/>
                <a:gd name="connsiteX0" fmla="*/ 1614069 w 1620546"/>
                <a:gd name="connsiteY0" fmla="*/ 3601314 h 3615951"/>
                <a:gd name="connsiteX1" fmla="*/ 1485470 w 1620546"/>
                <a:gd name="connsiteY1" fmla="*/ 999434 h 3615951"/>
                <a:gd name="connsiteX2" fmla="*/ 0 w 1620546"/>
                <a:gd name="connsiteY2" fmla="*/ 0 h 3615951"/>
                <a:gd name="connsiteX0" fmla="*/ 1614069 w 1620546"/>
                <a:gd name="connsiteY0" fmla="*/ 3601314 h 3615951"/>
                <a:gd name="connsiteX1" fmla="*/ 1605630 w 1620546"/>
                <a:gd name="connsiteY1" fmla="*/ 855751 h 3615951"/>
                <a:gd name="connsiteX2" fmla="*/ 0 w 1620546"/>
                <a:gd name="connsiteY2" fmla="*/ 0 h 3615951"/>
                <a:gd name="connsiteX0" fmla="*/ 1614069 w 1620546"/>
                <a:gd name="connsiteY0" fmla="*/ 3601314 h 3615951"/>
                <a:gd name="connsiteX1" fmla="*/ 1545550 w 1620546"/>
                <a:gd name="connsiteY1" fmla="*/ 855751 h 3615951"/>
                <a:gd name="connsiteX2" fmla="*/ 0 w 1620546"/>
                <a:gd name="connsiteY2" fmla="*/ 0 h 3615951"/>
                <a:gd name="connsiteX0" fmla="*/ 1614069 w 1620546"/>
                <a:gd name="connsiteY0" fmla="*/ 3601314 h 3615951"/>
                <a:gd name="connsiteX1" fmla="*/ 1545550 w 1620546"/>
                <a:gd name="connsiteY1" fmla="*/ 855751 h 3615951"/>
                <a:gd name="connsiteX2" fmla="*/ 0 w 1620546"/>
                <a:gd name="connsiteY2" fmla="*/ 0 h 3615951"/>
                <a:gd name="connsiteX0" fmla="*/ 1576368 w 1582845"/>
                <a:gd name="connsiteY0" fmla="*/ 3637380 h 3652016"/>
                <a:gd name="connsiteX1" fmla="*/ 1545550 w 1582845"/>
                <a:gd name="connsiteY1" fmla="*/ 855751 h 3652016"/>
                <a:gd name="connsiteX2" fmla="*/ 0 w 1582845"/>
                <a:gd name="connsiteY2" fmla="*/ 0 h 3652016"/>
                <a:gd name="connsiteX0" fmla="*/ 1576368 w 1576368"/>
                <a:gd name="connsiteY0" fmla="*/ 3637380 h 3637380"/>
                <a:gd name="connsiteX1" fmla="*/ 1545550 w 1576368"/>
                <a:gd name="connsiteY1" fmla="*/ 855751 h 3637380"/>
                <a:gd name="connsiteX2" fmla="*/ 0 w 1576368"/>
                <a:gd name="connsiteY2" fmla="*/ 0 h 3637380"/>
                <a:gd name="connsiteX0" fmla="*/ 1576368 w 1576368"/>
                <a:gd name="connsiteY0" fmla="*/ 3637380 h 3637380"/>
                <a:gd name="connsiteX1" fmla="*/ 1545550 w 1576368"/>
                <a:gd name="connsiteY1" fmla="*/ 855751 h 3637380"/>
                <a:gd name="connsiteX2" fmla="*/ 0 w 1576368"/>
                <a:gd name="connsiteY2" fmla="*/ 0 h 3637380"/>
                <a:gd name="connsiteX0" fmla="*/ 1576368 w 1576368"/>
                <a:gd name="connsiteY0" fmla="*/ 3637380 h 3637380"/>
                <a:gd name="connsiteX1" fmla="*/ 1530470 w 1576368"/>
                <a:gd name="connsiteY1" fmla="*/ 891816 h 3637380"/>
                <a:gd name="connsiteX2" fmla="*/ 0 w 1576368"/>
                <a:gd name="connsiteY2" fmla="*/ 0 h 3637380"/>
                <a:gd name="connsiteX0" fmla="*/ 1576368 w 1576368"/>
                <a:gd name="connsiteY0" fmla="*/ 3637380 h 3637380"/>
                <a:gd name="connsiteX1" fmla="*/ 1530470 w 1576368"/>
                <a:gd name="connsiteY1" fmla="*/ 891816 h 3637380"/>
                <a:gd name="connsiteX2" fmla="*/ 0 w 1576368"/>
                <a:gd name="connsiteY2" fmla="*/ 0 h 3637380"/>
                <a:gd name="connsiteX0" fmla="*/ 1576368 w 1576368"/>
                <a:gd name="connsiteY0" fmla="*/ 3637380 h 3637380"/>
                <a:gd name="connsiteX1" fmla="*/ 1530470 w 1576368"/>
                <a:gd name="connsiteY1" fmla="*/ 891816 h 3637380"/>
                <a:gd name="connsiteX2" fmla="*/ 0 w 1576368"/>
                <a:gd name="connsiteY2" fmla="*/ 0 h 3637380"/>
                <a:gd name="connsiteX0" fmla="*/ 1576368 w 1576368"/>
                <a:gd name="connsiteY0" fmla="*/ 3637380 h 3637380"/>
                <a:gd name="connsiteX1" fmla="*/ 1530470 w 1576368"/>
                <a:gd name="connsiteY1" fmla="*/ 891816 h 3637380"/>
                <a:gd name="connsiteX2" fmla="*/ 0 w 1576368"/>
                <a:gd name="connsiteY2" fmla="*/ 0 h 3637380"/>
                <a:gd name="connsiteX0" fmla="*/ 1576368 w 1658653"/>
                <a:gd name="connsiteY0" fmla="*/ 3637380 h 3637380"/>
                <a:gd name="connsiteX1" fmla="*/ 1658653 w 1658653"/>
                <a:gd name="connsiteY1" fmla="*/ 891816 h 3637380"/>
                <a:gd name="connsiteX2" fmla="*/ 0 w 1658653"/>
                <a:gd name="connsiteY2" fmla="*/ 0 h 3637380"/>
                <a:gd name="connsiteX0" fmla="*/ 1576368 w 1747957"/>
                <a:gd name="connsiteY0" fmla="*/ 3637380 h 3637380"/>
                <a:gd name="connsiteX1" fmla="*/ 1658653 w 1747957"/>
                <a:gd name="connsiteY1" fmla="*/ 891816 h 3637380"/>
                <a:gd name="connsiteX2" fmla="*/ 0 w 1747957"/>
                <a:gd name="connsiteY2" fmla="*/ 0 h 3637380"/>
                <a:gd name="connsiteX0" fmla="*/ 1717118 w 1747957"/>
                <a:gd name="connsiteY0" fmla="*/ 3577271 h 3577271"/>
                <a:gd name="connsiteX1" fmla="*/ 1658653 w 1747957"/>
                <a:gd name="connsiteY1" fmla="*/ 891816 h 3577271"/>
                <a:gd name="connsiteX2" fmla="*/ 0 w 1747957"/>
                <a:gd name="connsiteY2" fmla="*/ 0 h 3577271"/>
                <a:gd name="connsiteX0" fmla="*/ 1717118 w 1747957"/>
                <a:gd name="connsiteY0" fmla="*/ 3577271 h 3591911"/>
                <a:gd name="connsiteX1" fmla="*/ 1658653 w 1747957"/>
                <a:gd name="connsiteY1" fmla="*/ 891816 h 3591911"/>
                <a:gd name="connsiteX2" fmla="*/ 0 w 1747957"/>
                <a:gd name="connsiteY2" fmla="*/ 0 h 3591911"/>
                <a:gd name="connsiteX0" fmla="*/ 1717118 w 1773759"/>
                <a:gd name="connsiteY0" fmla="*/ 3577271 h 3591911"/>
                <a:gd name="connsiteX1" fmla="*/ 1684455 w 1773759"/>
                <a:gd name="connsiteY1" fmla="*/ 878745 h 3591911"/>
                <a:gd name="connsiteX2" fmla="*/ 0 w 1773759"/>
                <a:gd name="connsiteY2" fmla="*/ 0 h 3591911"/>
                <a:gd name="connsiteX0" fmla="*/ 1717118 w 1727316"/>
                <a:gd name="connsiteY0" fmla="*/ 3577271 h 3591911"/>
                <a:gd name="connsiteX1" fmla="*/ 1684455 w 1727316"/>
                <a:gd name="connsiteY1" fmla="*/ 878745 h 3591911"/>
                <a:gd name="connsiteX2" fmla="*/ 0 w 1727316"/>
                <a:gd name="connsiteY2" fmla="*/ 0 h 3591911"/>
                <a:gd name="connsiteX0" fmla="*/ 1717118 w 1727316"/>
                <a:gd name="connsiteY0" fmla="*/ 3577271 h 3591911"/>
                <a:gd name="connsiteX1" fmla="*/ 1684455 w 1727316"/>
                <a:gd name="connsiteY1" fmla="*/ 878745 h 3591911"/>
                <a:gd name="connsiteX2" fmla="*/ 0 w 1727316"/>
                <a:gd name="connsiteY2" fmla="*/ 0 h 3591911"/>
                <a:gd name="connsiteX0" fmla="*/ 1717118 w 1742797"/>
                <a:gd name="connsiteY0" fmla="*/ 3577271 h 3591911"/>
                <a:gd name="connsiteX1" fmla="*/ 1684455 w 1742797"/>
                <a:gd name="connsiteY1" fmla="*/ 878745 h 3591911"/>
                <a:gd name="connsiteX2" fmla="*/ 0 w 1742797"/>
                <a:gd name="connsiteY2" fmla="*/ 0 h 3591911"/>
                <a:gd name="connsiteX0" fmla="*/ 1737759 w 1742797"/>
                <a:gd name="connsiteY0" fmla="*/ 3590342 h 3604983"/>
                <a:gd name="connsiteX1" fmla="*/ 1684455 w 1742797"/>
                <a:gd name="connsiteY1" fmla="*/ 878745 h 3604983"/>
                <a:gd name="connsiteX2" fmla="*/ 0 w 1742797"/>
                <a:gd name="connsiteY2" fmla="*/ 0 h 3604983"/>
                <a:gd name="connsiteX0" fmla="*/ 1737759 w 1749531"/>
                <a:gd name="connsiteY0" fmla="*/ 3590342 h 3631127"/>
                <a:gd name="connsiteX1" fmla="*/ 1684455 w 1749531"/>
                <a:gd name="connsiteY1" fmla="*/ 878745 h 3631127"/>
                <a:gd name="connsiteX2" fmla="*/ 0 w 1749531"/>
                <a:gd name="connsiteY2" fmla="*/ 0 h 3631127"/>
                <a:gd name="connsiteX0" fmla="*/ 1737759 w 1749531"/>
                <a:gd name="connsiteY0" fmla="*/ 3648234 h 3689018"/>
                <a:gd name="connsiteX1" fmla="*/ 1684455 w 1749531"/>
                <a:gd name="connsiteY1" fmla="*/ 878745 h 3689018"/>
                <a:gd name="connsiteX2" fmla="*/ 0 w 1749531"/>
                <a:gd name="connsiteY2" fmla="*/ 0 h 3689018"/>
                <a:gd name="connsiteX0" fmla="*/ 1737759 w 1761228"/>
                <a:gd name="connsiteY0" fmla="*/ 3648234 h 3689020"/>
                <a:gd name="connsiteX1" fmla="*/ 1702886 w 1761228"/>
                <a:gd name="connsiteY1" fmla="*/ 867167 h 3689020"/>
                <a:gd name="connsiteX2" fmla="*/ 0 w 1761228"/>
                <a:gd name="connsiteY2" fmla="*/ 0 h 3689020"/>
                <a:gd name="connsiteX0" fmla="*/ 1737759 w 1749531"/>
                <a:gd name="connsiteY0" fmla="*/ 3648234 h 3689018"/>
                <a:gd name="connsiteX1" fmla="*/ 1702886 w 1749531"/>
                <a:gd name="connsiteY1" fmla="*/ 867167 h 3689018"/>
                <a:gd name="connsiteX2" fmla="*/ 0 w 1749531"/>
                <a:gd name="connsiteY2" fmla="*/ 0 h 3689018"/>
                <a:gd name="connsiteX0" fmla="*/ 1737759 w 1749531"/>
                <a:gd name="connsiteY0" fmla="*/ 3648234 h 3689020"/>
                <a:gd name="connsiteX1" fmla="*/ 1716709 w 1749531"/>
                <a:gd name="connsiteY1" fmla="*/ 867167 h 3689020"/>
                <a:gd name="connsiteX2" fmla="*/ 0 w 1749531"/>
                <a:gd name="connsiteY2" fmla="*/ 0 h 3689020"/>
              </a:gdLst>
              <a:ahLst/>
              <a:cxnLst>
                <a:cxn ang="0">
                  <a:pos x="connsiteX0" y="connsiteY0"/>
                </a:cxn>
                <a:cxn ang="0">
                  <a:pos x="connsiteX1" y="connsiteY1"/>
                </a:cxn>
                <a:cxn ang="0">
                  <a:pos x="connsiteX2" y="connsiteY2"/>
                </a:cxn>
              </a:cxnLst>
              <a:rect l="l" t="t" r="r" b="b"/>
              <a:pathLst>
                <a:path w="1749531" h="3689020">
                  <a:moveTo>
                    <a:pt x="1737759" y="3648234"/>
                  </a:moveTo>
                  <a:cubicBezTo>
                    <a:pt x="1749531" y="3689019"/>
                    <a:pt x="1724366" y="891086"/>
                    <a:pt x="1716709" y="867167"/>
                  </a:cubicBezTo>
                  <a:cubicBezTo>
                    <a:pt x="1616485" y="551020"/>
                    <a:pt x="21717" y="7822"/>
                    <a:pt x="0" y="0"/>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Arial" charset="0"/>
                <a:cs typeface="Arial" charset="0"/>
              </a:endParaRPr>
            </a:p>
          </p:txBody>
        </p:sp>
        <p:sp>
          <p:nvSpPr>
            <p:cNvPr id="14" name="TextBox 13"/>
            <p:cNvSpPr txBox="1"/>
            <p:nvPr/>
          </p:nvSpPr>
          <p:spPr>
            <a:xfrm>
              <a:off x="6140574" y="3714732"/>
              <a:ext cx="1973456" cy="647439"/>
            </a:xfrm>
            <a:prstGeom prst="rect">
              <a:avLst/>
            </a:prstGeom>
            <a:noFill/>
          </p:spPr>
          <p:txBody>
            <a:bodyPr wrap="square" lIns="0" tIns="0" rIns="0" bIns="0" rtlCol="0" anchor="ctr" anchorCtr="1">
              <a:spAutoFit/>
            </a:bodyPr>
            <a:lstStyle/>
            <a:p>
              <a:pPr algn="ctr"/>
              <a:r>
                <a:rPr lang="en-US" sz="1600" b="1" baseline="0" dirty="0" smtClean="0">
                  <a:latin typeface="Calibri" pitchFamily="34" charset="0"/>
                  <a:cs typeface="Calibri" pitchFamily="34" charset="0"/>
                </a:rPr>
                <a:t>Slope determined by stiffness of compensator spring</a:t>
              </a:r>
              <a:endParaRPr lang="en-US" sz="1600" b="1" baseline="0" dirty="0">
                <a:latin typeface="Calibri" pitchFamily="34" charset="0"/>
                <a:cs typeface="Calibri" pitchFamily="34" charset="0"/>
              </a:endParaRPr>
            </a:p>
          </p:txBody>
        </p:sp>
        <p:sp>
          <p:nvSpPr>
            <p:cNvPr id="15" name="TextBox 14"/>
            <p:cNvSpPr txBox="1"/>
            <p:nvPr/>
          </p:nvSpPr>
          <p:spPr>
            <a:xfrm>
              <a:off x="7164638" y="6212984"/>
              <a:ext cx="833521" cy="269767"/>
            </a:xfrm>
            <a:prstGeom prst="rect">
              <a:avLst/>
            </a:prstGeom>
            <a:noFill/>
          </p:spPr>
          <p:txBody>
            <a:bodyPr wrap="square" lIns="0" tIns="0" rIns="0" bIns="0" rtlCol="0" anchor="ctr" anchorCtr="1">
              <a:spAutoFit/>
            </a:bodyPr>
            <a:lstStyle/>
            <a:p>
              <a:pPr algn="ctr"/>
              <a:r>
                <a:rPr lang="en-US" sz="2000" b="1" i="1" baseline="0" dirty="0" smtClean="0">
                  <a:latin typeface="Calibri" pitchFamily="34" charset="0"/>
                  <a:cs typeface="Calibri" pitchFamily="34" charset="0"/>
                </a:rPr>
                <a:t>e = </a:t>
              </a:r>
              <a:r>
                <a:rPr lang="en-US" sz="2000" b="1" i="1" baseline="0" dirty="0" err="1" smtClean="0">
                  <a:latin typeface="Calibri" pitchFamily="34" charset="0"/>
                  <a:cs typeface="Calibri" pitchFamily="34" charset="0"/>
                </a:rPr>
                <a:t>e</a:t>
              </a:r>
              <a:r>
                <a:rPr lang="en-US" sz="2000" b="1" i="1" baseline="-25000" dirty="0" err="1" smtClean="0">
                  <a:latin typeface="Calibri" pitchFamily="34" charset="0"/>
                  <a:cs typeface="Calibri" pitchFamily="34" charset="0"/>
                </a:rPr>
                <a:t>max</a:t>
              </a:r>
              <a:endParaRPr lang="en-US" sz="2000" b="1" i="1" baseline="-25000" dirty="0">
                <a:latin typeface="Calibri" pitchFamily="34" charset="0"/>
                <a:cs typeface="Calibri" pitchFamily="34" charset="0"/>
              </a:endParaRPr>
            </a:p>
          </p:txBody>
        </p:sp>
        <p:sp>
          <p:nvSpPr>
            <p:cNvPr id="19" name="TextBox 18"/>
            <p:cNvSpPr txBox="1"/>
            <p:nvPr/>
          </p:nvSpPr>
          <p:spPr>
            <a:xfrm>
              <a:off x="4933085" y="6228450"/>
              <a:ext cx="539461" cy="269767"/>
            </a:xfrm>
            <a:prstGeom prst="rect">
              <a:avLst/>
            </a:prstGeom>
            <a:noFill/>
          </p:spPr>
          <p:txBody>
            <a:bodyPr wrap="square" lIns="0" tIns="0" rIns="0" bIns="0" rtlCol="0" anchor="ctr" anchorCtr="1">
              <a:spAutoFit/>
            </a:bodyPr>
            <a:lstStyle/>
            <a:p>
              <a:r>
                <a:rPr lang="en-US" sz="2000" b="1" i="1" baseline="0" dirty="0" smtClean="0">
                  <a:latin typeface="Calibri" pitchFamily="34" charset="0"/>
                  <a:cs typeface="Calibri" pitchFamily="34" charset="0"/>
                </a:rPr>
                <a:t>e = 0</a:t>
              </a:r>
              <a:endParaRPr lang="en-US" sz="2000" b="1" i="1" baseline="-25000" dirty="0">
                <a:latin typeface="Calibri" pitchFamily="34" charset="0"/>
                <a:cs typeface="Calibri" pitchFamily="34" charset="0"/>
              </a:endParaRPr>
            </a:p>
          </p:txBody>
        </p:sp>
        <p:cxnSp>
          <p:nvCxnSpPr>
            <p:cNvPr id="20" name="Straight Arrow Connector 19"/>
            <p:cNvCxnSpPr/>
            <p:nvPr/>
          </p:nvCxnSpPr>
          <p:spPr bwMode="auto">
            <a:xfrm flipV="1">
              <a:off x="5057586" y="4629540"/>
              <a:ext cx="2341734" cy="8189"/>
            </a:xfrm>
            <a:prstGeom prst="straightConnector1">
              <a:avLst/>
            </a:prstGeom>
            <a:solidFill>
              <a:schemeClr val="accent1"/>
            </a:solidFill>
            <a:ln w="19050" cap="flat" cmpd="sng" algn="ctr">
              <a:solidFill>
                <a:schemeClr val="tx1"/>
              </a:solidFill>
              <a:prstDash val="dash"/>
              <a:round/>
              <a:headEnd type="none" w="med" len="med"/>
              <a:tailEnd type="none" w="med" len="med"/>
            </a:ln>
            <a:effectLst/>
          </p:spPr>
        </p:cxnSp>
        <p:sp>
          <p:nvSpPr>
            <p:cNvPr id="22" name="TextBox 21"/>
            <p:cNvSpPr txBox="1"/>
            <p:nvPr/>
          </p:nvSpPr>
          <p:spPr>
            <a:xfrm>
              <a:off x="5094081" y="4636936"/>
              <a:ext cx="662469" cy="269767"/>
            </a:xfrm>
            <a:prstGeom prst="rect">
              <a:avLst/>
            </a:prstGeom>
            <a:noFill/>
          </p:spPr>
          <p:txBody>
            <a:bodyPr wrap="square" lIns="0" tIns="0" rIns="0" bIns="0" rtlCol="0" anchor="ctr" anchorCtr="0">
              <a:spAutoFit/>
            </a:bodyPr>
            <a:lstStyle/>
            <a:p>
              <a:r>
                <a:rPr lang="en-US" sz="2000" i="1" baseline="0" dirty="0" err="1" smtClean="0">
                  <a:latin typeface="Calibri" pitchFamily="34" charset="0"/>
                  <a:cs typeface="Calibri" pitchFamily="34" charset="0"/>
                </a:rPr>
                <a:t>P</a:t>
              </a:r>
              <a:r>
                <a:rPr lang="en-US" sz="2000" i="1" baseline="-25000" dirty="0" err="1" smtClean="0">
                  <a:latin typeface="Calibri" pitchFamily="34" charset="0"/>
                  <a:cs typeface="Calibri" pitchFamily="34" charset="0"/>
                </a:rPr>
                <a:t>cutoff</a:t>
              </a:r>
              <a:endParaRPr lang="en-US" sz="2000" b="1" i="1" baseline="0" dirty="0">
                <a:latin typeface="Calibri" pitchFamily="34" charset="0"/>
                <a:cs typeface="Calibri" pitchFamily="34" charset="0"/>
              </a:endParaRPr>
            </a:p>
          </p:txBody>
        </p:sp>
        <p:sp>
          <p:nvSpPr>
            <p:cNvPr id="25" name="TextBox 24"/>
            <p:cNvSpPr txBox="1"/>
            <p:nvPr/>
          </p:nvSpPr>
          <p:spPr>
            <a:xfrm>
              <a:off x="5123389" y="3488751"/>
              <a:ext cx="294732" cy="269767"/>
            </a:xfrm>
            <a:prstGeom prst="rect">
              <a:avLst/>
            </a:prstGeom>
            <a:noFill/>
          </p:spPr>
          <p:txBody>
            <a:bodyPr wrap="square" lIns="0" tIns="0" rIns="0" bIns="0" rtlCol="0" anchor="ctr" anchorCtr="1">
              <a:spAutoFit/>
            </a:bodyPr>
            <a:lstStyle/>
            <a:p>
              <a:pPr algn="l"/>
              <a:r>
                <a:rPr lang="en-US" sz="2000" b="1" i="1" baseline="0" dirty="0" smtClean="0">
                  <a:latin typeface="Calibri" pitchFamily="34" charset="0"/>
                  <a:cs typeface="Calibri" pitchFamily="34" charset="0"/>
                </a:rPr>
                <a:t>P</a:t>
              </a:r>
              <a:endParaRPr lang="en-US" sz="2000" b="1" i="1" baseline="0" dirty="0">
                <a:latin typeface="Calibri" pitchFamily="34" charset="0"/>
                <a:cs typeface="Calibri" pitchFamily="34" charset="0"/>
              </a:endParaRPr>
            </a:p>
          </p:txBody>
        </p:sp>
        <p:cxnSp>
          <p:nvCxnSpPr>
            <p:cNvPr id="24" name="Straight Arrow Connector 23"/>
            <p:cNvCxnSpPr/>
            <p:nvPr/>
          </p:nvCxnSpPr>
          <p:spPr bwMode="auto">
            <a:xfrm flipH="1">
              <a:off x="6044568" y="3995077"/>
              <a:ext cx="213347" cy="23657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Pressure Compensated Vane Pump</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455217" y="1324429"/>
            <a:ext cx="3036130" cy="4939814"/>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pressure at which the hydraulic force piston force is equal to the compensator spring force is called the cutoff pressure, </a:t>
            </a:r>
            <a:r>
              <a:rPr lang="en-US" i="1" baseline="0" dirty="0" err="1" smtClean="0">
                <a:latin typeface="Calibri" pitchFamily="34" charset="0"/>
                <a:cs typeface="Calibri" pitchFamily="34" charset="0"/>
              </a:rPr>
              <a:t>P</a:t>
            </a:r>
            <a:r>
              <a:rPr lang="en-US" i="1" baseline="-25000" dirty="0" err="1" smtClean="0">
                <a:latin typeface="Calibri" pitchFamily="34" charset="0"/>
                <a:cs typeface="Calibri" pitchFamily="34" charset="0"/>
              </a:rPr>
              <a:t>cutoff</a:t>
            </a:r>
            <a:r>
              <a:rPr lang="en-US" baseline="0" dirty="0" smtClean="0">
                <a:latin typeface="Calibri" pitchFamily="34" charset="0"/>
                <a:cs typeface="Calibri" pitchFamily="34" charset="0"/>
              </a:rPr>
              <a:t>. The eccentricity is below its maximum value at a pressure above </a:t>
            </a:r>
            <a:r>
              <a:rPr lang="en-US" i="1" baseline="0" dirty="0" err="1" smtClean="0">
                <a:latin typeface="Calibri" pitchFamily="34" charset="0"/>
                <a:cs typeface="Calibri" pitchFamily="34" charset="0"/>
              </a:rPr>
              <a:t>P</a:t>
            </a:r>
            <a:r>
              <a:rPr lang="en-US" i="1" baseline="-25000" dirty="0" err="1" smtClean="0">
                <a:latin typeface="Calibri" pitchFamily="34" charset="0"/>
                <a:cs typeface="Calibri" pitchFamily="34" charset="0"/>
              </a:rPr>
              <a:t>cutoff</a:t>
            </a:r>
            <a:r>
              <a:rPr lang="en-US" baseline="0" dirty="0" smtClean="0">
                <a:latin typeface="Calibri" pitchFamily="34" charset="0"/>
                <a:cs typeface="Calibri" pitchFamily="34" charset="0"/>
              </a:rPr>
              <a:t>. </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pressure at which the eccentricity is zero is called the dead head pressure, </a:t>
            </a:r>
            <a:r>
              <a:rPr lang="en-US" i="1" baseline="0" dirty="0" err="1" smtClean="0">
                <a:latin typeface="Calibri" pitchFamily="34" charset="0"/>
                <a:cs typeface="Calibri" pitchFamily="34" charset="0"/>
              </a:rPr>
              <a:t>P</a:t>
            </a:r>
            <a:r>
              <a:rPr lang="en-US" i="1" baseline="-25000" dirty="0" err="1" smtClean="0">
                <a:latin typeface="Calibri" pitchFamily="34" charset="0"/>
                <a:cs typeface="Calibri" pitchFamily="34" charset="0"/>
              </a:rPr>
              <a:t>deadhead</a:t>
            </a:r>
            <a:r>
              <a:rPr lang="en-US" i="1" baseline="-25000" dirty="0" smtClean="0">
                <a:latin typeface="Calibri" pitchFamily="34" charset="0"/>
                <a:cs typeface="Calibri" pitchFamily="34" charset="0"/>
              </a:rPr>
              <a:t>. </a:t>
            </a:r>
            <a:r>
              <a:rPr lang="en-US" baseline="0" dirty="0" smtClean="0">
                <a:latin typeface="Calibri" pitchFamily="34" charset="0"/>
                <a:cs typeface="Calibri" pitchFamily="34" charset="0"/>
              </a:rPr>
              <a:t>At dead head pressure, no pumping occurs, no power is wasted, and fluid heating is reduced.</a:t>
            </a:r>
          </a:p>
        </p:txBody>
      </p:sp>
      <p:grpSp>
        <p:nvGrpSpPr>
          <p:cNvPr id="2" name="Group 33"/>
          <p:cNvGrpSpPr/>
          <p:nvPr/>
        </p:nvGrpSpPr>
        <p:grpSpPr>
          <a:xfrm>
            <a:off x="4184072" y="1676399"/>
            <a:ext cx="4350328" cy="3498651"/>
            <a:chOff x="4933085" y="3468914"/>
            <a:chExt cx="3594965" cy="2996802"/>
          </a:xfrm>
        </p:grpSpPr>
        <p:sp>
          <p:nvSpPr>
            <p:cNvPr id="32" name="Rectangle 31"/>
            <p:cNvSpPr/>
            <p:nvPr/>
          </p:nvSpPr>
          <p:spPr bwMode="auto">
            <a:xfrm>
              <a:off x="5021943" y="3468914"/>
              <a:ext cx="3497943" cy="268042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30000" smtClean="0">
                <a:ln>
                  <a:noFill/>
                </a:ln>
                <a:solidFill>
                  <a:schemeClr val="tx1"/>
                </a:solidFill>
                <a:effectLst/>
                <a:latin typeface="Arial" charset="0"/>
                <a:cs typeface="Arial" charset="0"/>
              </a:endParaRPr>
            </a:p>
          </p:txBody>
        </p:sp>
        <p:cxnSp>
          <p:nvCxnSpPr>
            <p:cNvPr id="8" name="Straight Arrow Connector 7"/>
            <p:cNvCxnSpPr/>
            <p:nvPr/>
          </p:nvCxnSpPr>
          <p:spPr bwMode="auto">
            <a:xfrm>
              <a:off x="5036252" y="6143235"/>
              <a:ext cx="3491798" cy="3566"/>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9" name="Straight Arrow Connector 8"/>
            <p:cNvCxnSpPr/>
            <p:nvPr/>
          </p:nvCxnSpPr>
          <p:spPr bwMode="auto">
            <a:xfrm flipV="1">
              <a:off x="5036251" y="3474120"/>
              <a:ext cx="0" cy="2669119"/>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p:spPr>
        </p:cxnSp>
        <p:sp>
          <p:nvSpPr>
            <p:cNvPr id="11" name="TextBox 10"/>
            <p:cNvSpPr txBox="1"/>
            <p:nvPr/>
          </p:nvSpPr>
          <p:spPr>
            <a:xfrm>
              <a:off x="5094081" y="4142270"/>
              <a:ext cx="662469" cy="237266"/>
            </a:xfrm>
            <a:prstGeom prst="rect">
              <a:avLst/>
            </a:prstGeom>
            <a:noFill/>
          </p:spPr>
          <p:txBody>
            <a:bodyPr wrap="square" lIns="0" tIns="0" rIns="0" bIns="0" rtlCol="0" anchor="ctr" anchorCtr="1">
              <a:spAutoFit/>
            </a:bodyPr>
            <a:lstStyle/>
            <a:p>
              <a:r>
                <a:rPr lang="en-US" i="1" baseline="0" dirty="0" err="1" smtClean="0">
                  <a:latin typeface="Calibri" pitchFamily="34" charset="0"/>
                  <a:cs typeface="Calibri" pitchFamily="34" charset="0"/>
                </a:rPr>
                <a:t>P</a:t>
              </a:r>
              <a:r>
                <a:rPr lang="en-US" i="1" baseline="-25000" dirty="0" err="1" smtClean="0">
                  <a:latin typeface="Calibri" pitchFamily="34" charset="0"/>
                  <a:cs typeface="Calibri" pitchFamily="34" charset="0"/>
                </a:rPr>
                <a:t>deadhead</a:t>
              </a:r>
              <a:endParaRPr lang="en-US" b="1" i="1" baseline="0" dirty="0">
                <a:latin typeface="Calibri" pitchFamily="34" charset="0"/>
                <a:cs typeface="Calibri" pitchFamily="34" charset="0"/>
              </a:endParaRPr>
            </a:p>
          </p:txBody>
        </p:sp>
        <p:sp>
          <p:nvSpPr>
            <p:cNvPr id="12" name="TextBox 11"/>
            <p:cNvSpPr txBox="1"/>
            <p:nvPr/>
          </p:nvSpPr>
          <p:spPr>
            <a:xfrm>
              <a:off x="8110241" y="5810402"/>
              <a:ext cx="294732" cy="237266"/>
            </a:xfrm>
            <a:prstGeom prst="rect">
              <a:avLst/>
            </a:prstGeom>
            <a:noFill/>
          </p:spPr>
          <p:txBody>
            <a:bodyPr wrap="square" lIns="0" tIns="0" rIns="0" bIns="0" rtlCol="0" anchor="ctr" anchorCtr="1">
              <a:spAutoFit/>
            </a:bodyPr>
            <a:lstStyle/>
            <a:p>
              <a:pPr algn="l"/>
              <a:r>
                <a:rPr lang="en-US" b="1" i="1" baseline="0" dirty="0" smtClean="0">
                  <a:latin typeface="Calibri" pitchFamily="34" charset="0"/>
                  <a:cs typeface="Calibri" pitchFamily="34" charset="0"/>
                </a:rPr>
                <a:t>Q</a:t>
              </a:r>
              <a:endParaRPr lang="en-US" b="1" i="1" baseline="0" dirty="0">
                <a:latin typeface="Calibri" pitchFamily="34" charset="0"/>
                <a:cs typeface="Calibri" pitchFamily="34" charset="0"/>
              </a:endParaRPr>
            </a:p>
          </p:txBody>
        </p:sp>
        <p:sp>
          <p:nvSpPr>
            <p:cNvPr id="13" name="Freeform 12"/>
            <p:cNvSpPr/>
            <p:nvPr/>
          </p:nvSpPr>
          <p:spPr bwMode="auto">
            <a:xfrm>
              <a:off x="5041841" y="4134875"/>
              <a:ext cx="2411058" cy="2023206"/>
            </a:xfrm>
            <a:custGeom>
              <a:avLst/>
              <a:gdLst>
                <a:gd name="connsiteX0" fmla="*/ 1244600 w 1244600"/>
                <a:gd name="connsiteY0" fmla="*/ 2349500 h 2349500"/>
                <a:gd name="connsiteX1" fmla="*/ 914400 w 1244600"/>
                <a:gd name="connsiteY1" fmla="*/ 990600 h 2349500"/>
                <a:gd name="connsiteX2" fmla="*/ 0 w 1244600"/>
                <a:gd name="connsiteY2" fmla="*/ 0 h 2349500"/>
                <a:gd name="connsiteX0" fmla="*/ 1244600 w 1430981"/>
                <a:gd name="connsiteY0" fmla="*/ 2807840 h 2807840"/>
                <a:gd name="connsiteX1" fmla="*/ 1223548 w 1430981"/>
                <a:gd name="connsiteY1" fmla="*/ 391583 h 2807840"/>
                <a:gd name="connsiteX2" fmla="*/ 0 w 1430981"/>
                <a:gd name="connsiteY2" fmla="*/ 458340 h 2807840"/>
                <a:gd name="connsiteX0" fmla="*/ 1244600 w 1287718"/>
                <a:gd name="connsiteY0" fmla="*/ 2807840 h 2807840"/>
                <a:gd name="connsiteX1" fmla="*/ 1223548 w 1287718"/>
                <a:gd name="connsiteY1" fmla="*/ 391583 h 2807840"/>
                <a:gd name="connsiteX2" fmla="*/ 0 w 1287718"/>
                <a:gd name="connsiteY2" fmla="*/ 458340 h 2807840"/>
                <a:gd name="connsiteX0" fmla="*/ 1244600 w 1287718"/>
                <a:gd name="connsiteY0" fmla="*/ 2661998 h 2661998"/>
                <a:gd name="connsiteX1" fmla="*/ 1223548 w 1287718"/>
                <a:gd name="connsiteY1" fmla="*/ 245741 h 2661998"/>
                <a:gd name="connsiteX2" fmla="*/ 0 w 1287718"/>
                <a:gd name="connsiteY2" fmla="*/ 312498 h 2661998"/>
                <a:gd name="connsiteX0" fmla="*/ 1402944 w 1446062"/>
                <a:gd name="connsiteY0" fmla="*/ 2661998 h 2661998"/>
                <a:gd name="connsiteX1" fmla="*/ 1381892 w 1446062"/>
                <a:gd name="connsiteY1" fmla="*/ 245741 h 2661998"/>
                <a:gd name="connsiteX2" fmla="*/ 0 w 1446062"/>
                <a:gd name="connsiteY2" fmla="*/ 300345 h 2661998"/>
                <a:gd name="connsiteX0" fmla="*/ 1402944 w 1446062"/>
                <a:gd name="connsiteY0" fmla="*/ 2661998 h 2661998"/>
                <a:gd name="connsiteX1" fmla="*/ 1381892 w 1446062"/>
                <a:gd name="connsiteY1" fmla="*/ 245741 h 2661998"/>
                <a:gd name="connsiteX2" fmla="*/ 0 w 1446062"/>
                <a:gd name="connsiteY2" fmla="*/ 300345 h 2661998"/>
                <a:gd name="connsiteX0" fmla="*/ 1402944 w 1446062"/>
                <a:gd name="connsiteY0" fmla="*/ 2876432 h 2876432"/>
                <a:gd name="connsiteX1" fmla="*/ 1381892 w 1446062"/>
                <a:gd name="connsiteY1" fmla="*/ 460175 h 2876432"/>
                <a:gd name="connsiteX2" fmla="*/ 0 w 1446062"/>
                <a:gd name="connsiteY2" fmla="*/ 271708 h 2876432"/>
                <a:gd name="connsiteX0" fmla="*/ 1402944 w 1446062"/>
                <a:gd name="connsiteY0" fmla="*/ 2661998 h 2661998"/>
                <a:gd name="connsiteX1" fmla="*/ 1381892 w 1446062"/>
                <a:gd name="connsiteY1" fmla="*/ 245741 h 2661998"/>
                <a:gd name="connsiteX2" fmla="*/ 0 w 1446062"/>
                <a:gd name="connsiteY2" fmla="*/ 57274 h 2661998"/>
                <a:gd name="connsiteX0" fmla="*/ 1402944 w 1446062"/>
                <a:gd name="connsiteY0" fmla="*/ 3148140 h 3148140"/>
                <a:gd name="connsiteX1" fmla="*/ 1381892 w 1446062"/>
                <a:gd name="connsiteY1" fmla="*/ 731883 h 3148140"/>
                <a:gd name="connsiteX2" fmla="*/ 0 w 1446062"/>
                <a:gd name="connsiteY2" fmla="*/ 543416 h 3148140"/>
                <a:gd name="connsiteX0" fmla="*/ 1402944 w 1461142"/>
                <a:gd name="connsiteY0" fmla="*/ 3148140 h 3148140"/>
                <a:gd name="connsiteX1" fmla="*/ 1381892 w 1461142"/>
                <a:gd name="connsiteY1" fmla="*/ 731883 h 3148140"/>
                <a:gd name="connsiteX2" fmla="*/ 0 w 1461142"/>
                <a:gd name="connsiteY2" fmla="*/ 543416 h 3148140"/>
                <a:gd name="connsiteX0" fmla="*/ 1402944 w 1461142"/>
                <a:gd name="connsiteY0" fmla="*/ 2604724 h 2604724"/>
                <a:gd name="connsiteX1" fmla="*/ 1381892 w 1461142"/>
                <a:gd name="connsiteY1" fmla="*/ 188467 h 2604724"/>
                <a:gd name="connsiteX2" fmla="*/ 0 w 1461142"/>
                <a:gd name="connsiteY2" fmla="*/ 0 h 2604724"/>
                <a:gd name="connsiteX0" fmla="*/ 1425565 w 1483763"/>
                <a:gd name="connsiteY0" fmla="*/ 2726259 h 2726259"/>
                <a:gd name="connsiteX1" fmla="*/ 1404513 w 1483763"/>
                <a:gd name="connsiteY1" fmla="*/ 310002 h 2726259"/>
                <a:gd name="connsiteX2" fmla="*/ 0 w 1483763"/>
                <a:gd name="connsiteY2" fmla="*/ 0 h 2726259"/>
                <a:gd name="connsiteX0" fmla="*/ 1425565 w 1491303"/>
                <a:gd name="connsiteY0" fmla="*/ 2726259 h 2726259"/>
                <a:gd name="connsiteX1" fmla="*/ 1404513 w 1491303"/>
                <a:gd name="connsiteY1" fmla="*/ 310002 h 2726259"/>
                <a:gd name="connsiteX2" fmla="*/ 0 w 1491303"/>
                <a:gd name="connsiteY2" fmla="*/ 0 h 2726259"/>
                <a:gd name="connsiteX0" fmla="*/ 1425565 w 1491303"/>
                <a:gd name="connsiteY0" fmla="*/ 2726259 h 2740896"/>
                <a:gd name="connsiteX1" fmla="*/ 1404513 w 1491303"/>
                <a:gd name="connsiteY1" fmla="*/ 310002 h 2740896"/>
                <a:gd name="connsiteX2" fmla="*/ 0 w 1491303"/>
                <a:gd name="connsiteY2" fmla="*/ 0 h 2740896"/>
                <a:gd name="connsiteX0" fmla="*/ 1425565 w 1432042"/>
                <a:gd name="connsiteY0" fmla="*/ 2726259 h 2740896"/>
                <a:gd name="connsiteX1" fmla="*/ 1404513 w 1432042"/>
                <a:gd name="connsiteY1" fmla="*/ 310002 h 2740896"/>
                <a:gd name="connsiteX2" fmla="*/ 0 w 1432042"/>
                <a:gd name="connsiteY2" fmla="*/ 0 h 2740896"/>
                <a:gd name="connsiteX0" fmla="*/ 1425565 w 1432042"/>
                <a:gd name="connsiteY0" fmla="*/ 2819994 h 2834631"/>
                <a:gd name="connsiteX1" fmla="*/ 1404513 w 1432042"/>
                <a:gd name="connsiteY1" fmla="*/ 403737 h 2834631"/>
                <a:gd name="connsiteX2" fmla="*/ 0 w 1432042"/>
                <a:gd name="connsiteY2" fmla="*/ 93735 h 2834631"/>
                <a:gd name="connsiteX0" fmla="*/ 1425565 w 1432042"/>
                <a:gd name="connsiteY0" fmla="*/ 2835641 h 2850278"/>
                <a:gd name="connsiteX1" fmla="*/ 1404513 w 1432042"/>
                <a:gd name="connsiteY1" fmla="*/ 419384 h 2850278"/>
                <a:gd name="connsiteX2" fmla="*/ 0 w 1432042"/>
                <a:gd name="connsiteY2" fmla="*/ 0 h 2850278"/>
                <a:gd name="connsiteX0" fmla="*/ 1206900 w 1213377"/>
                <a:gd name="connsiteY0" fmla="*/ 2819994 h 2834631"/>
                <a:gd name="connsiteX1" fmla="*/ 1185848 w 1213377"/>
                <a:gd name="connsiteY1" fmla="*/ 403737 h 2834631"/>
                <a:gd name="connsiteX2" fmla="*/ 0 w 1213377"/>
                <a:gd name="connsiteY2" fmla="*/ 203117 h 2834631"/>
                <a:gd name="connsiteX0" fmla="*/ 1614069 w 1620546"/>
                <a:gd name="connsiteY0" fmla="*/ 3601314 h 3615951"/>
                <a:gd name="connsiteX1" fmla="*/ 1593017 w 1620546"/>
                <a:gd name="connsiteY1" fmla="*/ 1185057 h 3615951"/>
                <a:gd name="connsiteX2" fmla="*/ 0 w 1620546"/>
                <a:gd name="connsiteY2" fmla="*/ 0 h 3615951"/>
                <a:gd name="connsiteX0" fmla="*/ 1614069 w 1620546"/>
                <a:gd name="connsiteY0" fmla="*/ 3601314 h 3615951"/>
                <a:gd name="connsiteX1" fmla="*/ 1615638 w 1620546"/>
                <a:gd name="connsiteY1" fmla="*/ 1343054 h 3615951"/>
                <a:gd name="connsiteX2" fmla="*/ 0 w 1620546"/>
                <a:gd name="connsiteY2" fmla="*/ 0 h 3615951"/>
                <a:gd name="connsiteX0" fmla="*/ 1614069 w 1620546"/>
                <a:gd name="connsiteY0" fmla="*/ 3601314 h 3615951"/>
                <a:gd name="connsiteX1" fmla="*/ 1615638 w 1620546"/>
                <a:gd name="connsiteY1" fmla="*/ 1343054 h 3615951"/>
                <a:gd name="connsiteX2" fmla="*/ 0 w 1620546"/>
                <a:gd name="connsiteY2" fmla="*/ 0 h 3615951"/>
                <a:gd name="connsiteX0" fmla="*/ 1614069 w 1620546"/>
                <a:gd name="connsiteY0" fmla="*/ 3601314 h 3615951"/>
                <a:gd name="connsiteX1" fmla="*/ 1615638 w 1620546"/>
                <a:gd name="connsiteY1" fmla="*/ 874205 h 3615951"/>
                <a:gd name="connsiteX2" fmla="*/ 0 w 1620546"/>
                <a:gd name="connsiteY2" fmla="*/ 0 h 3615951"/>
                <a:gd name="connsiteX0" fmla="*/ 1614069 w 1620546"/>
                <a:gd name="connsiteY0" fmla="*/ 3601314 h 3615951"/>
                <a:gd name="connsiteX1" fmla="*/ 1615638 w 1620546"/>
                <a:gd name="connsiteY1" fmla="*/ 874205 h 3615951"/>
                <a:gd name="connsiteX2" fmla="*/ 0 w 1620546"/>
                <a:gd name="connsiteY2" fmla="*/ 0 h 3615951"/>
                <a:gd name="connsiteX0" fmla="*/ 1614069 w 1620546"/>
                <a:gd name="connsiteY0" fmla="*/ 3601314 h 3615951"/>
                <a:gd name="connsiteX1" fmla="*/ 1615638 w 1620546"/>
                <a:gd name="connsiteY1" fmla="*/ 874205 h 3615951"/>
                <a:gd name="connsiteX2" fmla="*/ 0 w 1620546"/>
                <a:gd name="connsiteY2" fmla="*/ 0 h 3615951"/>
                <a:gd name="connsiteX0" fmla="*/ 1614069 w 1773982"/>
                <a:gd name="connsiteY0" fmla="*/ 3601314 h 3615951"/>
                <a:gd name="connsiteX1" fmla="*/ 1773982 w 1773982"/>
                <a:gd name="connsiteY1" fmla="*/ 1126662 h 3615951"/>
                <a:gd name="connsiteX2" fmla="*/ 0 w 1773982"/>
                <a:gd name="connsiteY2" fmla="*/ 0 h 3615951"/>
                <a:gd name="connsiteX0" fmla="*/ 1614069 w 1675960"/>
                <a:gd name="connsiteY0" fmla="*/ 3601314 h 3615951"/>
                <a:gd name="connsiteX1" fmla="*/ 1675960 w 1675960"/>
                <a:gd name="connsiteY1" fmla="*/ 928303 h 3615951"/>
                <a:gd name="connsiteX2" fmla="*/ 0 w 1675960"/>
                <a:gd name="connsiteY2" fmla="*/ 0 h 3615951"/>
                <a:gd name="connsiteX0" fmla="*/ 1614069 w 1766442"/>
                <a:gd name="connsiteY0" fmla="*/ 3601314 h 3615951"/>
                <a:gd name="connsiteX1" fmla="*/ 1766442 w 1766442"/>
                <a:gd name="connsiteY1" fmla="*/ 1288956 h 3615951"/>
                <a:gd name="connsiteX2" fmla="*/ 0 w 1766442"/>
                <a:gd name="connsiteY2" fmla="*/ 0 h 3615951"/>
                <a:gd name="connsiteX0" fmla="*/ 1614069 w 1620546"/>
                <a:gd name="connsiteY0" fmla="*/ 3601314 h 3615951"/>
                <a:gd name="connsiteX1" fmla="*/ 1329112 w 1620546"/>
                <a:gd name="connsiteY1" fmla="*/ 910271 h 3615951"/>
                <a:gd name="connsiteX2" fmla="*/ 0 w 1620546"/>
                <a:gd name="connsiteY2" fmla="*/ 0 h 3615951"/>
                <a:gd name="connsiteX0" fmla="*/ 1614069 w 1620546"/>
                <a:gd name="connsiteY0" fmla="*/ 3601314 h 3615951"/>
                <a:gd name="connsiteX1" fmla="*/ 1608099 w 1620546"/>
                <a:gd name="connsiteY1" fmla="*/ 964369 h 3615951"/>
                <a:gd name="connsiteX2" fmla="*/ 0 w 1620546"/>
                <a:gd name="connsiteY2" fmla="*/ 0 h 3615951"/>
                <a:gd name="connsiteX0" fmla="*/ 1614069 w 1725789"/>
                <a:gd name="connsiteY0" fmla="*/ 3601314 h 3615951"/>
                <a:gd name="connsiteX1" fmla="*/ 1725789 w 1725789"/>
                <a:gd name="connsiteY1" fmla="*/ 712067 h 3615951"/>
                <a:gd name="connsiteX2" fmla="*/ 0 w 1725789"/>
                <a:gd name="connsiteY2" fmla="*/ 0 h 3615951"/>
                <a:gd name="connsiteX0" fmla="*/ 1614069 w 1620546"/>
                <a:gd name="connsiteY0" fmla="*/ 3601314 h 3615951"/>
                <a:gd name="connsiteX1" fmla="*/ 1365309 w 1620546"/>
                <a:gd name="connsiteY1" fmla="*/ 712067 h 3615951"/>
                <a:gd name="connsiteX2" fmla="*/ 0 w 1620546"/>
                <a:gd name="connsiteY2" fmla="*/ 0 h 3615951"/>
                <a:gd name="connsiteX0" fmla="*/ 1614069 w 1620546"/>
                <a:gd name="connsiteY0" fmla="*/ 3601314 h 3615951"/>
                <a:gd name="connsiteX1" fmla="*/ 1245150 w 1620546"/>
                <a:gd name="connsiteY1" fmla="*/ 999434 h 3615951"/>
                <a:gd name="connsiteX2" fmla="*/ 0 w 1620546"/>
                <a:gd name="connsiteY2" fmla="*/ 0 h 3615951"/>
                <a:gd name="connsiteX0" fmla="*/ 1614069 w 1620546"/>
                <a:gd name="connsiteY0" fmla="*/ 3601314 h 3615951"/>
                <a:gd name="connsiteX1" fmla="*/ 1485470 w 1620546"/>
                <a:gd name="connsiteY1" fmla="*/ 999434 h 3615951"/>
                <a:gd name="connsiteX2" fmla="*/ 0 w 1620546"/>
                <a:gd name="connsiteY2" fmla="*/ 0 h 3615951"/>
                <a:gd name="connsiteX0" fmla="*/ 1614069 w 1620546"/>
                <a:gd name="connsiteY0" fmla="*/ 3601314 h 3615951"/>
                <a:gd name="connsiteX1" fmla="*/ 1485470 w 1620546"/>
                <a:gd name="connsiteY1" fmla="*/ 999434 h 3615951"/>
                <a:gd name="connsiteX2" fmla="*/ 0 w 1620546"/>
                <a:gd name="connsiteY2" fmla="*/ 0 h 3615951"/>
                <a:gd name="connsiteX0" fmla="*/ 1614069 w 1620546"/>
                <a:gd name="connsiteY0" fmla="*/ 3601314 h 3615951"/>
                <a:gd name="connsiteX1" fmla="*/ 1605630 w 1620546"/>
                <a:gd name="connsiteY1" fmla="*/ 855751 h 3615951"/>
                <a:gd name="connsiteX2" fmla="*/ 0 w 1620546"/>
                <a:gd name="connsiteY2" fmla="*/ 0 h 3615951"/>
                <a:gd name="connsiteX0" fmla="*/ 1614069 w 1620546"/>
                <a:gd name="connsiteY0" fmla="*/ 3601314 h 3615951"/>
                <a:gd name="connsiteX1" fmla="*/ 1545550 w 1620546"/>
                <a:gd name="connsiteY1" fmla="*/ 855751 h 3615951"/>
                <a:gd name="connsiteX2" fmla="*/ 0 w 1620546"/>
                <a:gd name="connsiteY2" fmla="*/ 0 h 3615951"/>
                <a:gd name="connsiteX0" fmla="*/ 1614069 w 1620546"/>
                <a:gd name="connsiteY0" fmla="*/ 3601314 h 3615951"/>
                <a:gd name="connsiteX1" fmla="*/ 1545550 w 1620546"/>
                <a:gd name="connsiteY1" fmla="*/ 855751 h 3615951"/>
                <a:gd name="connsiteX2" fmla="*/ 0 w 1620546"/>
                <a:gd name="connsiteY2" fmla="*/ 0 h 3615951"/>
                <a:gd name="connsiteX0" fmla="*/ 1576368 w 1582845"/>
                <a:gd name="connsiteY0" fmla="*/ 3637380 h 3652016"/>
                <a:gd name="connsiteX1" fmla="*/ 1545550 w 1582845"/>
                <a:gd name="connsiteY1" fmla="*/ 855751 h 3652016"/>
                <a:gd name="connsiteX2" fmla="*/ 0 w 1582845"/>
                <a:gd name="connsiteY2" fmla="*/ 0 h 3652016"/>
                <a:gd name="connsiteX0" fmla="*/ 1576368 w 1576368"/>
                <a:gd name="connsiteY0" fmla="*/ 3637380 h 3637380"/>
                <a:gd name="connsiteX1" fmla="*/ 1545550 w 1576368"/>
                <a:gd name="connsiteY1" fmla="*/ 855751 h 3637380"/>
                <a:gd name="connsiteX2" fmla="*/ 0 w 1576368"/>
                <a:gd name="connsiteY2" fmla="*/ 0 h 3637380"/>
                <a:gd name="connsiteX0" fmla="*/ 1576368 w 1576368"/>
                <a:gd name="connsiteY0" fmla="*/ 3637380 h 3637380"/>
                <a:gd name="connsiteX1" fmla="*/ 1545550 w 1576368"/>
                <a:gd name="connsiteY1" fmla="*/ 855751 h 3637380"/>
                <a:gd name="connsiteX2" fmla="*/ 0 w 1576368"/>
                <a:gd name="connsiteY2" fmla="*/ 0 h 3637380"/>
                <a:gd name="connsiteX0" fmla="*/ 1576368 w 1576368"/>
                <a:gd name="connsiteY0" fmla="*/ 3637380 h 3637380"/>
                <a:gd name="connsiteX1" fmla="*/ 1530470 w 1576368"/>
                <a:gd name="connsiteY1" fmla="*/ 891816 h 3637380"/>
                <a:gd name="connsiteX2" fmla="*/ 0 w 1576368"/>
                <a:gd name="connsiteY2" fmla="*/ 0 h 3637380"/>
                <a:gd name="connsiteX0" fmla="*/ 1576368 w 1576368"/>
                <a:gd name="connsiteY0" fmla="*/ 3637380 h 3637380"/>
                <a:gd name="connsiteX1" fmla="*/ 1530470 w 1576368"/>
                <a:gd name="connsiteY1" fmla="*/ 891816 h 3637380"/>
                <a:gd name="connsiteX2" fmla="*/ 0 w 1576368"/>
                <a:gd name="connsiteY2" fmla="*/ 0 h 3637380"/>
                <a:gd name="connsiteX0" fmla="*/ 1576368 w 1576368"/>
                <a:gd name="connsiteY0" fmla="*/ 3637380 h 3637380"/>
                <a:gd name="connsiteX1" fmla="*/ 1530470 w 1576368"/>
                <a:gd name="connsiteY1" fmla="*/ 891816 h 3637380"/>
                <a:gd name="connsiteX2" fmla="*/ 0 w 1576368"/>
                <a:gd name="connsiteY2" fmla="*/ 0 h 3637380"/>
                <a:gd name="connsiteX0" fmla="*/ 1576368 w 1576368"/>
                <a:gd name="connsiteY0" fmla="*/ 3637380 h 3637380"/>
                <a:gd name="connsiteX1" fmla="*/ 1530470 w 1576368"/>
                <a:gd name="connsiteY1" fmla="*/ 891816 h 3637380"/>
                <a:gd name="connsiteX2" fmla="*/ 0 w 1576368"/>
                <a:gd name="connsiteY2" fmla="*/ 0 h 3637380"/>
                <a:gd name="connsiteX0" fmla="*/ 1576368 w 1658653"/>
                <a:gd name="connsiteY0" fmla="*/ 3637380 h 3637380"/>
                <a:gd name="connsiteX1" fmla="*/ 1658653 w 1658653"/>
                <a:gd name="connsiteY1" fmla="*/ 891816 h 3637380"/>
                <a:gd name="connsiteX2" fmla="*/ 0 w 1658653"/>
                <a:gd name="connsiteY2" fmla="*/ 0 h 3637380"/>
                <a:gd name="connsiteX0" fmla="*/ 1576368 w 1747957"/>
                <a:gd name="connsiteY0" fmla="*/ 3637380 h 3637380"/>
                <a:gd name="connsiteX1" fmla="*/ 1658653 w 1747957"/>
                <a:gd name="connsiteY1" fmla="*/ 891816 h 3637380"/>
                <a:gd name="connsiteX2" fmla="*/ 0 w 1747957"/>
                <a:gd name="connsiteY2" fmla="*/ 0 h 3637380"/>
                <a:gd name="connsiteX0" fmla="*/ 1717118 w 1747957"/>
                <a:gd name="connsiteY0" fmla="*/ 3577271 h 3577271"/>
                <a:gd name="connsiteX1" fmla="*/ 1658653 w 1747957"/>
                <a:gd name="connsiteY1" fmla="*/ 891816 h 3577271"/>
                <a:gd name="connsiteX2" fmla="*/ 0 w 1747957"/>
                <a:gd name="connsiteY2" fmla="*/ 0 h 3577271"/>
                <a:gd name="connsiteX0" fmla="*/ 1717118 w 1747957"/>
                <a:gd name="connsiteY0" fmla="*/ 3577271 h 3591911"/>
                <a:gd name="connsiteX1" fmla="*/ 1658653 w 1747957"/>
                <a:gd name="connsiteY1" fmla="*/ 891816 h 3591911"/>
                <a:gd name="connsiteX2" fmla="*/ 0 w 1747957"/>
                <a:gd name="connsiteY2" fmla="*/ 0 h 3591911"/>
                <a:gd name="connsiteX0" fmla="*/ 1717118 w 1773759"/>
                <a:gd name="connsiteY0" fmla="*/ 3577271 h 3591911"/>
                <a:gd name="connsiteX1" fmla="*/ 1684455 w 1773759"/>
                <a:gd name="connsiteY1" fmla="*/ 878745 h 3591911"/>
                <a:gd name="connsiteX2" fmla="*/ 0 w 1773759"/>
                <a:gd name="connsiteY2" fmla="*/ 0 h 3591911"/>
                <a:gd name="connsiteX0" fmla="*/ 1717118 w 1727316"/>
                <a:gd name="connsiteY0" fmla="*/ 3577271 h 3591911"/>
                <a:gd name="connsiteX1" fmla="*/ 1684455 w 1727316"/>
                <a:gd name="connsiteY1" fmla="*/ 878745 h 3591911"/>
                <a:gd name="connsiteX2" fmla="*/ 0 w 1727316"/>
                <a:gd name="connsiteY2" fmla="*/ 0 h 3591911"/>
                <a:gd name="connsiteX0" fmla="*/ 1717118 w 1727316"/>
                <a:gd name="connsiteY0" fmla="*/ 3577271 h 3591911"/>
                <a:gd name="connsiteX1" fmla="*/ 1684455 w 1727316"/>
                <a:gd name="connsiteY1" fmla="*/ 878745 h 3591911"/>
                <a:gd name="connsiteX2" fmla="*/ 0 w 1727316"/>
                <a:gd name="connsiteY2" fmla="*/ 0 h 3591911"/>
                <a:gd name="connsiteX0" fmla="*/ 1717118 w 1742797"/>
                <a:gd name="connsiteY0" fmla="*/ 3577271 h 3591911"/>
                <a:gd name="connsiteX1" fmla="*/ 1684455 w 1742797"/>
                <a:gd name="connsiteY1" fmla="*/ 878745 h 3591911"/>
                <a:gd name="connsiteX2" fmla="*/ 0 w 1742797"/>
                <a:gd name="connsiteY2" fmla="*/ 0 h 3591911"/>
                <a:gd name="connsiteX0" fmla="*/ 1737759 w 1742797"/>
                <a:gd name="connsiteY0" fmla="*/ 3590342 h 3604983"/>
                <a:gd name="connsiteX1" fmla="*/ 1684455 w 1742797"/>
                <a:gd name="connsiteY1" fmla="*/ 878745 h 3604983"/>
                <a:gd name="connsiteX2" fmla="*/ 0 w 1742797"/>
                <a:gd name="connsiteY2" fmla="*/ 0 h 3604983"/>
                <a:gd name="connsiteX0" fmla="*/ 1737759 w 1749531"/>
                <a:gd name="connsiteY0" fmla="*/ 3590342 h 3631127"/>
                <a:gd name="connsiteX1" fmla="*/ 1684455 w 1749531"/>
                <a:gd name="connsiteY1" fmla="*/ 878745 h 3631127"/>
                <a:gd name="connsiteX2" fmla="*/ 0 w 1749531"/>
                <a:gd name="connsiteY2" fmla="*/ 0 h 3631127"/>
                <a:gd name="connsiteX0" fmla="*/ 1737759 w 1749531"/>
                <a:gd name="connsiteY0" fmla="*/ 3648234 h 3689018"/>
                <a:gd name="connsiteX1" fmla="*/ 1684455 w 1749531"/>
                <a:gd name="connsiteY1" fmla="*/ 878745 h 3689018"/>
                <a:gd name="connsiteX2" fmla="*/ 0 w 1749531"/>
                <a:gd name="connsiteY2" fmla="*/ 0 h 3689018"/>
                <a:gd name="connsiteX0" fmla="*/ 1737759 w 1761228"/>
                <a:gd name="connsiteY0" fmla="*/ 3648234 h 3689020"/>
                <a:gd name="connsiteX1" fmla="*/ 1702886 w 1761228"/>
                <a:gd name="connsiteY1" fmla="*/ 867167 h 3689020"/>
                <a:gd name="connsiteX2" fmla="*/ 0 w 1761228"/>
                <a:gd name="connsiteY2" fmla="*/ 0 h 3689020"/>
                <a:gd name="connsiteX0" fmla="*/ 1737759 w 1749531"/>
                <a:gd name="connsiteY0" fmla="*/ 3648234 h 3689018"/>
                <a:gd name="connsiteX1" fmla="*/ 1702886 w 1749531"/>
                <a:gd name="connsiteY1" fmla="*/ 867167 h 3689018"/>
                <a:gd name="connsiteX2" fmla="*/ 0 w 1749531"/>
                <a:gd name="connsiteY2" fmla="*/ 0 h 3689018"/>
                <a:gd name="connsiteX0" fmla="*/ 1737759 w 1749531"/>
                <a:gd name="connsiteY0" fmla="*/ 3648234 h 3689020"/>
                <a:gd name="connsiteX1" fmla="*/ 1716709 w 1749531"/>
                <a:gd name="connsiteY1" fmla="*/ 867167 h 3689020"/>
                <a:gd name="connsiteX2" fmla="*/ 0 w 1749531"/>
                <a:gd name="connsiteY2" fmla="*/ 0 h 3689020"/>
              </a:gdLst>
              <a:ahLst/>
              <a:cxnLst>
                <a:cxn ang="0">
                  <a:pos x="connsiteX0" y="connsiteY0"/>
                </a:cxn>
                <a:cxn ang="0">
                  <a:pos x="connsiteX1" y="connsiteY1"/>
                </a:cxn>
                <a:cxn ang="0">
                  <a:pos x="connsiteX2" y="connsiteY2"/>
                </a:cxn>
              </a:cxnLst>
              <a:rect l="l" t="t" r="r" b="b"/>
              <a:pathLst>
                <a:path w="1749531" h="3689020">
                  <a:moveTo>
                    <a:pt x="1737759" y="3648234"/>
                  </a:moveTo>
                  <a:cubicBezTo>
                    <a:pt x="1749531" y="3689019"/>
                    <a:pt x="1724366" y="891086"/>
                    <a:pt x="1716709" y="867167"/>
                  </a:cubicBezTo>
                  <a:cubicBezTo>
                    <a:pt x="1616485" y="551020"/>
                    <a:pt x="21717" y="7822"/>
                    <a:pt x="0" y="0"/>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30000" smtClean="0">
                <a:ln>
                  <a:noFill/>
                </a:ln>
                <a:solidFill>
                  <a:schemeClr val="tx1"/>
                </a:solidFill>
                <a:effectLst/>
                <a:latin typeface="Arial" charset="0"/>
                <a:cs typeface="Arial" charset="0"/>
              </a:endParaRPr>
            </a:p>
          </p:txBody>
        </p:sp>
        <p:sp>
          <p:nvSpPr>
            <p:cNvPr id="14" name="TextBox 13"/>
            <p:cNvSpPr txBox="1"/>
            <p:nvPr/>
          </p:nvSpPr>
          <p:spPr>
            <a:xfrm>
              <a:off x="6140574" y="3714732"/>
              <a:ext cx="1973456" cy="373864"/>
            </a:xfrm>
            <a:prstGeom prst="rect">
              <a:avLst/>
            </a:prstGeom>
            <a:noFill/>
          </p:spPr>
          <p:txBody>
            <a:bodyPr wrap="square" lIns="0" tIns="0" rIns="0" bIns="0" rtlCol="0" anchor="ctr" anchorCtr="1">
              <a:spAutoFit/>
            </a:bodyPr>
            <a:lstStyle/>
            <a:p>
              <a:pPr algn="ctr"/>
              <a:r>
                <a:rPr lang="en-US" sz="1400" b="1" baseline="0" dirty="0" smtClean="0">
                  <a:latin typeface="Calibri" pitchFamily="34" charset="0"/>
                  <a:cs typeface="Calibri" pitchFamily="34" charset="0"/>
                </a:rPr>
                <a:t>Slope determined by stiffness of compensator spring</a:t>
              </a:r>
              <a:endParaRPr lang="en-US" sz="1400" b="1" baseline="0" dirty="0">
                <a:latin typeface="Calibri" pitchFamily="34" charset="0"/>
                <a:cs typeface="Calibri" pitchFamily="34" charset="0"/>
              </a:endParaRPr>
            </a:p>
          </p:txBody>
        </p:sp>
        <p:sp>
          <p:nvSpPr>
            <p:cNvPr id="15" name="TextBox 14"/>
            <p:cNvSpPr txBox="1"/>
            <p:nvPr/>
          </p:nvSpPr>
          <p:spPr>
            <a:xfrm>
              <a:off x="7164638" y="6212985"/>
              <a:ext cx="833521" cy="237266"/>
            </a:xfrm>
            <a:prstGeom prst="rect">
              <a:avLst/>
            </a:prstGeom>
            <a:noFill/>
          </p:spPr>
          <p:txBody>
            <a:bodyPr wrap="square" lIns="0" tIns="0" rIns="0" bIns="0" rtlCol="0" anchor="ctr" anchorCtr="1">
              <a:spAutoFit/>
            </a:bodyPr>
            <a:lstStyle/>
            <a:p>
              <a:pPr algn="ctr"/>
              <a:r>
                <a:rPr lang="en-US" b="1" i="1" baseline="0" dirty="0" smtClean="0">
                  <a:latin typeface="Calibri" pitchFamily="34" charset="0"/>
                  <a:cs typeface="Calibri" pitchFamily="34" charset="0"/>
                </a:rPr>
                <a:t>e = </a:t>
              </a:r>
              <a:r>
                <a:rPr lang="en-US" b="1" i="1" baseline="0" dirty="0" err="1" smtClean="0">
                  <a:latin typeface="Calibri" pitchFamily="34" charset="0"/>
                  <a:cs typeface="Calibri" pitchFamily="34" charset="0"/>
                </a:rPr>
                <a:t>e</a:t>
              </a:r>
              <a:r>
                <a:rPr lang="en-US" b="1" i="1" baseline="-25000" dirty="0" err="1" smtClean="0">
                  <a:latin typeface="Calibri" pitchFamily="34" charset="0"/>
                  <a:cs typeface="Calibri" pitchFamily="34" charset="0"/>
                </a:rPr>
                <a:t>max</a:t>
              </a:r>
              <a:endParaRPr lang="en-US" b="1" i="1" baseline="-25000" dirty="0">
                <a:latin typeface="Calibri" pitchFamily="34" charset="0"/>
                <a:cs typeface="Calibri" pitchFamily="34" charset="0"/>
              </a:endParaRPr>
            </a:p>
          </p:txBody>
        </p:sp>
        <p:sp>
          <p:nvSpPr>
            <p:cNvPr id="19" name="TextBox 18"/>
            <p:cNvSpPr txBox="1"/>
            <p:nvPr/>
          </p:nvSpPr>
          <p:spPr>
            <a:xfrm>
              <a:off x="4933085" y="6228450"/>
              <a:ext cx="539461" cy="237266"/>
            </a:xfrm>
            <a:prstGeom prst="rect">
              <a:avLst/>
            </a:prstGeom>
            <a:noFill/>
          </p:spPr>
          <p:txBody>
            <a:bodyPr wrap="square" lIns="0" tIns="0" rIns="0" bIns="0" rtlCol="0" anchor="ctr" anchorCtr="1">
              <a:spAutoFit/>
            </a:bodyPr>
            <a:lstStyle/>
            <a:p>
              <a:r>
                <a:rPr lang="en-US" b="1" i="1" baseline="0" dirty="0" smtClean="0">
                  <a:latin typeface="Calibri" pitchFamily="34" charset="0"/>
                  <a:cs typeface="Calibri" pitchFamily="34" charset="0"/>
                </a:rPr>
                <a:t>e = 0</a:t>
              </a:r>
              <a:endParaRPr lang="en-US" b="1" i="1" baseline="-25000" dirty="0">
                <a:latin typeface="Calibri" pitchFamily="34" charset="0"/>
                <a:cs typeface="Calibri" pitchFamily="34" charset="0"/>
              </a:endParaRPr>
            </a:p>
          </p:txBody>
        </p:sp>
        <p:cxnSp>
          <p:nvCxnSpPr>
            <p:cNvPr id="20" name="Straight Arrow Connector 19"/>
            <p:cNvCxnSpPr/>
            <p:nvPr/>
          </p:nvCxnSpPr>
          <p:spPr bwMode="auto">
            <a:xfrm flipV="1">
              <a:off x="5057586" y="4629540"/>
              <a:ext cx="2341734" cy="8189"/>
            </a:xfrm>
            <a:prstGeom prst="straightConnector1">
              <a:avLst/>
            </a:prstGeom>
            <a:solidFill>
              <a:schemeClr val="accent1"/>
            </a:solidFill>
            <a:ln w="19050" cap="flat" cmpd="sng" algn="ctr">
              <a:solidFill>
                <a:schemeClr val="tx1"/>
              </a:solidFill>
              <a:prstDash val="dash"/>
              <a:round/>
              <a:headEnd type="none" w="med" len="med"/>
              <a:tailEnd type="none" w="med" len="med"/>
            </a:ln>
            <a:effectLst/>
          </p:spPr>
        </p:cxnSp>
        <p:sp>
          <p:nvSpPr>
            <p:cNvPr id="22" name="TextBox 21"/>
            <p:cNvSpPr txBox="1"/>
            <p:nvPr/>
          </p:nvSpPr>
          <p:spPr>
            <a:xfrm>
              <a:off x="5094081" y="4636937"/>
              <a:ext cx="662469" cy="237266"/>
            </a:xfrm>
            <a:prstGeom prst="rect">
              <a:avLst/>
            </a:prstGeom>
            <a:noFill/>
          </p:spPr>
          <p:txBody>
            <a:bodyPr wrap="square" lIns="0" tIns="0" rIns="0" bIns="0" rtlCol="0" anchor="ctr" anchorCtr="0">
              <a:spAutoFit/>
            </a:bodyPr>
            <a:lstStyle/>
            <a:p>
              <a:r>
                <a:rPr lang="en-US" i="1" baseline="0" dirty="0" err="1" smtClean="0">
                  <a:latin typeface="Calibri" pitchFamily="34" charset="0"/>
                  <a:cs typeface="Calibri" pitchFamily="34" charset="0"/>
                </a:rPr>
                <a:t>P</a:t>
              </a:r>
              <a:r>
                <a:rPr lang="en-US" i="1" baseline="-25000" dirty="0" err="1" smtClean="0">
                  <a:latin typeface="Calibri" pitchFamily="34" charset="0"/>
                  <a:cs typeface="Calibri" pitchFamily="34" charset="0"/>
                </a:rPr>
                <a:t>cutoff</a:t>
              </a:r>
              <a:endParaRPr lang="en-US" b="1" i="1" baseline="0" dirty="0">
                <a:latin typeface="Calibri" pitchFamily="34" charset="0"/>
                <a:cs typeface="Calibri" pitchFamily="34" charset="0"/>
              </a:endParaRPr>
            </a:p>
          </p:txBody>
        </p:sp>
        <p:sp>
          <p:nvSpPr>
            <p:cNvPr id="25" name="TextBox 24"/>
            <p:cNvSpPr txBox="1"/>
            <p:nvPr/>
          </p:nvSpPr>
          <p:spPr>
            <a:xfrm>
              <a:off x="5123389" y="3488752"/>
              <a:ext cx="294732" cy="237266"/>
            </a:xfrm>
            <a:prstGeom prst="rect">
              <a:avLst/>
            </a:prstGeom>
            <a:noFill/>
          </p:spPr>
          <p:txBody>
            <a:bodyPr wrap="square" lIns="0" tIns="0" rIns="0" bIns="0" rtlCol="0" anchor="ctr" anchorCtr="1">
              <a:spAutoFit/>
            </a:bodyPr>
            <a:lstStyle/>
            <a:p>
              <a:pPr algn="l"/>
              <a:r>
                <a:rPr lang="en-US" b="1" i="1" baseline="0" dirty="0" smtClean="0">
                  <a:latin typeface="Calibri" pitchFamily="34" charset="0"/>
                  <a:cs typeface="Calibri" pitchFamily="34" charset="0"/>
                </a:rPr>
                <a:t>P</a:t>
              </a:r>
              <a:endParaRPr lang="en-US" b="1" i="1" baseline="0" dirty="0">
                <a:latin typeface="Calibri" pitchFamily="34" charset="0"/>
                <a:cs typeface="Calibri" pitchFamily="34" charset="0"/>
              </a:endParaRPr>
            </a:p>
          </p:txBody>
        </p:sp>
        <p:sp>
          <p:nvSpPr>
            <p:cNvPr id="33" name="TextBox 32"/>
            <p:cNvSpPr txBox="1"/>
            <p:nvPr/>
          </p:nvSpPr>
          <p:spPr>
            <a:xfrm>
              <a:off x="5281592" y="5454530"/>
              <a:ext cx="1973456" cy="373864"/>
            </a:xfrm>
            <a:prstGeom prst="rect">
              <a:avLst/>
            </a:prstGeom>
            <a:noFill/>
          </p:spPr>
          <p:txBody>
            <a:bodyPr wrap="square" lIns="0" tIns="0" rIns="0" bIns="0" rtlCol="0" anchor="ctr" anchorCtr="1">
              <a:spAutoFit/>
            </a:bodyPr>
            <a:lstStyle/>
            <a:p>
              <a:pPr algn="ctr"/>
              <a:r>
                <a:rPr lang="en-US" sz="1400" b="1" baseline="0" dirty="0" smtClean="0">
                  <a:latin typeface="Calibri" pitchFamily="34" charset="0"/>
                  <a:cs typeface="Calibri" pitchFamily="34" charset="0"/>
                </a:rPr>
                <a:t>P-Q Curve of a pressure compensated vane pump</a:t>
              </a:r>
              <a:endParaRPr lang="en-US" sz="1400" b="1" baseline="0" dirty="0">
                <a:latin typeface="Calibri" pitchFamily="34" charset="0"/>
                <a:cs typeface="Calibri" pitchFamily="34" charset="0"/>
              </a:endParaRPr>
            </a:p>
          </p:txBody>
        </p:sp>
        <p:cxnSp>
          <p:nvCxnSpPr>
            <p:cNvPr id="24" name="Straight Arrow Connector 23"/>
            <p:cNvCxnSpPr/>
            <p:nvPr/>
          </p:nvCxnSpPr>
          <p:spPr bwMode="auto">
            <a:xfrm flipH="1">
              <a:off x="6044568" y="3995077"/>
              <a:ext cx="213347" cy="23657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Balanced Vane Pump</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399798" y="1352138"/>
            <a:ext cx="7718966" cy="923330"/>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A side load is exerted on the bearing of a vane pump because of pressure unbalance.  This undesirable side load is also present in gear pumps.  These pumps are hydraulically unbalanced.</a:t>
            </a:r>
          </a:p>
        </p:txBody>
      </p:sp>
      <p:grpSp>
        <p:nvGrpSpPr>
          <p:cNvPr id="39" name="Group 38"/>
          <p:cNvGrpSpPr/>
          <p:nvPr/>
        </p:nvGrpSpPr>
        <p:grpSpPr>
          <a:xfrm>
            <a:off x="5083751" y="3020291"/>
            <a:ext cx="3644612" cy="2818535"/>
            <a:chOff x="3629025" y="1711903"/>
            <a:chExt cx="5514975" cy="4514850"/>
          </a:xfrm>
        </p:grpSpPr>
        <p:pic>
          <p:nvPicPr>
            <p:cNvPr id="95236" name="Picture 4"/>
            <p:cNvPicPr>
              <a:picLocks noChangeAspect="1" noChangeArrowheads="1"/>
            </p:cNvPicPr>
            <p:nvPr/>
          </p:nvPicPr>
          <p:blipFill>
            <a:blip r:embed="rId2" cstate="print"/>
            <a:srcRect/>
            <a:stretch>
              <a:fillRect/>
            </a:stretch>
          </p:blipFill>
          <p:spPr bwMode="auto">
            <a:xfrm>
              <a:off x="3629025" y="1711903"/>
              <a:ext cx="5514975" cy="4514850"/>
            </a:xfrm>
            <a:prstGeom prst="rect">
              <a:avLst/>
            </a:prstGeom>
            <a:noFill/>
            <a:ln w="9525">
              <a:noFill/>
              <a:miter lim="800000"/>
              <a:headEnd/>
              <a:tailEnd/>
            </a:ln>
          </p:spPr>
        </p:pic>
        <p:sp>
          <p:nvSpPr>
            <p:cNvPr id="30" name="Right Arrow 29"/>
            <p:cNvSpPr/>
            <p:nvPr/>
          </p:nvSpPr>
          <p:spPr bwMode="auto">
            <a:xfrm>
              <a:off x="4088598" y="3781113"/>
              <a:ext cx="663511" cy="359334"/>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31" name="Right Arrow 30"/>
            <p:cNvSpPr/>
            <p:nvPr/>
          </p:nvSpPr>
          <p:spPr bwMode="auto">
            <a:xfrm>
              <a:off x="8159893" y="3776155"/>
              <a:ext cx="663511" cy="359334"/>
            </a:xfrm>
            <a:prstGeom prst="rightArrow">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grpSp>
        <p:nvGrpSpPr>
          <p:cNvPr id="13" name="Group 12"/>
          <p:cNvGrpSpPr/>
          <p:nvPr/>
        </p:nvGrpSpPr>
        <p:grpSpPr>
          <a:xfrm>
            <a:off x="665019" y="3387642"/>
            <a:ext cx="3819525" cy="2349005"/>
            <a:chOff x="4779818" y="2306988"/>
            <a:chExt cx="3819525" cy="2349005"/>
          </a:xfrm>
        </p:grpSpPr>
        <p:pic>
          <p:nvPicPr>
            <p:cNvPr id="14" name="Picture 4"/>
            <p:cNvPicPr>
              <a:picLocks noChangeAspect="1" noChangeArrowheads="1"/>
            </p:cNvPicPr>
            <p:nvPr/>
          </p:nvPicPr>
          <p:blipFill>
            <a:blip r:embed="rId3" cstate="print"/>
            <a:srcRect/>
            <a:stretch>
              <a:fillRect/>
            </a:stretch>
          </p:blipFill>
          <p:spPr bwMode="auto">
            <a:xfrm>
              <a:off x="5001491" y="2306988"/>
              <a:ext cx="3497407" cy="2349005"/>
            </a:xfrm>
            <a:prstGeom prst="rect">
              <a:avLst/>
            </a:prstGeom>
            <a:noFill/>
            <a:ln w="9525">
              <a:noFill/>
              <a:miter lim="800000"/>
              <a:headEnd/>
              <a:tailEnd/>
            </a:ln>
            <a:effectLst/>
          </p:spPr>
        </p:pic>
        <p:sp>
          <p:nvSpPr>
            <p:cNvPr id="15" name="Right Arrow 14"/>
            <p:cNvSpPr/>
            <p:nvPr/>
          </p:nvSpPr>
          <p:spPr bwMode="auto">
            <a:xfrm>
              <a:off x="4779818" y="2938782"/>
              <a:ext cx="472739" cy="268577"/>
            </a:xfrm>
            <a:prstGeom prst="rightArrow">
              <a:avLst/>
            </a:prstGeom>
            <a:solidFill>
              <a:srgbClr val="A0F737"/>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6" name="Right Arrow 15"/>
            <p:cNvSpPr/>
            <p:nvPr/>
          </p:nvSpPr>
          <p:spPr bwMode="auto">
            <a:xfrm>
              <a:off x="8126604" y="2934112"/>
              <a:ext cx="472739" cy="268577"/>
            </a:xfrm>
            <a:prstGeom prst="rightArrow">
              <a:avLst/>
            </a:prstGeom>
            <a:solidFill>
              <a:srgbClr val="FF9900"/>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Balanced Vane Pump</a:t>
            </a:r>
            <a:endParaRPr lang="en-US" sz="1200" b="1" dirty="0" smtClean="0">
              <a:latin typeface="Calibri" pitchFamily="34" charset="0"/>
              <a:cs typeface="Calibri" pitchFamily="34" charset="0"/>
            </a:endParaRPr>
          </a:p>
        </p:txBody>
      </p:sp>
      <p:pic>
        <p:nvPicPr>
          <p:cNvPr id="95238" name="Picture 6" descr="balanced-vane-pump"/>
          <p:cNvPicPr>
            <a:picLocks noChangeAspect="1" noChangeArrowheads="1"/>
          </p:cNvPicPr>
          <p:nvPr/>
        </p:nvPicPr>
        <p:blipFill>
          <a:blip r:embed="rId2" cstate="print"/>
          <a:srcRect/>
          <a:stretch>
            <a:fillRect/>
          </a:stretch>
        </p:blipFill>
        <p:spPr bwMode="auto">
          <a:xfrm>
            <a:off x="872836" y="256003"/>
            <a:ext cx="7453746" cy="636647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Balanced Vane Pump</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552199" y="1490684"/>
            <a:ext cx="2578928" cy="4108817"/>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A balanced vane pump is one which has two intakes and two outlets diametrically opposite each other.</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This produces complete hydraulic balance and minimum side load is exerted on the bearings. This permits the pump to operate at a higher pressure.</a:t>
            </a:r>
          </a:p>
        </p:txBody>
      </p:sp>
      <p:pic>
        <p:nvPicPr>
          <p:cNvPr id="95238" name="Picture 6" descr="balanced-vane-pump"/>
          <p:cNvPicPr>
            <a:picLocks noChangeAspect="1" noChangeArrowheads="1"/>
          </p:cNvPicPr>
          <p:nvPr/>
        </p:nvPicPr>
        <p:blipFill>
          <a:blip r:embed="rId2" cstate="print"/>
          <a:srcRect/>
          <a:stretch>
            <a:fillRect/>
          </a:stretch>
        </p:blipFill>
        <p:spPr bwMode="auto">
          <a:xfrm>
            <a:off x="3578367" y="1325407"/>
            <a:ext cx="4859051" cy="4285683"/>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Balanced Vane Pump</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718451" y="1324429"/>
            <a:ext cx="2371113" cy="4662815"/>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Instead of the circular cam ring, a balanced design vane pump has an elliptic housing, which forms two separate pumping chambers on opposite sides of the rotor.</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One disadvantage of a balanced vane pumps is that it can not be designed as a variable displacement unit.</a:t>
            </a:r>
          </a:p>
        </p:txBody>
      </p:sp>
      <p:pic>
        <p:nvPicPr>
          <p:cNvPr id="12" name="Picture 6" descr="balanced-vane-pump"/>
          <p:cNvPicPr>
            <a:picLocks noChangeAspect="1" noChangeArrowheads="1"/>
          </p:cNvPicPr>
          <p:nvPr/>
        </p:nvPicPr>
        <p:blipFill>
          <a:blip r:embed="rId2" cstate="print"/>
          <a:srcRect/>
          <a:stretch>
            <a:fillRect/>
          </a:stretch>
        </p:blipFill>
        <p:spPr bwMode="auto">
          <a:xfrm>
            <a:off x="3532910" y="1149092"/>
            <a:ext cx="5112328" cy="450907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3600" b="1" dirty="0" smtClean="0">
                <a:latin typeface="Calibri" pitchFamily="34" charset="0"/>
                <a:cs typeface="Calibri" pitchFamily="34" charset="0"/>
              </a:rPr>
              <a:t>Piston Pump Types</a:t>
            </a:r>
            <a:endParaRPr lang="en-US" sz="1600" b="1" dirty="0" smtClean="0">
              <a:latin typeface="Calibri" pitchFamily="34" charset="0"/>
              <a:cs typeface="Calibri" pitchFamily="34" charset="0"/>
            </a:endParaRPr>
          </a:p>
        </p:txBody>
      </p:sp>
      <p:sp>
        <p:nvSpPr>
          <p:cNvPr id="3075" name="Text Box 10"/>
          <p:cNvSpPr txBox="1">
            <a:spLocks noChangeArrowheads="1"/>
          </p:cNvSpPr>
          <p:nvPr/>
        </p:nvSpPr>
        <p:spPr bwMode="auto">
          <a:xfrm>
            <a:off x="609602" y="1593265"/>
            <a:ext cx="3289298" cy="4385816"/>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A piston pump works on the principle that a reciprocating piston can draw in fluid when it extends out of a cylinder bore, and discharges it when it retracts into the bore.   This principle can be applied to pump fluid, but the resulting flow will suffer from large pulsations.</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In order to reduce pulsations, a series of reciprocating piston pumps working with a time shift between them need to be utilized.</a:t>
            </a:r>
          </a:p>
        </p:txBody>
      </p:sp>
      <p:grpSp>
        <p:nvGrpSpPr>
          <p:cNvPr id="6" name="Group 88"/>
          <p:cNvGrpSpPr/>
          <p:nvPr/>
        </p:nvGrpSpPr>
        <p:grpSpPr>
          <a:xfrm>
            <a:off x="5884315" y="1620959"/>
            <a:ext cx="2054339" cy="1724101"/>
            <a:chOff x="1244600" y="4111104"/>
            <a:chExt cx="2941782" cy="2476280"/>
          </a:xfrm>
        </p:grpSpPr>
        <p:sp>
          <p:nvSpPr>
            <p:cNvPr id="64" name="Rectangle 63"/>
            <p:cNvSpPr/>
            <p:nvPr/>
          </p:nvSpPr>
          <p:spPr bwMode="auto">
            <a:xfrm>
              <a:off x="1468740" y="4212505"/>
              <a:ext cx="2717642" cy="1785798"/>
            </a:xfrm>
            <a:prstGeom prst="rect">
              <a:avLst/>
            </a:prstGeom>
            <a:solidFill>
              <a:schemeClr val="accent2">
                <a:lumMod val="40000"/>
                <a:lumOff val="6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67" name="Freeform 66"/>
            <p:cNvSpPr/>
            <p:nvPr/>
          </p:nvSpPr>
          <p:spPr bwMode="auto">
            <a:xfrm>
              <a:off x="1468740" y="4374012"/>
              <a:ext cx="2439344" cy="1472013"/>
            </a:xfrm>
            <a:custGeom>
              <a:avLst/>
              <a:gdLst>
                <a:gd name="connsiteX0" fmla="*/ 1242060 w 2202180"/>
                <a:gd name="connsiteY0" fmla="*/ 342900 h 2194560"/>
                <a:gd name="connsiteX1" fmla="*/ 1242060 w 2202180"/>
                <a:gd name="connsiteY1" fmla="*/ 342900 h 2194560"/>
                <a:gd name="connsiteX2" fmla="*/ 1242060 w 2202180"/>
                <a:gd name="connsiteY2" fmla="*/ 0 h 2194560"/>
                <a:gd name="connsiteX3" fmla="*/ 2186940 w 2202180"/>
                <a:gd name="connsiteY3" fmla="*/ 0 h 2194560"/>
                <a:gd name="connsiteX4" fmla="*/ 2202180 w 2202180"/>
                <a:gd name="connsiteY4" fmla="*/ 2194560 h 2194560"/>
                <a:gd name="connsiteX5" fmla="*/ 1234440 w 2202180"/>
                <a:gd name="connsiteY5" fmla="*/ 2194560 h 2194560"/>
                <a:gd name="connsiteX6" fmla="*/ 1234440 w 2202180"/>
                <a:gd name="connsiteY6" fmla="*/ 1691640 h 2194560"/>
                <a:gd name="connsiteX7" fmla="*/ 7620 w 2202180"/>
                <a:gd name="connsiteY7" fmla="*/ 1691640 h 2194560"/>
                <a:gd name="connsiteX8" fmla="*/ 0 w 2202180"/>
                <a:gd name="connsiteY8" fmla="*/ 350520 h 2194560"/>
                <a:gd name="connsiteX9" fmla="*/ 1242060 w 2202180"/>
                <a:gd name="connsiteY9" fmla="*/ 342900 h 2194560"/>
                <a:gd name="connsiteX0" fmla="*/ 1295400 w 2202180"/>
                <a:gd name="connsiteY0" fmla="*/ 228600 h 2194560"/>
                <a:gd name="connsiteX1" fmla="*/ 1242060 w 2202180"/>
                <a:gd name="connsiteY1" fmla="*/ 342900 h 2194560"/>
                <a:gd name="connsiteX2" fmla="*/ 1242060 w 2202180"/>
                <a:gd name="connsiteY2" fmla="*/ 0 h 2194560"/>
                <a:gd name="connsiteX3" fmla="*/ 2186940 w 2202180"/>
                <a:gd name="connsiteY3" fmla="*/ 0 h 2194560"/>
                <a:gd name="connsiteX4" fmla="*/ 2202180 w 2202180"/>
                <a:gd name="connsiteY4" fmla="*/ 2194560 h 2194560"/>
                <a:gd name="connsiteX5" fmla="*/ 1234440 w 2202180"/>
                <a:gd name="connsiteY5" fmla="*/ 2194560 h 2194560"/>
                <a:gd name="connsiteX6" fmla="*/ 1234440 w 2202180"/>
                <a:gd name="connsiteY6" fmla="*/ 1691640 h 2194560"/>
                <a:gd name="connsiteX7" fmla="*/ 7620 w 2202180"/>
                <a:gd name="connsiteY7" fmla="*/ 1691640 h 2194560"/>
                <a:gd name="connsiteX8" fmla="*/ 0 w 2202180"/>
                <a:gd name="connsiteY8" fmla="*/ 350520 h 2194560"/>
                <a:gd name="connsiteX9" fmla="*/ 1295400 w 2202180"/>
                <a:gd name="connsiteY9" fmla="*/ 228600 h 2194560"/>
                <a:gd name="connsiteX0" fmla="*/ 1295400 w 2202180"/>
                <a:gd name="connsiteY0" fmla="*/ 228600 h 2194560"/>
                <a:gd name="connsiteX1" fmla="*/ 1242060 w 2202180"/>
                <a:gd name="connsiteY1" fmla="*/ 342900 h 2194560"/>
                <a:gd name="connsiteX2" fmla="*/ 1242060 w 2202180"/>
                <a:gd name="connsiteY2" fmla="*/ 0 h 2194560"/>
                <a:gd name="connsiteX3" fmla="*/ 2186940 w 2202180"/>
                <a:gd name="connsiteY3" fmla="*/ 0 h 2194560"/>
                <a:gd name="connsiteX4" fmla="*/ 2202180 w 2202180"/>
                <a:gd name="connsiteY4" fmla="*/ 2194560 h 2194560"/>
                <a:gd name="connsiteX5" fmla="*/ 1234440 w 2202180"/>
                <a:gd name="connsiteY5" fmla="*/ 2194560 h 2194560"/>
                <a:gd name="connsiteX6" fmla="*/ 1234440 w 2202180"/>
                <a:gd name="connsiteY6" fmla="*/ 1691640 h 2194560"/>
                <a:gd name="connsiteX7" fmla="*/ 7620 w 2202180"/>
                <a:gd name="connsiteY7" fmla="*/ 1691640 h 2194560"/>
                <a:gd name="connsiteX8" fmla="*/ 0 w 2202180"/>
                <a:gd name="connsiteY8" fmla="*/ 228600 h 2194560"/>
                <a:gd name="connsiteX9" fmla="*/ 1295400 w 2202180"/>
                <a:gd name="connsiteY9" fmla="*/ 228600 h 2194560"/>
                <a:gd name="connsiteX0" fmla="*/ 1295400 w 2202180"/>
                <a:gd name="connsiteY0" fmla="*/ 228600 h 2194560"/>
                <a:gd name="connsiteX1" fmla="*/ 124206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34440 w 2202180"/>
                <a:gd name="connsiteY5" fmla="*/ 1691640 h 2194560"/>
                <a:gd name="connsiteX6" fmla="*/ 7620 w 2202180"/>
                <a:gd name="connsiteY6" fmla="*/ 1691640 h 2194560"/>
                <a:gd name="connsiteX7" fmla="*/ 0 w 2202180"/>
                <a:gd name="connsiteY7" fmla="*/ 228600 h 2194560"/>
                <a:gd name="connsiteX8" fmla="*/ 1295400 w 2202180"/>
                <a:gd name="connsiteY8" fmla="*/ 228600 h 2194560"/>
                <a:gd name="connsiteX0" fmla="*/ 1219200 w 2202180"/>
                <a:gd name="connsiteY0" fmla="*/ 228600 h 2194560"/>
                <a:gd name="connsiteX1" fmla="*/ 124206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34440 w 2202180"/>
                <a:gd name="connsiteY5" fmla="*/ 1691640 h 2194560"/>
                <a:gd name="connsiteX6" fmla="*/ 7620 w 2202180"/>
                <a:gd name="connsiteY6" fmla="*/ 1691640 h 2194560"/>
                <a:gd name="connsiteX7" fmla="*/ 0 w 2202180"/>
                <a:gd name="connsiteY7" fmla="*/ 228600 h 2194560"/>
                <a:gd name="connsiteX8" fmla="*/ 1219200 w 2202180"/>
                <a:gd name="connsiteY8" fmla="*/ 228600 h 2194560"/>
                <a:gd name="connsiteX0" fmla="*/ 1219200 w 2202180"/>
                <a:gd name="connsiteY0" fmla="*/ 2286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34440 w 2202180"/>
                <a:gd name="connsiteY5" fmla="*/ 1691640 h 2194560"/>
                <a:gd name="connsiteX6" fmla="*/ 7620 w 2202180"/>
                <a:gd name="connsiteY6" fmla="*/ 1691640 h 2194560"/>
                <a:gd name="connsiteX7" fmla="*/ 0 w 2202180"/>
                <a:gd name="connsiteY7" fmla="*/ 228600 h 2194560"/>
                <a:gd name="connsiteX8" fmla="*/ 1219200 w 2202180"/>
                <a:gd name="connsiteY8" fmla="*/ 228600 h 2194560"/>
                <a:gd name="connsiteX0" fmla="*/ 1219200 w 2202180"/>
                <a:gd name="connsiteY0" fmla="*/ 3048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34440 w 2202180"/>
                <a:gd name="connsiteY5" fmla="*/ 1691640 h 2194560"/>
                <a:gd name="connsiteX6" fmla="*/ 7620 w 2202180"/>
                <a:gd name="connsiteY6" fmla="*/ 1691640 h 2194560"/>
                <a:gd name="connsiteX7" fmla="*/ 0 w 2202180"/>
                <a:gd name="connsiteY7" fmla="*/ 228600 h 2194560"/>
                <a:gd name="connsiteX8" fmla="*/ 1219200 w 2202180"/>
                <a:gd name="connsiteY8" fmla="*/ 304800 h 2194560"/>
                <a:gd name="connsiteX0" fmla="*/ 1219200 w 2202180"/>
                <a:gd name="connsiteY0" fmla="*/ 3048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34440 w 2202180"/>
                <a:gd name="connsiteY5" fmla="*/ 1691640 h 2194560"/>
                <a:gd name="connsiteX6" fmla="*/ 7620 w 2202180"/>
                <a:gd name="connsiteY6" fmla="*/ 1691640 h 2194560"/>
                <a:gd name="connsiteX7" fmla="*/ 0 w 2202180"/>
                <a:gd name="connsiteY7" fmla="*/ 304800 h 2194560"/>
                <a:gd name="connsiteX8" fmla="*/ 1219200 w 2202180"/>
                <a:gd name="connsiteY8" fmla="*/ 304800 h 2194560"/>
                <a:gd name="connsiteX0" fmla="*/ 1219200 w 2202180"/>
                <a:gd name="connsiteY0" fmla="*/ 3048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19200 w 2202180"/>
                <a:gd name="connsiteY5" fmla="*/ 1905000 h 2194560"/>
                <a:gd name="connsiteX6" fmla="*/ 7620 w 2202180"/>
                <a:gd name="connsiteY6" fmla="*/ 1691640 h 2194560"/>
                <a:gd name="connsiteX7" fmla="*/ 0 w 2202180"/>
                <a:gd name="connsiteY7" fmla="*/ 304800 h 2194560"/>
                <a:gd name="connsiteX8" fmla="*/ 1219200 w 2202180"/>
                <a:gd name="connsiteY8" fmla="*/ 304800 h 2194560"/>
                <a:gd name="connsiteX0" fmla="*/ 1219200 w 2202180"/>
                <a:gd name="connsiteY0" fmla="*/ 3048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19200 w 2202180"/>
                <a:gd name="connsiteY5" fmla="*/ 1905000 h 2194560"/>
                <a:gd name="connsiteX6" fmla="*/ 0 w 2202180"/>
                <a:gd name="connsiteY6" fmla="*/ 1828800 h 2194560"/>
                <a:gd name="connsiteX7" fmla="*/ 0 w 2202180"/>
                <a:gd name="connsiteY7" fmla="*/ 304800 h 2194560"/>
                <a:gd name="connsiteX8" fmla="*/ 1219200 w 2202180"/>
                <a:gd name="connsiteY8" fmla="*/ 304800 h 2194560"/>
                <a:gd name="connsiteX0" fmla="*/ 1219200 w 2202180"/>
                <a:gd name="connsiteY0" fmla="*/ 3048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19200 w 2202180"/>
                <a:gd name="connsiteY5" fmla="*/ 1905000 h 2194560"/>
                <a:gd name="connsiteX6" fmla="*/ 0 w 2202180"/>
                <a:gd name="connsiteY6" fmla="*/ 1905000 h 2194560"/>
                <a:gd name="connsiteX7" fmla="*/ 0 w 2202180"/>
                <a:gd name="connsiteY7" fmla="*/ 304800 h 2194560"/>
                <a:gd name="connsiteX8" fmla="*/ 1219200 w 2202180"/>
                <a:gd name="connsiteY8" fmla="*/ 304800 h 2194560"/>
                <a:gd name="connsiteX0" fmla="*/ 1219200 w 2202180"/>
                <a:gd name="connsiteY0" fmla="*/ 304800 h 2209800"/>
                <a:gd name="connsiteX1" fmla="*/ 1219200 w 2202180"/>
                <a:gd name="connsiteY1" fmla="*/ 0 h 2209800"/>
                <a:gd name="connsiteX2" fmla="*/ 2186940 w 2202180"/>
                <a:gd name="connsiteY2" fmla="*/ 0 h 2209800"/>
                <a:gd name="connsiteX3" fmla="*/ 2202180 w 2202180"/>
                <a:gd name="connsiteY3" fmla="*/ 2194560 h 2209800"/>
                <a:gd name="connsiteX4" fmla="*/ 1219200 w 2202180"/>
                <a:gd name="connsiteY4" fmla="*/ 2209800 h 2209800"/>
                <a:gd name="connsiteX5" fmla="*/ 1219200 w 2202180"/>
                <a:gd name="connsiteY5" fmla="*/ 1905000 h 2209800"/>
                <a:gd name="connsiteX6" fmla="*/ 0 w 2202180"/>
                <a:gd name="connsiteY6" fmla="*/ 1905000 h 2209800"/>
                <a:gd name="connsiteX7" fmla="*/ 0 w 2202180"/>
                <a:gd name="connsiteY7" fmla="*/ 304800 h 2209800"/>
                <a:gd name="connsiteX8" fmla="*/ 1219200 w 2202180"/>
                <a:gd name="connsiteY8" fmla="*/ 304800 h 2209800"/>
                <a:gd name="connsiteX0" fmla="*/ 1219200 w 2202180"/>
                <a:gd name="connsiteY0" fmla="*/ 304800 h 2209800"/>
                <a:gd name="connsiteX1" fmla="*/ 1219200 w 2202180"/>
                <a:gd name="connsiteY1" fmla="*/ 0 h 2209800"/>
                <a:gd name="connsiteX2" fmla="*/ 2186940 w 2202180"/>
                <a:gd name="connsiteY2" fmla="*/ 0 h 2209800"/>
                <a:gd name="connsiteX3" fmla="*/ 2202180 w 2202180"/>
                <a:gd name="connsiteY3" fmla="*/ 2194560 h 2209800"/>
                <a:gd name="connsiteX4" fmla="*/ 1219200 w 2202180"/>
                <a:gd name="connsiteY4" fmla="*/ 2209800 h 2209800"/>
                <a:gd name="connsiteX5" fmla="*/ 1219200 w 2202180"/>
                <a:gd name="connsiteY5" fmla="*/ 1905000 h 2209800"/>
                <a:gd name="connsiteX6" fmla="*/ 0 w 2202180"/>
                <a:gd name="connsiteY6" fmla="*/ 1905000 h 2209800"/>
                <a:gd name="connsiteX7" fmla="*/ 0 w 2202180"/>
                <a:gd name="connsiteY7" fmla="*/ 304800 h 2209800"/>
                <a:gd name="connsiteX8" fmla="*/ 1219200 w 2202180"/>
                <a:gd name="connsiteY8" fmla="*/ 304800 h 2209800"/>
                <a:gd name="connsiteX0" fmla="*/ 1219200 w 2202180"/>
                <a:gd name="connsiteY0" fmla="*/ 304800 h 2209800"/>
                <a:gd name="connsiteX1" fmla="*/ 1219200 w 2202180"/>
                <a:gd name="connsiteY1" fmla="*/ 0 h 2209800"/>
                <a:gd name="connsiteX2" fmla="*/ 2186940 w 2202180"/>
                <a:gd name="connsiteY2" fmla="*/ 0 h 2209800"/>
                <a:gd name="connsiteX3" fmla="*/ 2202180 w 2202180"/>
                <a:gd name="connsiteY3" fmla="*/ 2194560 h 2209800"/>
                <a:gd name="connsiteX4" fmla="*/ 1219200 w 2202180"/>
                <a:gd name="connsiteY4" fmla="*/ 2209800 h 2209800"/>
                <a:gd name="connsiteX5" fmla="*/ 1219200 w 2202180"/>
                <a:gd name="connsiteY5" fmla="*/ 1905000 h 2209800"/>
                <a:gd name="connsiteX6" fmla="*/ 0 w 2202180"/>
                <a:gd name="connsiteY6" fmla="*/ 1905000 h 2209800"/>
                <a:gd name="connsiteX7" fmla="*/ 0 w 2202180"/>
                <a:gd name="connsiteY7" fmla="*/ 304800 h 2209800"/>
                <a:gd name="connsiteX8" fmla="*/ 1219200 w 2202180"/>
                <a:gd name="connsiteY8" fmla="*/ 304800 h 2209800"/>
                <a:gd name="connsiteX0" fmla="*/ 2133600 w 3116580"/>
                <a:gd name="connsiteY0" fmla="*/ 304800 h 2209800"/>
                <a:gd name="connsiteX1" fmla="*/ 2133600 w 3116580"/>
                <a:gd name="connsiteY1" fmla="*/ 0 h 2209800"/>
                <a:gd name="connsiteX2" fmla="*/ 3101340 w 3116580"/>
                <a:gd name="connsiteY2" fmla="*/ 0 h 2209800"/>
                <a:gd name="connsiteX3" fmla="*/ 3116580 w 3116580"/>
                <a:gd name="connsiteY3" fmla="*/ 2194560 h 2209800"/>
                <a:gd name="connsiteX4" fmla="*/ 2133600 w 3116580"/>
                <a:gd name="connsiteY4" fmla="*/ 2209800 h 2209800"/>
                <a:gd name="connsiteX5" fmla="*/ 2133600 w 3116580"/>
                <a:gd name="connsiteY5" fmla="*/ 1905000 h 2209800"/>
                <a:gd name="connsiteX6" fmla="*/ 914400 w 3116580"/>
                <a:gd name="connsiteY6" fmla="*/ 1905000 h 2209800"/>
                <a:gd name="connsiteX7" fmla="*/ 0 w 3116580"/>
                <a:gd name="connsiteY7" fmla="*/ 304800 h 2209800"/>
                <a:gd name="connsiteX8" fmla="*/ 2133600 w 3116580"/>
                <a:gd name="connsiteY8" fmla="*/ 304800 h 2209800"/>
                <a:gd name="connsiteX0" fmla="*/ 2133600 w 3116580"/>
                <a:gd name="connsiteY0" fmla="*/ 304800 h 2209800"/>
                <a:gd name="connsiteX1" fmla="*/ 2133600 w 3116580"/>
                <a:gd name="connsiteY1" fmla="*/ 0 h 2209800"/>
                <a:gd name="connsiteX2" fmla="*/ 3101340 w 3116580"/>
                <a:gd name="connsiteY2" fmla="*/ 0 h 2209800"/>
                <a:gd name="connsiteX3" fmla="*/ 3116580 w 3116580"/>
                <a:gd name="connsiteY3" fmla="*/ 2194560 h 2209800"/>
                <a:gd name="connsiteX4" fmla="*/ 2133600 w 3116580"/>
                <a:gd name="connsiteY4" fmla="*/ 2209800 h 2209800"/>
                <a:gd name="connsiteX5" fmla="*/ 2133600 w 3116580"/>
                <a:gd name="connsiteY5" fmla="*/ 1905000 h 2209800"/>
                <a:gd name="connsiteX6" fmla="*/ 0 w 3116580"/>
                <a:gd name="connsiteY6" fmla="*/ 1905000 h 2209800"/>
                <a:gd name="connsiteX7" fmla="*/ 0 w 3116580"/>
                <a:gd name="connsiteY7" fmla="*/ 304800 h 2209800"/>
                <a:gd name="connsiteX8" fmla="*/ 2133600 w 3116580"/>
                <a:gd name="connsiteY8" fmla="*/ 3048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6580" h="2209800">
                  <a:moveTo>
                    <a:pt x="2133600" y="304800"/>
                  </a:moveTo>
                  <a:lnTo>
                    <a:pt x="2133600" y="0"/>
                  </a:lnTo>
                  <a:lnTo>
                    <a:pt x="3101340" y="0"/>
                  </a:lnTo>
                  <a:lnTo>
                    <a:pt x="3116580" y="2194560"/>
                  </a:lnTo>
                  <a:lnTo>
                    <a:pt x="2133600" y="2209800"/>
                  </a:lnTo>
                  <a:lnTo>
                    <a:pt x="2133600" y="1905000"/>
                  </a:lnTo>
                  <a:lnTo>
                    <a:pt x="0" y="1905000"/>
                  </a:lnTo>
                  <a:lnTo>
                    <a:pt x="0" y="304800"/>
                  </a:lnTo>
                  <a:lnTo>
                    <a:pt x="2133600" y="304800"/>
                  </a:lnTo>
                  <a:close/>
                </a:path>
              </a:pathLst>
            </a:cu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70" name="Rectangle 69"/>
            <p:cNvSpPr/>
            <p:nvPr/>
          </p:nvSpPr>
          <p:spPr bwMode="auto">
            <a:xfrm>
              <a:off x="1468740" y="4272494"/>
              <a:ext cx="357850" cy="167504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cxnSp>
          <p:nvCxnSpPr>
            <p:cNvPr id="71" name="Straight Connector 70"/>
            <p:cNvCxnSpPr/>
            <p:nvPr/>
          </p:nvCxnSpPr>
          <p:spPr bwMode="auto">
            <a:xfrm>
              <a:off x="1468740" y="4221735"/>
              <a:ext cx="0" cy="17765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a:off x="1826590" y="4577049"/>
              <a:ext cx="0" cy="106594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73" name="Right Arrow 72"/>
            <p:cNvSpPr/>
            <p:nvPr/>
          </p:nvSpPr>
          <p:spPr bwMode="auto">
            <a:xfrm rot="16200000">
              <a:off x="3340727" y="6200103"/>
              <a:ext cx="529051" cy="245512"/>
            </a:xfrm>
            <a:prstGeom prst="rightArrow">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74" name="Rectangle 73"/>
            <p:cNvSpPr/>
            <p:nvPr/>
          </p:nvSpPr>
          <p:spPr bwMode="auto">
            <a:xfrm>
              <a:off x="1832676" y="4587900"/>
              <a:ext cx="910524" cy="1038200"/>
            </a:xfrm>
            <a:prstGeom prst="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75" name="Left-Right-Up Arrow 74"/>
            <p:cNvSpPr/>
            <p:nvPr/>
          </p:nvSpPr>
          <p:spPr bwMode="auto">
            <a:xfrm rot="16200000">
              <a:off x="1599943" y="4221706"/>
              <a:ext cx="1065940" cy="1776625"/>
            </a:xfrm>
            <a:prstGeom prst="leftRightUpArrow">
              <a:avLst>
                <a:gd name="adj1" fmla="val 26250"/>
                <a:gd name="adj2" fmla="val 13125"/>
                <a:gd name="adj3" fmla="val 0"/>
              </a:avLst>
            </a:prstGeom>
            <a:solidFill>
              <a:srgbClr val="92D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nvGrpSpPr>
            <p:cNvPr id="7" name="Group 81"/>
            <p:cNvGrpSpPr/>
            <p:nvPr/>
          </p:nvGrpSpPr>
          <p:grpSpPr>
            <a:xfrm>
              <a:off x="3246137" y="4111104"/>
              <a:ext cx="374571" cy="300149"/>
              <a:chOff x="3418857" y="3963784"/>
              <a:chExt cx="374571" cy="300149"/>
            </a:xfrm>
          </p:grpSpPr>
          <p:sp>
            <p:nvSpPr>
              <p:cNvPr id="61" name="Flowchart: Terminator 60"/>
              <p:cNvSpPr/>
              <p:nvPr/>
            </p:nvSpPr>
            <p:spPr bwMode="auto">
              <a:xfrm>
                <a:off x="3418857" y="3963784"/>
                <a:ext cx="374571" cy="81217"/>
              </a:xfrm>
              <a:prstGeom prst="flowChartTerminator">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62" name="Round Single Corner Rectangle 61"/>
              <p:cNvSpPr/>
              <p:nvPr/>
            </p:nvSpPr>
            <p:spPr bwMode="auto">
              <a:xfrm>
                <a:off x="3551518" y="4040591"/>
                <a:ext cx="109250" cy="223342"/>
              </a:xfrm>
              <a:prstGeom prst="round1Rect">
                <a:avLst/>
              </a:prstGeom>
              <a:solidFill>
                <a:schemeClr val="tx2">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sp>
          <p:nvSpPr>
            <p:cNvPr id="83" name="Rectangle 82"/>
            <p:cNvSpPr/>
            <p:nvPr/>
          </p:nvSpPr>
          <p:spPr bwMode="auto">
            <a:xfrm>
              <a:off x="3503930" y="5709920"/>
              <a:ext cx="171450" cy="2743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nvGrpSpPr>
            <p:cNvPr id="9" name="Group 56"/>
            <p:cNvGrpSpPr/>
            <p:nvPr/>
          </p:nvGrpSpPr>
          <p:grpSpPr>
            <a:xfrm>
              <a:off x="3412724" y="5497199"/>
              <a:ext cx="352880" cy="270722"/>
              <a:chOff x="5084616" y="5721020"/>
              <a:chExt cx="665019" cy="623449"/>
            </a:xfrm>
            <a:solidFill>
              <a:schemeClr val="tx2">
                <a:lumMod val="75000"/>
                <a:lumOff val="25000"/>
              </a:schemeClr>
            </a:solidFill>
          </p:grpSpPr>
          <p:sp>
            <p:nvSpPr>
              <p:cNvPr id="78" name="Flowchart: Terminator 77"/>
              <p:cNvSpPr/>
              <p:nvPr/>
            </p:nvSpPr>
            <p:spPr bwMode="auto">
              <a:xfrm>
                <a:off x="5084616" y="5721020"/>
                <a:ext cx="665019" cy="166254"/>
              </a:xfrm>
              <a:prstGeom prst="flowChartTerminator">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79" name="Round Single Corner Rectangle 78"/>
              <p:cNvSpPr/>
              <p:nvPr/>
            </p:nvSpPr>
            <p:spPr bwMode="auto">
              <a:xfrm>
                <a:off x="5320143" y="5887274"/>
                <a:ext cx="193965" cy="457195"/>
              </a:xfrm>
              <a:prstGeom prst="round1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sp>
          <p:nvSpPr>
            <p:cNvPr id="87" name="Text Box 22"/>
            <p:cNvSpPr txBox="1">
              <a:spLocks noChangeArrowheads="1"/>
            </p:cNvSpPr>
            <p:nvPr/>
          </p:nvSpPr>
          <p:spPr bwMode="auto">
            <a:xfrm>
              <a:off x="2279798" y="6141394"/>
              <a:ext cx="856106" cy="304554"/>
            </a:xfrm>
            <a:prstGeom prst="rect">
              <a:avLst/>
            </a:prstGeom>
            <a:noFill/>
            <a:ln w="9525">
              <a:noFill/>
              <a:miter lim="800000"/>
              <a:headEnd/>
              <a:tailEnd/>
            </a:ln>
            <a:effectLst/>
          </p:spPr>
          <p:txBody>
            <a:bodyPr wrap="none" lIns="0" tIns="0" rIns="0" bIns="0" anchor="ctr" anchorCtr="1">
              <a:noAutofit/>
            </a:bodyPr>
            <a:lstStyle/>
            <a:p>
              <a:pPr algn="ctr">
                <a:spcBef>
                  <a:spcPts val="0"/>
                </a:spcBef>
              </a:pPr>
              <a:r>
                <a:rPr lang="en-US" b="1" baseline="0" dirty="0" smtClean="0">
                  <a:latin typeface="Calibri" pitchFamily="34" charset="0"/>
                  <a:cs typeface="Calibri" pitchFamily="34" charset="0"/>
                </a:rPr>
                <a:t>Suction</a:t>
              </a:r>
              <a:endParaRPr lang="en-US" b="1" baseline="0" dirty="0">
                <a:latin typeface="Monotype Corsiva" pitchFamily="66" charset="0"/>
                <a:ea typeface="Tahoma" pitchFamily="34" charset="0"/>
                <a:cs typeface="Tahoma" pitchFamily="34" charset="0"/>
              </a:endParaRPr>
            </a:p>
          </p:txBody>
        </p:sp>
        <p:sp>
          <p:nvSpPr>
            <p:cNvPr id="65" name="Right Arrow 64"/>
            <p:cNvSpPr/>
            <p:nvPr/>
          </p:nvSpPr>
          <p:spPr bwMode="auto">
            <a:xfrm flipH="1">
              <a:off x="1384942" y="5013847"/>
              <a:ext cx="374203" cy="191527"/>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grpSp>
        <p:nvGrpSpPr>
          <p:cNvPr id="52" name="Group 51"/>
          <p:cNvGrpSpPr/>
          <p:nvPr/>
        </p:nvGrpSpPr>
        <p:grpSpPr>
          <a:xfrm>
            <a:off x="5664047" y="3925684"/>
            <a:ext cx="2536976" cy="2302055"/>
            <a:chOff x="5867247" y="3811384"/>
            <a:chExt cx="2536976" cy="2302055"/>
          </a:xfrm>
        </p:grpSpPr>
        <p:sp>
          <p:nvSpPr>
            <p:cNvPr id="45" name="Rectangle 44"/>
            <p:cNvSpPr/>
            <p:nvPr/>
          </p:nvSpPr>
          <p:spPr bwMode="auto">
            <a:xfrm>
              <a:off x="7686675" y="3968750"/>
              <a:ext cx="171450" cy="420514"/>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nvGrpSpPr>
            <p:cNvPr id="2" name="Group 45"/>
            <p:cNvGrpSpPr/>
            <p:nvPr/>
          </p:nvGrpSpPr>
          <p:grpSpPr>
            <a:xfrm>
              <a:off x="7581282" y="3811384"/>
              <a:ext cx="374571" cy="300149"/>
              <a:chOff x="5109214" y="5562740"/>
              <a:chExt cx="665019" cy="614430"/>
            </a:xfrm>
          </p:grpSpPr>
          <p:sp>
            <p:nvSpPr>
              <p:cNvPr id="47" name="Flowchart: Terminator 46"/>
              <p:cNvSpPr/>
              <p:nvPr/>
            </p:nvSpPr>
            <p:spPr bwMode="auto">
              <a:xfrm>
                <a:off x="5109214" y="5562740"/>
                <a:ext cx="665019" cy="166258"/>
              </a:xfrm>
              <a:prstGeom prst="flowChartTerminator">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48" name="Round Single Corner Rectangle 47"/>
              <p:cNvSpPr/>
              <p:nvPr/>
            </p:nvSpPr>
            <p:spPr bwMode="auto">
              <a:xfrm>
                <a:off x="5344743" y="5719970"/>
                <a:ext cx="193964" cy="457200"/>
              </a:xfrm>
              <a:prstGeom prst="round1Rect">
                <a:avLst/>
              </a:prstGeom>
              <a:solidFill>
                <a:schemeClr val="tx2">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sp>
          <p:nvSpPr>
            <p:cNvPr id="22" name="Rectangle 21"/>
            <p:cNvSpPr/>
            <p:nvPr/>
          </p:nvSpPr>
          <p:spPr bwMode="auto">
            <a:xfrm>
              <a:off x="6293283" y="4345176"/>
              <a:ext cx="2110940" cy="1304922"/>
            </a:xfrm>
            <a:prstGeom prst="rect">
              <a:avLst/>
            </a:prstGeom>
            <a:solidFill>
              <a:schemeClr val="accent2">
                <a:lumMod val="40000"/>
                <a:lumOff val="6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80" name="Freeform 79"/>
            <p:cNvSpPr/>
            <p:nvPr/>
          </p:nvSpPr>
          <p:spPr bwMode="auto">
            <a:xfrm>
              <a:off x="6293283" y="4463193"/>
              <a:ext cx="1894771" cy="1075632"/>
            </a:xfrm>
            <a:custGeom>
              <a:avLst/>
              <a:gdLst>
                <a:gd name="connsiteX0" fmla="*/ 1242060 w 2202180"/>
                <a:gd name="connsiteY0" fmla="*/ 342900 h 2194560"/>
                <a:gd name="connsiteX1" fmla="*/ 1242060 w 2202180"/>
                <a:gd name="connsiteY1" fmla="*/ 342900 h 2194560"/>
                <a:gd name="connsiteX2" fmla="*/ 1242060 w 2202180"/>
                <a:gd name="connsiteY2" fmla="*/ 0 h 2194560"/>
                <a:gd name="connsiteX3" fmla="*/ 2186940 w 2202180"/>
                <a:gd name="connsiteY3" fmla="*/ 0 h 2194560"/>
                <a:gd name="connsiteX4" fmla="*/ 2202180 w 2202180"/>
                <a:gd name="connsiteY4" fmla="*/ 2194560 h 2194560"/>
                <a:gd name="connsiteX5" fmla="*/ 1234440 w 2202180"/>
                <a:gd name="connsiteY5" fmla="*/ 2194560 h 2194560"/>
                <a:gd name="connsiteX6" fmla="*/ 1234440 w 2202180"/>
                <a:gd name="connsiteY6" fmla="*/ 1691640 h 2194560"/>
                <a:gd name="connsiteX7" fmla="*/ 7620 w 2202180"/>
                <a:gd name="connsiteY7" fmla="*/ 1691640 h 2194560"/>
                <a:gd name="connsiteX8" fmla="*/ 0 w 2202180"/>
                <a:gd name="connsiteY8" fmla="*/ 350520 h 2194560"/>
                <a:gd name="connsiteX9" fmla="*/ 1242060 w 2202180"/>
                <a:gd name="connsiteY9" fmla="*/ 342900 h 2194560"/>
                <a:gd name="connsiteX0" fmla="*/ 1295400 w 2202180"/>
                <a:gd name="connsiteY0" fmla="*/ 228600 h 2194560"/>
                <a:gd name="connsiteX1" fmla="*/ 1242060 w 2202180"/>
                <a:gd name="connsiteY1" fmla="*/ 342900 h 2194560"/>
                <a:gd name="connsiteX2" fmla="*/ 1242060 w 2202180"/>
                <a:gd name="connsiteY2" fmla="*/ 0 h 2194560"/>
                <a:gd name="connsiteX3" fmla="*/ 2186940 w 2202180"/>
                <a:gd name="connsiteY3" fmla="*/ 0 h 2194560"/>
                <a:gd name="connsiteX4" fmla="*/ 2202180 w 2202180"/>
                <a:gd name="connsiteY4" fmla="*/ 2194560 h 2194560"/>
                <a:gd name="connsiteX5" fmla="*/ 1234440 w 2202180"/>
                <a:gd name="connsiteY5" fmla="*/ 2194560 h 2194560"/>
                <a:gd name="connsiteX6" fmla="*/ 1234440 w 2202180"/>
                <a:gd name="connsiteY6" fmla="*/ 1691640 h 2194560"/>
                <a:gd name="connsiteX7" fmla="*/ 7620 w 2202180"/>
                <a:gd name="connsiteY7" fmla="*/ 1691640 h 2194560"/>
                <a:gd name="connsiteX8" fmla="*/ 0 w 2202180"/>
                <a:gd name="connsiteY8" fmla="*/ 350520 h 2194560"/>
                <a:gd name="connsiteX9" fmla="*/ 1295400 w 2202180"/>
                <a:gd name="connsiteY9" fmla="*/ 228600 h 2194560"/>
                <a:gd name="connsiteX0" fmla="*/ 1295400 w 2202180"/>
                <a:gd name="connsiteY0" fmla="*/ 228600 h 2194560"/>
                <a:gd name="connsiteX1" fmla="*/ 1242060 w 2202180"/>
                <a:gd name="connsiteY1" fmla="*/ 342900 h 2194560"/>
                <a:gd name="connsiteX2" fmla="*/ 1242060 w 2202180"/>
                <a:gd name="connsiteY2" fmla="*/ 0 h 2194560"/>
                <a:gd name="connsiteX3" fmla="*/ 2186940 w 2202180"/>
                <a:gd name="connsiteY3" fmla="*/ 0 h 2194560"/>
                <a:gd name="connsiteX4" fmla="*/ 2202180 w 2202180"/>
                <a:gd name="connsiteY4" fmla="*/ 2194560 h 2194560"/>
                <a:gd name="connsiteX5" fmla="*/ 1234440 w 2202180"/>
                <a:gd name="connsiteY5" fmla="*/ 2194560 h 2194560"/>
                <a:gd name="connsiteX6" fmla="*/ 1234440 w 2202180"/>
                <a:gd name="connsiteY6" fmla="*/ 1691640 h 2194560"/>
                <a:gd name="connsiteX7" fmla="*/ 7620 w 2202180"/>
                <a:gd name="connsiteY7" fmla="*/ 1691640 h 2194560"/>
                <a:gd name="connsiteX8" fmla="*/ 0 w 2202180"/>
                <a:gd name="connsiteY8" fmla="*/ 228600 h 2194560"/>
                <a:gd name="connsiteX9" fmla="*/ 1295400 w 2202180"/>
                <a:gd name="connsiteY9" fmla="*/ 228600 h 2194560"/>
                <a:gd name="connsiteX0" fmla="*/ 1295400 w 2202180"/>
                <a:gd name="connsiteY0" fmla="*/ 228600 h 2194560"/>
                <a:gd name="connsiteX1" fmla="*/ 124206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34440 w 2202180"/>
                <a:gd name="connsiteY5" fmla="*/ 1691640 h 2194560"/>
                <a:gd name="connsiteX6" fmla="*/ 7620 w 2202180"/>
                <a:gd name="connsiteY6" fmla="*/ 1691640 h 2194560"/>
                <a:gd name="connsiteX7" fmla="*/ 0 w 2202180"/>
                <a:gd name="connsiteY7" fmla="*/ 228600 h 2194560"/>
                <a:gd name="connsiteX8" fmla="*/ 1295400 w 2202180"/>
                <a:gd name="connsiteY8" fmla="*/ 228600 h 2194560"/>
                <a:gd name="connsiteX0" fmla="*/ 1219200 w 2202180"/>
                <a:gd name="connsiteY0" fmla="*/ 228600 h 2194560"/>
                <a:gd name="connsiteX1" fmla="*/ 124206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34440 w 2202180"/>
                <a:gd name="connsiteY5" fmla="*/ 1691640 h 2194560"/>
                <a:gd name="connsiteX6" fmla="*/ 7620 w 2202180"/>
                <a:gd name="connsiteY6" fmla="*/ 1691640 h 2194560"/>
                <a:gd name="connsiteX7" fmla="*/ 0 w 2202180"/>
                <a:gd name="connsiteY7" fmla="*/ 228600 h 2194560"/>
                <a:gd name="connsiteX8" fmla="*/ 1219200 w 2202180"/>
                <a:gd name="connsiteY8" fmla="*/ 228600 h 2194560"/>
                <a:gd name="connsiteX0" fmla="*/ 1219200 w 2202180"/>
                <a:gd name="connsiteY0" fmla="*/ 2286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34440 w 2202180"/>
                <a:gd name="connsiteY5" fmla="*/ 1691640 h 2194560"/>
                <a:gd name="connsiteX6" fmla="*/ 7620 w 2202180"/>
                <a:gd name="connsiteY6" fmla="*/ 1691640 h 2194560"/>
                <a:gd name="connsiteX7" fmla="*/ 0 w 2202180"/>
                <a:gd name="connsiteY7" fmla="*/ 228600 h 2194560"/>
                <a:gd name="connsiteX8" fmla="*/ 1219200 w 2202180"/>
                <a:gd name="connsiteY8" fmla="*/ 228600 h 2194560"/>
                <a:gd name="connsiteX0" fmla="*/ 1219200 w 2202180"/>
                <a:gd name="connsiteY0" fmla="*/ 3048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34440 w 2202180"/>
                <a:gd name="connsiteY5" fmla="*/ 1691640 h 2194560"/>
                <a:gd name="connsiteX6" fmla="*/ 7620 w 2202180"/>
                <a:gd name="connsiteY6" fmla="*/ 1691640 h 2194560"/>
                <a:gd name="connsiteX7" fmla="*/ 0 w 2202180"/>
                <a:gd name="connsiteY7" fmla="*/ 228600 h 2194560"/>
                <a:gd name="connsiteX8" fmla="*/ 1219200 w 2202180"/>
                <a:gd name="connsiteY8" fmla="*/ 304800 h 2194560"/>
                <a:gd name="connsiteX0" fmla="*/ 1219200 w 2202180"/>
                <a:gd name="connsiteY0" fmla="*/ 3048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34440 w 2202180"/>
                <a:gd name="connsiteY5" fmla="*/ 1691640 h 2194560"/>
                <a:gd name="connsiteX6" fmla="*/ 7620 w 2202180"/>
                <a:gd name="connsiteY6" fmla="*/ 1691640 h 2194560"/>
                <a:gd name="connsiteX7" fmla="*/ 0 w 2202180"/>
                <a:gd name="connsiteY7" fmla="*/ 304800 h 2194560"/>
                <a:gd name="connsiteX8" fmla="*/ 1219200 w 2202180"/>
                <a:gd name="connsiteY8" fmla="*/ 304800 h 2194560"/>
                <a:gd name="connsiteX0" fmla="*/ 1219200 w 2202180"/>
                <a:gd name="connsiteY0" fmla="*/ 3048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19200 w 2202180"/>
                <a:gd name="connsiteY5" fmla="*/ 1905000 h 2194560"/>
                <a:gd name="connsiteX6" fmla="*/ 7620 w 2202180"/>
                <a:gd name="connsiteY6" fmla="*/ 1691640 h 2194560"/>
                <a:gd name="connsiteX7" fmla="*/ 0 w 2202180"/>
                <a:gd name="connsiteY7" fmla="*/ 304800 h 2194560"/>
                <a:gd name="connsiteX8" fmla="*/ 1219200 w 2202180"/>
                <a:gd name="connsiteY8" fmla="*/ 304800 h 2194560"/>
                <a:gd name="connsiteX0" fmla="*/ 1219200 w 2202180"/>
                <a:gd name="connsiteY0" fmla="*/ 3048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19200 w 2202180"/>
                <a:gd name="connsiteY5" fmla="*/ 1905000 h 2194560"/>
                <a:gd name="connsiteX6" fmla="*/ 0 w 2202180"/>
                <a:gd name="connsiteY6" fmla="*/ 1828800 h 2194560"/>
                <a:gd name="connsiteX7" fmla="*/ 0 w 2202180"/>
                <a:gd name="connsiteY7" fmla="*/ 304800 h 2194560"/>
                <a:gd name="connsiteX8" fmla="*/ 1219200 w 2202180"/>
                <a:gd name="connsiteY8" fmla="*/ 304800 h 2194560"/>
                <a:gd name="connsiteX0" fmla="*/ 1219200 w 2202180"/>
                <a:gd name="connsiteY0" fmla="*/ 3048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19200 w 2202180"/>
                <a:gd name="connsiteY5" fmla="*/ 1905000 h 2194560"/>
                <a:gd name="connsiteX6" fmla="*/ 0 w 2202180"/>
                <a:gd name="connsiteY6" fmla="*/ 1905000 h 2194560"/>
                <a:gd name="connsiteX7" fmla="*/ 0 w 2202180"/>
                <a:gd name="connsiteY7" fmla="*/ 304800 h 2194560"/>
                <a:gd name="connsiteX8" fmla="*/ 1219200 w 2202180"/>
                <a:gd name="connsiteY8" fmla="*/ 304800 h 2194560"/>
                <a:gd name="connsiteX0" fmla="*/ 1219200 w 2202180"/>
                <a:gd name="connsiteY0" fmla="*/ 304800 h 2209800"/>
                <a:gd name="connsiteX1" fmla="*/ 1219200 w 2202180"/>
                <a:gd name="connsiteY1" fmla="*/ 0 h 2209800"/>
                <a:gd name="connsiteX2" fmla="*/ 2186940 w 2202180"/>
                <a:gd name="connsiteY2" fmla="*/ 0 h 2209800"/>
                <a:gd name="connsiteX3" fmla="*/ 2202180 w 2202180"/>
                <a:gd name="connsiteY3" fmla="*/ 2194560 h 2209800"/>
                <a:gd name="connsiteX4" fmla="*/ 1219200 w 2202180"/>
                <a:gd name="connsiteY4" fmla="*/ 2209800 h 2209800"/>
                <a:gd name="connsiteX5" fmla="*/ 1219200 w 2202180"/>
                <a:gd name="connsiteY5" fmla="*/ 1905000 h 2209800"/>
                <a:gd name="connsiteX6" fmla="*/ 0 w 2202180"/>
                <a:gd name="connsiteY6" fmla="*/ 1905000 h 2209800"/>
                <a:gd name="connsiteX7" fmla="*/ 0 w 2202180"/>
                <a:gd name="connsiteY7" fmla="*/ 304800 h 2209800"/>
                <a:gd name="connsiteX8" fmla="*/ 1219200 w 2202180"/>
                <a:gd name="connsiteY8" fmla="*/ 304800 h 2209800"/>
                <a:gd name="connsiteX0" fmla="*/ 1219200 w 2202180"/>
                <a:gd name="connsiteY0" fmla="*/ 304800 h 2209800"/>
                <a:gd name="connsiteX1" fmla="*/ 1219200 w 2202180"/>
                <a:gd name="connsiteY1" fmla="*/ 0 h 2209800"/>
                <a:gd name="connsiteX2" fmla="*/ 2186940 w 2202180"/>
                <a:gd name="connsiteY2" fmla="*/ 0 h 2209800"/>
                <a:gd name="connsiteX3" fmla="*/ 2202180 w 2202180"/>
                <a:gd name="connsiteY3" fmla="*/ 2194560 h 2209800"/>
                <a:gd name="connsiteX4" fmla="*/ 1219200 w 2202180"/>
                <a:gd name="connsiteY4" fmla="*/ 2209800 h 2209800"/>
                <a:gd name="connsiteX5" fmla="*/ 1219200 w 2202180"/>
                <a:gd name="connsiteY5" fmla="*/ 1905000 h 2209800"/>
                <a:gd name="connsiteX6" fmla="*/ 0 w 2202180"/>
                <a:gd name="connsiteY6" fmla="*/ 1905000 h 2209800"/>
                <a:gd name="connsiteX7" fmla="*/ 0 w 2202180"/>
                <a:gd name="connsiteY7" fmla="*/ 304800 h 2209800"/>
                <a:gd name="connsiteX8" fmla="*/ 1219200 w 2202180"/>
                <a:gd name="connsiteY8" fmla="*/ 304800 h 2209800"/>
                <a:gd name="connsiteX0" fmla="*/ 1219200 w 2202180"/>
                <a:gd name="connsiteY0" fmla="*/ 304800 h 2209800"/>
                <a:gd name="connsiteX1" fmla="*/ 1219200 w 2202180"/>
                <a:gd name="connsiteY1" fmla="*/ 0 h 2209800"/>
                <a:gd name="connsiteX2" fmla="*/ 2186940 w 2202180"/>
                <a:gd name="connsiteY2" fmla="*/ 0 h 2209800"/>
                <a:gd name="connsiteX3" fmla="*/ 2202180 w 2202180"/>
                <a:gd name="connsiteY3" fmla="*/ 2194560 h 2209800"/>
                <a:gd name="connsiteX4" fmla="*/ 1219200 w 2202180"/>
                <a:gd name="connsiteY4" fmla="*/ 2209800 h 2209800"/>
                <a:gd name="connsiteX5" fmla="*/ 1219200 w 2202180"/>
                <a:gd name="connsiteY5" fmla="*/ 1905000 h 2209800"/>
                <a:gd name="connsiteX6" fmla="*/ 0 w 2202180"/>
                <a:gd name="connsiteY6" fmla="*/ 1905000 h 2209800"/>
                <a:gd name="connsiteX7" fmla="*/ 0 w 2202180"/>
                <a:gd name="connsiteY7" fmla="*/ 304800 h 2209800"/>
                <a:gd name="connsiteX8" fmla="*/ 1219200 w 2202180"/>
                <a:gd name="connsiteY8" fmla="*/ 304800 h 2209800"/>
                <a:gd name="connsiteX0" fmla="*/ 2133600 w 3116580"/>
                <a:gd name="connsiteY0" fmla="*/ 304800 h 2209800"/>
                <a:gd name="connsiteX1" fmla="*/ 2133600 w 3116580"/>
                <a:gd name="connsiteY1" fmla="*/ 0 h 2209800"/>
                <a:gd name="connsiteX2" fmla="*/ 3101340 w 3116580"/>
                <a:gd name="connsiteY2" fmla="*/ 0 h 2209800"/>
                <a:gd name="connsiteX3" fmla="*/ 3116580 w 3116580"/>
                <a:gd name="connsiteY3" fmla="*/ 2194560 h 2209800"/>
                <a:gd name="connsiteX4" fmla="*/ 2133600 w 3116580"/>
                <a:gd name="connsiteY4" fmla="*/ 2209800 h 2209800"/>
                <a:gd name="connsiteX5" fmla="*/ 2133600 w 3116580"/>
                <a:gd name="connsiteY5" fmla="*/ 1905000 h 2209800"/>
                <a:gd name="connsiteX6" fmla="*/ 914400 w 3116580"/>
                <a:gd name="connsiteY6" fmla="*/ 1905000 h 2209800"/>
                <a:gd name="connsiteX7" fmla="*/ 0 w 3116580"/>
                <a:gd name="connsiteY7" fmla="*/ 304800 h 2209800"/>
                <a:gd name="connsiteX8" fmla="*/ 2133600 w 3116580"/>
                <a:gd name="connsiteY8" fmla="*/ 304800 h 2209800"/>
                <a:gd name="connsiteX0" fmla="*/ 2133600 w 3116580"/>
                <a:gd name="connsiteY0" fmla="*/ 304800 h 2209800"/>
                <a:gd name="connsiteX1" fmla="*/ 2133600 w 3116580"/>
                <a:gd name="connsiteY1" fmla="*/ 0 h 2209800"/>
                <a:gd name="connsiteX2" fmla="*/ 3101340 w 3116580"/>
                <a:gd name="connsiteY2" fmla="*/ 0 h 2209800"/>
                <a:gd name="connsiteX3" fmla="*/ 3116580 w 3116580"/>
                <a:gd name="connsiteY3" fmla="*/ 2194560 h 2209800"/>
                <a:gd name="connsiteX4" fmla="*/ 2133600 w 3116580"/>
                <a:gd name="connsiteY4" fmla="*/ 2209800 h 2209800"/>
                <a:gd name="connsiteX5" fmla="*/ 2133600 w 3116580"/>
                <a:gd name="connsiteY5" fmla="*/ 1905000 h 2209800"/>
                <a:gd name="connsiteX6" fmla="*/ 0 w 3116580"/>
                <a:gd name="connsiteY6" fmla="*/ 1905000 h 2209800"/>
                <a:gd name="connsiteX7" fmla="*/ 0 w 3116580"/>
                <a:gd name="connsiteY7" fmla="*/ 304800 h 2209800"/>
                <a:gd name="connsiteX8" fmla="*/ 2133600 w 3116580"/>
                <a:gd name="connsiteY8" fmla="*/ 3048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6580" h="2209800">
                  <a:moveTo>
                    <a:pt x="2133600" y="304800"/>
                  </a:moveTo>
                  <a:lnTo>
                    <a:pt x="2133600" y="0"/>
                  </a:lnTo>
                  <a:lnTo>
                    <a:pt x="3101340" y="0"/>
                  </a:lnTo>
                  <a:lnTo>
                    <a:pt x="3116580" y="2194560"/>
                  </a:lnTo>
                  <a:lnTo>
                    <a:pt x="2133600" y="2209800"/>
                  </a:lnTo>
                  <a:lnTo>
                    <a:pt x="2133600" y="1905000"/>
                  </a:lnTo>
                  <a:lnTo>
                    <a:pt x="0" y="1905000"/>
                  </a:lnTo>
                  <a:lnTo>
                    <a:pt x="0" y="304800"/>
                  </a:lnTo>
                  <a:lnTo>
                    <a:pt x="2133600" y="30480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nvGrpSpPr>
            <p:cNvPr id="4" name="Group 54"/>
            <p:cNvGrpSpPr/>
            <p:nvPr/>
          </p:nvGrpSpPr>
          <p:grpSpPr>
            <a:xfrm>
              <a:off x="7779605" y="5464644"/>
              <a:ext cx="274101" cy="197822"/>
              <a:chOff x="5694214" y="3435934"/>
              <a:chExt cx="665019" cy="623449"/>
            </a:xfrm>
            <a:solidFill>
              <a:schemeClr val="tx2">
                <a:lumMod val="75000"/>
                <a:lumOff val="25000"/>
              </a:schemeClr>
            </a:solidFill>
          </p:grpSpPr>
          <p:sp>
            <p:nvSpPr>
              <p:cNvPr id="56" name="Rectangle 55"/>
              <p:cNvSpPr/>
              <p:nvPr/>
            </p:nvSpPr>
            <p:spPr bwMode="auto">
              <a:xfrm>
                <a:off x="5898569" y="3602182"/>
                <a:ext cx="256310" cy="436427"/>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nvGrpSpPr>
              <p:cNvPr id="5" name="Group 56"/>
              <p:cNvGrpSpPr/>
              <p:nvPr/>
            </p:nvGrpSpPr>
            <p:grpSpPr>
              <a:xfrm>
                <a:off x="5694214" y="3435934"/>
                <a:ext cx="665019" cy="623449"/>
                <a:chOff x="5084616" y="5805061"/>
                <a:chExt cx="665019" cy="623449"/>
              </a:xfrm>
              <a:grpFill/>
            </p:grpSpPr>
            <p:sp>
              <p:nvSpPr>
                <p:cNvPr id="58" name="Flowchart: Terminator 57"/>
                <p:cNvSpPr/>
                <p:nvPr/>
              </p:nvSpPr>
              <p:spPr bwMode="auto">
                <a:xfrm>
                  <a:off x="5084616" y="5805061"/>
                  <a:ext cx="665019" cy="166256"/>
                </a:xfrm>
                <a:prstGeom prst="flowChartTerminator">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59" name="Round Single Corner Rectangle 58"/>
                <p:cNvSpPr/>
                <p:nvPr/>
              </p:nvSpPr>
              <p:spPr bwMode="auto">
                <a:xfrm>
                  <a:off x="5320145" y="5971312"/>
                  <a:ext cx="193964" cy="457198"/>
                </a:xfrm>
                <a:prstGeom prst="round1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grpSp>
        <p:sp>
          <p:nvSpPr>
            <p:cNvPr id="81" name="Rectangle 80"/>
            <p:cNvSpPr/>
            <p:nvPr/>
          </p:nvSpPr>
          <p:spPr bwMode="auto">
            <a:xfrm>
              <a:off x="6293283" y="4389011"/>
              <a:ext cx="277961" cy="1223995"/>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cxnSp>
          <p:nvCxnSpPr>
            <p:cNvPr id="84" name="Straight Connector 83"/>
            <p:cNvCxnSpPr/>
            <p:nvPr/>
          </p:nvCxnSpPr>
          <p:spPr bwMode="auto">
            <a:xfrm>
              <a:off x="6293283" y="4351921"/>
              <a:ext cx="0" cy="12981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a:off x="6571245" y="4611556"/>
              <a:ext cx="0" cy="77890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4" name="Right Arrow 23"/>
            <p:cNvSpPr/>
            <p:nvPr/>
          </p:nvSpPr>
          <p:spPr bwMode="auto">
            <a:xfrm rot="16200000">
              <a:off x="7581162" y="4257907"/>
              <a:ext cx="386590" cy="148294"/>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26" name="Rectangle 25"/>
            <p:cNvSpPr/>
            <p:nvPr/>
          </p:nvSpPr>
          <p:spPr bwMode="auto">
            <a:xfrm>
              <a:off x="6575972" y="4619485"/>
              <a:ext cx="183845" cy="768199"/>
            </a:xfrm>
            <a:prstGeom prst="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69" name="Left-Right-Up Arrow 68"/>
            <p:cNvSpPr/>
            <p:nvPr/>
          </p:nvSpPr>
          <p:spPr bwMode="auto">
            <a:xfrm rot="16200000">
              <a:off x="6010554" y="4468252"/>
              <a:ext cx="778906" cy="1065519"/>
            </a:xfrm>
            <a:prstGeom prst="leftRightUpArrow">
              <a:avLst>
                <a:gd name="adj1" fmla="val 26250"/>
                <a:gd name="adj2" fmla="val 13125"/>
                <a:gd name="adj3" fmla="val 0"/>
              </a:avLst>
            </a:prstGeom>
            <a:solidFill>
              <a:srgbClr val="92D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88" name="Text Box 22"/>
            <p:cNvSpPr txBox="1">
              <a:spLocks noChangeArrowheads="1"/>
            </p:cNvSpPr>
            <p:nvPr/>
          </p:nvSpPr>
          <p:spPr bwMode="auto">
            <a:xfrm>
              <a:off x="6704305" y="5808885"/>
              <a:ext cx="856106" cy="304554"/>
            </a:xfrm>
            <a:prstGeom prst="rect">
              <a:avLst/>
            </a:prstGeom>
            <a:noFill/>
            <a:ln w="9525">
              <a:noFill/>
              <a:miter lim="800000"/>
              <a:headEnd/>
              <a:tailEnd/>
            </a:ln>
            <a:effectLst/>
          </p:spPr>
          <p:txBody>
            <a:bodyPr wrap="none" lIns="0" tIns="0" rIns="0" bIns="0" anchor="ctr" anchorCtr="1">
              <a:noAutofit/>
            </a:bodyPr>
            <a:lstStyle/>
            <a:p>
              <a:pPr algn="ctr">
                <a:spcBef>
                  <a:spcPts val="0"/>
                </a:spcBef>
              </a:pPr>
              <a:r>
                <a:rPr lang="en-US" b="1" baseline="0" dirty="0" smtClean="0">
                  <a:latin typeface="Calibri" pitchFamily="34" charset="0"/>
                  <a:cs typeface="Calibri" pitchFamily="34" charset="0"/>
                </a:rPr>
                <a:t>Compression</a:t>
              </a:r>
              <a:endParaRPr lang="en-US" b="1" baseline="0" dirty="0">
                <a:latin typeface="Monotype Corsiva" pitchFamily="66" charset="0"/>
                <a:ea typeface="Tahoma" pitchFamily="34" charset="0"/>
                <a:cs typeface="Tahoma" pitchFamily="34" charset="0"/>
              </a:endParaRPr>
            </a:p>
          </p:txBody>
        </p:sp>
        <p:sp>
          <p:nvSpPr>
            <p:cNvPr id="49" name="Right Arrow 48"/>
            <p:cNvSpPr/>
            <p:nvPr/>
          </p:nvSpPr>
          <p:spPr bwMode="auto">
            <a:xfrm>
              <a:off x="6087095" y="4919664"/>
              <a:ext cx="261318" cy="133350"/>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3600" b="1" dirty="0" smtClean="0">
                <a:latin typeface="Calibri" pitchFamily="34" charset="0"/>
                <a:cs typeface="Calibri" pitchFamily="34" charset="0"/>
              </a:rPr>
              <a:t>Piston Pump Types</a:t>
            </a:r>
            <a:endParaRPr lang="en-US" sz="1600" b="1" dirty="0" smtClean="0">
              <a:latin typeface="Calibri" pitchFamily="34" charset="0"/>
              <a:cs typeface="Calibri" pitchFamily="34" charset="0"/>
            </a:endParaRPr>
          </a:p>
        </p:txBody>
      </p:sp>
      <p:sp>
        <p:nvSpPr>
          <p:cNvPr id="3075" name="Text Box 10"/>
          <p:cNvSpPr txBox="1">
            <a:spLocks noChangeArrowheads="1"/>
          </p:cNvSpPr>
          <p:nvPr/>
        </p:nvSpPr>
        <p:spPr bwMode="auto">
          <a:xfrm>
            <a:off x="609602" y="1593265"/>
            <a:ext cx="7023098" cy="923330"/>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There are two mechanical arrangements which allows a set of pump to work with a time shift between them.  The axial piston pump, and the radial piston pump.</a:t>
            </a:r>
          </a:p>
        </p:txBody>
      </p:sp>
      <p:pic>
        <p:nvPicPr>
          <p:cNvPr id="2" name="Picture 2" descr="http://t3.gstatic.com/images?q=tbn:ANd9GcSfQfvRIbY_shF7kex6YJmZKhJFfctjFnQxP1rzPKpy2llaRTCw"/>
          <p:cNvPicPr>
            <a:picLocks noChangeAspect="1" noChangeArrowheads="1"/>
          </p:cNvPicPr>
          <p:nvPr/>
        </p:nvPicPr>
        <p:blipFill>
          <a:blip r:embed="rId2" cstate="print"/>
          <a:srcRect/>
          <a:stretch>
            <a:fillRect/>
          </a:stretch>
        </p:blipFill>
        <p:spPr bwMode="auto">
          <a:xfrm>
            <a:off x="980934" y="2745379"/>
            <a:ext cx="3325091" cy="1776584"/>
          </a:xfrm>
          <a:prstGeom prst="rect">
            <a:avLst/>
          </a:prstGeom>
          <a:noFill/>
        </p:spPr>
      </p:pic>
      <p:pic>
        <p:nvPicPr>
          <p:cNvPr id="94215" name="Picture 7" descr="المضخات الهيدروليكية Hydraulic Pumps"/>
          <p:cNvPicPr>
            <a:picLocks noChangeAspect="1" noChangeArrowheads="1"/>
          </p:cNvPicPr>
          <p:nvPr/>
        </p:nvPicPr>
        <p:blipFill>
          <a:blip r:embed="rId3" cstate="print"/>
          <a:srcRect/>
          <a:stretch>
            <a:fillRect/>
          </a:stretch>
        </p:blipFill>
        <p:spPr bwMode="auto">
          <a:xfrm>
            <a:off x="4569905" y="2450374"/>
            <a:ext cx="4094398" cy="295448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Slide Number Placeholder 4"/>
          <p:cNvSpPr>
            <a:spLocks noGrp="1"/>
          </p:cNvSpPr>
          <p:nvPr>
            <p:ph type="sldNum" sz="quarter" idx="12"/>
          </p:nvPr>
        </p:nvSpPr>
        <p:spPr>
          <a:noFill/>
        </p:spPr>
        <p:txBody>
          <a:bodyPr/>
          <a:lstStyle/>
          <a:p>
            <a:fld id="{8E104DDD-0FBC-4ED7-81DA-8697A65C0908}" type="slidenum">
              <a:rPr lang="en-US" smtClean="0"/>
              <a:pPr/>
              <a:t>5</a:t>
            </a:fld>
            <a:endParaRPr lang="en-US" dirty="0" smtClean="0"/>
          </a:p>
        </p:txBody>
      </p:sp>
      <p:sp>
        <p:nvSpPr>
          <p:cNvPr id="250884" name="Footer Placeholder 5"/>
          <p:cNvSpPr>
            <a:spLocks noGrp="1"/>
          </p:cNvSpPr>
          <p:nvPr>
            <p:ph type="ftr" sz="quarter" idx="11"/>
          </p:nvPr>
        </p:nvSpPr>
        <p:spPr>
          <a:noFill/>
        </p:spPr>
        <p:txBody>
          <a:bodyPr/>
          <a:lstStyle/>
          <a:p>
            <a:r>
              <a:rPr lang="en-US" dirty="0" smtClean="0"/>
              <a:t>Day 1 - Session A</a:t>
            </a:r>
          </a:p>
        </p:txBody>
      </p:sp>
      <p:pic>
        <p:nvPicPr>
          <p:cNvPr id="502786" name="Picture 2" descr="http://t2.gstatic.com/images?q=tbn:ANd9GcRaISj_cjvhNB5otONaIfOcJiUA2fuoZJNDoydQIIATqUng1F2hLg"/>
          <p:cNvPicPr>
            <a:picLocks noChangeAspect="1" noChangeArrowheads="1"/>
          </p:cNvPicPr>
          <p:nvPr/>
        </p:nvPicPr>
        <p:blipFill>
          <a:blip r:embed="rId2" cstate="print"/>
          <a:srcRect/>
          <a:stretch>
            <a:fillRect/>
          </a:stretch>
        </p:blipFill>
        <p:spPr bwMode="auto">
          <a:xfrm>
            <a:off x="370703" y="457199"/>
            <a:ext cx="8353167" cy="611659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60218" y="274638"/>
            <a:ext cx="8063346" cy="1143000"/>
          </a:xfrm>
        </p:spPr>
        <p:txBody>
          <a:bodyPr/>
          <a:lstStyle/>
          <a:p>
            <a:pPr eaLnBrk="1" hangingPunct="1"/>
            <a:r>
              <a:rPr lang="en-US" sz="3600" b="1" dirty="0" smtClean="0">
                <a:latin typeface="Calibri" pitchFamily="34" charset="0"/>
                <a:cs typeface="Calibri" pitchFamily="34" charset="0"/>
              </a:rPr>
              <a:t>Axial Piston Pump (Bent Axis Pump)</a:t>
            </a:r>
            <a:endParaRPr lang="en-US" sz="1600" b="1" dirty="0" smtClean="0">
              <a:latin typeface="Calibri" pitchFamily="34" charset="0"/>
              <a:cs typeface="Calibri" pitchFamily="34" charset="0"/>
            </a:endParaRPr>
          </a:p>
        </p:txBody>
      </p:sp>
      <p:sp>
        <p:nvSpPr>
          <p:cNvPr id="3075" name="Text Box 10"/>
          <p:cNvSpPr txBox="1">
            <a:spLocks noChangeArrowheads="1"/>
          </p:cNvSpPr>
          <p:nvPr/>
        </p:nvSpPr>
        <p:spPr bwMode="auto">
          <a:xfrm>
            <a:off x="512619" y="1427010"/>
            <a:ext cx="7592290" cy="2585323"/>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In this pump, the pistons are at an angle to the drive shaft and Thrust Plate. The piston block shaft is connected to the drive shaft by a universal joint.  The drive shaft, thrust plate, piston block shaft, and piston block all revolve.</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connecting rods are attached to the thrust plate and revolve with it.  The outlet ports are semi-circular holes in the Valve Plate, shown on the far right of the animation on edge and in a head-on view below, right.</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As the pump revolves, half the pistons suck in fluid as they pass over the intake port. The other pistons discharge their fluid through the outlet port.</a:t>
            </a:r>
          </a:p>
        </p:txBody>
      </p:sp>
      <p:pic>
        <p:nvPicPr>
          <p:cNvPr id="2" name="Picture 2" descr="http://t3.gstatic.com/images?q=tbn:ANd9GcSfQfvRIbY_shF7kex6YJmZKhJFfctjFnQxP1rzPKpy2llaRTCw"/>
          <p:cNvPicPr>
            <a:picLocks noChangeAspect="1" noChangeArrowheads="1"/>
          </p:cNvPicPr>
          <p:nvPr/>
        </p:nvPicPr>
        <p:blipFill>
          <a:blip r:embed="rId2" cstate="print"/>
          <a:srcRect/>
          <a:stretch>
            <a:fillRect/>
          </a:stretch>
        </p:blipFill>
        <p:spPr bwMode="auto">
          <a:xfrm>
            <a:off x="2923310" y="4475018"/>
            <a:ext cx="3075708" cy="1662545"/>
          </a:xfrm>
          <a:prstGeom prst="rect">
            <a:avLst/>
          </a:prstGeom>
          <a:noFill/>
        </p:spPr>
      </p:pic>
      <p:pic>
        <p:nvPicPr>
          <p:cNvPr id="102402" name="Picture 2" descr="http://t3.gstatic.com/images?q=tbn:ANd9GcSkgZUkD8oXKTDhRnynEOr5OeO6cE8Icd46cKZywI6XIFyXbXVp"/>
          <p:cNvPicPr>
            <a:picLocks noChangeAspect="1" noChangeArrowheads="1"/>
          </p:cNvPicPr>
          <p:nvPr/>
        </p:nvPicPr>
        <p:blipFill>
          <a:blip r:embed="rId3" cstate="print"/>
          <a:srcRect/>
          <a:stretch>
            <a:fillRect/>
          </a:stretch>
        </p:blipFill>
        <p:spPr bwMode="auto">
          <a:xfrm>
            <a:off x="892690" y="4502726"/>
            <a:ext cx="1753530" cy="1593272"/>
          </a:xfrm>
          <a:prstGeom prst="rect">
            <a:avLst/>
          </a:prstGeom>
          <a:noFill/>
        </p:spPr>
      </p:pic>
      <p:pic>
        <p:nvPicPr>
          <p:cNvPr id="102404" name="Picture 4" descr="http://www.animatedsoftware.com/pics/pumps/twoports.gif"/>
          <p:cNvPicPr>
            <a:picLocks noChangeAspect="1" noChangeArrowheads="1"/>
          </p:cNvPicPr>
          <p:nvPr/>
        </p:nvPicPr>
        <p:blipFill>
          <a:blip r:embed="rId4" cstate="print"/>
          <a:srcRect/>
          <a:stretch>
            <a:fillRect/>
          </a:stretch>
        </p:blipFill>
        <p:spPr bwMode="auto">
          <a:xfrm>
            <a:off x="6289964" y="4475019"/>
            <a:ext cx="1787237" cy="1657519"/>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3200" b="1" dirty="0" smtClean="0">
                <a:latin typeface="Calibri" pitchFamily="34" charset="0"/>
                <a:cs typeface="Calibri" pitchFamily="34" charset="0"/>
              </a:rPr>
              <a:t>Axial Piston Pump (Bent Axis Pump)</a:t>
            </a:r>
            <a:endParaRPr lang="en-US" sz="1400" b="1" dirty="0" smtClean="0">
              <a:latin typeface="Calibri" pitchFamily="34" charset="0"/>
              <a:cs typeface="Calibri" pitchFamily="34" charset="0"/>
            </a:endParaRPr>
          </a:p>
        </p:txBody>
      </p:sp>
      <p:sp>
        <p:nvSpPr>
          <p:cNvPr id="3075" name="Text Box 10"/>
          <p:cNvSpPr txBox="1">
            <a:spLocks noChangeArrowheads="1"/>
          </p:cNvSpPr>
          <p:nvPr/>
        </p:nvSpPr>
        <p:spPr bwMode="auto">
          <a:xfrm>
            <a:off x="609602" y="1593265"/>
            <a:ext cx="3283526" cy="4385816"/>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volumetric displacement of the pump varies with the offset angle, </a:t>
            </a:r>
            <a:r>
              <a:rPr lang="el-GR" baseline="0" dirty="0" smtClean="0">
                <a:latin typeface="Calibri" pitchFamily="34" charset="0"/>
                <a:cs typeface="Calibri" pitchFamily="34" charset="0"/>
              </a:rPr>
              <a:t>α</a:t>
            </a:r>
            <a:r>
              <a:rPr lang="en-US" baseline="0" dirty="0" smtClean="0">
                <a:latin typeface="Calibri" pitchFamily="34" charset="0"/>
                <a:cs typeface="Calibri" pitchFamily="34" charset="0"/>
              </a:rPr>
              <a:t>.</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No flow is produced when the cylinder block centerline is parallel to the drive shaft centerline, (</a:t>
            </a:r>
            <a:r>
              <a:rPr lang="el-GR" baseline="0" dirty="0" smtClean="0">
                <a:latin typeface="Calibri" pitchFamily="34" charset="0"/>
                <a:cs typeface="Calibri" pitchFamily="34" charset="0"/>
              </a:rPr>
              <a:t>α</a:t>
            </a:r>
            <a:r>
              <a:rPr lang="en-US" baseline="0" dirty="0" smtClean="0">
                <a:latin typeface="Calibri" pitchFamily="34" charset="0"/>
                <a:cs typeface="Calibri" pitchFamily="34" charset="0"/>
              </a:rPr>
              <a:t> = 0)</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offset angle can vary between 0⁰ to a maximum of about 30⁰.  Fixed displacement units are usually provided with 23⁰ or 30⁰ offset angle.</a:t>
            </a:r>
          </a:p>
          <a:p>
            <a:pPr marL="342900" indent="-342900">
              <a:spcBef>
                <a:spcPct val="50000"/>
              </a:spcBef>
              <a:buClr>
                <a:srgbClr val="FF0000"/>
              </a:buClr>
              <a:buSzPct val="120000"/>
              <a:buFont typeface="Wingdings" pitchFamily="2" charset="2"/>
              <a:buChar char="§"/>
            </a:pPr>
            <a:endParaRPr lang="en-US" baseline="0" dirty="0" smtClean="0">
              <a:latin typeface="Calibri" pitchFamily="34" charset="0"/>
              <a:cs typeface="Calibri" pitchFamily="34" charset="0"/>
            </a:endParaRPr>
          </a:p>
        </p:txBody>
      </p:sp>
      <p:pic>
        <p:nvPicPr>
          <p:cNvPr id="100354" name="Picture 2" descr="http://home.mira.net/~iwd/2x2x2/tech/bent2.jpg"/>
          <p:cNvPicPr>
            <a:picLocks noChangeAspect="1" noChangeArrowheads="1"/>
          </p:cNvPicPr>
          <p:nvPr/>
        </p:nvPicPr>
        <p:blipFill>
          <a:blip r:embed="rId2" cstate="print"/>
          <a:srcRect/>
          <a:stretch>
            <a:fillRect/>
          </a:stretch>
        </p:blipFill>
        <p:spPr bwMode="auto">
          <a:xfrm>
            <a:off x="4624366" y="1219201"/>
            <a:ext cx="3854615" cy="5304684"/>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2800" b="1" dirty="0" smtClean="0">
                <a:latin typeface="Calibri" pitchFamily="34" charset="0"/>
                <a:cs typeface="Calibri" pitchFamily="34" charset="0"/>
              </a:rPr>
              <a:t>Volumetric Displacement and Theoretical Flow Rate</a:t>
            </a:r>
            <a:endParaRPr lang="en-US" sz="1200" b="1" dirty="0" smtClean="0">
              <a:latin typeface="Calibri" pitchFamily="34" charset="0"/>
              <a:cs typeface="Calibri" pitchFamily="34" charset="0"/>
            </a:endParaRPr>
          </a:p>
        </p:txBody>
      </p:sp>
      <p:graphicFrame>
        <p:nvGraphicFramePr>
          <p:cNvPr id="7" name="Object 6"/>
          <p:cNvGraphicFramePr>
            <a:graphicFrameLocks noChangeAspect="1"/>
          </p:cNvGraphicFramePr>
          <p:nvPr/>
        </p:nvGraphicFramePr>
        <p:xfrm>
          <a:off x="738332" y="1433080"/>
          <a:ext cx="3431886" cy="2623034"/>
        </p:xfrm>
        <a:graphic>
          <a:graphicData uri="http://schemas.openxmlformats.org/presentationml/2006/ole">
            <p:oleObj spid="_x0000_s104451" name="Equation" r:id="rId3" imgW="1701720" imgH="1295280" progId="Equation.3">
              <p:embed/>
            </p:oleObj>
          </a:graphicData>
        </a:graphic>
      </p:graphicFrame>
      <p:graphicFrame>
        <p:nvGraphicFramePr>
          <p:cNvPr id="8" name="Object 7"/>
          <p:cNvGraphicFramePr>
            <a:graphicFrameLocks noChangeAspect="1"/>
          </p:cNvGraphicFramePr>
          <p:nvPr/>
        </p:nvGraphicFramePr>
        <p:xfrm>
          <a:off x="1348508" y="4251346"/>
          <a:ext cx="2811319" cy="1562655"/>
        </p:xfrm>
        <a:graphic>
          <a:graphicData uri="http://schemas.openxmlformats.org/presentationml/2006/ole">
            <p:oleObj spid="_x0000_s104452" name="Equation" r:id="rId4" imgW="1257120" imgH="698400" progId="Equation.3">
              <p:embed/>
            </p:oleObj>
          </a:graphicData>
        </a:graphic>
      </p:graphicFrame>
      <p:grpSp>
        <p:nvGrpSpPr>
          <p:cNvPr id="15" name="Group 14"/>
          <p:cNvGrpSpPr/>
          <p:nvPr/>
        </p:nvGrpSpPr>
        <p:grpSpPr>
          <a:xfrm>
            <a:off x="4668982" y="1517938"/>
            <a:ext cx="4054111" cy="2353022"/>
            <a:chOff x="4668982" y="1517938"/>
            <a:chExt cx="4054111" cy="2353022"/>
          </a:xfrm>
        </p:grpSpPr>
        <p:grpSp>
          <p:nvGrpSpPr>
            <p:cNvPr id="13" name="Group 12"/>
            <p:cNvGrpSpPr/>
            <p:nvPr/>
          </p:nvGrpSpPr>
          <p:grpSpPr>
            <a:xfrm>
              <a:off x="4668982" y="1517938"/>
              <a:ext cx="4054111" cy="2347480"/>
              <a:chOff x="3005138" y="2543174"/>
              <a:chExt cx="4734283" cy="2676525"/>
            </a:xfrm>
          </p:grpSpPr>
          <p:pic>
            <p:nvPicPr>
              <p:cNvPr id="104455" name="Picture 7"/>
              <p:cNvPicPr>
                <a:picLocks noChangeAspect="1" noChangeArrowheads="1"/>
              </p:cNvPicPr>
              <p:nvPr/>
            </p:nvPicPr>
            <p:blipFill>
              <a:blip r:embed="rId5" cstate="print"/>
              <a:srcRect/>
              <a:stretch>
                <a:fillRect/>
              </a:stretch>
            </p:blipFill>
            <p:spPr bwMode="auto">
              <a:xfrm>
                <a:off x="3005138" y="2543174"/>
                <a:ext cx="4734283" cy="2676525"/>
              </a:xfrm>
              <a:prstGeom prst="rect">
                <a:avLst/>
              </a:prstGeom>
              <a:noFill/>
              <a:ln w="9525">
                <a:noFill/>
                <a:miter lim="800000"/>
                <a:headEnd/>
                <a:tailEnd/>
              </a:ln>
              <a:effectLst/>
            </p:spPr>
          </p:pic>
          <p:sp>
            <p:nvSpPr>
              <p:cNvPr id="9" name="Right Triangle 8"/>
              <p:cNvSpPr/>
              <p:nvPr/>
            </p:nvSpPr>
            <p:spPr bwMode="auto">
              <a:xfrm rot="9217821" flipH="1">
                <a:off x="4393346" y="3653216"/>
                <a:ext cx="458281" cy="1023243"/>
              </a:xfrm>
              <a:prstGeom prst="rtTriangle">
                <a:avLst/>
              </a:prstGeom>
              <a:solidFill>
                <a:srgbClr val="FFFF99">
                  <a:alpha val="51000"/>
                </a:srgbClr>
              </a:solid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30000" smtClean="0">
                  <a:ln>
                    <a:noFill/>
                  </a:ln>
                  <a:solidFill>
                    <a:schemeClr val="tx1"/>
                  </a:solidFill>
                  <a:effectLst/>
                  <a:latin typeface="Arial" charset="0"/>
                  <a:cs typeface="Arial" charset="0"/>
                </a:endParaRPr>
              </a:p>
            </p:txBody>
          </p:sp>
          <p:sp>
            <p:nvSpPr>
              <p:cNvPr id="11" name="TextBox 10"/>
              <p:cNvSpPr txBox="1"/>
              <p:nvPr/>
            </p:nvSpPr>
            <p:spPr>
              <a:xfrm>
                <a:off x="3048000" y="4023360"/>
                <a:ext cx="304800" cy="434599"/>
              </a:xfrm>
              <a:prstGeom prst="rect">
                <a:avLst/>
              </a:prstGeom>
              <a:noFill/>
            </p:spPr>
            <p:txBody>
              <a:bodyPr wrap="square" rtlCol="0">
                <a:spAutoFit/>
              </a:bodyPr>
              <a:lstStyle/>
              <a:p>
                <a:r>
                  <a:rPr lang="el-GR" sz="1400" b="1" i="1" baseline="0" dirty="0" smtClean="0">
                    <a:latin typeface="Times New Roman" pitchFamily="18" charset="0"/>
                    <a:cs typeface="Times New Roman" pitchFamily="18" charset="0"/>
                  </a:rPr>
                  <a:t>α</a:t>
                </a:r>
                <a:endParaRPr lang="en-US" sz="1400" b="1" i="1" baseline="0" dirty="0">
                  <a:latin typeface="Times New Roman" pitchFamily="18" charset="0"/>
                  <a:cs typeface="Times New Roman" pitchFamily="18" charset="0"/>
                </a:endParaRPr>
              </a:p>
            </p:txBody>
          </p:sp>
          <p:sp>
            <p:nvSpPr>
              <p:cNvPr id="12" name="TextBox 11"/>
              <p:cNvSpPr txBox="1"/>
              <p:nvPr/>
            </p:nvSpPr>
            <p:spPr>
              <a:xfrm>
                <a:off x="4349741" y="4048357"/>
                <a:ext cx="304801" cy="434600"/>
              </a:xfrm>
              <a:prstGeom prst="rect">
                <a:avLst/>
              </a:prstGeom>
              <a:noFill/>
            </p:spPr>
            <p:txBody>
              <a:bodyPr wrap="square" rtlCol="0">
                <a:spAutoFit/>
              </a:bodyPr>
              <a:lstStyle/>
              <a:p>
                <a:r>
                  <a:rPr lang="el-GR" sz="1400" b="1" i="1" baseline="0" dirty="0" smtClean="0">
                    <a:latin typeface="Times New Roman" pitchFamily="18" charset="0"/>
                    <a:cs typeface="Times New Roman" pitchFamily="18" charset="0"/>
                  </a:rPr>
                  <a:t>α</a:t>
                </a:r>
                <a:endParaRPr lang="en-US" sz="1400" b="1" i="1" baseline="0" dirty="0">
                  <a:latin typeface="Times New Roman" pitchFamily="18" charset="0"/>
                  <a:cs typeface="Times New Roman" pitchFamily="18" charset="0"/>
                </a:endParaRPr>
              </a:p>
            </p:txBody>
          </p:sp>
        </p:grpSp>
        <p:sp>
          <p:nvSpPr>
            <p:cNvPr id="14" name="Arc 13"/>
            <p:cNvSpPr/>
            <p:nvPr/>
          </p:nvSpPr>
          <p:spPr bwMode="auto">
            <a:xfrm>
              <a:off x="5524500" y="2887980"/>
              <a:ext cx="998220" cy="982980"/>
            </a:xfrm>
            <a:prstGeom prst="arc">
              <a:avLst>
                <a:gd name="adj1" fmla="val 14764432"/>
                <a:gd name="adj2" fmla="val 16445137"/>
              </a:avLst>
            </a:prstGeom>
            <a:noFill/>
            <a:ln w="9525" cap="flat" cmpd="sng" algn="ctr">
              <a:solidFill>
                <a:schemeClr val="tx1"/>
              </a:solidFill>
              <a:prstDash val="solid"/>
              <a:round/>
              <a:headEnd type="arrow" w="sm" len="sm"/>
              <a:tailEnd type="arrow"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3600" b="1" dirty="0" smtClean="0">
                <a:latin typeface="Calibri" pitchFamily="34" charset="0"/>
                <a:cs typeface="Calibri" pitchFamily="34" charset="0"/>
              </a:rPr>
              <a:t>Radial Piston Types</a:t>
            </a:r>
            <a:endParaRPr lang="en-US" sz="1600" b="1" dirty="0" smtClean="0">
              <a:latin typeface="Calibri" pitchFamily="34" charset="0"/>
              <a:cs typeface="Calibri" pitchFamily="34" charset="0"/>
            </a:endParaRPr>
          </a:p>
        </p:txBody>
      </p:sp>
      <p:sp>
        <p:nvSpPr>
          <p:cNvPr id="3075" name="Text Box 10"/>
          <p:cNvSpPr txBox="1">
            <a:spLocks noChangeArrowheads="1"/>
          </p:cNvSpPr>
          <p:nvPr/>
        </p:nvSpPr>
        <p:spPr bwMode="auto">
          <a:xfrm>
            <a:off x="360219" y="1496283"/>
            <a:ext cx="4862945" cy="5078313"/>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working pistons extend in a radial direction symmetrically around the drive shaft, in contrast to the axial piston pump.</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stroke of each piston is caused by a rotating block which houses the pistons.  The pistons are held against a fixed ring which is placed eccentrically to the rotating block.  The pistons are held against the ring by centrifugal force or by a set of springs.</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inlet and outlet ports are placed in the center cavity in the rotating block.  The placement is dependent on the direction of eccentricity between the rotor and the ring.  In the figure shown, the inlet port is placed in the upper part where suction takes place, and the outlet port in the lower part, where compression takes place.</a:t>
            </a:r>
          </a:p>
        </p:txBody>
      </p:sp>
      <p:pic>
        <p:nvPicPr>
          <p:cNvPr id="94215" name="Picture 7" descr="المضخات الهيدروليكية Hydraulic Pumps"/>
          <p:cNvPicPr>
            <a:picLocks noChangeAspect="1" noChangeArrowheads="1"/>
          </p:cNvPicPr>
          <p:nvPr/>
        </p:nvPicPr>
        <p:blipFill>
          <a:blip r:embed="rId2" cstate="print"/>
          <a:srcRect/>
          <a:stretch>
            <a:fillRect/>
          </a:stretch>
        </p:blipFill>
        <p:spPr bwMode="auto">
          <a:xfrm>
            <a:off x="5146744" y="1766019"/>
            <a:ext cx="3831001" cy="2764416"/>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2800" b="1" dirty="0" smtClean="0">
                <a:latin typeface="Calibri" pitchFamily="34" charset="0"/>
                <a:cs typeface="Calibri" pitchFamily="34" charset="0"/>
              </a:rPr>
              <a:t>Volumetric Displacement and Theoretical Flow Rate</a:t>
            </a:r>
            <a:endParaRPr lang="en-US" sz="1200" b="1" dirty="0" smtClean="0">
              <a:latin typeface="Calibri" pitchFamily="34" charset="0"/>
              <a:cs typeface="Calibri" pitchFamily="34" charset="0"/>
            </a:endParaRPr>
          </a:p>
        </p:txBody>
      </p:sp>
      <p:graphicFrame>
        <p:nvGraphicFramePr>
          <p:cNvPr id="7" name="Object 6"/>
          <p:cNvGraphicFramePr>
            <a:graphicFrameLocks noChangeAspect="1"/>
          </p:cNvGraphicFramePr>
          <p:nvPr/>
        </p:nvGraphicFramePr>
        <p:xfrm>
          <a:off x="738332" y="1433080"/>
          <a:ext cx="3431886" cy="2623034"/>
        </p:xfrm>
        <a:graphic>
          <a:graphicData uri="http://schemas.openxmlformats.org/presentationml/2006/ole">
            <p:oleObj spid="_x0000_s105474" name="Equation" r:id="rId3" imgW="1701720" imgH="1295280" progId="Equation.3">
              <p:embed/>
            </p:oleObj>
          </a:graphicData>
        </a:graphic>
      </p:graphicFrame>
      <p:graphicFrame>
        <p:nvGraphicFramePr>
          <p:cNvPr id="8" name="Object 7"/>
          <p:cNvGraphicFramePr>
            <a:graphicFrameLocks noChangeAspect="1"/>
          </p:cNvGraphicFramePr>
          <p:nvPr/>
        </p:nvGraphicFramePr>
        <p:xfrm>
          <a:off x="1565563" y="4385252"/>
          <a:ext cx="2795588" cy="1489075"/>
        </p:xfrm>
        <a:graphic>
          <a:graphicData uri="http://schemas.openxmlformats.org/presentationml/2006/ole">
            <p:oleObj spid="_x0000_s105475" name="Equation" r:id="rId4" imgW="952200" imgH="507960" progId="Equation.3">
              <p:embed/>
            </p:oleObj>
          </a:graphicData>
        </a:graphic>
      </p:graphicFrame>
      <p:pic>
        <p:nvPicPr>
          <p:cNvPr id="6" name="Picture 7" descr="المضخات الهيدروليكية Hydraulic Pumps"/>
          <p:cNvPicPr>
            <a:picLocks noChangeAspect="1" noChangeArrowheads="1"/>
          </p:cNvPicPr>
          <p:nvPr/>
        </p:nvPicPr>
        <p:blipFill>
          <a:blip r:embed="rId5" cstate="print"/>
          <a:srcRect/>
          <a:stretch>
            <a:fillRect/>
          </a:stretch>
        </p:blipFill>
        <p:spPr bwMode="auto">
          <a:xfrm>
            <a:off x="5146744" y="1766019"/>
            <a:ext cx="3831001" cy="276441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32509" y="2352820"/>
            <a:ext cx="8229600" cy="1143000"/>
          </a:xfrm>
        </p:spPr>
        <p:txBody>
          <a:bodyPr/>
          <a:lstStyle/>
          <a:p>
            <a:pPr eaLnBrk="1" hangingPunct="1"/>
            <a:r>
              <a:rPr lang="en-US" sz="2800" b="1" dirty="0" smtClean="0">
                <a:latin typeface="Calibri" pitchFamily="34" charset="0"/>
                <a:cs typeface="Calibri" pitchFamily="34" charset="0"/>
              </a:rPr>
              <a:t>Pump Performance</a:t>
            </a:r>
            <a:endParaRPr lang="en-US" sz="1200" b="1"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Pump Performance</a:t>
            </a:r>
            <a:endParaRPr lang="en-US" sz="1200" b="1" dirty="0" smtClean="0">
              <a:latin typeface="Calibri" pitchFamily="34" charset="0"/>
              <a:cs typeface="Calibri" pitchFamily="34" charset="0"/>
            </a:endParaRPr>
          </a:p>
        </p:txBody>
      </p:sp>
      <p:sp>
        <p:nvSpPr>
          <p:cNvPr id="9" name="Text Box 10"/>
          <p:cNvSpPr txBox="1">
            <a:spLocks noChangeArrowheads="1"/>
          </p:cNvSpPr>
          <p:nvPr/>
        </p:nvSpPr>
        <p:spPr bwMode="auto">
          <a:xfrm>
            <a:off x="678875" y="1371592"/>
            <a:ext cx="2410689" cy="3277820"/>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Pump performance is primarily a function of the precision of its manufacture.</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This influences both the mechanical efficiency and the volumetric efficiency of the pump.</a:t>
            </a:r>
          </a:p>
        </p:txBody>
      </p:sp>
      <p:grpSp>
        <p:nvGrpSpPr>
          <p:cNvPr id="8" name="Group 88"/>
          <p:cNvGrpSpPr/>
          <p:nvPr/>
        </p:nvGrpSpPr>
        <p:grpSpPr>
          <a:xfrm>
            <a:off x="5759623" y="1330036"/>
            <a:ext cx="2469978" cy="2167425"/>
            <a:chOff x="1142145" y="4111104"/>
            <a:chExt cx="3044237" cy="2476280"/>
          </a:xfrm>
        </p:grpSpPr>
        <p:sp>
          <p:nvSpPr>
            <p:cNvPr id="10" name="Rectangle 9"/>
            <p:cNvSpPr/>
            <p:nvPr/>
          </p:nvSpPr>
          <p:spPr bwMode="auto">
            <a:xfrm>
              <a:off x="1468740" y="4212505"/>
              <a:ext cx="2717642" cy="1785798"/>
            </a:xfrm>
            <a:prstGeom prst="rect">
              <a:avLst/>
            </a:prstGeom>
            <a:solidFill>
              <a:schemeClr val="accent2">
                <a:lumMod val="40000"/>
                <a:lumOff val="6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2" name="Freeform 11"/>
            <p:cNvSpPr/>
            <p:nvPr/>
          </p:nvSpPr>
          <p:spPr bwMode="auto">
            <a:xfrm>
              <a:off x="1468740" y="4374012"/>
              <a:ext cx="2439344" cy="1472013"/>
            </a:xfrm>
            <a:custGeom>
              <a:avLst/>
              <a:gdLst>
                <a:gd name="connsiteX0" fmla="*/ 1242060 w 2202180"/>
                <a:gd name="connsiteY0" fmla="*/ 342900 h 2194560"/>
                <a:gd name="connsiteX1" fmla="*/ 1242060 w 2202180"/>
                <a:gd name="connsiteY1" fmla="*/ 342900 h 2194560"/>
                <a:gd name="connsiteX2" fmla="*/ 1242060 w 2202180"/>
                <a:gd name="connsiteY2" fmla="*/ 0 h 2194560"/>
                <a:gd name="connsiteX3" fmla="*/ 2186940 w 2202180"/>
                <a:gd name="connsiteY3" fmla="*/ 0 h 2194560"/>
                <a:gd name="connsiteX4" fmla="*/ 2202180 w 2202180"/>
                <a:gd name="connsiteY4" fmla="*/ 2194560 h 2194560"/>
                <a:gd name="connsiteX5" fmla="*/ 1234440 w 2202180"/>
                <a:gd name="connsiteY5" fmla="*/ 2194560 h 2194560"/>
                <a:gd name="connsiteX6" fmla="*/ 1234440 w 2202180"/>
                <a:gd name="connsiteY6" fmla="*/ 1691640 h 2194560"/>
                <a:gd name="connsiteX7" fmla="*/ 7620 w 2202180"/>
                <a:gd name="connsiteY7" fmla="*/ 1691640 h 2194560"/>
                <a:gd name="connsiteX8" fmla="*/ 0 w 2202180"/>
                <a:gd name="connsiteY8" fmla="*/ 350520 h 2194560"/>
                <a:gd name="connsiteX9" fmla="*/ 1242060 w 2202180"/>
                <a:gd name="connsiteY9" fmla="*/ 342900 h 2194560"/>
                <a:gd name="connsiteX0" fmla="*/ 1295400 w 2202180"/>
                <a:gd name="connsiteY0" fmla="*/ 228600 h 2194560"/>
                <a:gd name="connsiteX1" fmla="*/ 1242060 w 2202180"/>
                <a:gd name="connsiteY1" fmla="*/ 342900 h 2194560"/>
                <a:gd name="connsiteX2" fmla="*/ 1242060 w 2202180"/>
                <a:gd name="connsiteY2" fmla="*/ 0 h 2194560"/>
                <a:gd name="connsiteX3" fmla="*/ 2186940 w 2202180"/>
                <a:gd name="connsiteY3" fmla="*/ 0 h 2194560"/>
                <a:gd name="connsiteX4" fmla="*/ 2202180 w 2202180"/>
                <a:gd name="connsiteY4" fmla="*/ 2194560 h 2194560"/>
                <a:gd name="connsiteX5" fmla="*/ 1234440 w 2202180"/>
                <a:gd name="connsiteY5" fmla="*/ 2194560 h 2194560"/>
                <a:gd name="connsiteX6" fmla="*/ 1234440 w 2202180"/>
                <a:gd name="connsiteY6" fmla="*/ 1691640 h 2194560"/>
                <a:gd name="connsiteX7" fmla="*/ 7620 w 2202180"/>
                <a:gd name="connsiteY7" fmla="*/ 1691640 h 2194560"/>
                <a:gd name="connsiteX8" fmla="*/ 0 w 2202180"/>
                <a:gd name="connsiteY8" fmla="*/ 350520 h 2194560"/>
                <a:gd name="connsiteX9" fmla="*/ 1295400 w 2202180"/>
                <a:gd name="connsiteY9" fmla="*/ 228600 h 2194560"/>
                <a:gd name="connsiteX0" fmla="*/ 1295400 w 2202180"/>
                <a:gd name="connsiteY0" fmla="*/ 228600 h 2194560"/>
                <a:gd name="connsiteX1" fmla="*/ 1242060 w 2202180"/>
                <a:gd name="connsiteY1" fmla="*/ 342900 h 2194560"/>
                <a:gd name="connsiteX2" fmla="*/ 1242060 w 2202180"/>
                <a:gd name="connsiteY2" fmla="*/ 0 h 2194560"/>
                <a:gd name="connsiteX3" fmla="*/ 2186940 w 2202180"/>
                <a:gd name="connsiteY3" fmla="*/ 0 h 2194560"/>
                <a:gd name="connsiteX4" fmla="*/ 2202180 w 2202180"/>
                <a:gd name="connsiteY4" fmla="*/ 2194560 h 2194560"/>
                <a:gd name="connsiteX5" fmla="*/ 1234440 w 2202180"/>
                <a:gd name="connsiteY5" fmla="*/ 2194560 h 2194560"/>
                <a:gd name="connsiteX6" fmla="*/ 1234440 w 2202180"/>
                <a:gd name="connsiteY6" fmla="*/ 1691640 h 2194560"/>
                <a:gd name="connsiteX7" fmla="*/ 7620 w 2202180"/>
                <a:gd name="connsiteY7" fmla="*/ 1691640 h 2194560"/>
                <a:gd name="connsiteX8" fmla="*/ 0 w 2202180"/>
                <a:gd name="connsiteY8" fmla="*/ 228600 h 2194560"/>
                <a:gd name="connsiteX9" fmla="*/ 1295400 w 2202180"/>
                <a:gd name="connsiteY9" fmla="*/ 228600 h 2194560"/>
                <a:gd name="connsiteX0" fmla="*/ 1295400 w 2202180"/>
                <a:gd name="connsiteY0" fmla="*/ 228600 h 2194560"/>
                <a:gd name="connsiteX1" fmla="*/ 124206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34440 w 2202180"/>
                <a:gd name="connsiteY5" fmla="*/ 1691640 h 2194560"/>
                <a:gd name="connsiteX6" fmla="*/ 7620 w 2202180"/>
                <a:gd name="connsiteY6" fmla="*/ 1691640 h 2194560"/>
                <a:gd name="connsiteX7" fmla="*/ 0 w 2202180"/>
                <a:gd name="connsiteY7" fmla="*/ 228600 h 2194560"/>
                <a:gd name="connsiteX8" fmla="*/ 1295400 w 2202180"/>
                <a:gd name="connsiteY8" fmla="*/ 228600 h 2194560"/>
                <a:gd name="connsiteX0" fmla="*/ 1219200 w 2202180"/>
                <a:gd name="connsiteY0" fmla="*/ 228600 h 2194560"/>
                <a:gd name="connsiteX1" fmla="*/ 124206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34440 w 2202180"/>
                <a:gd name="connsiteY5" fmla="*/ 1691640 h 2194560"/>
                <a:gd name="connsiteX6" fmla="*/ 7620 w 2202180"/>
                <a:gd name="connsiteY6" fmla="*/ 1691640 h 2194560"/>
                <a:gd name="connsiteX7" fmla="*/ 0 w 2202180"/>
                <a:gd name="connsiteY7" fmla="*/ 228600 h 2194560"/>
                <a:gd name="connsiteX8" fmla="*/ 1219200 w 2202180"/>
                <a:gd name="connsiteY8" fmla="*/ 228600 h 2194560"/>
                <a:gd name="connsiteX0" fmla="*/ 1219200 w 2202180"/>
                <a:gd name="connsiteY0" fmla="*/ 2286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34440 w 2202180"/>
                <a:gd name="connsiteY5" fmla="*/ 1691640 h 2194560"/>
                <a:gd name="connsiteX6" fmla="*/ 7620 w 2202180"/>
                <a:gd name="connsiteY6" fmla="*/ 1691640 h 2194560"/>
                <a:gd name="connsiteX7" fmla="*/ 0 w 2202180"/>
                <a:gd name="connsiteY7" fmla="*/ 228600 h 2194560"/>
                <a:gd name="connsiteX8" fmla="*/ 1219200 w 2202180"/>
                <a:gd name="connsiteY8" fmla="*/ 228600 h 2194560"/>
                <a:gd name="connsiteX0" fmla="*/ 1219200 w 2202180"/>
                <a:gd name="connsiteY0" fmla="*/ 3048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34440 w 2202180"/>
                <a:gd name="connsiteY5" fmla="*/ 1691640 h 2194560"/>
                <a:gd name="connsiteX6" fmla="*/ 7620 w 2202180"/>
                <a:gd name="connsiteY6" fmla="*/ 1691640 h 2194560"/>
                <a:gd name="connsiteX7" fmla="*/ 0 w 2202180"/>
                <a:gd name="connsiteY7" fmla="*/ 228600 h 2194560"/>
                <a:gd name="connsiteX8" fmla="*/ 1219200 w 2202180"/>
                <a:gd name="connsiteY8" fmla="*/ 304800 h 2194560"/>
                <a:gd name="connsiteX0" fmla="*/ 1219200 w 2202180"/>
                <a:gd name="connsiteY0" fmla="*/ 3048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34440 w 2202180"/>
                <a:gd name="connsiteY5" fmla="*/ 1691640 h 2194560"/>
                <a:gd name="connsiteX6" fmla="*/ 7620 w 2202180"/>
                <a:gd name="connsiteY6" fmla="*/ 1691640 h 2194560"/>
                <a:gd name="connsiteX7" fmla="*/ 0 w 2202180"/>
                <a:gd name="connsiteY7" fmla="*/ 304800 h 2194560"/>
                <a:gd name="connsiteX8" fmla="*/ 1219200 w 2202180"/>
                <a:gd name="connsiteY8" fmla="*/ 304800 h 2194560"/>
                <a:gd name="connsiteX0" fmla="*/ 1219200 w 2202180"/>
                <a:gd name="connsiteY0" fmla="*/ 3048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19200 w 2202180"/>
                <a:gd name="connsiteY5" fmla="*/ 1905000 h 2194560"/>
                <a:gd name="connsiteX6" fmla="*/ 7620 w 2202180"/>
                <a:gd name="connsiteY6" fmla="*/ 1691640 h 2194560"/>
                <a:gd name="connsiteX7" fmla="*/ 0 w 2202180"/>
                <a:gd name="connsiteY7" fmla="*/ 304800 h 2194560"/>
                <a:gd name="connsiteX8" fmla="*/ 1219200 w 2202180"/>
                <a:gd name="connsiteY8" fmla="*/ 304800 h 2194560"/>
                <a:gd name="connsiteX0" fmla="*/ 1219200 w 2202180"/>
                <a:gd name="connsiteY0" fmla="*/ 3048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19200 w 2202180"/>
                <a:gd name="connsiteY5" fmla="*/ 1905000 h 2194560"/>
                <a:gd name="connsiteX6" fmla="*/ 0 w 2202180"/>
                <a:gd name="connsiteY6" fmla="*/ 1828800 h 2194560"/>
                <a:gd name="connsiteX7" fmla="*/ 0 w 2202180"/>
                <a:gd name="connsiteY7" fmla="*/ 304800 h 2194560"/>
                <a:gd name="connsiteX8" fmla="*/ 1219200 w 2202180"/>
                <a:gd name="connsiteY8" fmla="*/ 304800 h 2194560"/>
                <a:gd name="connsiteX0" fmla="*/ 1219200 w 2202180"/>
                <a:gd name="connsiteY0" fmla="*/ 3048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19200 w 2202180"/>
                <a:gd name="connsiteY5" fmla="*/ 1905000 h 2194560"/>
                <a:gd name="connsiteX6" fmla="*/ 0 w 2202180"/>
                <a:gd name="connsiteY6" fmla="*/ 1905000 h 2194560"/>
                <a:gd name="connsiteX7" fmla="*/ 0 w 2202180"/>
                <a:gd name="connsiteY7" fmla="*/ 304800 h 2194560"/>
                <a:gd name="connsiteX8" fmla="*/ 1219200 w 2202180"/>
                <a:gd name="connsiteY8" fmla="*/ 304800 h 2194560"/>
                <a:gd name="connsiteX0" fmla="*/ 1219200 w 2202180"/>
                <a:gd name="connsiteY0" fmla="*/ 304800 h 2209800"/>
                <a:gd name="connsiteX1" fmla="*/ 1219200 w 2202180"/>
                <a:gd name="connsiteY1" fmla="*/ 0 h 2209800"/>
                <a:gd name="connsiteX2" fmla="*/ 2186940 w 2202180"/>
                <a:gd name="connsiteY2" fmla="*/ 0 h 2209800"/>
                <a:gd name="connsiteX3" fmla="*/ 2202180 w 2202180"/>
                <a:gd name="connsiteY3" fmla="*/ 2194560 h 2209800"/>
                <a:gd name="connsiteX4" fmla="*/ 1219200 w 2202180"/>
                <a:gd name="connsiteY4" fmla="*/ 2209800 h 2209800"/>
                <a:gd name="connsiteX5" fmla="*/ 1219200 w 2202180"/>
                <a:gd name="connsiteY5" fmla="*/ 1905000 h 2209800"/>
                <a:gd name="connsiteX6" fmla="*/ 0 w 2202180"/>
                <a:gd name="connsiteY6" fmla="*/ 1905000 h 2209800"/>
                <a:gd name="connsiteX7" fmla="*/ 0 w 2202180"/>
                <a:gd name="connsiteY7" fmla="*/ 304800 h 2209800"/>
                <a:gd name="connsiteX8" fmla="*/ 1219200 w 2202180"/>
                <a:gd name="connsiteY8" fmla="*/ 304800 h 2209800"/>
                <a:gd name="connsiteX0" fmla="*/ 1219200 w 2202180"/>
                <a:gd name="connsiteY0" fmla="*/ 304800 h 2209800"/>
                <a:gd name="connsiteX1" fmla="*/ 1219200 w 2202180"/>
                <a:gd name="connsiteY1" fmla="*/ 0 h 2209800"/>
                <a:gd name="connsiteX2" fmla="*/ 2186940 w 2202180"/>
                <a:gd name="connsiteY2" fmla="*/ 0 h 2209800"/>
                <a:gd name="connsiteX3" fmla="*/ 2202180 w 2202180"/>
                <a:gd name="connsiteY3" fmla="*/ 2194560 h 2209800"/>
                <a:gd name="connsiteX4" fmla="*/ 1219200 w 2202180"/>
                <a:gd name="connsiteY4" fmla="*/ 2209800 h 2209800"/>
                <a:gd name="connsiteX5" fmla="*/ 1219200 w 2202180"/>
                <a:gd name="connsiteY5" fmla="*/ 1905000 h 2209800"/>
                <a:gd name="connsiteX6" fmla="*/ 0 w 2202180"/>
                <a:gd name="connsiteY6" fmla="*/ 1905000 h 2209800"/>
                <a:gd name="connsiteX7" fmla="*/ 0 w 2202180"/>
                <a:gd name="connsiteY7" fmla="*/ 304800 h 2209800"/>
                <a:gd name="connsiteX8" fmla="*/ 1219200 w 2202180"/>
                <a:gd name="connsiteY8" fmla="*/ 304800 h 2209800"/>
                <a:gd name="connsiteX0" fmla="*/ 1219200 w 2202180"/>
                <a:gd name="connsiteY0" fmla="*/ 304800 h 2209800"/>
                <a:gd name="connsiteX1" fmla="*/ 1219200 w 2202180"/>
                <a:gd name="connsiteY1" fmla="*/ 0 h 2209800"/>
                <a:gd name="connsiteX2" fmla="*/ 2186940 w 2202180"/>
                <a:gd name="connsiteY2" fmla="*/ 0 h 2209800"/>
                <a:gd name="connsiteX3" fmla="*/ 2202180 w 2202180"/>
                <a:gd name="connsiteY3" fmla="*/ 2194560 h 2209800"/>
                <a:gd name="connsiteX4" fmla="*/ 1219200 w 2202180"/>
                <a:gd name="connsiteY4" fmla="*/ 2209800 h 2209800"/>
                <a:gd name="connsiteX5" fmla="*/ 1219200 w 2202180"/>
                <a:gd name="connsiteY5" fmla="*/ 1905000 h 2209800"/>
                <a:gd name="connsiteX6" fmla="*/ 0 w 2202180"/>
                <a:gd name="connsiteY6" fmla="*/ 1905000 h 2209800"/>
                <a:gd name="connsiteX7" fmla="*/ 0 w 2202180"/>
                <a:gd name="connsiteY7" fmla="*/ 304800 h 2209800"/>
                <a:gd name="connsiteX8" fmla="*/ 1219200 w 2202180"/>
                <a:gd name="connsiteY8" fmla="*/ 304800 h 2209800"/>
                <a:gd name="connsiteX0" fmla="*/ 2133600 w 3116580"/>
                <a:gd name="connsiteY0" fmla="*/ 304800 h 2209800"/>
                <a:gd name="connsiteX1" fmla="*/ 2133600 w 3116580"/>
                <a:gd name="connsiteY1" fmla="*/ 0 h 2209800"/>
                <a:gd name="connsiteX2" fmla="*/ 3101340 w 3116580"/>
                <a:gd name="connsiteY2" fmla="*/ 0 h 2209800"/>
                <a:gd name="connsiteX3" fmla="*/ 3116580 w 3116580"/>
                <a:gd name="connsiteY3" fmla="*/ 2194560 h 2209800"/>
                <a:gd name="connsiteX4" fmla="*/ 2133600 w 3116580"/>
                <a:gd name="connsiteY4" fmla="*/ 2209800 h 2209800"/>
                <a:gd name="connsiteX5" fmla="*/ 2133600 w 3116580"/>
                <a:gd name="connsiteY5" fmla="*/ 1905000 h 2209800"/>
                <a:gd name="connsiteX6" fmla="*/ 914400 w 3116580"/>
                <a:gd name="connsiteY6" fmla="*/ 1905000 h 2209800"/>
                <a:gd name="connsiteX7" fmla="*/ 0 w 3116580"/>
                <a:gd name="connsiteY7" fmla="*/ 304800 h 2209800"/>
                <a:gd name="connsiteX8" fmla="*/ 2133600 w 3116580"/>
                <a:gd name="connsiteY8" fmla="*/ 304800 h 2209800"/>
                <a:gd name="connsiteX0" fmla="*/ 2133600 w 3116580"/>
                <a:gd name="connsiteY0" fmla="*/ 304800 h 2209800"/>
                <a:gd name="connsiteX1" fmla="*/ 2133600 w 3116580"/>
                <a:gd name="connsiteY1" fmla="*/ 0 h 2209800"/>
                <a:gd name="connsiteX2" fmla="*/ 3101340 w 3116580"/>
                <a:gd name="connsiteY2" fmla="*/ 0 h 2209800"/>
                <a:gd name="connsiteX3" fmla="*/ 3116580 w 3116580"/>
                <a:gd name="connsiteY3" fmla="*/ 2194560 h 2209800"/>
                <a:gd name="connsiteX4" fmla="*/ 2133600 w 3116580"/>
                <a:gd name="connsiteY4" fmla="*/ 2209800 h 2209800"/>
                <a:gd name="connsiteX5" fmla="*/ 2133600 w 3116580"/>
                <a:gd name="connsiteY5" fmla="*/ 1905000 h 2209800"/>
                <a:gd name="connsiteX6" fmla="*/ 0 w 3116580"/>
                <a:gd name="connsiteY6" fmla="*/ 1905000 h 2209800"/>
                <a:gd name="connsiteX7" fmla="*/ 0 w 3116580"/>
                <a:gd name="connsiteY7" fmla="*/ 304800 h 2209800"/>
                <a:gd name="connsiteX8" fmla="*/ 2133600 w 3116580"/>
                <a:gd name="connsiteY8" fmla="*/ 3048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6580" h="2209800">
                  <a:moveTo>
                    <a:pt x="2133600" y="304800"/>
                  </a:moveTo>
                  <a:lnTo>
                    <a:pt x="2133600" y="0"/>
                  </a:lnTo>
                  <a:lnTo>
                    <a:pt x="3101340" y="0"/>
                  </a:lnTo>
                  <a:lnTo>
                    <a:pt x="3116580" y="2194560"/>
                  </a:lnTo>
                  <a:lnTo>
                    <a:pt x="2133600" y="2209800"/>
                  </a:lnTo>
                  <a:lnTo>
                    <a:pt x="2133600" y="1905000"/>
                  </a:lnTo>
                  <a:lnTo>
                    <a:pt x="0" y="1905000"/>
                  </a:lnTo>
                  <a:lnTo>
                    <a:pt x="0" y="304800"/>
                  </a:lnTo>
                  <a:lnTo>
                    <a:pt x="2133600" y="304800"/>
                  </a:lnTo>
                  <a:close/>
                </a:path>
              </a:pathLst>
            </a:custGeom>
            <a:solidFill>
              <a:schemeClr val="accent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3" name="Rectangle 12"/>
            <p:cNvSpPr/>
            <p:nvPr/>
          </p:nvSpPr>
          <p:spPr bwMode="auto">
            <a:xfrm>
              <a:off x="1468740" y="4272494"/>
              <a:ext cx="357850" cy="1675049"/>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cxnSp>
          <p:nvCxnSpPr>
            <p:cNvPr id="14" name="Straight Connector 13"/>
            <p:cNvCxnSpPr/>
            <p:nvPr/>
          </p:nvCxnSpPr>
          <p:spPr bwMode="auto">
            <a:xfrm>
              <a:off x="1468740" y="4221735"/>
              <a:ext cx="0" cy="17765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826590" y="4577049"/>
              <a:ext cx="0" cy="106594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6" name="Right Arrow 15"/>
            <p:cNvSpPr/>
            <p:nvPr/>
          </p:nvSpPr>
          <p:spPr bwMode="auto">
            <a:xfrm rot="16200000">
              <a:off x="3340727" y="6200103"/>
              <a:ext cx="529051" cy="245512"/>
            </a:xfrm>
            <a:prstGeom prst="rightArrow">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7" name="Rectangle 16"/>
            <p:cNvSpPr/>
            <p:nvPr/>
          </p:nvSpPr>
          <p:spPr bwMode="auto">
            <a:xfrm>
              <a:off x="1832676" y="4587900"/>
              <a:ext cx="910524" cy="1038200"/>
            </a:xfrm>
            <a:prstGeom prst="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18" name="Left-Right-Up Arrow 17"/>
            <p:cNvSpPr/>
            <p:nvPr/>
          </p:nvSpPr>
          <p:spPr bwMode="auto">
            <a:xfrm rot="16200000">
              <a:off x="1497487" y="4221706"/>
              <a:ext cx="1065940" cy="1776624"/>
            </a:xfrm>
            <a:prstGeom prst="leftRightUpArrow">
              <a:avLst>
                <a:gd name="adj1" fmla="val 26250"/>
                <a:gd name="adj2" fmla="val 13125"/>
                <a:gd name="adj3" fmla="val 0"/>
              </a:avLst>
            </a:prstGeom>
            <a:solidFill>
              <a:srgbClr val="92D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nvGrpSpPr>
            <p:cNvPr id="19" name="Group 81"/>
            <p:cNvGrpSpPr/>
            <p:nvPr/>
          </p:nvGrpSpPr>
          <p:grpSpPr>
            <a:xfrm>
              <a:off x="3246137" y="4111104"/>
              <a:ext cx="374571" cy="300149"/>
              <a:chOff x="3418857" y="3963784"/>
              <a:chExt cx="374571" cy="300149"/>
            </a:xfrm>
          </p:grpSpPr>
          <p:sp>
            <p:nvSpPr>
              <p:cNvPr id="26" name="Flowchart: Terminator 25"/>
              <p:cNvSpPr/>
              <p:nvPr/>
            </p:nvSpPr>
            <p:spPr bwMode="auto">
              <a:xfrm>
                <a:off x="3418857" y="3963784"/>
                <a:ext cx="374571" cy="81217"/>
              </a:xfrm>
              <a:prstGeom prst="flowChartTerminator">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27" name="Round Single Corner Rectangle 26"/>
              <p:cNvSpPr/>
              <p:nvPr/>
            </p:nvSpPr>
            <p:spPr bwMode="auto">
              <a:xfrm>
                <a:off x="3551518" y="4040591"/>
                <a:ext cx="109250" cy="223342"/>
              </a:xfrm>
              <a:prstGeom prst="round1Rect">
                <a:avLst/>
              </a:prstGeom>
              <a:solidFill>
                <a:schemeClr val="tx2">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sp>
          <p:nvSpPr>
            <p:cNvPr id="20" name="Rectangle 19"/>
            <p:cNvSpPr/>
            <p:nvPr/>
          </p:nvSpPr>
          <p:spPr bwMode="auto">
            <a:xfrm>
              <a:off x="3503930" y="5709920"/>
              <a:ext cx="171450" cy="2743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nvGrpSpPr>
            <p:cNvPr id="21" name="Group 56"/>
            <p:cNvGrpSpPr/>
            <p:nvPr/>
          </p:nvGrpSpPr>
          <p:grpSpPr>
            <a:xfrm>
              <a:off x="3412724" y="5497199"/>
              <a:ext cx="352880" cy="270722"/>
              <a:chOff x="5084616" y="5721020"/>
              <a:chExt cx="665019" cy="623449"/>
            </a:xfrm>
            <a:solidFill>
              <a:schemeClr val="tx2">
                <a:lumMod val="75000"/>
                <a:lumOff val="25000"/>
              </a:schemeClr>
            </a:solidFill>
          </p:grpSpPr>
          <p:sp>
            <p:nvSpPr>
              <p:cNvPr id="24" name="Flowchart: Terminator 23"/>
              <p:cNvSpPr/>
              <p:nvPr/>
            </p:nvSpPr>
            <p:spPr bwMode="auto">
              <a:xfrm>
                <a:off x="5084616" y="5721020"/>
                <a:ext cx="665019" cy="166254"/>
              </a:xfrm>
              <a:prstGeom prst="flowChartTerminator">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25" name="Round Single Corner Rectangle 24"/>
              <p:cNvSpPr/>
              <p:nvPr/>
            </p:nvSpPr>
            <p:spPr bwMode="auto">
              <a:xfrm>
                <a:off x="5320143" y="5887274"/>
                <a:ext cx="193965" cy="457195"/>
              </a:xfrm>
              <a:prstGeom prst="round1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sp>
          <p:nvSpPr>
            <p:cNvPr id="22" name="Text Box 22"/>
            <p:cNvSpPr txBox="1">
              <a:spLocks noChangeArrowheads="1"/>
            </p:cNvSpPr>
            <p:nvPr/>
          </p:nvSpPr>
          <p:spPr bwMode="auto">
            <a:xfrm>
              <a:off x="2279798" y="6141394"/>
              <a:ext cx="856106" cy="304554"/>
            </a:xfrm>
            <a:prstGeom prst="rect">
              <a:avLst/>
            </a:prstGeom>
            <a:noFill/>
            <a:ln w="9525">
              <a:noFill/>
              <a:miter lim="800000"/>
              <a:headEnd/>
              <a:tailEnd/>
            </a:ln>
            <a:effectLst/>
          </p:spPr>
          <p:txBody>
            <a:bodyPr wrap="none" lIns="0" tIns="0" rIns="0" bIns="0" anchor="ctr" anchorCtr="1">
              <a:noAutofit/>
            </a:bodyPr>
            <a:lstStyle/>
            <a:p>
              <a:pPr algn="ctr">
                <a:spcBef>
                  <a:spcPts val="0"/>
                </a:spcBef>
              </a:pPr>
              <a:r>
                <a:rPr lang="en-US" b="1" baseline="0" dirty="0" smtClean="0">
                  <a:latin typeface="Calibri" pitchFamily="34" charset="0"/>
                  <a:cs typeface="Calibri" pitchFamily="34" charset="0"/>
                </a:rPr>
                <a:t>Suction</a:t>
              </a:r>
              <a:endParaRPr lang="en-US" b="1" baseline="0" dirty="0">
                <a:latin typeface="Monotype Corsiva" pitchFamily="66" charset="0"/>
                <a:ea typeface="Tahoma" pitchFamily="34" charset="0"/>
                <a:cs typeface="Tahoma" pitchFamily="34" charset="0"/>
              </a:endParaRPr>
            </a:p>
          </p:txBody>
        </p:sp>
        <p:sp>
          <p:nvSpPr>
            <p:cNvPr id="23" name="Right Arrow 22"/>
            <p:cNvSpPr/>
            <p:nvPr/>
          </p:nvSpPr>
          <p:spPr bwMode="auto">
            <a:xfrm flipH="1">
              <a:off x="1384942" y="5013847"/>
              <a:ext cx="374203" cy="191527"/>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grpSp>
        <p:nvGrpSpPr>
          <p:cNvPr id="28" name="Group 27"/>
          <p:cNvGrpSpPr/>
          <p:nvPr/>
        </p:nvGrpSpPr>
        <p:grpSpPr>
          <a:xfrm>
            <a:off x="5664047" y="3920837"/>
            <a:ext cx="2536976" cy="2223775"/>
            <a:chOff x="5867247" y="3811384"/>
            <a:chExt cx="2536976" cy="2302055"/>
          </a:xfrm>
        </p:grpSpPr>
        <p:sp>
          <p:nvSpPr>
            <p:cNvPr id="29" name="Rectangle 28"/>
            <p:cNvSpPr/>
            <p:nvPr/>
          </p:nvSpPr>
          <p:spPr bwMode="auto">
            <a:xfrm>
              <a:off x="7686675" y="3968750"/>
              <a:ext cx="171450" cy="420514"/>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nvGrpSpPr>
            <p:cNvPr id="30" name="Group 45"/>
            <p:cNvGrpSpPr/>
            <p:nvPr/>
          </p:nvGrpSpPr>
          <p:grpSpPr>
            <a:xfrm>
              <a:off x="7581282" y="3811384"/>
              <a:ext cx="374571" cy="300149"/>
              <a:chOff x="5109214" y="5562740"/>
              <a:chExt cx="665019" cy="614430"/>
            </a:xfrm>
          </p:grpSpPr>
          <p:sp>
            <p:nvSpPr>
              <p:cNvPr id="46" name="Flowchart: Terminator 45"/>
              <p:cNvSpPr/>
              <p:nvPr/>
            </p:nvSpPr>
            <p:spPr bwMode="auto">
              <a:xfrm>
                <a:off x="5109214" y="5562740"/>
                <a:ext cx="665019" cy="166258"/>
              </a:xfrm>
              <a:prstGeom prst="flowChartTerminator">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47" name="Round Single Corner Rectangle 46"/>
              <p:cNvSpPr/>
              <p:nvPr/>
            </p:nvSpPr>
            <p:spPr bwMode="auto">
              <a:xfrm>
                <a:off x="5344743" y="5719970"/>
                <a:ext cx="193964" cy="457200"/>
              </a:xfrm>
              <a:prstGeom prst="round1Rect">
                <a:avLst/>
              </a:prstGeom>
              <a:solidFill>
                <a:schemeClr val="tx2">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sp>
          <p:nvSpPr>
            <p:cNvPr id="31" name="Rectangle 21"/>
            <p:cNvSpPr/>
            <p:nvPr/>
          </p:nvSpPr>
          <p:spPr bwMode="auto">
            <a:xfrm>
              <a:off x="6293283" y="4345176"/>
              <a:ext cx="2110940" cy="1304922"/>
            </a:xfrm>
            <a:prstGeom prst="rect">
              <a:avLst/>
            </a:prstGeom>
            <a:solidFill>
              <a:schemeClr val="accent2">
                <a:lumMod val="40000"/>
                <a:lumOff val="6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32" name="Freeform 31"/>
            <p:cNvSpPr/>
            <p:nvPr/>
          </p:nvSpPr>
          <p:spPr bwMode="auto">
            <a:xfrm>
              <a:off x="6293283" y="4463193"/>
              <a:ext cx="1894771" cy="1075632"/>
            </a:xfrm>
            <a:custGeom>
              <a:avLst/>
              <a:gdLst>
                <a:gd name="connsiteX0" fmla="*/ 1242060 w 2202180"/>
                <a:gd name="connsiteY0" fmla="*/ 342900 h 2194560"/>
                <a:gd name="connsiteX1" fmla="*/ 1242060 w 2202180"/>
                <a:gd name="connsiteY1" fmla="*/ 342900 h 2194560"/>
                <a:gd name="connsiteX2" fmla="*/ 1242060 w 2202180"/>
                <a:gd name="connsiteY2" fmla="*/ 0 h 2194560"/>
                <a:gd name="connsiteX3" fmla="*/ 2186940 w 2202180"/>
                <a:gd name="connsiteY3" fmla="*/ 0 h 2194560"/>
                <a:gd name="connsiteX4" fmla="*/ 2202180 w 2202180"/>
                <a:gd name="connsiteY4" fmla="*/ 2194560 h 2194560"/>
                <a:gd name="connsiteX5" fmla="*/ 1234440 w 2202180"/>
                <a:gd name="connsiteY5" fmla="*/ 2194560 h 2194560"/>
                <a:gd name="connsiteX6" fmla="*/ 1234440 w 2202180"/>
                <a:gd name="connsiteY6" fmla="*/ 1691640 h 2194560"/>
                <a:gd name="connsiteX7" fmla="*/ 7620 w 2202180"/>
                <a:gd name="connsiteY7" fmla="*/ 1691640 h 2194560"/>
                <a:gd name="connsiteX8" fmla="*/ 0 w 2202180"/>
                <a:gd name="connsiteY8" fmla="*/ 350520 h 2194560"/>
                <a:gd name="connsiteX9" fmla="*/ 1242060 w 2202180"/>
                <a:gd name="connsiteY9" fmla="*/ 342900 h 2194560"/>
                <a:gd name="connsiteX0" fmla="*/ 1295400 w 2202180"/>
                <a:gd name="connsiteY0" fmla="*/ 228600 h 2194560"/>
                <a:gd name="connsiteX1" fmla="*/ 1242060 w 2202180"/>
                <a:gd name="connsiteY1" fmla="*/ 342900 h 2194560"/>
                <a:gd name="connsiteX2" fmla="*/ 1242060 w 2202180"/>
                <a:gd name="connsiteY2" fmla="*/ 0 h 2194560"/>
                <a:gd name="connsiteX3" fmla="*/ 2186940 w 2202180"/>
                <a:gd name="connsiteY3" fmla="*/ 0 h 2194560"/>
                <a:gd name="connsiteX4" fmla="*/ 2202180 w 2202180"/>
                <a:gd name="connsiteY4" fmla="*/ 2194560 h 2194560"/>
                <a:gd name="connsiteX5" fmla="*/ 1234440 w 2202180"/>
                <a:gd name="connsiteY5" fmla="*/ 2194560 h 2194560"/>
                <a:gd name="connsiteX6" fmla="*/ 1234440 w 2202180"/>
                <a:gd name="connsiteY6" fmla="*/ 1691640 h 2194560"/>
                <a:gd name="connsiteX7" fmla="*/ 7620 w 2202180"/>
                <a:gd name="connsiteY7" fmla="*/ 1691640 h 2194560"/>
                <a:gd name="connsiteX8" fmla="*/ 0 w 2202180"/>
                <a:gd name="connsiteY8" fmla="*/ 350520 h 2194560"/>
                <a:gd name="connsiteX9" fmla="*/ 1295400 w 2202180"/>
                <a:gd name="connsiteY9" fmla="*/ 228600 h 2194560"/>
                <a:gd name="connsiteX0" fmla="*/ 1295400 w 2202180"/>
                <a:gd name="connsiteY0" fmla="*/ 228600 h 2194560"/>
                <a:gd name="connsiteX1" fmla="*/ 1242060 w 2202180"/>
                <a:gd name="connsiteY1" fmla="*/ 342900 h 2194560"/>
                <a:gd name="connsiteX2" fmla="*/ 1242060 w 2202180"/>
                <a:gd name="connsiteY2" fmla="*/ 0 h 2194560"/>
                <a:gd name="connsiteX3" fmla="*/ 2186940 w 2202180"/>
                <a:gd name="connsiteY3" fmla="*/ 0 h 2194560"/>
                <a:gd name="connsiteX4" fmla="*/ 2202180 w 2202180"/>
                <a:gd name="connsiteY4" fmla="*/ 2194560 h 2194560"/>
                <a:gd name="connsiteX5" fmla="*/ 1234440 w 2202180"/>
                <a:gd name="connsiteY5" fmla="*/ 2194560 h 2194560"/>
                <a:gd name="connsiteX6" fmla="*/ 1234440 w 2202180"/>
                <a:gd name="connsiteY6" fmla="*/ 1691640 h 2194560"/>
                <a:gd name="connsiteX7" fmla="*/ 7620 w 2202180"/>
                <a:gd name="connsiteY7" fmla="*/ 1691640 h 2194560"/>
                <a:gd name="connsiteX8" fmla="*/ 0 w 2202180"/>
                <a:gd name="connsiteY8" fmla="*/ 228600 h 2194560"/>
                <a:gd name="connsiteX9" fmla="*/ 1295400 w 2202180"/>
                <a:gd name="connsiteY9" fmla="*/ 228600 h 2194560"/>
                <a:gd name="connsiteX0" fmla="*/ 1295400 w 2202180"/>
                <a:gd name="connsiteY0" fmla="*/ 228600 h 2194560"/>
                <a:gd name="connsiteX1" fmla="*/ 124206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34440 w 2202180"/>
                <a:gd name="connsiteY5" fmla="*/ 1691640 h 2194560"/>
                <a:gd name="connsiteX6" fmla="*/ 7620 w 2202180"/>
                <a:gd name="connsiteY6" fmla="*/ 1691640 h 2194560"/>
                <a:gd name="connsiteX7" fmla="*/ 0 w 2202180"/>
                <a:gd name="connsiteY7" fmla="*/ 228600 h 2194560"/>
                <a:gd name="connsiteX8" fmla="*/ 1295400 w 2202180"/>
                <a:gd name="connsiteY8" fmla="*/ 228600 h 2194560"/>
                <a:gd name="connsiteX0" fmla="*/ 1219200 w 2202180"/>
                <a:gd name="connsiteY0" fmla="*/ 228600 h 2194560"/>
                <a:gd name="connsiteX1" fmla="*/ 124206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34440 w 2202180"/>
                <a:gd name="connsiteY5" fmla="*/ 1691640 h 2194560"/>
                <a:gd name="connsiteX6" fmla="*/ 7620 w 2202180"/>
                <a:gd name="connsiteY6" fmla="*/ 1691640 h 2194560"/>
                <a:gd name="connsiteX7" fmla="*/ 0 w 2202180"/>
                <a:gd name="connsiteY7" fmla="*/ 228600 h 2194560"/>
                <a:gd name="connsiteX8" fmla="*/ 1219200 w 2202180"/>
                <a:gd name="connsiteY8" fmla="*/ 228600 h 2194560"/>
                <a:gd name="connsiteX0" fmla="*/ 1219200 w 2202180"/>
                <a:gd name="connsiteY0" fmla="*/ 2286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34440 w 2202180"/>
                <a:gd name="connsiteY5" fmla="*/ 1691640 h 2194560"/>
                <a:gd name="connsiteX6" fmla="*/ 7620 w 2202180"/>
                <a:gd name="connsiteY6" fmla="*/ 1691640 h 2194560"/>
                <a:gd name="connsiteX7" fmla="*/ 0 w 2202180"/>
                <a:gd name="connsiteY7" fmla="*/ 228600 h 2194560"/>
                <a:gd name="connsiteX8" fmla="*/ 1219200 w 2202180"/>
                <a:gd name="connsiteY8" fmla="*/ 228600 h 2194560"/>
                <a:gd name="connsiteX0" fmla="*/ 1219200 w 2202180"/>
                <a:gd name="connsiteY0" fmla="*/ 3048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34440 w 2202180"/>
                <a:gd name="connsiteY5" fmla="*/ 1691640 h 2194560"/>
                <a:gd name="connsiteX6" fmla="*/ 7620 w 2202180"/>
                <a:gd name="connsiteY6" fmla="*/ 1691640 h 2194560"/>
                <a:gd name="connsiteX7" fmla="*/ 0 w 2202180"/>
                <a:gd name="connsiteY7" fmla="*/ 228600 h 2194560"/>
                <a:gd name="connsiteX8" fmla="*/ 1219200 w 2202180"/>
                <a:gd name="connsiteY8" fmla="*/ 304800 h 2194560"/>
                <a:gd name="connsiteX0" fmla="*/ 1219200 w 2202180"/>
                <a:gd name="connsiteY0" fmla="*/ 3048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34440 w 2202180"/>
                <a:gd name="connsiteY5" fmla="*/ 1691640 h 2194560"/>
                <a:gd name="connsiteX6" fmla="*/ 7620 w 2202180"/>
                <a:gd name="connsiteY6" fmla="*/ 1691640 h 2194560"/>
                <a:gd name="connsiteX7" fmla="*/ 0 w 2202180"/>
                <a:gd name="connsiteY7" fmla="*/ 304800 h 2194560"/>
                <a:gd name="connsiteX8" fmla="*/ 1219200 w 2202180"/>
                <a:gd name="connsiteY8" fmla="*/ 304800 h 2194560"/>
                <a:gd name="connsiteX0" fmla="*/ 1219200 w 2202180"/>
                <a:gd name="connsiteY0" fmla="*/ 3048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19200 w 2202180"/>
                <a:gd name="connsiteY5" fmla="*/ 1905000 h 2194560"/>
                <a:gd name="connsiteX6" fmla="*/ 7620 w 2202180"/>
                <a:gd name="connsiteY6" fmla="*/ 1691640 h 2194560"/>
                <a:gd name="connsiteX7" fmla="*/ 0 w 2202180"/>
                <a:gd name="connsiteY7" fmla="*/ 304800 h 2194560"/>
                <a:gd name="connsiteX8" fmla="*/ 1219200 w 2202180"/>
                <a:gd name="connsiteY8" fmla="*/ 304800 h 2194560"/>
                <a:gd name="connsiteX0" fmla="*/ 1219200 w 2202180"/>
                <a:gd name="connsiteY0" fmla="*/ 3048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19200 w 2202180"/>
                <a:gd name="connsiteY5" fmla="*/ 1905000 h 2194560"/>
                <a:gd name="connsiteX6" fmla="*/ 0 w 2202180"/>
                <a:gd name="connsiteY6" fmla="*/ 1828800 h 2194560"/>
                <a:gd name="connsiteX7" fmla="*/ 0 w 2202180"/>
                <a:gd name="connsiteY7" fmla="*/ 304800 h 2194560"/>
                <a:gd name="connsiteX8" fmla="*/ 1219200 w 2202180"/>
                <a:gd name="connsiteY8" fmla="*/ 304800 h 2194560"/>
                <a:gd name="connsiteX0" fmla="*/ 1219200 w 2202180"/>
                <a:gd name="connsiteY0" fmla="*/ 304800 h 2194560"/>
                <a:gd name="connsiteX1" fmla="*/ 1219200 w 2202180"/>
                <a:gd name="connsiteY1" fmla="*/ 0 h 2194560"/>
                <a:gd name="connsiteX2" fmla="*/ 2186940 w 2202180"/>
                <a:gd name="connsiteY2" fmla="*/ 0 h 2194560"/>
                <a:gd name="connsiteX3" fmla="*/ 2202180 w 2202180"/>
                <a:gd name="connsiteY3" fmla="*/ 2194560 h 2194560"/>
                <a:gd name="connsiteX4" fmla="*/ 1234440 w 2202180"/>
                <a:gd name="connsiteY4" fmla="*/ 2194560 h 2194560"/>
                <a:gd name="connsiteX5" fmla="*/ 1219200 w 2202180"/>
                <a:gd name="connsiteY5" fmla="*/ 1905000 h 2194560"/>
                <a:gd name="connsiteX6" fmla="*/ 0 w 2202180"/>
                <a:gd name="connsiteY6" fmla="*/ 1905000 h 2194560"/>
                <a:gd name="connsiteX7" fmla="*/ 0 w 2202180"/>
                <a:gd name="connsiteY7" fmla="*/ 304800 h 2194560"/>
                <a:gd name="connsiteX8" fmla="*/ 1219200 w 2202180"/>
                <a:gd name="connsiteY8" fmla="*/ 304800 h 2194560"/>
                <a:gd name="connsiteX0" fmla="*/ 1219200 w 2202180"/>
                <a:gd name="connsiteY0" fmla="*/ 304800 h 2209800"/>
                <a:gd name="connsiteX1" fmla="*/ 1219200 w 2202180"/>
                <a:gd name="connsiteY1" fmla="*/ 0 h 2209800"/>
                <a:gd name="connsiteX2" fmla="*/ 2186940 w 2202180"/>
                <a:gd name="connsiteY2" fmla="*/ 0 h 2209800"/>
                <a:gd name="connsiteX3" fmla="*/ 2202180 w 2202180"/>
                <a:gd name="connsiteY3" fmla="*/ 2194560 h 2209800"/>
                <a:gd name="connsiteX4" fmla="*/ 1219200 w 2202180"/>
                <a:gd name="connsiteY4" fmla="*/ 2209800 h 2209800"/>
                <a:gd name="connsiteX5" fmla="*/ 1219200 w 2202180"/>
                <a:gd name="connsiteY5" fmla="*/ 1905000 h 2209800"/>
                <a:gd name="connsiteX6" fmla="*/ 0 w 2202180"/>
                <a:gd name="connsiteY6" fmla="*/ 1905000 h 2209800"/>
                <a:gd name="connsiteX7" fmla="*/ 0 w 2202180"/>
                <a:gd name="connsiteY7" fmla="*/ 304800 h 2209800"/>
                <a:gd name="connsiteX8" fmla="*/ 1219200 w 2202180"/>
                <a:gd name="connsiteY8" fmla="*/ 304800 h 2209800"/>
                <a:gd name="connsiteX0" fmla="*/ 1219200 w 2202180"/>
                <a:gd name="connsiteY0" fmla="*/ 304800 h 2209800"/>
                <a:gd name="connsiteX1" fmla="*/ 1219200 w 2202180"/>
                <a:gd name="connsiteY1" fmla="*/ 0 h 2209800"/>
                <a:gd name="connsiteX2" fmla="*/ 2186940 w 2202180"/>
                <a:gd name="connsiteY2" fmla="*/ 0 h 2209800"/>
                <a:gd name="connsiteX3" fmla="*/ 2202180 w 2202180"/>
                <a:gd name="connsiteY3" fmla="*/ 2194560 h 2209800"/>
                <a:gd name="connsiteX4" fmla="*/ 1219200 w 2202180"/>
                <a:gd name="connsiteY4" fmla="*/ 2209800 h 2209800"/>
                <a:gd name="connsiteX5" fmla="*/ 1219200 w 2202180"/>
                <a:gd name="connsiteY5" fmla="*/ 1905000 h 2209800"/>
                <a:gd name="connsiteX6" fmla="*/ 0 w 2202180"/>
                <a:gd name="connsiteY6" fmla="*/ 1905000 h 2209800"/>
                <a:gd name="connsiteX7" fmla="*/ 0 w 2202180"/>
                <a:gd name="connsiteY7" fmla="*/ 304800 h 2209800"/>
                <a:gd name="connsiteX8" fmla="*/ 1219200 w 2202180"/>
                <a:gd name="connsiteY8" fmla="*/ 304800 h 2209800"/>
                <a:gd name="connsiteX0" fmla="*/ 1219200 w 2202180"/>
                <a:gd name="connsiteY0" fmla="*/ 304800 h 2209800"/>
                <a:gd name="connsiteX1" fmla="*/ 1219200 w 2202180"/>
                <a:gd name="connsiteY1" fmla="*/ 0 h 2209800"/>
                <a:gd name="connsiteX2" fmla="*/ 2186940 w 2202180"/>
                <a:gd name="connsiteY2" fmla="*/ 0 h 2209800"/>
                <a:gd name="connsiteX3" fmla="*/ 2202180 w 2202180"/>
                <a:gd name="connsiteY3" fmla="*/ 2194560 h 2209800"/>
                <a:gd name="connsiteX4" fmla="*/ 1219200 w 2202180"/>
                <a:gd name="connsiteY4" fmla="*/ 2209800 h 2209800"/>
                <a:gd name="connsiteX5" fmla="*/ 1219200 w 2202180"/>
                <a:gd name="connsiteY5" fmla="*/ 1905000 h 2209800"/>
                <a:gd name="connsiteX6" fmla="*/ 0 w 2202180"/>
                <a:gd name="connsiteY6" fmla="*/ 1905000 h 2209800"/>
                <a:gd name="connsiteX7" fmla="*/ 0 w 2202180"/>
                <a:gd name="connsiteY7" fmla="*/ 304800 h 2209800"/>
                <a:gd name="connsiteX8" fmla="*/ 1219200 w 2202180"/>
                <a:gd name="connsiteY8" fmla="*/ 304800 h 2209800"/>
                <a:gd name="connsiteX0" fmla="*/ 2133600 w 3116580"/>
                <a:gd name="connsiteY0" fmla="*/ 304800 h 2209800"/>
                <a:gd name="connsiteX1" fmla="*/ 2133600 w 3116580"/>
                <a:gd name="connsiteY1" fmla="*/ 0 h 2209800"/>
                <a:gd name="connsiteX2" fmla="*/ 3101340 w 3116580"/>
                <a:gd name="connsiteY2" fmla="*/ 0 h 2209800"/>
                <a:gd name="connsiteX3" fmla="*/ 3116580 w 3116580"/>
                <a:gd name="connsiteY3" fmla="*/ 2194560 h 2209800"/>
                <a:gd name="connsiteX4" fmla="*/ 2133600 w 3116580"/>
                <a:gd name="connsiteY4" fmla="*/ 2209800 h 2209800"/>
                <a:gd name="connsiteX5" fmla="*/ 2133600 w 3116580"/>
                <a:gd name="connsiteY5" fmla="*/ 1905000 h 2209800"/>
                <a:gd name="connsiteX6" fmla="*/ 914400 w 3116580"/>
                <a:gd name="connsiteY6" fmla="*/ 1905000 h 2209800"/>
                <a:gd name="connsiteX7" fmla="*/ 0 w 3116580"/>
                <a:gd name="connsiteY7" fmla="*/ 304800 h 2209800"/>
                <a:gd name="connsiteX8" fmla="*/ 2133600 w 3116580"/>
                <a:gd name="connsiteY8" fmla="*/ 304800 h 2209800"/>
                <a:gd name="connsiteX0" fmla="*/ 2133600 w 3116580"/>
                <a:gd name="connsiteY0" fmla="*/ 304800 h 2209800"/>
                <a:gd name="connsiteX1" fmla="*/ 2133600 w 3116580"/>
                <a:gd name="connsiteY1" fmla="*/ 0 h 2209800"/>
                <a:gd name="connsiteX2" fmla="*/ 3101340 w 3116580"/>
                <a:gd name="connsiteY2" fmla="*/ 0 h 2209800"/>
                <a:gd name="connsiteX3" fmla="*/ 3116580 w 3116580"/>
                <a:gd name="connsiteY3" fmla="*/ 2194560 h 2209800"/>
                <a:gd name="connsiteX4" fmla="*/ 2133600 w 3116580"/>
                <a:gd name="connsiteY4" fmla="*/ 2209800 h 2209800"/>
                <a:gd name="connsiteX5" fmla="*/ 2133600 w 3116580"/>
                <a:gd name="connsiteY5" fmla="*/ 1905000 h 2209800"/>
                <a:gd name="connsiteX6" fmla="*/ 0 w 3116580"/>
                <a:gd name="connsiteY6" fmla="*/ 1905000 h 2209800"/>
                <a:gd name="connsiteX7" fmla="*/ 0 w 3116580"/>
                <a:gd name="connsiteY7" fmla="*/ 304800 h 2209800"/>
                <a:gd name="connsiteX8" fmla="*/ 2133600 w 3116580"/>
                <a:gd name="connsiteY8" fmla="*/ 30480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6580" h="2209800">
                  <a:moveTo>
                    <a:pt x="2133600" y="304800"/>
                  </a:moveTo>
                  <a:lnTo>
                    <a:pt x="2133600" y="0"/>
                  </a:lnTo>
                  <a:lnTo>
                    <a:pt x="3101340" y="0"/>
                  </a:lnTo>
                  <a:lnTo>
                    <a:pt x="3116580" y="2194560"/>
                  </a:lnTo>
                  <a:lnTo>
                    <a:pt x="2133600" y="2209800"/>
                  </a:lnTo>
                  <a:lnTo>
                    <a:pt x="2133600" y="1905000"/>
                  </a:lnTo>
                  <a:lnTo>
                    <a:pt x="0" y="1905000"/>
                  </a:lnTo>
                  <a:lnTo>
                    <a:pt x="0" y="304800"/>
                  </a:lnTo>
                  <a:lnTo>
                    <a:pt x="2133600" y="30480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nvGrpSpPr>
            <p:cNvPr id="33" name="Group 54"/>
            <p:cNvGrpSpPr/>
            <p:nvPr/>
          </p:nvGrpSpPr>
          <p:grpSpPr>
            <a:xfrm>
              <a:off x="7779596" y="5464638"/>
              <a:ext cx="274100" cy="197821"/>
              <a:chOff x="5694214" y="3435934"/>
              <a:chExt cx="665019" cy="623449"/>
            </a:xfrm>
            <a:solidFill>
              <a:schemeClr val="tx2">
                <a:lumMod val="75000"/>
                <a:lumOff val="25000"/>
              </a:schemeClr>
            </a:solidFill>
          </p:grpSpPr>
          <p:sp>
            <p:nvSpPr>
              <p:cNvPr id="42" name="Rectangle 41"/>
              <p:cNvSpPr/>
              <p:nvPr/>
            </p:nvSpPr>
            <p:spPr bwMode="auto">
              <a:xfrm>
                <a:off x="5898569" y="3602182"/>
                <a:ext cx="256310" cy="436427"/>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nvGrpSpPr>
              <p:cNvPr id="43" name="Group 56"/>
              <p:cNvGrpSpPr/>
              <p:nvPr/>
            </p:nvGrpSpPr>
            <p:grpSpPr>
              <a:xfrm>
                <a:off x="5694214" y="3435934"/>
                <a:ext cx="665019" cy="623449"/>
                <a:chOff x="5084616" y="5805061"/>
                <a:chExt cx="665019" cy="623449"/>
              </a:xfrm>
              <a:grpFill/>
            </p:grpSpPr>
            <p:sp>
              <p:nvSpPr>
                <p:cNvPr id="44" name="Flowchart: Terminator 43"/>
                <p:cNvSpPr/>
                <p:nvPr/>
              </p:nvSpPr>
              <p:spPr bwMode="auto">
                <a:xfrm>
                  <a:off x="5084616" y="5805061"/>
                  <a:ext cx="665019" cy="166256"/>
                </a:xfrm>
                <a:prstGeom prst="flowChartTerminator">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45" name="Round Single Corner Rectangle 44"/>
                <p:cNvSpPr/>
                <p:nvPr/>
              </p:nvSpPr>
              <p:spPr bwMode="auto">
                <a:xfrm>
                  <a:off x="5320145" y="5971312"/>
                  <a:ext cx="193964" cy="457198"/>
                </a:xfrm>
                <a:prstGeom prst="round1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grpSp>
        <p:sp>
          <p:nvSpPr>
            <p:cNvPr id="34" name="Rectangle 33"/>
            <p:cNvSpPr/>
            <p:nvPr/>
          </p:nvSpPr>
          <p:spPr bwMode="auto">
            <a:xfrm>
              <a:off x="6293283" y="4389011"/>
              <a:ext cx="277961" cy="1223995"/>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cxnSp>
          <p:nvCxnSpPr>
            <p:cNvPr id="35" name="Straight Connector 34"/>
            <p:cNvCxnSpPr/>
            <p:nvPr/>
          </p:nvCxnSpPr>
          <p:spPr bwMode="auto">
            <a:xfrm>
              <a:off x="6293283" y="4351921"/>
              <a:ext cx="0" cy="12981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6571245" y="4611556"/>
              <a:ext cx="0" cy="77890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7" name="Right Arrow 36"/>
            <p:cNvSpPr/>
            <p:nvPr/>
          </p:nvSpPr>
          <p:spPr bwMode="auto">
            <a:xfrm rot="16200000">
              <a:off x="7581162" y="4257907"/>
              <a:ext cx="386590" cy="148294"/>
            </a:xfrm>
            <a:prstGeom prst="rightArrow">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38" name="Rectangle 37"/>
            <p:cNvSpPr/>
            <p:nvPr/>
          </p:nvSpPr>
          <p:spPr bwMode="auto">
            <a:xfrm>
              <a:off x="6575972" y="4619485"/>
              <a:ext cx="183845" cy="768199"/>
            </a:xfrm>
            <a:prstGeom prst="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39" name="Left-Right-Up Arrow 38"/>
            <p:cNvSpPr/>
            <p:nvPr/>
          </p:nvSpPr>
          <p:spPr bwMode="auto">
            <a:xfrm rot="16200000">
              <a:off x="6010554" y="4468252"/>
              <a:ext cx="778906" cy="1065519"/>
            </a:xfrm>
            <a:prstGeom prst="leftRightUpArrow">
              <a:avLst>
                <a:gd name="adj1" fmla="val 26250"/>
                <a:gd name="adj2" fmla="val 13125"/>
                <a:gd name="adj3" fmla="val 0"/>
              </a:avLst>
            </a:prstGeom>
            <a:solidFill>
              <a:srgbClr val="92D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40" name="Text Box 22"/>
            <p:cNvSpPr txBox="1">
              <a:spLocks noChangeArrowheads="1"/>
            </p:cNvSpPr>
            <p:nvPr/>
          </p:nvSpPr>
          <p:spPr bwMode="auto">
            <a:xfrm>
              <a:off x="6704305" y="5808885"/>
              <a:ext cx="856106" cy="304554"/>
            </a:xfrm>
            <a:prstGeom prst="rect">
              <a:avLst/>
            </a:prstGeom>
            <a:noFill/>
            <a:ln w="9525">
              <a:noFill/>
              <a:miter lim="800000"/>
              <a:headEnd/>
              <a:tailEnd/>
            </a:ln>
            <a:effectLst/>
          </p:spPr>
          <p:txBody>
            <a:bodyPr wrap="none" lIns="0" tIns="0" rIns="0" bIns="0" anchor="ctr" anchorCtr="1">
              <a:noAutofit/>
            </a:bodyPr>
            <a:lstStyle/>
            <a:p>
              <a:pPr algn="ctr">
                <a:spcBef>
                  <a:spcPts val="0"/>
                </a:spcBef>
              </a:pPr>
              <a:r>
                <a:rPr lang="en-US" b="1" baseline="0" dirty="0" smtClean="0">
                  <a:latin typeface="Calibri" pitchFamily="34" charset="0"/>
                  <a:cs typeface="Calibri" pitchFamily="34" charset="0"/>
                </a:rPr>
                <a:t>Compression</a:t>
              </a:r>
              <a:endParaRPr lang="en-US" b="1" baseline="0" dirty="0">
                <a:latin typeface="Monotype Corsiva" pitchFamily="66" charset="0"/>
                <a:ea typeface="Tahoma" pitchFamily="34" charset="0"/>
                <a:cs typeface="Tahoma" pitchFamily="34" charset="0"/>
              </a:endParaRPr>
            </a:p>
          </p:txBody>
        </p:sp>
        <p:sp>
          <p:nvSpPr>
            <p:cNvPr id="41" name="Right Arrow 40"/>
            <p:cNvSpPr/>
            <p:nvPr/>
          </p:nvSpPr>
          <p:spPr bwMode="auto">
            <a:xfrm>
              <a:off x="6087095" y="4919664"/>
              <a:ext cx="261318" cy="133350"/>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2800" b="1" dirty="0" smtClean="0">
                <a:latin typeface="Calibri" pitchFamily="34" charset="0"/>
                <a:cs typeface="Calibri" pitchFamily="34" charset="0"/>
              </a:rPr>
              <a:t>Volumetric Efficiency</a:t>
            </a:r>
            <a:endParaRPr lang="en-US" sz="1200" b="1" dirty="0" smtClean="0">
              <a:latin typeface="Calibri" pitchFamily="34" charset="0"/>
              <a:cs typeface="Calibri" pitchFamily="34" charset="0"/>
            </a:endParaRPr>
          </a:p>
        </p:txBody>
      </p:sp>
      <p:graphicFrame>
        <p:nvGraphicFramePr>
          <p:cNvPr id="115716" name="Object 3"/>
          <p:cNvGraphicFramePr>
            <a:graphicFrameLocks noChangeAspect="1"/>
          </p:cNvGraphicFramePr>
          <p:nvPr/>
        </p:nvGraphicFramePr>
        <p:xfrm>
          <a:off x="1450110" y="1753729"/>
          <a:ext cx="5893060" cy="767798"/>
        </p:xfrm>
        <a:graphic>
          <a:graphicData uri="http://schemas.openxmlformats.org/presentationml/2006/ole">
            <p:oleObj spid="_x0000_s120834" name="Equation" r:id="rId3" imgW="3301920" imgH="431640" progId="Equation.3">
              <p:embed/>
            </p:oleObj>
          </a:graphicData>
        </a:graphic>
      </p:graphicFrame>
      <p:graphicFrame>
        <p:nvGraphicFramePr>
          <p:cNvPr id="8" name="Table 7"/>
          <p:cNvGraphicFramePr>
            <a:graphicFrameLocks noGrp="1"/>
          </p:cNvGraphicFramePr>
          <p:nvPr/>
        </p:nvGraphicFramePr>
        <p:xfrm>
          <a:off x="1614398" y="3093479"/>
          <a:ext cx="5839346" cy="2642301"/>
        </p:xfrm>
        <a:graphic>
          <a:graphicData uri="http://schemas.openxmlformats.org/drawingml/2006/table">
            <a:tbl>
              <a:tblPr/>
              <a:tblGrid>
                <a:gridCol w="3178560"/>
                <a:gridCol w="2660786"/>
              </a:tblGrid>
              <a:tr h="858273">
                <a:tc>
                  <a:txBody>
                    <a:bodyPr/>
                    <a:lstStyle/>
                    <a:p>
                      <a:pPr marL="0" marR="0" algn="ctr">
                        <a:lnSpc>
                          <a:spcPct val="115000"/>
                        </a:lnSpc>
                        <a:spcBef>
                          <a:spcPts val="0"/>
                        </a:spcBef>
                        <a:spcAft>
                          <a:spcPts val="0"/>
                        </a:spcAft>
                      </a:pPr>
                      <a:r>
                        <a:rPr lang="en-US" sz="2800" b="1" i="1" kern="1200" dirty="0">
                          <a:solidFill>
                            <a:srgbClr val="FFFFFF"/>
                          </a:solidFill>
                          <a:latin typeface="Calibri"/>
                          <a:ea typeface="Times New Roman"/>
                          <a:cs typeface="Arial"/>
                        </a:rPr>
                        <a:t>Pump Type</a:t>
                      </a:r>
                      <a:endParaRPr lang="en-US" sz="1100" i="1" dirty="0">
                        <a:latin typeface="Calibri"/>
                        <a:ea typeface="Calibri"/>
                        <a:cs typeface="Times New Roman"/>
                      </a:endParaRPr>
                    </a:p>
                  </a:txBody>
                  <a:tcPr marL="68580" marR="68580" marT="9525"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2800" b="1" i="1" kern="1200" dirty="0" err="1">
                          <a:solidFill>
                            <a:srgbClr val="FFFFFF"/>
                          </a:solidFill>
                          <a:latin typeface="Calibri"/>
                          <a:ea typeface="Times New Roman"/>
                          <a:cs typeface="Calibri"/>
                        </a:rPr>
                        <a:t>η</a:t>
                      </a:r>
                      <a:r>
                        <a:rPr lang="en-US" sz="2800" b="1" i="1" kern="1200" baseline="-25000" dirty="0" err="1">
                          <a:solidFill>
                            <a:srgbClr val="FFFFFF"/>
                          </a:solidFill>
                          <a:latin typeface="Calibri"/>
                          <a:ea typeface="Times New Roman"/>
                          <a:cs typeface="Arial"/>
                        </a:rPr>
                        <a:t>v</a:t>
                      </a:r>
                      <a:r>
                        <a:rPr lang="en-US" sz="2800" b="1" i="1" kern="1200" baseline="-25000" dirty="0">
                          <a:solidFill>
                            <a:srgbClr val="FFFFFF"/>
                          </a:solidFill>
                          <a:latin typeface="Calibri"/>
                          <a:ea typeface="Times New Roman"/>
                          <a:cs typeface="Arial"/>
                        </a:rPr>
                        <a:t> </a:t>
                      </a:r>
                      <a:r>
                        <a:rPr lang="en-US" sz="2800" b="1" i="1" kern="1200" dirty="0">
                          <a:solidFill>
                            <a:srgbClr val="FFFFFF"/>
                          </a:solidFill>
                          <a:latin typeface="Calibri"/>
                          <a:ea typeface="Times New Roman"/>
                          <a:cs typeface="Arial"/>
                        </a:rPr>
                        <a:t>(%)</a:t>
                      </a:r>
                      <a:endParaRPr lang="en-US" sz="1100" i="1" dirty="0">
                        <a:latin typeface="Calibri"/>
                        <a:ea typeface="Calibri"/>
                        <a:cs typeface="Times New Roman"/>
                      </a:endParaRPr>
                    </a:p>
                  </a:txBody>
                  <a:tcPr marL="68580" marR="68580" marT="9525"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r>
              <a:tr h="594676">
                <a:tc>
                  <a:txBody>
                    <a:bodyPr/>
                    <a:lstStyle/>
                    <a:p>
                      <a:pPr marL="0" marR="0" algn="ctr">
                        <a:lnSpc>
                          <a:spcPct val="115000"/>
                        </a:lnSpc>
                        <a:spcBef>
                          <a:spcPts val="0"/>
                        </a:spcBef>
                        <a:spcAft>
                          <a:spcPts val="0"/>
                        </a:spcAft>
                      </a:pPr>
                      <a:r>
                        <a:rPr lang="en-US" sz="2800" kern="1200" dirty="0">
                          <a:solidFill>
                            <a:srgbClr val="000000"/>
                          </a:solidFill>
                          <a:latin typeface="Calibri"/>
                          <a:ea typeface="Times New Roman"/>
                          <a:cs typeface="Arial"/>
                        </a:rPr>
                        <a:t>Gear Pump</a:t>
                      </a:r>
                      <a:r>
                        <a:rPr lang="en-US" sz="2800" kern="1200" dirty="0">
                          <a:solidFill>
                            <a:srgbClr val="000000"/>
                          </a:solidFill>
                          <a:latin typeface="Calibri"/>
                          <a:ea typeface="Calibri"/>
                          <a:cs typeface="Arial"/>
                        </a:rPr>
                        <a:t> </a:t>
                      </a:r>
                      <a:endParaRPr lang="en-US" sz="1100" dirty="0">
                        <a:latin typeface="Calibri"/>
                        <a:ea typeface="Calibri"/>
                        <a:cs typeface="Times New Roman"/>
                      </a:endParaRPr>
                    </a:p>
                  </a:txBody>
                  <a:tcPr marL="68580" marR="68580" marT="9525" marB="0">
                    <a:lnL>
                      <a:noFill/>
                    </a:lnL>
                    <a:lnR>
                      <a:noFill/>
                    </a:lnR>
                    <a:lnT w="28575" cap="flat" cmpd="sng" algn="ctr">
                      <a:solidFill>
                        <a:srgbClr val="000000"/>
                      </a:solidFill>
                      <a:prstDash val="solid"/>
                      <a:round/>
                      <a:headEnd type="none" w="med" len="med"/>
                      <a:tailEnd type="none" w="med" len="med"/>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2800" kern="1200" dirty="0">
                          <a:solidFill>
                            <a:srgbClr val="000000"/>
                          </a:solidFill>
                          <a:latin typeface="Calibri"/>
                          <a:ea typeface="Times New Roman"/>
                          <a:cs typeface="Arial"/>
                        </a:rPr>
                        <a:t>80 – 90  </a:t>
                      </a:r>
                      <a:endParaRPr lang="en-US" sz="1100" dirty="0">
                        <a:latin typeface="Calibri"/>
                        <a:ea typeface="Calibri"/>
                        <a:cs typeface="Times New Roman"/>
                      </a:endParaRPr>
                    </a:p>
                  </a:txBody>
                  <a:tcPr marL="68580" marR="68580" marT="9525" marB="0">
                    <a:lnL>
                      <a:noFill/>
                    </a:lnL>
                    <a:lnR>
                      <a:noFill/>
                    </a:lnR>
                    <a:lnT w="28575" cap="flat" cmpd="sng" algn="ctr">
                      <a:solidFill>
                        <a:srgbClr val="000000"/>
                      </a:solidFill>
                      <a:prstDash val="solid"/>
                      <a:round/>
                      <a:headEnd type="none" w="med" len="med"/>
                      <a:tailEnd type="none" w="med" len="med"/>
                    </a:lnT>
                    <a:lnB>
                      <a:noFill/>
                    </a:lnB>
                    <a:solidFill>
                      <a:srgbClr val="95B3D7"/>
                    </a:solidFill>
                  </a:tcPr>
                </a:tc>
              </a:tr>
              <a:tr h="594676">
                <a:tc>
                  <a:txBody>
                    <a:bodyPr/>
                    <a:lstStyle/>
                    <a:p>
                      <a:pPr marL="0" marR="0" algn="ctr">
                        <a:lnSpc>
                          <a:spcPct val="115000"/>
                        </a:lnSpc>
                        <a:spcBef>
                          <a:spcPts val="0"/>
                        </a:spcBef>
                        <a:spcAft>
                          <a:spcPts val="0"/>
                        </a:spcAft>
                      </a:pPr>
                      <a:r>
                        <a:rPr lang="en-US" sz="2800" kern="1200">
                          <a:solidFill>
                            <a:srgbClr val="000000"/>
                          </a:solidFill>
                          <a:latin typeface="Calibri"/>
                          <a:ea typeface="Times New Roman"/>
                          <a:cs typeface="Arial"/>
                        </a:rPr>
                        <a:t>Vane Pump</a:t>
                      </a:r>
                      <a:r>
                        <a:rPr lang="en-US" sz="2800" kern="1200">
                          <a:solidFill>
                            <a:srgbClr val="000000"/>
                          </a:solidFill>
                          <a:latin typeface="Calibri"/>
                          <a:ea typeface="Calibri"/>
                          <a:cs typeface="Arial"/>
                        </a:rPr>
                        <a:t> </a:t>
                      </a:r>
                      <a:endParaRPr lang="en-US" sz="1100">
                        <a:latin typeface="Calibri"/>
                        <a:ea typeface="Calibri"/>
                        <a:cs typeface="Times New Roman"/>
                      </a:endParaRPr>
                    </a:p>
                  </a:txBody>
                  <a:tcPr marL="68580" marR="68580" marT="9525" marB="0">
                    <a:lnL>
                      <a:noFill/>
                    </a:lnL>
                    <a:lnR>
                      <a:noFill/>
                    </a:lnR>
                    <a:lnT>
                      <a:noFill/>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2800" kern="1200" dirty="0">
                          <a:solidFill>
                            <a:srgbClr val="000000"/>
                          </a:solidFill>
                          <a:latin typeface="Calibri"/>
                          <a:ea typeface="Times New Roman"/>
                          <a:cs typeface="Arial"/>
                        </a:rPr>
                        <a:t>82 – 92 </a:t>
                      </a:r>
                      <a:endParaRPr lang="en-US" sz="1100" dirty="0">
                        <a:latin typeface="Calibri"/>
                        <a:ea typeface="Calibri"/>
                        <a:cs typeface="Times New Roman"/>
                      </a:endParaRPr>
                    </a:p>
                  </a:txBody>
                  <a:tcPr marL="68580" marR="68580" marT="9525" marB="0">
                    <a:lnL>
                      <a:noFill/>
                    </a:lnL>
                    <a:lnR>
                      <a:noFill/>
                    </a:lnR>
                    <a:lnT>
                      <a:noFill/>
                    </a:lnT>
                    <a:lnB>
                      <a:noFill/>
                    </a:lnB>
                    <a:solidFill>
                      <a:srgbClr val="95B3D7"/>
                    </a:solidFill>
                  </a:tcPr>
                </a:tc>
              </a:tr>
              <a:tr h="594676">
                <a:tc>
                  <a:txBody>
                    <a:bodyPr/>
                    <a:lstStyle/>
                    <a:p>
                      <a:pPr marL="0" marR="0" algn="ctr">
                        <a:lnSpc>
                          <a:spcPct val="115000"/>
                        </a:lnSpc>
                        <a:spcBef>
                          <a:spcPts val="0"/>
                        </a:spcBef>
                        <a:spcAft>
                          <a:spcPts val="0"/>
                        </a:spcAft>
                      </a:pPr>
                      <a:r>
                        <a:rPr lang="en-US" sz="2800" kern="1200" dirty="0">
                          <a:solidFill>
                            <a:srgbClr val="000000"/>
                          </a:solidFill>
                          <a:latin typeface="Calibri"/>
                          <a:ea typeface="Times New Roman"/>
                          <a:cs typeface="Arial"/>
                        </a:rPr>
                        <a:t>Piston Pump </a:t>
                      </a:r>
                      <a:endParaRPr lang="en-US" sz="1100" dirty="0">
                        <a:latin typeface="Calibri"/>
                        <a:ea typeface="Calibri"/>
                        <a:cs typeface="Times New Roman"/>
                      </a:endParaRPr>
                    </a:p>
                  </a:txBody>
                  <a:tcPr marL="68580" marR="68580" marT="9525" marB="0">
                    <a:lnL>
                      <a:noFill/>
                    </a:lnL>
                    <a:lnR>
                      <a:noFill/>
                    </a:lnR>
                    <a:lnT>
                      <a:noFill/>
                    </a:lnT>
                    <a:lnB w="19050" cap="flat" cmpd="sng" algn="ctr">
                      <a:solidFill>
                        <a:srgbClr val="000000"/>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tabLst>
                          <a:tab pos="228600" algn="dec"/>
                        </a:tabLst>
                      </a:pPr>
                      <a:r>
                        <a:rPr lang="en-US" sz="2800" kern="1200" dirty="0">
                          <a:solidFill>
                            <a:srgbClr val="000000"/>
                          </a:solidFill>
                          <a:latin typeface="Calibri"/>
                          <a:ea typeface="Times New Roman"/>
                          <a:cs typeface="Arial"/>
                        </a:rPr>
                        <a:t>90 – 98 </a:t>
                      </a:r>
                      <a:endParaRPr lang="en-US" sz="1100" dirty="0">
                        <a:latin typeface="Calibri"/>
                        <a:ea typeface="Calibri"/>
                        <a:cs typeface="Times New Roman"/>
                      </a:endParaRPr>
                    </a:p>
                  </a:txBody>
                  <a:tcPr marL="68580" marR="68580" marT="9525" marB="0">
                    <a:lnL>
                      <a:noFill/>
                    </a:lnL>
                    <a:lnR>
                      <a:noFill/>
                    </a:lnR>
                    <a:lnT>
                      <a:noFill/>
                    </a:lnT>
                    <a:lnB w="19050" cap="flat" cmpd="sng" algn="ctr">
                      <a:solidFill>
                        <a:srgbClr val="000000"/>
                      </a:solidFill>
                      <a:prstDash val="solid"/>
                      <a:round/>
                      <a:headEnd type="none" w="med" len="med"/>
                      <a:tailEnd type="none" w="med" len="med"/>
                    </a:lnB>
                    <a:solidFill>
                      <a:srgbClr val="95B3D7"/>
                    </a:solid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2800" b="1" dirty="0" smtClean="0">
                <a:latin typeface="Calibri" pitchFamily="34" charset="0"/>
                <a:cs typeface="Calibri" pitchFamily="34" charset="0"/>
              </a:rPr>
              <a:t>Mechanical Efficiency</a:t>
            </a:r>
            <a:endParaRPr lang="en-US" sz="1200" b="1" dirty="0" smtClean="0">
              <a:latin typeface="Calibri" pitchFamily="34" charset="0"/>
              <a:cs typeface="Calibri" pitchFamily="34" charset="0"/>
            </a:endParaRPr>
          </a:p>
        </p:txBody>
      </p:sp>
      <p:graphicFrame>
        <p:nvGraphicFramePr>
          <p:cNvPr id="117764" name="Object 4"/>
          <p:cNvGraphicFramePr>
            <a:graphicFrameLocks noChangeAspect="1"/>
          </p:cNvGraphicFramePr>
          <p:nvPr/>
        </p:nvGraphicFramePr>
        <p:xfrm>
          <a:off x="1397113" y="2008909"/>
          <a:ext cx="5906398" cy="2778125"/>
        </p:xfrm>
        <a:graphic>
          <a:graphicData uri="http://schemas.openxmlformats.org/presentationml/2006/ole">
            <p:oleObj spid="_x0000_s117764" name="Equation" r:id="rId3" imgW="3784320" imgH="1777680" progId="Equation.3">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2800" b="1" dirty="0" smtClean="0">
                <a:latin typeface="Calibri" pitchFamily="34" charset="0"/>
                <a:cs typeface="Calibri" pitchFamily="34" charset="0"/>
              </a:rPr>
              <a:t>Overall Efficiency</a:t>
            </a:r>
            <a:endParaRPr lang="en-US" sz="1200" b="1" dirty="0" smtClean="0">
              <a:latin typeface="Calibri" pitchFamily="34" charset="0"/>
              <a:cs typeface="Calibri" pitchFamily="34" charset="0"/>
            </a:endParaRPr>
          </a:p>
        </p:txBody>
      </p:sp>
      <p:graphicFrame>
        <p:nvGraphicFramePr>
          <p:cNvPr id="118789" name="Object 5"/>
          <p:cNvGraphicFramePr>
            <a:graphicFrameLocks noChangeAspect="1"/>
          </p:cNvGraphicFramePr>
          <p:nvPr/>
        </p:nvGraphicFramePr>
        <p:xfrm>
          <a:off x="1670484" y="1811770"/>
          <a:ext cx="4594225" cy="3703638"/>
        </p:xfrm>
        <a:graphic>
          <a:graphicData uri="http://schemas.openxmlformats.org/presentationml/2006/ole">
            <p:oleObj spid="_x0000_s118789" name="Equation" r:id="rId3" imgW="2476440" imgH="199368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3600" b="1" dirty="0" smtClean="0">
                <a:latin typeface="Calibri" pitchFamily="34" charset="0"/>
                <a:cs typeface="Calibri" pitchFamily="34" charset="0"/>
              </a:rPr>
              <a:t>Dynamic Pumps</a:t>
            </a:r>
            <a:endParaRPr lang="en-US" sz="1600" b="1" dirty="0" smtClean="0">
              <a:latin typeface="Calibri" pitchFamily="34" charset="0"/>
              <a:cs typeface="Calibri" pitchFamily="34" charset="0"/>
            </a:endParaRPr>
          </a:p>
        </p:txBody>
      </p:sp>
      <p:sp>
        <p:nvSpPr>
          <p:cNvPr id="3075" name="Text Box 10"/>
          <p:cNvSpPr txBox="1">
            <a:spLocks noChangeArrowheads="1"/>
          </p:cNvSpPr>
          <p:nvPr/>
        </p:nvSpPr>
        <p:spPr bwMode="auto">
          <a:xfrm>
            <a:off x="609600" y="1828800"/>
            <a:ext cx="5257800" cy="4385816"/>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In dynamic pumps, kinetic energy is added to the fluid by increasing its velocity. This increase in energy is then converted to a gain in potential energy (pressure) when the velocity is reduced as the flow exits the pump into an expanding discharge pipe.  According to Bernoulli principle, a reduction in flow velocity is accompanied by an increase in its pressure.</a:t>
            </a:r>
            <a:endParaRPr lang="en-US" baseline="0" dirty="0">
              <a:latin typeface="Calibri" pitchFamily="34" charset="0"/>
              <a:cs typeface="Calibri" pitchFamily="34" charset="0"/>
            </a:endParaRP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Dynamic pumps are generally used for low pressure, high volume applications.  Because they are not capable of withstanding high pressure, they are of little use in the fluid power field.  This type of pump is primarily used for transporting fluids in pipeline.  The two most common types are centrifugal and axial flow propeller pumps.</a:t>
            </a:r>
          </a:p>
        </p:txBody>
      </p:sp>
      <p:grpSp>
        <p:nvGrpSpPr>
          <p:cNvPr id="9" name="Group 8"/>
          <p:cNvGrpSpPr/>
          <p:nvPr/>
        </p:nvGrpSpPr>
        <p:grpSpPr>
          <a:xfrm>
            <a:off x="6480749" y="1770745"/>
            <a:ext cx="2169766" cy="2242458"/>
            <a:chOff x="6480749" y="1770745"/>
            <a:chExt cx="2169766" cy="2242458"/>
          </a:xfrm>
        </p:grpSpPr>
        <p:pic>
          <p:nvPicPr>
            <p:cNvPr id="35845" name="Picture 5"/>
            <p:cNvPicPr>
              <a:picLocks noChangeAspect="1" noChangeArrowheads="1"/>
            </p:cNvPicPr>
            <p:nvPr/>
          </p:nvPicPr>
          <p:blipFill>
            <a:blip r:embed="rId2" cstate="print">
              <a:lum bright="-10000"/>
            </a:blip>
            <a:srcRect/>
            <a:stretch>
              <a:fillRect/>
            </a:stretch>
          </p:blipFill>
          <p:spPr bwMode="auto">
            <a:xfrm>
              <a:off x="6480749" y="1770745"/>
              <a:ext cx="2169766" cy="1828800"/>
            </a:xfrm>
            <a:prstGeom prst="rect">
              <a:avLst/>
            </a:prstGeom>
            <a:noFill/>
            <a:ln w="9525">
              <a:noFill/>
              <a:miter lim="800000"/>
              <a:headEnd/>
              <a:tailEnd/>
            </a:ln>
          </p:spPr>
        </p:pic>
        <p:sp>
          <p:nvSpPr>
            <p:cNvPr id="7" name="Text Box 22"/>
            <p:cNvSpPr txBox="1">
              <a:spLocks noChangeArrowheads="1"/>
            </p:cNvSpPr>
            <p:nvPr/>
          </p:nvSpPr>
          <p:spPr bwMode="auto">
            <a:xfrm>
              <a:off x="6588579" y="3430273"/>
              <a:ext cx="1829707" cy="582930"/>
            </a:xfrm>
            <a:prstGeom prst="rect">
              <a:avLst/>
            </a:prstGeom>
            <a:noFill/>
            <a:ln w="9525">
              <a:noFill/>
              <a:miter lim="800000"/>
              <a:headEnd/>
              <a:tailEnd/>
            </a:ln>
            <a:effectLst/>
          </p:spPr>
          <p:txBody>
            <a:bodyPr wrap="none" lIns="0" tIns="0" rIns="0" bIns="0" anchor="ctr" anchorCtr="1">
              <a:noAutofit/>
            </a:bodyPr>
            <a:lstStyle/>
            <a:p>
              <a:pPr algn="ctr">
                <a:spcBef>
                  <a:spcPts val="0"/>
                </a:spcBef>
              </a:pPr>
              <a:r>
                <a:rPr lang="en-US" b="1" baseline="0" dirty="0" smtClean="0">
                  <a:latin typeface="Calibri" pitchFamily="34" charset="0"/>
                  <a:cs typeface="Calibri" pitchFamily="34" charset="0"/>
                </a:rPr>
                <a:t>Centrifugal pump</a:t>
              </a:r>
              <a:endParaRPr lang="en-US" b="1" baseline="0" dirty="0">
                <a:latin typeface="Calibri" pitchFamily="34" charset="0"/>
                <a:cs typeface="Calibri" pitchFamily="34" charset="0"/>
              </a:endParaRPr>
            </a:p>
          </p:txBody>
        </p:sp>
      </p:grpSp>
      <p:grpSp>
        <p:nvGrpSpPr>
          <p:cNvPr id="10" name="Group 9"/>
          <p:cNvGrpSpPr/>
          <p:nvPr/>
        </p:nvGrpSpPr>
        <p:grpSpPr>
          <a:xfrm>
            <a:off x="6473371" y="4419130"/>
            <a:ext cx="2127251" cy="1894581"/>
            <a:chOff x="6473371" y="4419130"/>
            <a:chExt cx="2127251" cy="1894581"/>
          </a:xfrm>
        </p:grpSpPr>
        <p:pic>
          <p:nvPicPr>
            <p:cNvPr id="2051" name="Picture 3"/>
            <p:cNvPicPr>
              <a:picLocks noChangeAspect="1" noChangeArrowheads="1"/>
            </p:cNvPicPr>
            <p:nvPr/>
          </p:nvPicPr>
          <p:blipFill>
            <a:blip r:embed="rId3" cstate="print">
              <a:lum bright="-20000"/>
            </a:blip>
            <a:srcRect/>
            <a:stretch>
              <a:fillRect/>
            </a:stretch>
          </p:blipFill>
          <p:spPr bwMode="auto">
            <a:xfrm>
              <a:off x="6473371" y="4419130"/>
              <a:ext cx="2127251" cy="1457793"/>
            </a:xfrm>
            <a:prstGeom prst="rect">
              <a:avLst/>
            </a:prstGeom>
            <a:noFill/>
            <a:ln w="9525">
              <a:noFill/>
              <a:miter lim="800000"/>
              <a:headEnd/>
              <a:tailEnd/>
            </a:ln>
          </p:spPr>
        </p:pic>
        <p:sp>
          <p:nvSpPr>
            <p:cNvPr id="8" name="Text Box 22"/>
            <p:cNvSpPr txBox="1">
              <a:spLocks noChangeArrowheads="1"/>
            </p:cNvSpPr>
            <p:nvPr/>
          </p:nvSpPr>
          <p:spPr bwMode="auto">
            <a:xfrm>
              <a:off x="6624865" y="5730781"/>
              <a:ext cx="1829707" cy="582930"/>
            </a:xfrm>
            <a:prstGeom prst="rect">
              <a:avLst/>
            </a:prstGeom>
            <a:noFill/>
            <a:ln w="9525">
              <a:noFill/>
              <a:miter lim="800000"/>
              <a:headEnd/>
              <a:tailEnd/>
            </a:ln>
            <a:effectLst/>
          </p:spPr>
          <p:txBody>
            <a:bodyPr wrap="none" lIns="0" tIns="0" rIns="0" bIns="0" anchor="ctr" anchorCtr="1">
              <a:noAutofit/>
            </a:bodyPr>
            <a:lstStyle/>
            <a:p>
              <a:pPr algn="ctr">
                <a:spcBef>
                  <a:spcPts val="0"/>
                </a:spcBef>
              </a:pPr>
              <a:r>
                <a:rPr lang="en-US" b="1" baseline="0" dirty="0" smtClean="0">
                  <a:latin typeface="Calibri" pitchFamily="34" charset="0"/>
                  <a:cs typeface="Calibri" pitchFamily="34" charset="0"/>
                </a:rPr>
                <a:t>Axial Flow pump</a:t>
              </a:r>
              <a:endParaRPr lang="en-US" b="1" baseline="0" dirty="0">
                <a:latin typeface="Calibri" pitchFamily="34" charset="0"/>
                <a:cs typeface="Calibri" pitchFamily="34" charset="0"/>
              </a:endParaRP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Pump Performance Curves</a:t>
            </a:r>
            <a:endParaRPr lang="en-US" sz="1200" b="1" dirty="0" smtClean="0">
              <a:latin typeface="Calibri" pitchFamily="34" charset="0"/>
              <a:cs typeface="Calibri" pitchFamily="34" charset="0"/>
            </a:endParaRPr>
          </a:p>
        </p:txBody>
      </p:sp>
      <p:sp>
        <p:nvSpPr>
          <p:cNvPr id="9" name="Text Box 10"/>
          <p:cNvSpPr txBox="1">
            <a:spLocks noChangeArrowheads="1"/>
          </p:cNvSpPr>
          <p:nvPr/>
        </p:nvSpPr>
        <p:spPr bwMode="auto">
          <a:xfrm>
            <a:off x="678875" y="1371592"/>
            <a:ext cx="6941125" cy="923330"/>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Pump manufacturers specify pump performance characteristics in the form of graphs.  The figure shows typical performance curves for a variable displacement piston pump operating at full displacement.</a:t>
            </a:r>
          </a:p>
        </p:txBody>
      </p:sp>
      <p:pic>
        <p:nvPicPr>
          <p:cNvPr id="126978" name="Picture 2"/>
          <p:cNvPicPr>
            <a:picLocks noChangeAspect="1" noChangeArrowheads="1"/>
          </p:cNvPicPr>
          <p:nvPr/>
        </p:nvPicPr>
        <p:blipFill>
          <a:blip r:embed="rId2" cstate="print">
            <a:lum bright="-20000"/>
          </a:blip>
          <a:srcRect/>
          <a:stretch>
            <a:fillRect/>
          </a:stretch>
        </p:blipFill>
        <p:spPr bwMode="auto">
          <a:xfrm>
            <a:off x="1122218" y="2446945"/>
            <a:ext cx="6539345" cy="37282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Pump Performance Curves</a:t>
            </a:r>
            <a:endParaRPr lang="en-US" sz="1200" b="1" dirty="0" smtClean="0">
              <a:latin typeface="Calibri" pitchFamily="34" charset="0"/>
              <a:cs typeface="Calibri" pitchFamily="34" charset="0"/>
            </a:endParaRPr>
          </a:p>
        </p:txBody>
      </p:sp>
      <p:sp>
        <p:nvSpPr>
          <p:cNvPr id="9" name="Text Box 10"/>
          <p:cNvSpPr txBox="1">
            <a:spLocks noChangeArrowheads="1"/>
          </p:cNvSpPr>
          <p:nvPr/>
        </p:nvSpPr>
        <p:spPr bwMode="auto">
          <a:xfrm>
            <a:off x="678875" y="1371592"/>
            <a:ext cx="7204361" cy="646331"/>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graph shown gives curves of overall and volumetric efficiencies as a function of pump speed (rpm) for pressure heads of 3000 and 5000 psi.</a:t>
            </a:r>
          </a:p>
        </p:txBody>
      </p:sp>
      <p:pic>
        <p:nvPicPr>
          <p:cNvPr id="126978" name="Picture 2"/>
          <p:cNvPicPr>
            <a:picLocks noChangeAspect="1" noChangeArrowheads="1"/>
          </p:cNvPicPr>
          <p:nvPr/>
        </p:nvPicPr>
        <p:blipFill>
          <a:blip r:embed="rId2" cstate="print">
            <a:lum bright="-20000"/>
          </a:blip>
          <a:srcRect/>
          <a:stretch>
            <a:fillRect/>
          </a:stretch>
        </p:blipFill>
        <p:spPr bwMode="auto">
          <a:xfrm>
            <a:off x="1246913" y="2446945"/>
            <a:ext cx="6539345" cy="37282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Pump Performance Curves</a:t>
            </a:r>
            <a:endParaRPr lang="en-US" sz="1200" b="1" dirty="0" smtClean="0">
              <a:latin typeface="Calibri" pitchFamily="34" charset="0"/>
              <a:cs typeface="Calibri" pitchFamily="34" charset="0"/>
            </a:endParaRPr>
          </a:p>
        </p:txBody>
      </p:sp>
      <p:sp>
        <p:nvSpPr>
          <p:cNvPr id="9" name="Text Box 10"/>
          <p:cNvSpPr txBox="1">
            <a:spLocks noChangeArrowheads="1"/>
          </p:cNvSpPr>
          <p:nvPr/>
        </p:nvSpPr>
        <p:spPr bwMode="auto">
          <a:xfrm>
            <a:off x="678875" y="1371592"/>
            <a:ext cx="2244433" cy="2585323"/>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graph gives curves of pump input horsepower (hp) and pump output flow (</a:t>
            </a:r>
            <a:r>
              <a:rPr lang="en-US" baseline="0" dirty="0" err="1" smtClean="0">
                <a:latin typeface="Calibri" pitchFamily="34" charset="0"/>
                <a:cs typeface="Calibri" pitchFamily="34" charset="0"/>
              </a:rPr>
              <a:t>gpm</a:t>
            </a:r>
            <a:r>
              <a:rPr lang="en-US" baseline="0" dirty="0" smtClean="0">
                <a:latin typeface="Calibri" pitchFamily="34" charset="0"/>
                <a:cs typeface="Calibri" pitchFamily="34" charset="0"/>
              </a:rPr>
              <a:t>) as a function of pump speed for the same two pressure levels</a:t>
            </a:r>
          </a:p>
        </p:txBody>
      </p:sp>
      <p:pic>
        <p:nvPicPr>
          <p:cNvPr id="128002" name="Picture 2"/>
          <p:cNvPicPr>
            <a:picLocks noChangeAspect="1" noChangeArrowheads="1"/>
          </p:cNvPicPr>
          <p:nvPr/>
        </p:nvPicPr>
        <p:blipFill>
          <a:blip r:embed="rId2" cstate="print">
            <a:lum bright="-20000"/>
          </a:blip>
          <a:srcRect/>
          <a:stretch>
            <a:fillRect/>
          </a:stretch>
        </p:blipFill>
        <p:spPr bwMode="auto">
          <a:xfrm>
            <a:off x="3409041" y="1454727"/>
            <a:ext cx="5236195" cy="50880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2800" b="1" dirty="0" smtClean="0">
                <a:latin typeface="Calibri" pitchFamily="34" charset="0"/>
                <a:cs typeface="Calibri" pitchFamily="34" charset="0"/>
              </a:rPr>
              <a:t>Overall Efficiency</a:t>
            </a:r>
            <a:endParaRPr lang="en-US" sz="1200" b="1" dirty="0" smtClean="0">
              <a:latin typeface="Calibri" pitchFamily="34" charset="0"/>
              <a:cs typeface="Calibri" pitchFamily="34" charset="0"/>
            </a:endParaRPr>
          </a:p>
        </p:txBody>
      </p:sp>
      <p:pic>
        <p:nvPicPr>
          <p:cNvPr id="118791" name="Picture 7" descr="http://media.noria.com/sites/archive_images/Backup_200507_LubSelect-Fig1.gif"/>
          <p:cNvPicPr>
            <a:picLocks noChangeAspect="1" noChangeArrowheads="1"/>
          </p:cNvPicPr>
          <p:nvPr/>
        </p:nvPicPr>
        <p:blipFill>
          <a:blip r:embed="rId2" cstate="print"/>
          <a:srcRect/>
          <a:stretch>
            <a:fillRect/>
          </a:stretch>
        </p:blipFill>
        <p:spPr bwMode="auto">
          <a:xfrm>
            <a:off x="1098456" y="1594963"/>
            <a:ext cx="6867908" cy="4598887"/>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Pump Performance Comparison Factors</a:t>
            </a:r>
            <a:endParaRPr lang="en-US" sz="1200" b="1" dirty="0" smtClean="0">
              <a:latin typeface="Calibri" pitchFamily="34" charset="0"/>
              <a:cs typeface="Calibri" pitchFamily="34" charset="0"/>
            </a:endParaRPr>
          </a:p>
        </p:txBody>
      </p:sp>
      <p:graphicFrame>
        <p:nvGraphicFramePr>
          <p:cNvPr id="48" name="Table 47"/>
          <p:cNvGraphicFramePr>
            <a:graphicFrameLocks noGrp="1"/>
          </p:cNvGraphicFramePr>
          <p:nvPr/>
        </p:nvGraphicFramePr>
        <p:xfrm>
          <a:off x="1163783" y="1690256"/>
          <a:ext cx="7148946" cy="4288938"/>
        </p:xfrm>
        <a:graphic>
          <a:graphicData uri="http://schemas.openxmlformats.org/drawingml/2006/table">
            <a:tbl>
              <a:tblPr/>
              <a:tblGrid>
                <a:gridCol w="1330036"/>
                <a:gridCol w="1385455"/>
                <a:gridCol w="1094508"/>
                <a:gridCol w="831273"/>
                <a:gridCol w="762000"/>
                <a:gridCol w="845127"/>
                <a:gridCol w="900547"/>
              </a:tblGrid>
              <a:tr h="1052945">
                <a:tc>
                  <a:txBody>
                    <a:bodyPr/>
                    <a:lstStyle/>
                    <a:p>
                      <a:pPr marL="0" marR="0" algn="ctr">
                        <a:lnSpc>
                          <a:spcPct val="115000"/>
                        </a:lnSpc>
                        <a:spcBef>
                          <a:spcPts val="0"/>
                        </a:spcBef>
                        <a:spcAft>
                          <a:spcPts val="0"/>
                        </a:spcAft>
                      </a:pPr>
                      <a:r>
                        <a:rPr lang="en-US" sz="1400" b="1" i="1" kern="1200" dirty="0">
                          <a:solidFill>
                            <a:srgbClr val="FFFFFF"/>
                          </a:solidFill>
                          <a:latin typeface="Calibri"/>
                          <a:ea typeface="Times New Roman"/>
                          <a:cs typeface="Arial"/>
                        </a:rPr>
                        <a:t>Pump Type</a:t>
                      </a:r>
                      <a:endParaRPr lang="en-US" sz="1200" dirty="0">
                        <a:latin typeface="Calibri"/>
                        <a:ea typeface="Calibri"/>
                        <a:cs typeface="Arial"/>
                      </a:endParaRPr>
                    </a:p>
                  </a:txBody>
                  <a:tcPr marL="68580" marR="68580" marT="9525"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b="1" i="1" kern="1200" dirty="0">
                          <a:solidFill>
                            <a:srgbClr val="FFFFFF"/>
                          </a:solidFill>
                          <a:latin typeface="Calibri"/>
                          <a:ea typeface="Times New Roman"/>
                          <a:cs typeface="Calibri"/>
                        </a:rPr>
                        <a:t>Pressure Rating (PSI)</a:t>
                      </a:r>
                      <a:endParaRPr lang="en-US" sz="1200" dirty="0">
                        <a:latin typeface="Calibri"/>
                        <a:ea typeface="Calibri"/>
                        <a:cs typeface="Arial"/>
                      </a:endParaRPr>
                    </a:p>
                  </a:txBody>
                  <a:tcPr marL="0" marR="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b="1" i="1" kern="1200">
                          <a:solidFill>
                            <a:srgbClr val="FFFFFF"/>
                          </a:solidFill>
                          <a:latin typeface="Calibri"/>
                          <a:ea typeface="Times New Roman"/>
                          <a:cs typeface="Calibri"/>
                        </a:rPr>
                        <a:t>Speed Rating (RPM)</a:t>
                      </a:r>
                      <a:endParaRPr lang="en-US" sz="1200">
                        <a:latin typeface="Calibri"/>
                        <a:ea typeface="Calibri"/>
                        <a:cs typeface="Arial"/>
                      </a:endParaRPr>
                    </a:p>
                  </a:txBody>
                  <a:tcPr marL="0" marR="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b="1" i="1" kern="1200">
                          <a:solidFill>
                            <a:srgbClr val="FFFFFF"/>
                          </a:solidFill>
                          <a:latin typeface="Calibri"/>
                          <a:ea typeface="Times New Roman"/>
                          <a:cs typeface="Calibri"/>
                        </a:rPr>
                        <a:t>Overall Eff. (%)</a:t>
                      </a:r>
                      <a:endParaRPr lang="en-US" sz="1200">
                        <a:latin typeface="Calibri"/>
                        <a:ea typeface="Calibri"/>
                        <a:cs typeface="Arial"/>
                      </a:endParaRPr>
                    </a:p>
                  </a:txBody>
                  <a:tcPr marL="0" marR="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b="1" i="1" kern="1200">
                          <a:solidFill>
                            <a:srgbClr val="FFFFFF"/>
                          </a:solidFill>
                          <a:latin typeface="Calibri"/>
                          <a:ea typeface="Times New Roman"/>
                          <a:cs typeface="Calibri"/>
                        </a:rPr>
                        <a:t>HP / LB Ratio</a:t>
                      </a:r>
                      <a:endParaRPr lang="en-US" sz="1200">
                        <a:latin typeface="Calibri"/>
                        <a:ea typeface="Calibri"/>
                        <a:cs typeface="Arial"/>
                      </a:endParaRPr>
                    </a:p>
                  </a:txBody>
                  <a:tcPr marL="0" marR="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b="1" i="1" kern="1200">
                          <a:solidFill>
                            <a:srgbClr val="FFFFFF"/>
                          </a:solidFill>
                          <a:latin typeface="Calibri"/>
                          <a:ea typeface="Times New Roman"/>
                          <a:cs typeface="Calibri"/>
                        </a:rPr>
                        <a:t>Capacity (GPM)</a:t>
                      </a:r>
                      <a:endParaRPr lang="en-US" sz="1200">
                        <a:latin typeface="Calibri"/>
                        <a:ea typeface="Calibri"/>
                        <a:cs typeface="Arial"/>
                      </a:endParaRPr>
                    </a:p>
                  </a:txBody>
                  <a:tcPr marL="0" marR="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b="1" i="1" kern="1200">
                          <a:solidFill>
                            <a:srgbClr val="FFFFFF"/>
                          </a:solidFill>
                          <a:latin typeface="Calibri"/>
                          <a:ea typeface="Times New Roman"/>
                          <a:cs typeface="Calibri"/>
                        </a:rPr>
                        <a:t>Cost</a:t>
                      </a:r>
                      <a:endParaRPr lang="en-US" sz="1200">
                        <a:latin typeface="Calibri"/>
                        <a:ea typeface="Calibri"/>
                        <a:cs typeface="Arial"/>
                      </a:endParaRPr>
                    </a:p>
                    <a:p>
                      <a:pPr marL="0" marR="0" algn="ctr">
                        <a:lnSpc>
                          <a:spcPct val="115000"/>
                        </a:lnSpc>
                        <a:spcBef>
                          <a:spcPts val="0"/>
                        </a:spcBef>
                        <a:spcAft>
                          <a:spcPts val="0"/>
                        </a:spcAft>
                      </a:pPr>
                      <a:r>
                        <a:rPr lang="en-US" sz="1400" b="1" i="1" kern="1200">
                          <a:solidFill>
                            <a:srgbClr val="FFFFFF"/>
                          </a:solidFill>
                          <a:latin typeface="Calibri"/>
                          <a:ea typeface="Times New Roman"/>
                          <a:cs typeface="Calibri"/>
                        </a:rPr>
                        <a:t>($ per HP)</a:t>
                      </a:r>
                      <a:endParaRPr lang="en-US" sz="1200">
                        <a:latin typeface="Calibri"/>
                        <a:ea typeface="Calibri"/>
                        <a:cs typeface="Arial"/>
                      </a:endParaRPr>
                    </a:p>
                  </a:txBody>
                  <a:tcPr marL="68580" marR="68580" marT="9525"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r>
              <a:tr h="661821">
                <a:tc>
                  <a:txBody>
                    <a:bodyPr/>
                    <a:lstStyle/>
                    <a:p>
                      <a:pPr marL="0" marR="0" algn="ctr">
                        <a:lnSpc>
                          <a:spcPct val="115000"/>
                        </a:lnSpc>
                        <a:spcBef>
                          <a:spcPts val="0"/>
                        </a:spcBef>
                        <a:spcAft>
                          <a:spcPts val="0"/>
                        </a:spcAft>
                      </a:pPr>
                      <a:r>
                        <a:rPr lang="en-US" sz="1400" kern="1200">
                          <a:solidFill>
                            <a:srgbClr val="000000"/>
                          </a:solidFill>
                          <a:latin typeface="Calibri"/>
                          <a:ea typeface="Times New Roman"/>
                          <a:cs typeface="Arial"/>
                        </a:rPr>
                        <a:t>External Gear</a:t>
                      </a:r>
                      <a:endParaRPr lang="en-US" sz="1200">
                        <a:latin typeface="Calibri"/>
                        <a:ea typeface="Calibri"/>
                        <a:cs typeface="Arial"/>
                      </a:endParaRPr>
                    </a:p>
                  </a:txBody>
                  <a:tcPr marL="68580" marR="68580" marT="9525" marB="0" anchor="ctr">
                    <a:lnL>
                      <a:noFill/>
                    </a:lnL>
                    <a:lnR>
                      <a:noFill/>
                    </a:lnR>
                    <a:lnT w="28575" cap="flat" cmpd="sng" algn="ctr">
                      <a:solidFill>
                        <a:srgbClr val="000000"/>
                      </a:solidFill>
                      <a:prstDash val="solid"/>
                      <a:round/>
                      <a:headEnd type="none" w="med" len="med"/>
                      <a:tailEnd type="none" w="med" len="med"/>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dirty="0">
                          <a:solidFill>
                            <a:srgbClr val="000000"/>
                          </a:solidFill>
                          <a:latin typeface="Calibri"/>
                          <a:ea typeface="Times New Roman"/>
                          <a:cs typeface="Arial"/>
                        </a:rPr>
                        <a:t>2000 – 3000</a:t>
                      </a:r>
                      <a:endParaRPr lang="en-US" sz="1200" dirty="0">
                        <a:latin typeface="Calibri"/>
                        <a:ea typeface="Calibri"/>
                        <a:cs typeface="Arial"/>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dirty="0">
                          <a:solidFill>
                            <a:srgbClr val="000000"/>
                          </a:solidFill>
                          <a:latin typeface="Calibri"/>
                          <a:ea typeface="Times New Roman"/>
                          <a:cs typeface="Arial"/>
                        </a:rPr>
                        <a:t>1200 – 2500</a:t>
                      </a:r>
                      <a:endParaRPr lang="en-US" sz="1200" dirty="0">
                        <a:latin typeface="Calibri"/>
                        <a:ea typeface="Calibri"/>
                        <a:cs typeface="Arial"/>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a:solidFill>
                            <a:srgbClr val="000000"/>
                          </a:solidFill>
                          <a:latin typeface="Calibri"/>
                          <a:ea typeface="Times New Roman"/>
                          <a:cs typeface="Arial"/>
                        </a:rPr>
                        <a:t>80 – 90</a:t>
                      </a:r>
                      <a:endParaRPr lang="en-US" sz="1200">
                        <a:latin typeface="Calibri"/>
                        <a:ea typeface="Calibri"/>
                        <a:cs typeface="Arial"/>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a:solidFill>
                            <a:srgbClr val="000000"/>
                          </a:solidFill>
                          <a:latin typeface="Calibri"/>
                          <a:ea typeface="Times New Roman"/>
                          <a:cs typeface="Arial"/>
                        </a:rPr>
                        <a:t>2</a:t>
                      </a:r>
                      <a:endParaRPr lang="en-US" sz="1200">
                        <a:latin typeface="Calibri"/>
                        <a:ea typeface="Calibri"/>
                        <a:cs typeface="Arial"/>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a:solidFill>
                            <a:srgbClr val="000000"/>
                          </a:solidFill>
                          <a:latin typeface="Calibri"/>
                          <a:ea typeface="Times New Roman"/>
                          <a:cs typeface="Arial"/>
                        </a:rPr>
                        <a:t>1 – 150</a:t>
                      </a:r>
                      <a:endParaRPr lang="en-US" sz="1200">
                        <a:latin typeface="Calibri"/>
                        <a:ea typeface="Calibri"/>
                        <a:cs typeface="Arial"/>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a:solidFill>
                            <a:srgbClr val="000000"/>
                          </a:solidFill>
                          <a:latin typeface="Calibri"/>
                          <a:ea typeface="Times New Roman"/>
                          <a:cs typeface="Arial"/>
                        </a:rPr>
                        <a:t>4 – 8</a:t>
                      </a:r>
                      <a:endParaRPr lang="en-US" sz="1200">
                        <a:latin typeface="Calibri"/>
                        <a:ea typeface="Calibri"/>
                        <a:cs typeface="Arial"/>
                      </a:endParaRPr>
                    </a:p>
                  </a:txBody>
                  <a:tcPr marL="68580" marR="68580" marT="9525" marB="0" anchor="ctr">
                    <a:lnL>
                      <a:noFill/>
                    </a:lnL>
                    <a:lnR>
                      <a:noFill/>
                    </a:lnR>
                    <a:lnT w="28575" cap="flat" cmpd="sng" algn="ctr">
                      <a:solidFill>
                        <a:srgbClr val="000000"/>
                      </a:solidFill>
                      <a:prstDash val="solid"/>
                      <a:round/>
                      <a:headEnd type="none" w="med" len="med"/>
                      <a:tailEnd type="none" w="med" len="med"/>
                    </a:lnT>
                    <a:lnB>
                      <a:noFill/>
                    </a:lnB>
                    <a:solidFill>
                      <a:srgbClr val="95B3D7"/>
                    </a:solidFill>
                  </a:tcPr>
                </a:tc>
              </a:tr>
              <a:tr h="626524">
                <a:tc>
                  <a:txBody>
                    <a:bodyPr/>
                    <a:lstStyle/>
                    <a:p>
                      <a:pPr marL="0" marR="0" algn="ctr">
                        <a:lnSpc>
                          <a:spcPct val="115000"/>
                        </a:lnSpc>
                        <a:spcBef>
                          <a:spcPts val="0"/>
                        </a:spcBef>
                        <a:spcAft>
                          <a:spcPts val="0"/>
                        </a:spcAft>
                      </a:pPr>
                      <a:r>
                        <a:rPr lang="en-US" sz="1400" kern="1200">
                          <a:solidFill>
                            <a:srgbClr val="000000"/>
                          </a:solidFill>
                          <a:latin typeface="Calibri"/>
                          <a:ea typeface="Times New Roman"/>
                          <a:cs typeface="Arial"/>
                        </a:rPr>
                        <a:t>Internal Gear</a:t>
                      </a:r>
                      <a:endParaRPr lang="en-US" sz="1200">
                        <a:latin typeface="Calibri"/>
                        <a:ea typeface="Calibri"/>
                        <a:cs typeface="Arial"/>
                      </a:endParaRPr>
                    </a:p>
                  </a:txBody>
                  <a:tcPr marL="68580" marR="68580" marT="9525" marB="0"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tabLst>
                          <a:tab pos="228600" algn="dec"/>
                        </a:tabLst>
                      </a:pPr>
                      <a:r>
                        <a:rPr lang="en-US" sz="1400" kern="1200">
                          <a:solidFill>
                            <a:srgbClr val="000000"/>
                          </a:solidFill>
                          <a:latin typeface="Calibri"/>
                          <a:ea typeface="Times New Roman"/>
                          <a:cs typeface="Arial"/>
                        </a:rPr>
                        <a:t>500 – 2000</a:t>
                      </a:r>
                      <a:endParaRPr lang="en-US" sz="1200">
                        <a:latin typeface="Calibri"/>
                        <a:ea typeface="Calibri"/>
                        <a:cs typeface="Arial"/>
                      </a:endParaRPr>
                    </a:p>
                  </a:txBody>
                  <a:tcPr marL="0" marR="0" marT="0" marB="0"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tabLst>
                          <a:tab pos="228600" algn="dec"/>
                        </a:tabLst>
                      </a:pPr>
                      <a:r>
                        <a:rPr lang="en-US" sz="1400" kern="1200" dirty="0">
                          <a:solidFill>
                            <a:srgbClr val="000000"/>
                          </a:solidFill>
                          <a:latin typeface="Calibri"/>
                          <a:ea typeface="Times New Roman"/>
                          <a:cs typeface="Arial"/>
                        </a:rPr>
                        <a:t>1200 – 2500</a:t>
                      </a:r>
                      <a:endParaRPr lang="en-US" sz="1200" dirty="0">
                        <a:latin typeface="Calibri"/>
                        <a:ea typeface="Calibri"/>
                        <a:cs typeface="Arial"/>
                      </a:endParaRPr>
                    </a:p>
                  </a:txBody>
                  <a:tcPr marL="0" marR="0" marT="0" marB="0"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tabLst>
                          <a:tab pos="228600" algn="dec"/>
                        </a:tabLst>
                      </a:pPr>
                      <a:r>
                        <a:rPr lang="en-US" sz="1400" kern="1200" dirty="0">
                          <a:solidFill>
                            <a:srgbClr val="000000"/>
                          </a:solidFill>
                          <a:latin typeface="Calibri"/>
                          <a:ea typeface="Times New Roman"/>
                          <a:cs typeface="Arial"/>
                        </a:rPr>
                        <a:t>70 – 85</a:t>
                      </a:r>
                      <a:endParaRPr lang="en-US" sz="1200" dirty="0">
                        <a:latin typeface="Calibri"/>
                        <a:ea typeface="Calibri"/>
                        <a:cs typeface="Arial"/>
                      </a:endParaRPr>
                    </a:p>
                  </a:txBody>
                  <a:tcPr marL="0" marR="0" marT="0" marB="0"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tabLst>
                          <a:tab pos="228600" algn="dec"/>
                        </a:tabLst>
                      </a:pPr>
                      <a:r>
                        <a:rPr lang="en-US" sz="1400" kern="1200">
                          <a:solidFill>
                            <a:srgbClr val="000000"/>
                          </a:solidFill>
                          <a:latin typeface="Calibri"/>
                          <a:ea typeface="Times New Roman"/>
                          <a:cs typeface="Arial"/>
                        </a:rPr>
                        <a:t>2</a:t>
                      </a:r>
                      <a:endParaRPr lang="en-US" sz="1200">
                        <a:latin typeface="Calibri"/>
                        <a:ea typeface="Calibri"/>
                        <a:cs typeface="Arial"/>
                      </a:endParaRPr>
                    </a:p>
                  </a:txBody>
                  <a:tcPr marL="0" marR="0" marT="0" marB="0"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tabLst>
                          <a:tab pos="228600" algn="dec"/>
                        </a:tabLst>
                      </a:pPr>
                      <a:r>
                        <a:rPr lang="en-US" sz="1400" kern="1200">
                          <a:solidFill>
                            <a:srgbClr val="000000"/>
                          </a:solidFill>
                          <a:latin typeface="Calibri"/>
                          <a:ea typeface="Times New Roman"/>
                          <a:cs typeface="Arial"/>
                        </a:rPr>
                        <a:t>1 – 200</a:t>
                      </a:r>
                      <a:endParaRPr lang="en-US" sz="1200">
                        <a:latin typeface="Calibri"/>
                        <a:ea typeface="Calibri"/>
                        <a:cs typeface="Arial"/>
                      </a:endParaRPr>
                    </a:p>
                  </a:txBody>
                  <a:tcPr marL="0" marR="0" marT="0" marB="0"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tabLst>
                          <a:tab pos="228600" algn="dec"/>
                        </a:tabLst>
                      </a:pPr>
                      <a:r>
                        <a:rPr lang="en-US" sz="1400" kern="1200">
                          <a:solidFill>
                            <a:srgbClr val="000000"/>
                          </a:solidFill>
                          <a:latin typeface="Calibri"/>
                          <a:ea typeface="Times New Roman"/>
                          <a:cs typeface="Arial"/>
                        </a:rPr>
                        <a:t>4 – 8</a:t>
                      </a:r>
                      <a:endParaRPr lang="en-US" sz="1200">
                        <a:latin typeface="Calibri"/>
                        <a:ea typeface="Calibri"/>
                        <a:cs typeface="Arial"/>
                      </a:endParaRPr>
                    </a:p>
                  </a:txBody>
                  <a:tcPr marL="68580" marR="68580" marT="9525" marB="0" anchor="ctr">
                    <a:lnL>
                      <a:noFill/>
                    </a:lnL>
                    <a:lnR>
                      <a:noFill/>
                    </a:lnR>
                    <a:lnT>
                      <a:noFill/>
                    </a:lnT>
                    <a:lnB>
                      <a:noFill/>
                    </a:lnB>
                    <a:solidFill>
                      <a:srgbClr val="31849B"/>
                    </a:solidFill>
                  </a:tcPr>
                </a:tc>
              </a:tr>
              <a:tr h="649216">
                <a:tc>
                  <a:txBody>
                    <a:bodyPr/>
                    <a:lstStyle/>
                    <a:p>
                      <a:pPr marL="0" marR="0" algn="ctr">
                        <a:lnSpc>
                          <a:spcPct val="115000"/>
                        </a:lnSpc>
                        <a:spcBef>
                          <a:spcPts val="0"/>
                        </a:spcBef>
                        <a:spcAft>
                          <a:spcPts val="0"/>
                        </a:spcAft>
                      </a:pPr>
                      <a:r>
                        <a:rPr lang="en-US" sz="1400" kern="1200">
                          <a:solidFill>
                            <a:srgbClr val="000000"/>
                          </a:solidFill>
                          <a:latin typeface="Calibri"/>
                          <a:ea typeface="Times New Roman"/>
                          <a:cs typeface="Arial"/>
                        </a:rPr>
                        <a:t>Vane</a:t>
                      </a:r>
                      <a:endParaRPr lang="en-US" sz="1200">
                        <a:latin typeface="Calibri"/>
                        <a:ea typeface="Calibri"/>
                        <a:cs typeface="Arial"/>
                      </a:endParaRPr>
                    </a:p>
                  </a:txBody>
                  <a:tcPr marL="68580" marR="68580" marT="9525" marB="0" anchor="ctr">
                    <a:lnL>
                      <a:noFill/>
                    </a:lnL>
                    <a:lnR>
                      <a:noFill/>
                    </a:lnR>
                    <a:lnT>
                      <a:noFill/>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a:solidFill>
                            <a:srgbClr val="000000"/>
                          </a:solidFill>
                          <a:latin typeface="Calibri"/>
                          <a:ea typeface="Times New Roman"/>
                          <a:cs typeface="Arial"/>
                        </a:rPr>
                        <a:t>1000 – 2000</a:t>
                      </a:r>
                      <a:endParaRPr lang="en-US" sz="1200">
                        <a:latin typeface="Calibri"/>
                        <a:ea typeface="Calibri"/>
                        <a:cs typeface="Arial"/>
                      </a:endParaRPr>
                    </a:p>
                  </a:txBody>
                  <a:tcPr marL="0" marR="0" marT="0" marB="0" anchor="ctr">
                    <a:lnL>
                      <a:noFill/>
                    </a:lnL>
                    <a:lnR>
                      <a:noFill/>
                    </a:lnR>
                    <a:lnT>
                      <a:noFill/>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a:solidFill>
                            <a:srgbClr val="000000"/>
                          </a:solidFill>
                          <a:latin typeface="Calibri"/>
                          <a:ea typeface="Times New Roman"/>
                          <a:cs typeface="Arial"/>
                        </a:rPr>
                        <a:t>1200 – 1800</a:t>
                      </a:r>
                      <a:endParaRPr lang="en-US" sz="1200">
                        <a:latin typeface="Calibri"/>
                        <a:ea typeface="Calibri"/>
                        <a:cs typeface="Arial"/>
                      </a:endParaRPr>
                    </a:p>
                  </a:txBody>
                  <a:tcPr marL="0" marR="0" marT="0" marB="0" anchor="ctr">
                    <a:lnL>
                      <a:noFill/>
                    </a:lnL>
                    <a:lnR>
                      <a:noFill/>
                    </a:lnR>
                    <a:lnT>
                      <a:noFill/>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dirty="0">
                          <a:solidFill>
                            <a:srgbClr val="000000"/>
                          </a:solidFill>
                          <a:latin typeface="Calibri"/>
                          <a:ea typeface="Times New Roman"/>
                          <a:cs typeface="Arial"/>
                        </a:rPr>
                        <a:t>80 – 95</a:t>
                      </a:r>
                      <a:endParaRPr lang="en-US" sz="1200" dirty="0">
                        <a:latin typeface="Calibri"/>
                        <a:ea typeface="Calibri"/>
                        <a:cs typeface="Arial"/>
                      </a:endParaRPr>
                    </a:p>
                  </a:txBody>
                  <a:tcPr marL="0" marR="0" marT="0" marB="0" anchor="ctr">
                    <a:lnL>
                      <a:noFill/>
                    </a:lnL>
                    <a:lnR>
                      <a:noFill/>
                    </a:lnR>
                    <a:lnT>
                      <a:noFill/>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dirty="0">
                          <a:solidFill>
                            <a:srgbClr val="000000"/>
                          </a:solidFill>
                          <a:latin typeface="Calibri"/>
                          <a:ea typeface="Times New Roman"/>
                          <a:cs typeface="Arial"/>
                        </a:rPr>
                        <a:t>2</a:t>
                      </a:r>
                      <a:endParaRPr lang="en-US" sz="1200" dirty="0">
                        <a:latin typeface="Calibri"/>
                        <a:ea typeface="Calibri"/>
                        <a:cs typeface="Arial"/>
                      </a:endParaRPr>
                    </a:p>
                  </a:txBody>
                  <a:tcPr marL="0" marR="0" marT="0" marB="0" anchor="ctr">
                    <a:lnL>
                      <a:noFill/>
                    </a:lnL>
                    <a:lnR>
                      <a:noFill/>
                    </a:lnR>
                    <a:lnT>
                      <a:noFill/>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a:solidFill>
                            <a:srgbClr val="000000"/>
                          </a:solidFill>
                          <a:latin typeface="Calibri"/>
                          <a:ea typeface="Times New Roman"/>
                          <a:cs typeface="Arial"/>
                        </a:rPr>
                        <a:t>1 – 80</a:t>
                      </a:r>
                      <a:endParaRPr lang="en-US" sz="1200">
                        <a:latin typeface="Calibri"/>
                        <a:ea typeface="Calibri"/>
                        <a:cs typeface="Arial"/>
                      </a:endParaRPr>
                    </a:p>
                  </a:txBody>
                  <a:tcPr marL="0" marR="0" marT="0" marB="0" anchor="ctr">
                    <a:lnL>
                      <a:noFill/>
                    </a:lnL>
                    <a:lnR>
                      <a:noFill/>
                    </a:lnR>
                    <a:lnT>
                      <a:noFill/>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a:solidFill>
                            <a:srgbClr val="000000"/>
                          </a:solidFill>
                          <a:latin typeface="Calibri"/>
                          <a:ea typeface="Times New Roman"/>
                          <a:cs typeface="Arial"/>
                        </a:rPr>
                        <a:t>6 – 30</a:t>
                      </a:r>
                      <a:endParaRPr lang="en-US" sz="1200">
                        <a:latin typeface="Calibri"/>
                        <a:ea typeface="Calibri"/>
                        <a:cs typeface="Arial"/>
                      </a:endParaRPr>
                    </a:p>
                  </a:txBody>
                  <a:tcPr marL="68580" marR="68580" marT="9525" marB="0" anchor="ctr">
                    <a:lnL>
                      <a:noFill/>
                    </a:lnL>
                    <a:lnR>
                      <a:noFill/>
                    </a:lnR>
                    <a:lnT>
                      <a:noFill/>
                    </a:lnT>
                    <a:lnB>
                      <a:noFill/>
                    </a:lnB>
                    <a:solidFill>
                      <a:srgbClr val="95B3D7"/>
                    </a:solidFill>
                  </a:tcPr>
                </a:tc>
              </a:tr>
              <a:tr h="649216">
                <a:tc>
                  <a:txBody>
                    <a:bodyPr/>
                    <a:lstStyle/>
                    <a:p>
                      <a:pPr marL="0" marR="0" algn="ctr">
                        <a:lnSpc>
                          <a:spcPct val="115000"/>
                        </a:lnSpc>
                        <a:spcBef>
                          <a:spcPts val="0"/>
                        </a:spcBef>
                        <a:spcAft>
                          <a:spcPts val="0"/>
                        </a:spcAft>
                      </a:pPr>
                      <a:r>
                        <a:rPr lang="en-US" sz="1400" kern="1200">
                          <a:solidFill>
                            <a:srgbClr val="000000"/>
                          </a:solidFill>
                          <a:latin typeface="Calibri"/>
                          <a:ea typeface="Times New Roman"/>
                          <a:cs typeface="Arial"/>
                        </a:rPr>
                        <a:t>Axial Piston</a:t>
                      </a:r>
                      <a:endParaRPr lang="en-US" sz="1200">
                        <a:latin typeface="Calibri"/>
                        <a:ea typeface="Calibri"/>
                        <a:cs typeface="Arial"/>
                      </a:endParaRPr>
                    </a:p>
                  </a:txBody>
                  <a:tcPr marL="68580" marR="68580" marT="9525" marB="0"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tabLst>
                          <a:tab pos="228600" algn="dec"/>
                        </a:tabLst>
                      </a:pPr>
                      <a:r>
                        <a:rPr lang="en-US" sz="1400" kern="1200">
                          <a:solidFill>
                            <a:srgbClr val="000000"/>
                          </a:solidFill>
                          <a:latin typeface="Calibri"/>
                          <a:ea typeface="Times New Roman"/>
                          <a:cs typeface="Arial"/>
                        </a:rPr>
                        <a:t>2000 – 12,000</a:t>
                      </a:r>
                      <a:endParaRPr lang="en-US" sz="1200">
                        <a:latin typeface="Calibri"/>
                        <a:ea typeface="Calibri"/>
                        <a:cs typeface="Arial"/>
                      </a:endParaRPr>
                    </a:p>
                  </a:txBody>
                  <a:tcPr marL="0" marR="0" marT="0" marB="0"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tabLst>
                          <a:tab pos="228600" algn="dec"/>
                        </a:tabLst>
                      </a:pPr>
                      <a:r>
                        <a:rPr lang="en-US" sz="1400" kern="1200">
                          <a:solidFill>
                            <a:srgbClr val="000000"/>
                          </a:solidFill>
                          <a:latin typeface="Calibri"/>
                          <a:ea typeface="Times New Roman"/>
                          <a:cs typeface="Arial"/>
                        </a:rPr>
                        <a:t>1200 – 3000</a:t>
                      </a:r>
                      <a:endParaRPr lang="en-US" sz="1200">
                        <a:latin typeface="Calibri"/>
                        <a:ea typeface="Calibri"/>
                        <a:cs typeface="Arial"/>
                      </a:endParaRPr>
                    </a:p>
                  </a:txBody>
                  <a:tcPr marL="0" marR="0" marT="0" marB="0"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tabLst>
                          <a:tab pos="228600" algn="dec"/>
                        </a:tabLst>
                      </a:pPr>
                      <a:r>
                        <a:rPr lang="en-US" sz="1400" kern="1200">
                          <a:solidFill>
                            <a:srgbClr val="000000"/>
                          </a:solidFill>
                          <a:latin typeface="Calibri"/>
                          <a:ea typeface="Times New Roman"/>
                          <a:cs typeface="Arial"/>
                        </a:rPr>
                        <a:t>90 – 98</a:t>
                      </a:r>
                      <a:endParaRPr lang="en-US" sz="1200">
                        <a:latin typeface="Calibri"/>
                        <a:ea typeface="Calibri"/>
                        <a:cs typeface="Arial"/>
                      </a:endParaRPr>
                    </a:p>
                  </a:txBody>
                  <a:tcPr marL="0" marR="0" marT="0" marB="0"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tabLst>
                          <a:tab pos="228600" algn="dec"/>
                        </a:tabLst>
                      </a:pPr>
                      <a:r>
                        <a:rPr lang="en-US" sz="1400" kern="1200" dirty="0">
                          <a:solidFill>
                            <a:srgbClr val="000000"/>
                          </a:solidFill>
                          <a:latin typeface="Calibri"/>
                          <a:ea typeface="Times New Roman"/>
                          <a:cs typeface="Arial"/>
                        </a:rPr>
                        <a:t>4</a:t>
                      </a:r>
                      <a:endParaRPr lang="en-US" sz="1200" dirty="0">
                        <a:latin typeface="Calibri"/>
                        <a:ea typeface="Calibri"/>
                        <a:cs typeface="Arial"/>
                      </a:endParaRPr>
                    </a:p>
                  </a:txBody>
                  <a:tcPr marL="0" marR="0" marT="0" marB="0"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tabLst>
                          <a:tab pos="228600" algn="dec"/>
                        </a:tabLst>
                      </a:pPr>
                      <a:r>
                        <a:rPr lang="en-US" sz="1400" kern="1200" dirty="0">
                          <a:solidFill>
                            <a:srgbClr val="000000"/>
                          </a:solidFill>
                          <a:latin typeface="Calibri"/>
                          <a:ea typeface="Times New Roman"/>
                          <a:cs typeface="Arial"/>
                        </a:rPr>
                        <a:t>1 – 200</a:t>
                      </a:r>
                      <a:endParaRPr lang="en-US" sz="1200" dirty="0">
                        <a:latin typeface="Calibri"/>
                        <a:ea typeface="Calibri"/>
                        <a:cs typeface="Arial"/>
                      </a:endParaRPr>
                    </a:p>
                  </a:txBody>
                  <a:tcPr marL="0" marR="0" marT="0" marB="0"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tabLst>
                          <a:tab pos="228600" algn="dec"/>
                        </a:tabLst>
                      </a:pPr>
                      <a:r>
                        <a:rPr lang="en-US" sz="1400" kern="1200">
                          <a:solidFill>
                            <a:srgbClr val="000000"/>
                          </a:solidFill>
                          <a:latin typeface="Calibri"/>
                          <a:ea typeface="Times New Roman"/>
                          <a:cs typeface="Arial"/>
                        </a:rPr>
                        <a:t>6 – 50</a:t>
                      </a:r>
                      <a:endParaRPr lang="en-US" sz="1200">
                        <a:latin typeface="Calibri"/>
                        <a:ea typeface="Calibri"/>
                        <a:cs typeface="Arial"/>
                      </a:endParaRPr>
                    </a:p>
                  </a:txBody>
                  <a:tcPr marL="68580" marR="68580" marT="9525" marB="0" anchor="ctr">
                    <a:lnL>
                      <a:noFill/>
                    </a:lnL>
                    <a:lnR>
                      <a:noFill/>
                    </a:lnR>
                    <a:lnT>
                      <a:noFill/>
                    </a:lnT>
                    <a:lnB>
                      <a:noFill/>
                    </a:lnB>
                    <a:solidFill>
                      <a:srgbClr val="31849B"/>
                    </a:solidFill>
                  </a:tcPr>
                </a:tc>
              </a:tr>
              <a:tr h="649216">
                <a:tc>
                  <a:txBody>
                    <a:bodyPr/>
                    <a:lstStyle/>
                    <a:p>
                      <a:pPr marL="0" marR="0" algn="ctr">
                        <a:lnSpc>
                          <a:spcPct val="115000"/>
                        </a:lnSpc>
                        <a:spcBef>
                          <a:spcPts val="0"/>
                        </a:spcBef>
                        <a:spcAft>
                          <a:spcPts val="0"/>
                        </a:spcAft>
                      </a:pPr>
                      <a:r>
                        <a:rPr lang="en-US" sz="1400" kern="1200">
                          <a:solidFill>
                            <a:srgbClr val="000000"/>
                          </a:solidFill>
                          <a:latin typeface="Calibri"/>
                          <a:ea typeface="Times New Roman"/>
                          <a:cs typeface="Arial"/>
                        </a:rPr>
                        <a:t>Radial Piston</a:t>
                      </a:r>
                      <a:endParaRPr lang="en-US" sz="1200">
                        <a:latin typeface="Calibri"/>
                        <a:ea typeface="Calibri"/>
                        <a:cs typeface="Arial"/>
                      </a:endParaRPr>
                    </a:p>
                  </a:txBody>
                  <a:tcPr marL="68580" marR="68580" marT="9525" marB="0" anchor="ctr">
                    <a:lnL>
                      <a:noFill/>
                    </a:lnL>
                    <a:lnR>
                      <a:noFill/>
                    </a:lnR>
                    <a:lnT>
                      <a:noFill/>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a:solidFill>
                            <a:srgbClr val="000000"/>
                          </a:solidFill>
                          <a:latin typeface="Calibri"/>
                          <a:ea typeface="Times New Roman"/>
                          <a:cs typeface="Arial"/>
                        </a:rPr>
                        <a:t>3000 – 12,000</a:t>
                      </a:r>
                      <a:endParaRPr lang="en-US" sz="1200">
                        <a:latin typeface="Calibri"/>
                        <a:ea typeface="Calibri"/>
                        <a:cs typeface="Arial"/>
                      </a:endParaRPr>
                    </a:p>
                  </a:txBody>
                  <a:tcPr marL="0" marR="0" marT="0" marB="0" anchor="ctr">
                    <a:lnL>
                      <a:noFill/>
                    </a:lnL>
                    <a:lnR>
                      <a:noFill/>
                    </a:lnR>
                    <a:lnT>
                      <a:noFill/>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dirty="0">
                          <a:solidFill>
                            <a:srgbClr val="000000"/>
                          </a:solidFill>
                          <a:latin typeface="Calibri"/>
                          <a:ea typeface="Times New Roman"/>
                          <a:cs typeface="Arial"/>
                        </a:rPr>
                        <a:t>1200 – 1800</a:t>
                      </a:r>
                      <a:endParaRPr lang="en-US" sz="1200" dirty="0">
                        <a:latin typeface="Calibri"/>
                        <a:ea typeface="Calibri"/>
                        <a:cs typeface="Arial"/>
                      </a:endParaRPr>
                    </a:p>
                  </a:txBody>
                  <a:tcPr marL="0" marR="0" marT="0" marB="0" anchor="ctr">
                    <a:lnL>
                      <a:noFill/>
                    </a:lnL>
                    <a:lnR>
                      <a:noFill/>
                    </a:lnR>
                    <a:lnT>
                      <a:noFill/>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a:solidFill>
                            <a:srgbClr val="000000"/>
                          </a:solidFill>
                          <a:latin typeface="Calibri"/>
                          <a:ea typeface="Times New Roman"/>
                          <a:cs typeface="Arial"/>
                        </a:rPr>
                        <a:t>85 – 95</a:t>
                      </a:r>
                      <a:endParaRPr lang="en-US" sz="1200">
                        <a:latin typeface="Calibri"/>
                        <a:ea typeface="Calibri"/>
                        <a:cs typeface="Arial"/>
                      </a:endParaRPr>
                    </a:p>
                  </a:txBody>
                  <a:tcPr marL="0" marR="0" marT="0" marB="0" anchor="ctr">
                    <a:lnL>
                      <a:noFill/>
                    </a:lnL>
                    <a:lnR>
                      <a:noFill/>
                    </a:lnR>
                    <a:lnT>
                      <a:noFill/>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a:solidFill>
                            <a:srgbClr val="000000"/>
                          </a:solidFill>
                          <a:latin typeface="Calibri"/>
                          <a:ea typeface="Times New Roman"/>
                          <a:cs typeface="Arial"/>
                        </a:rPr>
                        <a:t>4</a:t>
                      </a:r>
                      <a:endParaRPr lang="en-US" sz="1200">
                        <a:latin typeface="Calibri"/>
                        <a:ea typeface="Calibri"/>
                        <a:cs typeface="Arial"/>
                      </a:endParaRPr>
                    </a:p>
                  </a:txBody>
                  <a:tcPr marL="0" marR="0" marT="0" marB="0" anchor="ctr">
                    <a:lnL>
                      <a:noFill/>
                    </a:lnL>
                    <a:lnR>
                      <a:noFill/>
                    </a:lnR>
                    <a:lnT>
                      <a:noFill/>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dirty="0">
                          <a:solidFill>
                            <a:srgbClr val="000000"/>
                          </a:solidFill>
                          <a:latin typeface="Calibri"/>
                          <a:ea typeface="Times New Roman"/>
                          <a:cs typeface="Arial"/>
                        </a:rPr>
                        <a:t>1 – 200</a:t>
                      </a:r>
                      <a:endParaRPr lang="en-US" sz="1200" dirty="0">
                        <a:latin typeface="Calibri"/>
                        <a:ea typeface="Calibri"/>
                        <a:cs typeface="Arial"/>
                      </a:endParaRPr>
                    </a:p>
                  </a:txBody>
                  <a:tcPr marL="0" marR="0" marT="0" marB="0" anchor="ctr">
                    <a:lnL>
                      <a:noFill/>
                    </a:lnL>
                    <a:lnR>
                      <a:noFill/>
                    </a:lnR>
                    <a:lnT>
                      <a:noFill/>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dirty="0">
                          <a:solidFill>
                            <a:srgbClr val="000000"/>
                          </a:solidFill>
                          <a:latin typeface="Calibri"/>
                          <a:ea typeface="Times New Roman"/>
                          <a:cs typeface="Arial"/>
                        </a:rPr>
                        <a:t>5 – 35</a:t>
                      </a:r>
                      <a:endParaRPr lang="en-US" sz="1200" dirty="0">
                        <a:latin typeface="Calibri"/>
                        <a:ea typeface="Calibri"/>
                        <a:cs typeface="Arial"/>
                      </a:endParaRPr>
                    </a:p>
                  </a:txBody>
                  <a:tcPr marL="68580" marR="68580" marT="9525" marB="0" anchor="ctr">
                    <a:lnL>
                      <a:noFill/>
                    </a:lnL>
                    <a:lnR>
                      <a:noFill/>
                    </a:lnR>
                    <a:lnT>
                      <a:noFill/>
                    </a:lnT>
                    <a:lnB>
                      <a:noFill/>
                    </a:lnB>
                    <a:solidFill>
                      <a:srgbClr val="95B3D7"/>
                    </a:solid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Pump Noise</a:t>
            </a:r>
            <a:endParaRPr lang="en-US" sz="1200" b="1" dirty="0" smtClean="0">
              <a:latin typeface="Calibri" pitchFamily="34" charset="0"/>
              <a:cs typeface="Calibri" pitchFamily="34" charset="0"/>
            </a:endParaRPr>
          </a:p>
        </p:txBody>
      </p:sp>
      <p:sp>
        <p:nvSpPr>
          <p:cNvPr id="9" name="Text Box 10"/>
          <p:cNvSpPr txBox="1">
            <a:spLocks noChangeArrowheads="1"/>
          </p:cNvSpPr>
          <p:nvPr/>
        </p:nvSpPr>
        <p:spPr bwMode="auto">
          <a:xfrm>
            <a:off x="457202" y="1343883"/>
            <a:ext cx="5209307" cy="4524315"/>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Prolonged exposure to loud noise can result in loss in hearing.  In addition, noise can mask sounds that people want to hear, such as voice communication between people and warning signals emanating from safety equipment.</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sound that people hear come as pressure waves through the surrounding air medium.  The pressure waves, which possess an amplitude and frequency, are generated by a vibrating object such as a pump, hydraulic motor, or pipeline. </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human ear receives the sound waves and converts then into electrical signals that are transmitted to the brain.  The brain translates these electrical signals into the sensation of sound.</a:t>
            </a:r>
          </a:p>
        </p:txBody>
      </p:sp>
      <p:pic>
        <p:nvPicPr>
          <p:cNvPr id="132098" name="Picture 2" descr="http://www.infobarrel.com/media/image/7293.jpg"/>
          <p:cNvPicPr>
            <a:picLocks noChangeAspect="1" noChangeArrowheads="1"/>
          </p:cNvPicPr>
          <p:nvPr/>
        </p:nvPicPr>
        <p:blipFill>
          <a:blip r:embed="rId2" cstate="print"/>
          <a:srcRect/>
          <a:stretch>
            <a:fillRect/>
          </a:stretch>
        </p:blipFill>
        <p:spPr bwMode="auto">
          <a:xfrm>
            <a:off x="6123709" y="1385456"/>
            <a:ext cx="2547862" cy="4488872"/>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Sound Intensity Levels (dB)</a:t>
            </a:r>
            <a:endParaRPr lang="en-US" sz="1200" b="1" dirty="0" smtClean="0">
              <a:latin typeface="Calibri" pitchFamily="34" charset="0"/>
              <a:cs typeface="Calibri" pitchFamily="34" charset="0"/>
            </a:endParaRPr>
          </a:p>
        </p:txBody>
      </p:sp>
      <p:sp>
        <p:nvSpPr>
          <p:cNvPr id="9" name="Text Box 10"/>
          <p:cNvSpPr txBox="1">
            <a:spLocks noChangeArrowheads="1"/>
          </p:cNvSpPr>
          <p:nvPr/>
        </p:nvSpPr>
        <p:spPr bwMode="auto">
          <a:xfrm>
            <a:off x="429495" y="1191482"/>
            <a:ext cx="8215742" cy="2723823"/>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strength of a sound wave, which depends on the pressure amplitude, is described by its intensity.  Intensity is defined as the rate at which sound energy is transmitted through a unit area.  As such, intensity is typically represented in units of W/m</a:t>
            </a:r>
            <a:r>
              <a:rPr lang="en-US" dirty="0" smtClean="0">
                <a:latin typeface="Calibri" pitchFamily="34" charset="0"/>
                <a:cs typeface="Calibri" pitchFamily="34" charset="0"/>
              </a:rPr>
              <a:t>2</a:t>
            </a:r>
            <a:r>
              <a:rPr lang="en-US" baseline="0" dirty="0" smtClean="0">
                <a:latin typeface="Calibri" pitchFamily="34" charset="0"/>
                <a:cs typeface="Calibri" pitchFamily="34" charset="0"/>
              </a:rPr>
              <a:t>.  However, it is general practice to express this energy-transfer rate in units of decibels.</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Decibels give the relative magnitudes of two intensities by comparing the one under consideration to the intensity of a sound at the threshold of hearing (the weakest intensity that the human can hear).  This threshold is typically considered to be 10</a:t>
            </a:r>
            <a:r>
              <a:rPr lang="en-US" dirty="0" smtClean="0">
                <a:latin typeface="Calibri" pitchFamily="34" charset="0"/>
                <a:cs typeface="Calibri" pitchFamily="34" charset="0"/>
              </a:rPr>
              <a:t>-12</a:t>
            </a:r>
            <a:r>
              <a:rPr lang="en-US" baseline="0" dirty="0" smtClean="0">
                <a:latin typeface="Calibri" pitchFamily="34" charset="0"/>
                <a:cs typeface="Calibri" pitchFamily="34" charset="0"/>
              </a:rPr>
              <a:t> W/m</a:t>
            </a:r>
            <a:r>
              <a:rPr lang="en-US" dirty="0" smtClean="0">
                <a:latin typeface="Calibri" pitchFamily="34" charset="0"/>
                <a:cs typeface="Calibri" pitchFamily="34" charset="0"/>
              </a:rPr>
              <a:t>2</a:t>
            </a:r>
            <a:endParaRPr lang="en-US" baseline="0" dirty="0" smtClean="0">
              <a:latin typeface="Calibri" pitchFamily="34" charset="0"/>
              <a:cs typeface="Calibri" pitchFamily="34" charset="0"/>
            </a:endParaRPr>
          </a:p>
        </p:txBody>
      </p:sp>
      <p:graphicFrame>
        <p:nvGraphicFramePr>
          <p:cNvPr id="6" name="Object 5"/>
          <p:cNvGraphicFramePr>
            <a:graphicFrameLocks noChangeAspect="1"/>
          </p:cNvGraphicFramePr>
          <p:nvPr/>
        </p:nvGraphicFramePr>
        <p:xfrm>
          <a:off x="1163204" y="3980152"/>
          <a:ext cx="6867525" cy="1943100"/>
        </p:xfrm>
        <a:graphic>
          <a:graphicData uri="http://schemas.openxmlformats.org/presentationml/2006/ole">
            <p:oleObj spid="_x0000_s133122" name="Equation" r:id="rId3" imgW="4305240" imgH="1218960" progId="Equation.3">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Sound Intensity Levels (dB)</a:t>
            </a:r>
            <a:endParaRPr lang="en-US" sz="1200" b="1" dirty="0" smtClean="0">
              <a:latin typeface="Calibri" pitchFamily="34" charset="0"/>
              <a:cs typeface="Calibri" pitchFamily="34" charset="0"/>
            </a:endParaRPr>
          </a:p>
        </p:txBody>
      </p:sp>
      <p:graphicFrame>
        <p:nvGraphicFramePr>
          <p:cNvPr id="134145" name="Object 1"/>
          <p:cNvGraphicFramePr>
            <a:graphicFrameLocks noChangeAspect="1"/>
          </p:cNvGraphicFramePr>
          <p:nvPr/>
        </p:nvGraphicFramePr>
        <p:xfrm>
          <a:off x="3292188" y="1096872"/>
          <a:ext cx="2776103" cy="510255"/>
        </p:xfrm>
        <a:graphic>
          <a:graphicData uri="http://schemas.openxmlformats.org/presentationml/2006/ole">
            <p:oleObj spid="_x0000_s134145" name="Equation" r:id="rId3" imgW="1244520" imgH="228600" progId="Equation.3">
              <p:embed/>
            </p:oleObj>
          </a:graphicData>
        </a:graphic>
      </p:graphicFrame>
      <p:graphicFrame>
        <p:nvGraphicFramePr>
          <p:cNvPr id="13" name="Table 12"/>
          <p:cNvGraphicFramePr>
            <a:graphicFrameLocks noGrp="1"/>
          </p:cNvGraphicFramePr>
          <p:nvPr/>
        </p:nvGraphicFramePr>
        <p:xfrm>
          <a:off x="915753" y="1857499"/>
          <a:ext cx="7161447" cy="4625476"/>
        </p:xfrm>
        <a:graphic>
          <a:graphicData uri="http://schemas.openxmlformats.org/drawingml/2006/table">
            <a:tbl>
              <a:tblPr/>
              <a:tblGrid>
                <a:gridCol w="1096536"/>
                <a:gridCol w="6064911"/>
              </a:tblGrid>
              <a:tr h="790113">
                <a:tc>
                  <a:txBody>
                    <a:bodyPr/>
                    <a:lstStyle/>
                    <a:p>
                      <a:pPr marL="0" marR="0" algn="ctr">
                        <a:lnSpc>
                          <a:spcPct val="115000"/>
                        </a:lnSpc>
                        <a:spcBef>
                          <a:spcPts val="0"/>
                        </a:spcBef>
                        <a:spcAft>
                          <a:spcPts val="0"/>
                        </a:spcAft>
                      </a:pPr>
                      <a:r>
                        <a:rPr lang="en-US" sz="1600" b="1" i="1" kern="1200" dirty="0">
                          <a:solidFill>
                            <a:srgbClr val="FFFFFF"/>
                          </a:solidFill>
                          <a:latin typeface="Calibri"/>
                          <a:ea typeface="Times New Roman"/>
                          <a:cs typeface="Arial"/>
                        </a:rPr>
                        <a:t>Sound Intensity in decibels (dB)</a:t>
                      </a:r>
                      <a:endParaRPr lang="en-US" sz="1050" dirty="0">
                        <a:solidFill>
                          <a:srgbClr val="000000"/>
                        </a:solidFill>
                        <a:latin typeface="Calibri"/>
                        <a:ea typeface="Calibri"/>
                        <a:cs typeface="Arial"/>
                      </a:endParaRPr>
                    </a:p>
                  </a:txBody>
                  <a:tcPr marL="64411" marR="64411" marT="0" marB="0" anchor="ctr">
                    <a:lnL>
                      <a:noFill/>
                    </a:lnL>
                    <a:lnR>
                      <a:noFill/>
                    </a:lnR>
                    <a:lnT>
                      <a:noFill/>
                    </a:lnT>
                    <a:lnB w="12700" cap="flat" cmpd="sng" algn="ctr">
                      <a:solidFill>
                        <a:srgbClr val="FFFFFF"/>
                      </a:solidFill>
                      <a:prstDash val="solid"/>
                      <a:round/>
                      <a:headEnd type="none" w="med" len="med"/>
                      <a:tailEnd type="none" w="med" len="med"/>
                    </a:lnB>
                    <a:solidFill>
                      <a:srgbClr val="5F497A"/>
                    </a:solidFill>
                  </a:tcPr>
                </a:tc>
                <a:tc>
                  <a:txBody>
                    <a:bodyPr/>
                    <a:lstStyle/>
                    <a:p>
                      <a:pPr marL="0" marR="0" algn="ctr">
                        <a:lnSpc>
                          <a:spcPct val="115000"/>
                        </a:lnSpc>
                        <a:spcBef>
                          <a:spcPts val="0"/>
                        </a:spcBef>
                        <a:spcAft>
                          <a:spcPts val="0"/>
                        </a:spcAft>
                      </a:pPr>
                      <a:r>
                        <a:rPr lang="en-US" sz="1600" b="1" i="1" kern="1200" dirty="0">
                          <a:solidFill>
                            <a:srgbClr val="FFFFFF"/>
                          </a:solidFill>
                          <a:latin typeface="Calibri"/>
                          <a:ea typeface="Times New Roman"/>
                          <a:cs typeface="Calibri"/>
                        </a:rPr>
                        <a:t>Significance</a:t>
                      </a:r>
                      <a:endParaRPr lang="en-US" sz="1050" dirty="0">
                        <a:solidFill>
                          <a:srgbClr val="000000"/>
                        </a:solidFill>
                        <a:latin typeface="Calibri"/>
                        <a:ea typeface="Calibri"/>
                        <a:cs typeface="Arial"/>
                      </a:endParaRPr>
                    </a:p>
                  </a:txBody>
                  <a:tcPr marL="64411" marR="64411" marT="0" marB="0" anchor="ctr">
                    <a:lnL>
                      <a:noFill/>
                    </a:lnL>
                    <a:lnR>
                      <a:noFill/>
                    </a:lnR>
                    <a:lnT>
                      <a:noFill/>
                    </a:lnT>
                    <a:lnB w="12700" cap="flat" cmpd="sng" algn="ctr">
                      <a:solidFill>
                        <a:srgbClr val="FFFFFF"/>
                      </a:solidFill>
                      <a:prstDash val="solid"/>
                      <a:round/>
                      <a:headEnd type="none" w="med" len="med"/>
                      <a:tailEnd type="none" w="med" len="med"/>
                    </a:lnB>
                    <a:solidFill>
                      <a:srgbClr val="5F497A"/>
                    </a:solidFill>
                  </a:tcPr>
                </a:tc>
              </a:tr>
              <a:tr h="572546">
                <a:tc>
                  <a:txBody>
                    <a:bodyPr/>
                    <a:lstStyle/>
                    <a:p>
                      <a:pPr marL="0" marR="0" algn="ctr">
                        <a:lnSpc>
                          <a:spcPct val="115000"/>
                        </a:lnSpc>
                        <a:spcBef>
                          <a:spcPts val="0"/>
                        </a:spcBef>
                        <a:spcAft>
                          <a:spcPts val="0"/>
                        </a:spcAft>
                      </a:pPr>
                      <a:r>
                        <a:rPr lang="en-US" sz="1600" kern="1200">
                          <a:solidFill>
                            <a:srgbClr val="000000"/>
                          </a:solidFill>
                          <a:latin typeface="Calibri"/>
                          <a:ea typeface="Times New Roman"/>
                          <a:cs typeface="Arial"/>
                        </a:rPr>
                        <a:t>0</a:t>
                      </a:r>
                      <a:endParaRPr lang="en-US" sz="1050">
                        <a:solidFill>
                          <a:srgbClr val="000000"/>
                        </a:solidFill>
                        <a:latin typeface="Calibri"/>
                        <a:ea typeface="Calibri"/>
                        <a:cs typeface="Arial"/>
                      </a:endParaRPr>
                    </a:p>
                  </a:txBody>
                  <a:tcPr marL="64411" marR="64411"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tabLst>
                          <a:tab pos="228600" algn="dec"/>
                        </a:tabLst>
                      </a:pPr>
                      <a:r>
                        <a:rPr lang="en-US" sz="1600" kern="1200" dirty="0">
                          <a:solidFill>
                            <a:srgbClr val="000000"/>
                          </a:solidFill>
                          <a:latin typeface="Calibri"/>
                          <a:ea typeface="Calibri"/>
                          <a:cs typeface="Arial"/>
                        </a:rPr>
                        <a:t>Weakest intensity that an average human ear can hear = 10</a:t>
                      </a:r>
                      <a:r>
                        <a:rPr lang="en-US" sz="1600" kern="1200" baseline="30000" dirty="0">
                          <a:solidFill>
                            <a:srgbClr val="000000"/>
                          </a:solidFill>
                          <a:latin typeface="Calibri"/>
                          <a:ea typeface="Calibri"/>
                          <a:cs typeface="Arial"/>
                        </a:rPr>
                        <a:t>-12</a:t>
                      </a:r>
                      <a:r>
                        <a:rPr lang="en-US" sz="1600" kern="1200" dirty="0">
                          <a:solidFill>
                            <a:srgbClr val="000000"/>
                          </a:solidFill>
                          <a:latin typeface="Calibri"/>
                          <a:ea typeface="Calibri"/>
                          <a:cs typeface="Arial"/>
                        </a:rPr>
                        <a:t> W/m</a:t>
                      </a:r>
                      <a:r>
                        <a:rPr lang="en-US" sz="1600" kern="1200" baseline="30000" dirty="0">
                          <a:solidFill>
                            <a:srgbClr val="000000"/>
                          </a:solidFill>
                          <a:latin typeface="Calibri"/>
                          <a:ea typeface="Calibri"/>
                          <a:cs typeface="Arial"/>
                        </a:rPr>
                        <a:t>2</a:t>
                      </a:r>
                      <a:r>
                        <a:rPr lang="en-US" sz="1600" kern="1200" dirty="0">
                          <a:solidFill>
                            <a:srgbClr val="000000"/>
                          </a:solidFill>
                          <a:latin typeface="Calibri"/>
                          <a:ea typeface="Calibri"/>
                          <a:cs typeface="Arial"/>
                        </a:rPr>
                        <a:t> </a:t>
                      </a:r>
                      <a:endParaRPr lang="en-US" sz="1600" kern="1200" dirty="0" smtClean="0">
                        <a:solidFill>
                          <a:srgbClr val="000000"/>
                        </a:solidFill>
                        <a:latin typeface="Calibri"/>
                        <a:ea typeface="Calibri"/>
                        <a:cs typeface="Arial"/>
                      </a:endParaRPr>
                    </a:p>
                    <a:p>
                      <a:pPr marL="0" marR="0" algn="ctr">
                        <a:lnSpc>
                          <a:spcPct val="115000"/>
                        </a:lnSpc>
                        <a:spcBef>
                          <a:spcPts val="0"/>
                        </a:spcBef>
                        <a:spcAft>
                          <a:spcPts val="0"/>
                        </a:spcAft>
                        <a:tabLst>
                          <a:tab pos="228600" algn="dec"/>
                        </a:tabLst>
                      </a:pPr>
                      <a:r>
                        <a:rPr lang="en-US" sz="1600" kern="1200" dirty="0" smtClean="0">
                          <a:solidFill>
                            <a:srgbClr val="000000"/>
                          </a:solidFill>
                          <a:latin typeface="Calibri"/>
                          <a:ea typeface="Calibri"/>
                          <a:cs typeface="Arial"/>
                        </a:rPr>
                        <a:t>(</a:t>
                      </a:r>
                      <a:r>
                        <a:rPr lang="en-US" sz="1600" kern="1200" dirty="0">
                          <a:solidFill>
                            <a:srgbClr val="000000"/>
                          </a:solidFill>
                          <a:latin typeface="Calibri"/>
                          <a:ea typeface="Calibri"/>
                          <a:cs typeface="Arial"/>
                        </a:rPr>
                        <a:t>Reference sound intensity level)</a:t>
                      </a:r>
                      <a:endParaRPr lang="en-US" sz="1050" dirty="0">
                        <a:solidFill>
                          <a:srgbClr val="000000"/>
                        </a:solidFill>
                        <a:latin typeface="Calibri"/>
                        <a:ea typeface="Calibri"/>
                        <a:cs typeface="Arial"/>
                      </a:endParaRPr>
                    </a:p>
                  </a:txBody>
                  <a:tcPr marL="64411" marR="64411"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526742">
                <a:tc>
                  <a:txBody>
                    <a:bodyPr/>
                    <a:lstStyle/>
                    <a:p>
                      <a:pPr marL="0" marR="0" algn="ctr">
                        <a:lnSpc>
                          <a:spcPct val="115000"/>
                        </a:lnSpc>
                        <a:spcBef>
                          <a:spcPts val="0"/>
                        </a:spcBef>
                        <a:spcAft>
                          <a:spcPts val="0"/>
                        </a:spcAft>
                      </a:pPr>
                      <a:r>
                        <a:rPr lang="en-US" sz="1600" kern="1200">
                          <a:solidFill>
                            <a:srgbClr val="000000"/>
                          </a:solidFill>
                          <a:latin typeface="Calibri"/>
                          <a:ea typeface="Times New Roman"/>
                          <a:cs typeface="Arial"/>
                        </a:rPr>
                        <a:t>1</a:t>
                      </a:r>
                      <a:endParaRPr lang="en-US" sz="1050">
                        <a:solidFill>
                          <a:srgbClr val="000000"/>
                        </a:solidFill>
                        <a:latin typeface="Calibri"/>
                        <a:ea typeface="Calibri"/>
                        <a:cs typeface="Arial"/>
                      </a:endParaRPr>
                    </a:p>
                  </a:txBody>
                  <a:tcPr marL="64411" marR="64411"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tabLst>
                          <a:tab pos="228600" algn="dec"/>
                        </a:tabLst>
                      </a:pPr>
                      <a:r>
                        <a:rPr lang="en-US" sz="1600" kern="1200">
                          <a:solidFill>
                            <a:srgbClr val="000000"/>
                          </a:solidFill>
                          <a:latin typeface="Calibri"/>
                          <a:ea typeface="Times New Roman"/>
                          <a:cs typeface="Arial"/>
                        </a:rPr>
                        <a:t>The smallest change in intensity that can be detected by most people</a:t>
                      </a:r>
                      <a:endParaRPr lang="en-US" sz="1050">
                        <a:solidFill>
                          <a:srgbClr val="000000"/>
                        </a:solidFill>
                        <a:latin typeface="Calibri"/>
                        <a:ea typeface="Calibri"/>
                        <a:cs typeface="Arial"/>
                      </a:endParaRPr>
                    </a:p>
                  </a:txBody>
                  <a:tcPr marL="64411" marR="64411"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48895">
                <a:tc>
                  <a:txBody>
                    <a:bodyPr/>
                    <a:lstStyle/>
                    <a:p>
                      <a:pPr marL="0" marR="0" algn="ctr">
                        <a:lnSpc>
                          <a:spcPct val="115000"/>
                        </a:lnSpc>
                        <a:spcBef>
                          <a:spcPts val="0"/>
                        </a:spcBef>
                        <a:spcAft>
                          <a:spcPts val="0"/>
                        </a:spcAft>
                      </a:pPr>
                      <a:r>
                        <a:rPr lang="en-US" sz="1600" kern="1200">
                          <a:solidFill>
                            <a:srgbClr val="000000"/>
                          </a:solidFill>
                          <a:latin typeface="Calibri"/>
                          <a:ea typeface="Times New Roman"/>
                          <a:cs typeface="Arial"/>
                        </a:rPr>
                        <a:t>3</a:t>
                      </a:r>
                      <a:endParaRPr lang="en-US" sz="1050">
                        <a:solidFill>
                          <a:srgbClr val="000000"/>
                        </a:solidFill>
                        <a:latin typeface="Calibri"/>
                        <a:ea typeface="Calibri"/>
                        <a:cs typeface="Arial"/>
                      </a:endParaRPr>
                    </a:p>
                  </a:txBody>
                  <a:tcPr marL="64411" marR="64411"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tabLst>
                          <a:tab pos="228600" algn="dec"/>
                        </a:tabLst>
                      </a:pPr>
                      <a:r>
                        <a:rPr lang="en-US" sz="1600" kern="1200">
                          <a:solidFill>
                            <a:srgbClr val="000000"/>
                          </a:solidFill>
                          <a:latin typeface="Calibri"/>
                          <a:ea typeface="Times New Roman"/>
                          <a:cs typeface="Arial"/>
                        </a:rPr>
                        <a:t>A dB increase due to the doubling of sound (10 log 2 = 3)</a:t>
                      </a:r>
                      <a:endParaRPr lang="en-US" sz="1050">
                        <a:solidFill>
                          <a:srgbClr val="000000"/>
                        </a:solidFill>
                        <a:latin typeface="Calibri"/>
                        <a:ea typeface="Calibri"/>
                        <a:cs typeface="Arial"/>
                      </a:endParaRPr>
                    </a:p>
                  </a:txBody>
                  <a:tcPr marL="64411" marR="64411"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364998">
                <a:tc>
                  <a:txBody>
                    <a:bodyPr/>
                    <a:lstStyle/>
                    <a:p>
                      <a:pPr marL="0" marR="0" algn="ctr">
                        <a:lnSpc>
                          <a:spcPct val="115000"/>
                        </a:lnSpc>
                        <a:spcBef>
                          <a:spcPts val="0"/>
                        </a:spcBef>
                        <a:spcAft>
                          <a:spcPts val="0"/>
                        </a:spcAft>
                      </a:pPr>
                      <a:r>
                        <a:rPr lang="en-US" sz="1600" kern="1200">
                          <a:solidFill>
                            <a:srgbClr val="000000"/>
                          </a:solidFill>
                          <a:latin typeface="Calibri"/>
                          <a:ea typeface="Times New Roman"/>
                          <a:cs typeface="Arial"/>
                        </a:rPr>
                        <a:t>10</a:t>
                      </a:r>
                      <a:endParaRPr lang="en-US" sz="1050">
                        <a:solidFill>
                          <a:srgbClr val="000000"/>
                        </a:solidFill>
                        <a:latin typeface="Calibri"/>
                        <a:ea typeface="Calibri"/>
                        <a:cs typeface="Arial"/>
                      </a:endParaRPr>
                    </a:p>
                  </a:txBody>
                  <a:tcPr marL="64411" marR="64411"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tabLst>
                          <a:tab pos="228600" algn="dec"/>
                        </a:tabLst>
                      </a:pPr>
                      <a:r>
                        <a:rPr lang="en-US" sz="1600" kern="1200" dirty="0">
                          <a:solidFill>
                            <a:srgbClr val="000000"/>
                          </a:solidFill>
                          <a:latin typeface="Calibri"/>
                          <a:ea typeface="Times New Roman"/>
                          <a:cs typeface="Arial"/>
                        </a:rPr>
                        <a:t>Whisper </a:t>
                      </a:r>
                      <a:endParaRPr lang="en-US" sz="1600" kern="1200" dirty="0" smtClean="0">
                        <a:solidFill>
                          <a:srgbClr val="000000"/>
                        </a:solidFill>
                        <a:latin typeface="Calibri"/>
                        <a:ea typeface="Times New Roman"/>
                        <a:cs typeface="Arial"/>
                      </a:endParaRPr>
                    </a:p>
                    <a:p>
                      <a:pPr marL="0" marR="0" algn="ctr">
                        <a:lnSpc>
                          <a:spcPct val="115000"/>
                        </a:lnSpc>
                        <a:spcBef>
                          <a:spcPts val="0"/>
                        </a:spcBef>
                        <a:spcAft>
                          <a:spcPts val="0"/>
                        </a:spcAft>
                        <a:tabLst>
                          <a:tab pos="228600" algn="dec"/>
                        </a:tabLst>
                      </a:pPr>
                      <a:r>
                        <a:rPr lang="en-US" sz="1600" kern="1200" dirty="0" smtClean="0">
                          <a:solidFill>
                            <a:srgbClr val="000000"/>
                          </a:solidFill>
                          <a:latin typeface="Calibri"/>
                          <a:ea typeface="Times New Roman"/>
                          <a:cs typeface="Arial"/>
                        </a:rPr>
                        <a:t>Also </a:t>
                      </a:r>
                      <a:r>
                        <a:rPr lang="en-US" sz="1600" kern="1200" dirty="0">
                          <a:solidFill>
                            <a:srgbClr val="000000"/>
                          </a:solidFill>
                          <a:latin typeface="Calibri"/>
                          <a:ea typeface="Times New Roman"/>
                          <a:cs typeface="Arial"/>
                        </a:rPr>
                        <a:t>a 10 folds increase in intensity</a:t>
                      </a:r>
                      <a:r>
                        <a:rPr lang="en-US" sz="1600" kern="1200" dirty="0" smtClean="0">
                          <a:solidFill>
                            <a:srgbClr val="000000"/>
                          </a:solidFill>
                          <a:latin typeface="Calibri"/>
                          <a:ea typeface="Times New Roman"/>
                          <a:cs typeface="Arial"/>
                        </a:rPr>
                        <a:t>, (10 </a:t>
                      </a:r>
                      <a:r>
                        <a:rPr lang="en-US" sz="1600" kern="1200" dirty="0">
                          <a:solidFill>
                            <a:srgbClr val="000000"/>
                          </a:solidFill>
                          <a:latin typeface="Calibri"/>
                          <a:ea typeface="Times New Roman"/>
                          <a:cs typeface="Arial"/>
                        </a:rPr>
                        <a:t>log 10 = 10)</a:t>
                      </a:r>
                      <a:endParaRPr lang="en-US" sz="1050" dirty="0">
                        <a:solidFill>
                          <a:srgbClr val="000000"/>
                        </a:solidFill>
                        <a:latin typeface="Calibri"/>
                        <a:ea typeface="Calibri"/>
                        <a:cs typeface="Arial"/>
                      </a:endParaRPr>
                    </a:p>
                  </a:txBody>
                  <a:tcPr marL="64411" marR="64411"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27424">
                <a:tc>
                  <a:txBody>
                    <a:bodyPr/>
                    <a:lstStyle/>
                    <a:p>
                      <a:pPr marL="0" marR="0" algn="ctr">
                        <a:lnSpc>
                          <a:spcPct val="115000"/>
                        </a:lnSpc>
                        <a:spcBef>
                          <a:spcPts val="0"/>
                        </a:spcBef>
                        <a:spcAft>
                          <a:spcPts val="0"/>
                        </a:spcAft>
                      </a:pPr>
                      <a:r>
                        <a:rPr lang="en-US" sz="1600" kern="1200">
                          <a:solidFill>
                            <a:srgbClr val="000000"/>
                          </a:solidFill>
                          <a:latin typeface="Calibri"/>
                          <a:ea typeface="Times New Roman"/>
                          <a:cs typeface="Arial"/>
                        </a:rPr>
                        <a:t>50</a:t>
                      </a:r>
                      <a:endParaRPr lang="en-US" sz="1050">
                        <a:solidFill>
                          <a:srgbClr val="000000"/>
                        </a:solidFill>
                        <a:latin typeface="Calibri"/>
                        <a:ea typeface="Calibri"/>
                        <a:cs typeface="Arial"/>
                      </a:endParaRPr>
                    </a:p>
                  </a:txBody>
                  <a:tcPr marL="64411" marR="64411"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tabLst>
                          <a:tab pos="228600" algn="dec"/>
                        </a:tabLst>
                      </a:pPr>
                      <a:r>
                        <a:rPr lang="en-US" sz="1600" kern="1200">
                          <a:solidFill>
                            <a:srgbClr val="000000"/>
                          </a:solidFill>
                          <a:latin typeface="Calibri"/>
                          <a:ea typeface="Times New Roman"/>
                          <a:cs typeface="Arial"/>
                        </a:rPr>
                        <a:t>Moderate sound</a:t>
                      </a:r>
                      <a:endParaRPr lang="en-US" sz="1050">
                        <a:solidFill>
                          <a:srgbClr val="000000"/>
                        </a:solidFill>
                        <a:latin typeface="Calibri"/>
                        <a:ea typeface="Calibri"/>
                        <a:cs typeface="Arial"/>
                      </a:endParaRPr>
                    </a:p>
                  </a:txBody>
                  <a:tcPr marL="64411" marR="64411"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526742">
                <a:tc>
                  <a:txBody>
                    <a:bodyPr/>
                    <a:lstStyle/>
                    <a:p>
                      <a:pPr marL="0" marR="0" algn="ctr">
                        <a:lnSpc>
                          <a:spcPct val="115000"/>
                        </a:lnSpc>
                        <a:spcBef>
                          <a:spcPts val="0"/>
                        </a:spcBef>
                        <a:spcAft>
                          <a:spcPts val="0"/>
                        </a:spcAft>
                      </a:pPr>
                      <a:r>
                        <a:rPr lang="en-US" sz="1600" kern="1200">
                          <a:solidFill>
                            <a:srgbClr val="000000"/>
                          </a:solidFill>
                          <a:latin typeface="Calibri"/>
                          <a:ea typeface="Times New Roman"/>
                          <a:cs typeface="Arial"/>
                        </a:rPr>
                        <a:t>90</a:t>
                      </a:r>
                      <a:endParaRPr lang="en-US" sz="1050">
                        <a:solidFill>
                          <a:srgbClr val="000000"/>
                        </a:solidFill>
                        <a:latin typeface="Calibri"/>
                        <a:ea typeface="Calibri"/>
                        <a:cs typeface="Arial"/>
                      </a:endParaRPr>
                    </a:p>
                  </a:txBody>
                  <a:tcPr marL="64411" marR="64411"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tabLst>
                          <a:tab pos="228600" algn="dec"/>
                        </a:tabLst>
                      </a:pPr>
                      <a:r>
                        <a:rPr lang="en-US" sz="1600" kern="1200">
                          <a:solidFill>
                            <a:srgbClr val="000000"/>
                          </a:solidFill>
                          <a:latin typeface="Calibri"/>
                          <a:ea typeface="Times New Roman"/>
                          <a:cs typeface="Arial"/>
                        </a:rPr>
                        <a:t>OSHA maximum sound level that a person may be exposed to during an 8-hr period in the workplace</a:t>
                      </a:r>
                      <a:endParaRPr lang="en-US" sz="1050">
                        <a:solidFill>
                          <a:srgbClr val="000000"/>
                        </a:solidFill>
                        <a:latin typeface="Calibri"/>
                        <a:ea typeface="Calibri"/>
                        <a:cs typeface="Arial"/>
                      </a:endParaRPr>
                    </a:p>
                  </a:txBody>
                  <a:tcPr marL="64411" marR="64411"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84484">
                <a:tc>
                  <a:txBody>
                    <a:bodyPr/>
                    <a:lstStyle/>
                    <a:p>
                      <a:pPr marL="0" marR="0" algn="ctr">
                        <a:lnSpc>
                          <a:spcPct val="115000"/>
                        </a:lnSpc>
                        <a:spcBef>
                          <a:spcPts val="0"/>
                        </a:spcBef>
                        <a:spcAft>
                          <a:spcPts val="0"/>
                        </a:spcAft>
                      </a:pPr>
                      <a:r>
                        <a:rPr lang="en-US" sz="1600" kern="1200">
                          <a:solidFill>
                            <a:srgbClr val="000000"/>
                          </a:solidFill>
                          <a:latin typeface="Calibri"/>
                          <a:ea typeface="Times New Roman"/>
                          <a:cs typeface="Arial"/>
                        </a:rPr>
                        <a:t>100</a:t>
                      </a:r>
                      <a:endParaRPr lang="en-US" sz="1050">
                        <a:solidFill>
                          <a:srgbClr val="000000"/>
                        </a:solidFill>
                        <a:latin typeface="Calibri"/>
                        <a:ea typeface="Calibri"/>
                        <a:cs typeface="Arial"/>
                      </a:endParaRPr>
                    </a:p>
                  </a:txBody>
                  <a:tcPr marL="64411" marR="64411"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1849B"/>
                    </a:solidFill>
                  </a:tcPr>
                </a:tc>
                <a:tc>
                  <a:txBody>
                    <a:bodyPr/>
                    <a:lstStyle/>
                    <a:p>
                      <a:pPr marL="0" marR="0" algn="ctr">
                        <a:lnSpc>
                          <a:spcPct val="115000"/>
                        </a:lnSpc>
                        <a:spcBef>
                          <a:spcPts val="0"/>
                        </a:spcBef>
                        <a:spcAft>
                          <a:spcPts val="0"/>
                        </a:spcAft>
                        <a:tabLst>
                          <a:tab pos="228600" algn="dec"/>
                        </a:tabLst>
                      </a:pPr>
                      <a:r>
                        <a:rPr lang="en-US" sz="1600" kern="1200">
                          <a:solidFill>
                            <a:srgbClr val="000000"/>
                          </a:solidFill>
                          <a:latin typeface="Calibri"/>
                          <a:ea typeface="Times New Roman"/>
                          <a:cs typeface="Arial"/>
                        </a:rPr>
                        <a:t>Noisy city traffic</a:t>
                      </a:r>
                      <a:endParaRPr lang="en-US" sz="1050">
                        <a:solidFill>
                          <a:srgbClr val="000000"/>
                        </a:solidFill>
                        <a:latin typeface="Calibri"/>
                        <a:ea typeface="Calibri"/>
                        <a:cs typeface="Arial"/>
                      </a:endParaRPr>
                    </a:p>
                  </a:txBody>
                  <a:tcPr marL="64411" marR="64411"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322057">
                <a:tc>
                  <a:txBody>
                    <a:bodyPr/>
                    <a:lstStyle/>
                    <a:p>
                      <a:pPr marL="0" marR="0" algn="ctr">
                        <a:lnSpc>
                          <a:spcPct val="115000"/>
                        </a:lnSpc>
                        <a:spcBef>
                          <a:spcPts val="0"/>
                        </a:spcBef>
                        <a:spcAft>
                          <a:spcPts val="0"/>
                        </a:spcAft>
                      </a:pPr>
                      <a:r>
                        <a:rPr lang="en-US" sz="1600" kern="1200">
                          <a:solidFill>
                            <a:srgbClr val="000000"/>
                          </a:solidFill>
                          <a:latin typeface="Calibri"/>
                          <a:ea typeface="Times New Roman"/>
                          <a:cs typeface="Arial"/>
                        </a:rPr>
                        <a:t>&gt;120</a:t>
                      </a:r>
                      <a:endParaRPr lang="en-US" sz="1050">
                        <a:solidFill>
                          <a:srgbClr val="000000"/>
                        </a:solidFill>
                        <a:latin typeface="Calibri"/>
                        <a:ea typeface="Calibri"/>
                        <a:cs typeface="Arial"/>
                      </a:endParaRPr>
                    </a:p>
                  </a:txBody>
                  <a:tcPr marL="64411" marR="64411" marT="0" marB="0">
                    <a:lnL>
                      <a:noFill/>
                    </a:lnL>
                    <a:lnR>
                      <a:noFill/>
                    </a:lnR>
                    <a:lnT w="12700" cap="flat" cmpd="sng" algn="ctr">
                      <a:solidFill>
                        <a:srgbClr val="FFFFFF"/>
                      </a:solidFill>
                      <a:prstDash val="solid"/>
                      <a:round/>
                      <a:headEnd type="none" w="med" len="med"/>
                      <a:tailEnd type="none" w="med" len="med"/>
                    </a:lnT>
                    <a:lnB>
                      <a:noFill/>
                    </a:lnB>
                    <a:solidFill>
                      <a:srgbClr val="31849B"/>
                    </a:solidFill>
                  </a:tcPr>
                </a:tc>
                <a:tc>
                  <a:txBody>
                    <a:bodyPr/>
                    <a:lstStyle/>
                    <a:p>
                      <a:pPr marL="0" marR="0" algn="ctr">
                        <a:lnSpc>
                          <a:spcPct val="115000"/>
                        </a:lnSpc>
                        <a:spcBef>
                          <a:spcPts val="0"/>
                        </a:spcBef>
                        <a:spcAft>
                          <a:spcPts val="0"/>
                        </a:spcAft>
                        <a:tabLst>
                          <a:tab pos="228600" algn="dec"/>
                        </a:tabLst>
                      </a:pPr>
                      <a:r>
                        <a:rPr lang="en-US" sz="1600" kern="1200" dirty="0">
                          <a:solidFill>
                            <a:srgbClr val="000000"/>
                          </a:solidFill>
                          <a:latin typeface="Calibri"/>
                          <a:ea typeface="Times New Roman"/>
                          <a:cs typeface="Arial"/>
                        </a:rPr>
                        <a:t>Produces pain and may cause permanent loss of hearing</a:t>
                      </a:r>
                      <a:endParaRPr lang="en-US" sz="1050" dirty="0">
                        <a:solidFill>
                          <a:srgbClr val="000000"/>
                        </a:solidFill>
                        <a:latin typeface="Calibri"/>
                        <a:ea typeface="Calibri"/>
                        <a:cs typeface="Arial"/>
                      </a:endParaRPr>
                    </a:p>
                  </a:txBody>
                  <a:tcPr marL="64411" marR="64411" marT="0" marB="0">
                    <a:lnL>
                      <a:noFill/>
                    </a:lnL>
                    <a:lnR>
                      <a:noFill/>
                    </a:lnR>
                    <a:lnT w="12700" cap="flat" cmpd="sng" algn="ctr">
                      <a:solidFill>
                        <a:srgbClr val="FFFFFF"/>
                      </a:solidFill>
                      <a:prstDash val="solid"/>
                      <a:round/>
                      <a:headEnd type="none" w="med" len="med"/>
                      <a:tailEnd type="none" w="med" len="med"/>
                    </a:lnT>
                    <a:lnB>
                      <a:noFill/>
                    </a:lnB>
                    <a:solidFill>
                      <a:srgbClr val="DAEEF3"/>
                    </a:solidFill>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Control of Pump Noise</a:t>
            </a:r>
            <a:endParaRPr lang="en-US" sz="1200" b="1" dirty="0" smtClean="0">
              <a:latin typeface="Calibri" pitchFamily="34" charset="0"/>
              <a:cs typeface="Calibri" pitchFamily="34" charset="0"/>
            </a:endParaRPr>
          </a:p>
        </p:txBody>
      </p:sp>
      <p:sp>
        <p:nvSpPr>
          <p:cNvPr id="9" name="Text Box 10"/>
          <p:cNvSpPr txBox="1">
            <a:spLocks noChangeArrowheads="1"/>
          </p:cNvSpPr>
          <p:nvPr/>
        </p:nvSpPr>
        <p:spPr bwMode="auto">
          <a:xfrm>
            <a:off x="803567" y="1551701"/>
            <a:ext cx="4461161" cy="4108817"/>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Noise reduction can be accomplished as follows:</a:t>
            </a:r>
          </a:p>
          <a:p>
            <a:pPr marL="800100" lvl="1"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Source treatment:  treat misaligned pump motor/coupling, improperly installed pump/mounting plate, </a:t>
            </a:r>
            <a:r>
              <a:rPr lang="en-US" baseline="0" dirty="0" err="1" smtClean="0">
                <a:latin typeface="Calibri" pitchFamily="34" charset="0"/>
                <a:cs typeface="Calibri" pitchFamily="34" charset="0"/>
              </a:rPr>
              <a:t>cavitation,i</a:t>
            </a:r>
            <a:r>
              <a:rPr lang="en-US" baseline="0" dirty="0" smtClean="0">
                <a:latin typeface="Calibri" pitchFamily="34" charset="0"/>
                <a:cs typeface="Calibri" pitchFamily="34" charset="0"/>
              </a:rPr>
              <a:t> excess pump speed or pressure</a:t>
            </a:r>
          </a:p>
          <a:p>
            <a:pPr marL="800100" lvl="1"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Modify components connected to the primary source of noise, e.g., clamping hydraulic piping at specifically located supports.</a:t>
            </a:r>
          </a:p>
          <a:p>
            <a:pPr marL="800100" lvl="1"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Use sound absorbing material in nearby screens or partitions.</a:t>
            </a:r>
          </a:p>
        </p:txBody>
      </p:sp>
      <p:pic>
        <p:nvPicPr>
          <p:cNvPr id="132098" name="Picture 2" descr="http://www.infobarrel.com/media/image/7293.jpg"/>
          <p:cNvPicPr>
            <a:picLocks noChangeAspect="1" noChangeArrowheads="1"/>
          </p:cNvPicPr>
          <p:nvPr/>
        </p:nvPicPr>
        <p:blipFill>
          <a:blip r:embed="rId2" cstate="print"/>
          <a:srcRect/>
          <a:stretch>
            <a:fillRect/>
          </a:stretch>
        </p:blipFill>
        <p:spPr bwMode="auto">
          <a:xfrm>
            <a:off x="5872955" y="4128654"/>
            <a:ext cx="3034145" cy="2022764"/>
          </a:xfrm>
          <a:prstGeom prst="rect">
            <a:avLst/>
          </a:prstGeom>
          <a:noFill/>
        </p:spPr>
      </p:pic>
      <p:pic>
        <p:nvPicPr>
          <p:cNvPr id="132102" name="Picture 6" descr="http://cliluva-p1-sc-esther.wikispaces.com/file/view/julyfour_firecracker.gif/134622301/julyfour_firecracker.gif"/>
          <p:cNvPicPr>
            <a:picLocks noChangeAspect="1" noChangeArrowheads="1"/>
          </p:cNvPicPr>
          <p:nvPr/>
        </p:nvPicPr>
        <p:blipFill>
          <a:blip r:embed="rId3" cstate="print"/>
          <a:srcRect/>
          <a:stretch>
            <a:fillRect/>
          </a:stretch>
        </p:blipFill>
        <p:spPr bwMode="auto">
          <a:xfrm>
            <a:off x="5654707" y="1399309"/>
            <a:ext cx="3006692" cy="2092261"/>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Noise levels for Various Pumps</a:t>
            </a:r>
            <a:endParaRPr lang="en-US" sz="1200" b="1" dirty="0" smtClean="0">
              <a:latin typeface="Calibri" pitchFamily="34" charset="0"/>
              <a:cs typeface="Calibri" pitchFamily="34" charset="0"/>
            </a:endParaRPr>
          </a:p>
        </p:txBody>
      </p:sp>
      <p:graphicFrame>
        <p:nvGraphicFramePr>
          <p:cNvPr id="7" name="Table 6"/>
          <p:cNvGraphicFramePr>
            <a:graphicFrameLocks noGrp="1"/>
          </p:cNvGraphicFramePr>
          <p:nvPr/>
        </p:nvGraphicFramePr>
        <p:xfrm>
          <a:off x="1911927" y="2161309"/>
          <a:ext cx="5472545" cy="3269672"/>
        </p:xfrm>
        <a:graphic>
          <a:graphicData uri="http://schemas.openxmlformats.org/drawingml/2006/table">
            <a:tbl>
              <a:tblPr/>
              <a:tblGrid>
                <a:gridCol w="2734420"/>
                <a:gridCol w="2738125"/>
              </a:tblGrid>
              <a:tr h="606264">
                <a:tc>
                  <a:txBody>
                    <a:bodyPr/>
                    <a:lstStyle/>
                    <a:p>
                      <a:pPr marL="0" marR="0" algn="ctr">
                        <a:lnSpc>
                          <a:spcPct val="115000"/>
                        </a:lnSpc>
                        <a:spcBef>
                          <a:spcPts val="0"/>
                        </a:spcBef>
                        <a:spcAft>
                          <a:spcPts val="0"/>
                        </a:spcAft>
                      </a:pPr>
                      <a:r>
                        <a:rPr lang="en-US" sz="1400" b="1" i="1" kern="1200" dirty="0">
                          <a:solidFill>
                            <a:srgbClr val="FFFFFF"/>
                          </a:solidFill>
                          <a:latin typeface="Calibri"/>
                          <a:ea typeface="Times New Roman"/>
                          <a:cs typeface="Arial"/>
                        </a:rPr>
                        <a:t>Pump Type</a:t>
                      </a:r>
                      <a:endParaRPr lang="en-US" sz="1200" dirty="0">
                        <a:latin typeface="Calibri"/>
                        <a:ea typeface="Calibri"/>
                        <a:cs typeface="Arial"/>
                      </a:endParaRPr>
                    </a:p>
                  </a:txBody>
                  <a:tcPr marL="68580" marR="68580" marT="9525"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b="1" i="1" kern="1200" dirty="0" smtClean="0">
                          <a:solidFill>
                            <a:srgbClr val="FFFFFF"/>
                          </a:solidFill>
                          <a:latin typeface="Calibri"/>
                          <a:ea typeface="Times New Roman"/>
                          <a:cs typeface="Calibri"/>
                        </a:rPr>
                        <a:t>Noise</a:t>
                      </a:r>
                      <a:r>
                        <a:rPr lang="en-US" sz="1400" b="1" i="1" kern="1200" baseline="0" dirty="0" smtClean="0">
                          <a:solidFill>
                            <a:srgbClr val="FFFFFF"/>
                          </a:solidFill>
                          <a:latin typeface="Calibri"/>
                          <a:ea typeface="Times New Roman"/>
                          <a:cs typeface="Calibri"/>
                        </a:rPr>
                        <a:t> Level (dB-A)</a:t>
                      </a:r>
                      <a:endParaRPr lang="en-US" sz="1200" dirty="0">
                        <a:latin typeface="Calibri"/>
                        <a:ea typeface="Calibri"/>
                        <a:cs typeface="Arial"/>
                      </a:endParaRPr>
                    </a:p>
                  </a:txBody>
                  <a:tcPr marL="68580" marR="68580" marT="9525"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BACC6"/>
                    </a:solidFill>
                  </a:tcPr>
                </a:tc>
              </a:tr>
              <a:tr h="544717">
                <a:tc>
                  <a:txBody>
                    <a:bodyPr/>
                    <a:lstStyle/>
                    <a:p>
                      <a:pPr marL="0" marR="0" algn="ctr">
                        <a:lnSpc>
                          <a:spcPct val="115000"/>
                        </a:lnSpc>
                        <a:spcBef>
                          <a:spcPts val="0"/>
                        </a:spcBef>
                        <a:spcAft>
                          <a:spcPts val="0"/>
                        </a:spcAft>
                      </a:pPr>
                      <a:r>
                        <a:rPr lang="en-US" sz="1400" kern="1200" dirty="0">
                          <a:solidFill>
                            <a:srgbClr val="000000"/>
                          </a:solidFill>
                          <a:latin typeface="Calibri"/>
                          <a:ea typeface="Times New Roman"/>
                          <a:cs typeface="Arial"/>
                        </a:rPr>
                        <a:t>External Gear</a:t>
                      </a:r>
                      <a:endParaRPr lang="en-US" sz="1200" dirty="0">
                        <a:latin typeface="Calibri"/>
                        <a:ea typeface="Calibri"/>
                        <a:cs typeface="Arial"/>
                      </a:endParaRPr>
                    </a:p>
                  </a:txBody>
                  <a:tcPr marL="68580" marR="68580" marT="9525" marB="0" anchor="ctr">
                    <a:lnL>
                      <a:noFill/>
                    </a:lnL>
                    <a:lnR>
                      <a:noFill/>
                    </a:lnR>
                    <a:lnT w="28575" cap="flat" cmpd="sng" algn="ctr">
                      <a:solidFill>
                        <a:srgbClr val="000000"/>
                      </a:solidFill>
                      <a:prstDash val="solid"/>
                      <a:round/>
                      <a:headEnd type="none" w="med" len="med"/>
                      <a:tailEnd type="none" w="med" len="med"/>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dirty="0" smtClean="0">
                          <a:solidFill>
                            <a:srgbClr val="000000"/>
                          </a:solidFill>
                          <a:latin typeface="Calibri"/>
                          <a:ea typeface="Times New Roman"/>
                          <a:cs typeface="Arial"/>
                        </a:rPr>
                        <a:t>80 – 100 </a:t>
                      </a:r>
                      <a:endParaRPr lang="en-US" sz="1200" dirty="0">
                        <a:latin typeface="Calibri"/>
                        <a:ea typeface="Calibri"/>
                        <a:cs typeface="Arial"/>
                      </a:endParaRPr>
                    </a:p>
                  </a:txBody>
                  <a:tcPr marL="68580" marR="68580" marT="9525" marB="0" anchor="ctr">
                    <a:lnL>
                      <a:noFill/>
                    </a:lnL>
                    <a:lnR>
                      <a:noFill/>
                    </a:lnR>
                    <a:lnT w="28575" cap="flat" cmpd="sng" algn="ctr">
                      <a:solidFill>
                        <a:srgbClr val="000000"/>
                      </a:solidFill>
                      <a:prstDash val="solid"/>
                      <a:round/>
                      <a:headEnd type="none" w="med" len="med"/>
                      <a:tailEnd type="none" w="med" len="med"/>
                    </a:lnT>
                    <a:lnB>
                      <a:noFill/>
                    </a:lnB>
                    <a:solidFill>
                      <a:srgbClr val="95B3D7"/>
                    </a:solidFill>
                  </a:tcPr>
                </a:tc>
              </a:tr>
              <a:tr h="515665">
                <a:tc>
                  <a:txBody>
                    <a:bodyPr/>
                    <a:lstStyle/>
                    <a:p>
                      <a:pPr marL="0" marR="0" algn="ctr">
                        <a:lnSpc>
                          <a:spcPct val="115000"/>
                        </a:lnSpc>
                        <a:spcBef>
                          <a:spcPts val="0"/>
                        </a:spcBef>
                        <a:spcAft>
                          <a:spcPts val="0"/>
                        </a:spcAft>
                      </a:pPr>
                      <a:r>
                        <a:rPr lang="en-US" sz="1400" kern="1200">
                          <a:solidFill>
                            <a:srgbClr val="000000"/>
                          </a:solidFill>
                          <a:latin typeface="Calibri"/>
                          <a:ea typeface="Times New Roman"/>
                          <a:cs typeface="Arial"/>
                        </a:rPr>
                        <a:t>Internal Gear</a:t>
                      </a:r>
                      <a:endParaRPr lang="en-US" sz="1200">
                        <a:latin typeface="Calibri"/>
                        <a:ea typeface="Calibri"/>
                        <a:cs typeface="Arial"/>
                      </a:endParaRPr>
                    </a:p>
                  </a:txBody>
                  <a:tcPr marL="68580" marR="68580" marT="9525" marB="0"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tabLst>
                          <a:tab pos="228600" algn="dec"/>
                        </a:tabLst>
                      </a:pPr>
                      <a:r>
                        <a:rPr lang="en-US" sz="1400" kern="1200" dirty="0" smtClean="0">
                          <a:solidFill>
                            <a:srgbClr val="000000"/>
                          </a:solidFill>
                          <a:latin typeface="Calibri"/>
                          <a:ea typeface="Times New Roman"/>
                          <a:cs typeface="+mn-cs"/>
                        </a:rPr>
                        <a:t>80 – 100 </a:t>
                      </a:r>
                      <a:endParaRPr lang="en-US" sz="1200" dirty="0">
                        <a:latin typeface="Calibri"/>
                        <a:ea typeface="Calibri"/>
                        <a:cs typeface="+mn-cs"/>
                      </a:endParaRPr>
                    </a:p>
                  </a:txBody>
                  <a:tcPr marL="68580" marR="68580" marT="9525" marB="0" anchor="ctr">
                    <a:lnL>
                      <a:noFill/>
                    </a:lnL>
                    <a:lnR>
                      <a:noFill/>
                    </a:lnR>
                    <a:lnT>
                      <a:noFill/>
                    </a:lnT>
                    <a:lnB>
                      <a:noFill/>
                    </a:lnB>
                    <a:solidFill>
                      <a:srgbClr val="31849B"/>
                    </a:solidFill>
                  </a:tcPr>
                </a:tc>
              </a:tr>
              <a:tr h="534342">
                <a:tc>
                  <a:txBody>
                    <a:bodyPr/>
                    <a:lstStyle/>
                    <a:p>
                      <a:pPr marL="0" marR="0" algn="ctr">
                        <a:lnSpc>
                          <a:spcPct val="115000"/>
                        </a:lnSpc>
                        <a:spcBef>
                          <a:spcPts val="0"/>
                        </a:spcBef>
                        <a:spcAft>
                          <a:spcPts val="0"/>
                        </a:spcAft>
                      </a:pPr>
                      <a:r>
                        <a:rPr lang="en-US" sz="1400" kern="1200">
                          <a:solidFill>
                            <a:srgbClr val="000000"/>
                          </a:solidFill>
                          <a:latin typeface="Calibri"/>
                          <a:ea typeface="Times New Roman"/>
                          <a:cs typeface="Arial"/>
                        </a:rPr>
                        <a:t>Vane</a:t>
                      </a:r>
                      <a:endParaRPr lang="en-US" sz="1200">
                        <a:latin typeface="Calibri"/>
                        <a:ea typeface="Calibri"/>
                        <a:cs typeface="Arial"/>
                      </a:endParaRPr>
                    </a:p>
                  </a:txBody>
                  <a:tcPr marL="68580" marR="68580" marT="9525" marB="0" anchor="ctr">
                    <a:lnL>
                      <a:noFill/>
                    </a:lnL>
                    <a:lnR>
                      <a:noFill/>
                    </a:lnR>
                    <a:lnT>
                      <a:noFill/>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dirty="0" smtClean="0">
                          <a:solidFill>
                            <a:srgbClr val="000000"/>
                          </a:solidFill>
                          <a:latin typeface="Calibri"/>
                          <a:ea typeface="Times New Roman"/>
                          <a:cs typeface="Arial"/>
                        </a:rPr>
                        <a:t>65 – 85 </a:t>
                      </a:r>
                      <a:endParaRPr lang="en-US" sz="1200" dirty="0">
                        <a:latin typeface="Calibri"/>
                        <a:ea typeface="Calibri"/>
                        <a:cs typeface="Arial"/>
                      </a:endParaRPr>
                    </a:p>
                  </a:txBody>
                  <a:tcPr marL="68580" marR="68580" marT="9525" marB="0" anchor="ctr">
                    <a:lnL>
                      <a:noFill/>
                    </a:lnL>
                    <a:lnR>
                      <a:noFill/>
                    </a:lnR>
                    <a:lnT>
                      <a:noFill/>
                    </a:lnT>
                    <a:lnB>
                      <a:noFill/>
                    </a:lnB>
                    <a:solidFill>
                      <a:srgbClr val="95B3D7"/>
                    </a:solidFill>
                  </a:tcPr>
                </a:tc>
              </a:tr>
              <a:tr h="534342">
                <a:tc>
                  <a:txBody>
                    <a:bodyPr/>
                    <a:lstStyle/>
                    <a:p>
                      <a:pPr marL="0" marR="0" algn="ctr">
                        <a:lnSpc>
                          <a:spcPct val="115000"/>
                        </a:lnSpc>
                        <a:spcBef>
                          <a:spcPts val="0"/>
                        </a:spcBef>
                        <a:spcAft>
                          <a:spcPts val="0"/>
                        </a:spcAft>
                      </a:pPr>
                      <a:r>
                        <a:rPr lang="en-US" sz="1400" kern="1200" dirty="0" smtClean="0">
                          <a:solidFill>
                            <a:srgbClr val="000000"/>
                          </a:solidFill>
                          <a:latin typeface="Calibri"/>
                          <a:ea typeface="Times New Roman"/>
                          <a:cs typeface="Arial"/>
                        </a:rPr>
                        <a:t>Piston</a:t>
                      </a:r>
                      <a:endParaRPr lang="en-US" sz="1200" dirty="0">
                        <a:latin typeface="Calibri"/>
                        <a:ea typeface="Calibri"/>
                        <a:cs typeface="Arial"/>
                      </a:endParaRPr>
                    </a:p>
                  </a:txBody>
                  <a:tcPr marL="68580" marR="68580" marT="9525" marB="0" anchor="ctr">
                    <a:lnL>
                      <a:noFill/>
                    </a:lnL>
                    <a:lnR>
                      <a:noFill/>
                    </a:lnR>
                    <a:lnT>
                      <a:noFill/>
                    </a:lnT>
                    <a:lnB>
                      <a:noFill/>
                    </a:lnB>
                    <a:solidFill>
                      <a:srgbClr val="31849B"/>
                    </a:solidFill>
                  </a:tcPr>
                </a:tc>
                <a:tc>
                  <a:txBody>
                    <a:bodyPr/>
                    <a:lstStyle/>
                    <a:p>
                      <a:pPr marL="0" marR="0" algn="ctr">
                        <a:lnSpc>
                          <a:spcPct val="115000"/>
                        </a:lnSpc>
                        <a:spcBef>
                          <a:spcPts val="0"/>
                        </a:spcBef>
                        <a:spcAft>
                          <a:spcPts val="0"/>
                        </a:spcAft>
                        <a:tabLst>
                          <a:tab pos="228600" algn="dec"/>
                        </a:tabLst>
                      </a:pPr>
                      <a:r>
                        <a:rPr lang="en-US" sz="1400" kern="1200" dirty="0" smtClean="0">
                          <a:solidFill>
                            <a:srgbClr val="000000"/>
                          </a:solidFill>
                          <a:latin typeface="Calibri"/>
                          <a:ea typeface="Times New Roman"/>
                          <a:cs typeface="Arial"/>
                        </a:rPr>
                        <a:t>60 – 80 </a:t>
                      </a:r>
                      <a:endParaRPr lang="en-US" sz="1200" dirty="0">
                        <a:latin typeface="Calibri"/>
                        <a:ea typeface="Calibri"/>
                        <a:cs typeface="Arial"/>
                      </a:endParaRPr>
                    </a:p>
                  </a:txBody>
                  <a:tcPr marL="68580" marR="68580" marT="9525" marB="0" anchor="ctr">
                    <a:lnL>
                      <a:noFill/>
                    </a:lnL>
                    <a:lnR>
                      <a:noFill/>
                    </a:lnR>
                    <a:lnT>
                      <a:noFill/>
                    </a:lnT>
                    <a:lnB>
                      <a:noFill/>
                    </a:lnB>
                    <a:solidFill>
                      <a:srgbClr val="31849B"/>
                    </a:solidFill>
                  </a:tcPr>
                </a:tc>
              </a:tr>
              <a:tr h="534342">
                <a:tc>
                  <a:txBody>
                    <a:bodyPr/>
                    <a:lstStyle/>
                    <a:p>
                      <a:pPr marL="0" marR="0" algn="ctr">
                        <a:lnSpc>
                          <a:spcPct val="115000"/>
                        </a:lnSpc>
                        <a:spcBef>
                          <a:spcPts val="0"/>
                        </a:spcBef>
                        <a:spcAft>
                          <a:spcPts val="0"/>
                        </a:spcAft>
                      </a:pPr>
                      <a:r>
                        <a:rPr lang="en-US" sz="1400" kern="1200" dirty="0" smtClean="0">
                          <a:solidFill>
                            <a:srgbClr val="000000"/>
                          </a:solidFill>
                          <a:latin typeface="Calibri"/>
                          <a:ea typeface="Times New Roman"/>
                          <a:cs typeface="Arial"/>
                        </a:rPr>
                        <a:t>Screw</a:t>
                      </a:r>
                      <a:endParaRPr lang="en-US" sz="1200" dirty="0">
                        <a:latin typeface="Calibri"/>
                        <a:ea typeface="Calibri"/>
                        <a:cs typeface="Arial"/>
                      </a:endParaRPr>
                    </a:p>
                  </a:txBody>
                  <a:tcPr marL="68580" marR="68580" marT="9525" marB="0" anchor="ctr">
                    <a:lnL>
                      <a:noFill/>
                    </a:lnL>
                    <a:lnR>
                      <a:noFill/>
                    </a:lnR>
                    <a:lnT>
                      <a:noFill/>
                    </a:lnT>
                    <a:lnB>
                      <a:noFill/>
                    </a:lnB>
                    <a:solidFill>
                      <a:srgbClr val="95B3D7"/>
                    </a:solidFill>
                  </a:tcPr>
                </a:tc>
                <a:tc>
                  <a:txBody>
                    <a:bodyPr/>
                    <a:lstStyle/>
                    <a:p>
                      <a:pPr marL="0" marR="0" algn="ctr">
                        <a:lnSpc>
                          <a:spcPct val="115000"/>
                        </a:lnSpc>
                        <a:spcBef>
                          <a:spcPts val="0"/>
                        </a:spcBef>
                        <a:spcAft>
                          <a:spcPts val="0"/>
                        </a:spcAft>
                        <a:tabLst>
                          <a:tab pos="228600" algn="dec"/>
                        </a:tabLst>
                      </a:pPr>
                      <a:r>
                        <a:rPr lang="en-US" sz="1400" kern="1200" dirty="0" smtClean="0">
                          <a:solidFill>
                            <a:srgbClr val="000000"/>
                          </a:solidFill>
                          <a:latin typeface="Calibri"/>
                          <a:ea typeface="Times New Roman"/>
                          <a:cs typeface="Arial"/>
                        </a:rPr>
                        <a:t>50 – 70 </a:t>
                      </a:r>
                      <a:endParaRPr lang="en-US" sz="1200" dirty="0">
                        <a:latin typeface="Calibri"/>
                        <a:ea typeface="Calibri"/>
                        <a:cs typeface="Arial"/>
                      </a:endParaRPr>
                    </a:p>
                  </a:txBody>
                  <a:tcPr marL="68580" marR="68580" marT="9525" marB="0" anchor="ctr">
                    <a:lnL>
                      <a:noFill/>
                    </a:lnL>
                    <a:lnR>
                      <a:noFill/>
                    </a:lnR>
                    <a:lnT>
                      <a:noFill/>
                    </a:lnT>
                    <a:lnB>
                      <a:noFill/>
                    </a:lnB>
                    <a:solidFill>
                      <a:srgbClr val="95B3D7"/>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Advantages of Positive Displacement Pumps for Fluid Power Applications</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457200" y="1600200"/>
            <a:ext cx="4953000" cy="4801314"/>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Positive displacement pumps eject a fixed amount of fluid into the hydraulic system per revolution of pump shaft rotation.</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For fluid power applications, positive displacement pumps have the following advantages over dynamic pumps:</a:t>
            </a:r>
          </a:p>
          <a:p>
            <a:pPr marL="800100" lvl="1"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High-pressure capability (up to 80,000 </a:t>
            </a:r>
            <a:r>
              <a:rPr lang="en-US" baseline="0" dirty="0" err="1" smtClean="0">
                <a:latin typeface="Calibri" pitchFamily="34" charset="0"/>
                <a:cs typeface="Calibri" pitchFamily="34" charset="0"/>
              </a:rPr>
              <a:t>kPa</a:t>
            </a:r>
            <a:r>
              <a:rPr lang="en-US" baseline="0" dirty="0" smtClean="0">
                <a:latin typeface="Calibri" pitchFamily="34" charset="0"/>
                <a:cs typeface="Calibri" pitchFamily="34" charset="0"/>
              </a:rPr>
              <a:t>) (800 </a:t>
            </a:r>
            <a:r>
              <a:rPr lang="en-US" baseline="0" dirty="0" err="1" smtClean="0">
                <a:latin typeface="Calibri" pitchFamily="34" charset="0"/>
                <a:cs typeface="Calibri" pitchFamily="34" charset="0"/>
              </a:rPr>
              <a:t>kgf</a:t>
            </a:r>
            <a:r>
              <a:rPr lang="en-US" baseline="0" dirty="0" smtClean="0">
                <a:latin typeface="Calibri" pitchFamily="34" charset="0"/>
                <a:cs typeface="Calibri" pitchFamily="34" charset="0"/>
              </a:rPr>
              <a:t>/square cm)</a:t>
            </a:r>
          </a:p>
          <a:p>
            <a:pPr marL="800100" lvl="1"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Small, compact size</a:t>
            </a:r>
          </a:p>
          <a:p>
            <a:pPr marL="800100" lvl="1"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High volumetric efficiency</a:t>
            </a:r>
          </a:p>
          <a:p>
            <a:pPr marL="800100" lvl="1"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Small changes in efficiency  throughout  the design pressure range.</a:t>
            </a:r>
          </a:p>
          <a:p>
            <a:pPr marL="800100" lvl="1"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Can operate over a wide range of pressure requirements and speed ranges</a:t>
            </a:r>
          </a:p>
        </p:txBody>
      </p:sp>
      <p:grpSp>
        <p:nvGrpSpPr>
          <p:cNvPr id="84" name="Group 83"/>
          <p:cNvGrpSpPr/>
          <p:nvPr/>
        </p:nvGrpSpPr>
        <p:grpSpPr>
          <a:xfrm>
            <a:off x="6754164" y="4166852"/>
            <a:ext cx="144506" cy="694708"/>
            <a:chOff x="7163859" y="3678497"/>
            <a:chExt cx="303727" cy="1503100"/>
          </a:xfrm>
        </p:grpSpPr>
        <p:sp>
          <p:nvSpPr>
            <p:cNvPr id="8" name="Can 7"/>
            <p:cNvSpPr/>
            <p:nvPr/>
          </p:nvSpPr>
          <p:spPr bwMode="auto">
            <a:xfrm>
              <a:off x="7163859" y="4531431"/>
              <a:ext cx="303727" cy="650166"/>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sp>
          <p:nvSpPr>
            <p:cNvPr id="9" name="Can 8"/>
            <p:cNvSpPr/>
            <p:nvPr/>
          </p:nvSpPr>
          <p:spPr bwMode="auto">
            <a:xfrm>
              <a:off x="7234742" y="3678497"/>
              <a:ext cx="164011" cy="893503"/>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sp>
        <p:nvSpPr>
          <p:cNvPr id="62" name="Text Box 22"/>
          <p:cNvSpPr txBox="1">
            <a:spLocks noChangeArrowheads="1"/>
          </p:cNvSpPr>
          <p:nvPr/>
        </p:nvSpPr>
        <p:spPr bwMode="auto">
          <a:xfrm>
            <a:off x="6153150" y="5055870"/>
            <a:ext cx="1400175" cy="582930"/>
          </a:xfrm>
          <a:prstGeom prst="rect">
            <a:avLst/>
          </a:prstGeom>
          <a:noFill/>
          <a:ln w="9525">
            <a:noFill/>
            <a:miter lim="800000"/>
            <a:headEnd/>
            <a:tailEnd/>
          </a:ln>
          <a:effectLst/>
        </p:spPr>
        <p:txBody>
          <a:bodyPr wrap="none" lIns="0" tIns="0" rIns="0" bIns="0" anchor="ctr" anchorCtr="1">
            <a:noAutofit/>
          </a:bodyPr>
          <a:lstStyle/>
          <a:p>
            <a:pPr algn="ctr">
              <a:spcBef>
                <a:spcPts val="0"/>
              </a:spcBef>
            </a:pPr>
            <a:r>
              <a:rPr lang="en-US" b="1" baseline="0" dirty="0" smtClean="0">
                <a:latin typeface="Calibri" pitchFamily="34" charset="0"/>
                <a:cs typeface="Calibri" pitchFamily="34" charset="0"/>
              </a:rPr>
              <a:t>1 square cm</a:t>
            </a:r>
          </a:p>
          <a:p>
            <a:pPr algn="ctr">
              <a:spcBef>
                <a:spcPts val="0"/>
              </a:spcBef>
            </a:pPr>
            <a:r>
              <a:rPr lang="en-US" b="1" baseline="0" dirty="0" smtClean="0">
                <a:latin typeface="Calibri" pitchFamily="34" charset="0"/>
                <a:cs typeface="Calibri" pitchFamily="34" charset="0"/>
              </a:rPr>
              <a:t>cylinder</a:t>
            </a:r>
            <a:endParaRPr lang="en-US" b="1" baseline="0" dirty="0">
              <a:latin typeface="Calibri" pitchFamily="34" charset="0"/>
              <a:cs typeface="Calibri" pitchFamily="34" charset="0"/>
            </a:endParaRPr>
          </a:p>
        </p:txBody>
      </p:sp>
      <p:grpSp>
        <p:nvGrpSpPr>
          <p:cNvPr id="21" name="Group 20"/>
          <p:cNvGrpSpPr/>
          <p:nvPr/>
        </p:nvGrpSpPr>
        <p:grpSpPr>
          <a:xfrm>
            <a:off x="5098460" y="1828800"/>
            <a:ext cx="3657600" cy="2388946"/>
            <a:chOff x="5098460" y="1828800"/>
            <a:chExt cx="3657600" cy="2388946"/>
          </a:xfrm>
        </p:grpSpPr>
        <p:sp>
          <p:nvSpPr>
            <p:cNvPr id="13" name="Cube 12"/>
            <p:cNvSpPr/>
            <p:nvPr/>
          </p:nvSpPr>
          <p:spPr bwMode="auto">
            <a:xfrm>
              <a:off x="5098460" y="3307080"/>
              <a:ext cx="3657600" cy="910666"/>
            </a:xfrm>
            <a:prstGeom prst="cube">
              <a:avLst>
                <a:gd name="adj" fmla="val 93134"/>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30000" smtClean="0">
                <a:ln>
                  <a:noFill/>
                </a:ln>
                <a:solidFill>
                  <a:schemeClr val="tx1"/>
                </a:solidFill>
                <a:effectLst/>
                <a:latin typeface="Arial" charset="0"/>
                <a:cs typeface="Arial" charset="0"/>
              </a:endParaRPr>
            </a:p>
          </p:txBody>
        </p:sp>
        <p:grpSp>
          <p:nvGrpSpPr>
            <p:cNvPr id="93" name="Group 92"/>
            <p:cNvGrpSpPr/>
            <p:nvPr/>
          </p:nvGrpSpPr>
          <p:grpSpPr>
            <a:xfrm>
              <a:off x="5298485" y="1828800"/>
              <a:ext cx="3297708" cy="2201545"/>
              <a:chOff x="5686425" y="1828800"/>
              <a:chExt cx="3297708" cy="2201545"/>
            </a:xfrm>
          </p:grpSpPr>
          <p:pic>
            <p:nvPicPr>
              <p:cNvPr id="1049" name="Picture 25" descr="C:\Users\user\AppData\Local\Microsoft\Windows\Temporary Internet Files\Content.IE5\DYTQCJH0\MC900433686[1].wmf"/>
              <p:cNvPicPr>
                <a:picLocks noChangeAspect="1" noChangeArrowheads="1"/>
              </p:cNvPicPr>
              <p:nvPr/>
            </p:nvPicPr>
            <p:blipFill>
              <a:blip r:embed="rId2" cstate="print"/>
              <a:srcRect/>
              <a:stretch>
                <a:fillRect/>
              </a:stretch>
            </p:blipFill>
            <p:spPr bwMode="auto">
              <a:xfrm>
                <a:off x="7010400" y="1905000"/>
                <a:ext cx="1059333" cy="1554480"/>
              </a:xfrm>
              <a:prstGeom prst="rect">
                <a:avLst/>
              </a:prstGeom>
              <a:noFill/>
            </p:spPr>
          </p:pic>
          <p:pic>
            <p:nvPicPr>
              <p:cNvPr id="77" name="Picture 25" descr="C:\Users\user\AppData\Local\Microsoft\Windows\Temporary Internet Files\Content.IE5\DYTQCJH0\MC900433686[1].wmf"/>
              <p:cNvPicPr>
                <a:picLocks noChangeAspect="1" noChangeArrowheads="1"/>
              </p:cNvPicPr>
              <p:nvPr/>
            </p:nvPicPr>
            <p:blipFill>
              <a:blip r:embed="rId2" cstate="print"/>
              <a:srcRect/>
              <a:stretch>
                <a:fillRect/>
              </a:stretch>
            </p:blipFill>
            <p:spPr bwMode="auto">
              <a:xfrm>
                <a:off x="5943600" y="2057400"/>
                <a:ext cx="1059333" cy="1554480"/>
              </a:xfrm>
              <a:prstGeom prst="rect">
                <a:avLst/>
              </a:prstGeom>
              <a:noFill/>
            </p:spPr>
          </p:pic>
          <p:pic>
            <p:nvPicPr>
              <p:cNvPr id="80" name="Picture 25" descr="C:\Users\user\AppData\Local\Microsoft\Windows\Temporary Internet Files\Content.IE5\DYTQCJH0\MC900433686[1].wmf"/>
              <p:cNvPicPr>
                <a:picLocks noChangeAspect="1" noChangeArrowheads="1"/>
              </p:cNvPicPr>
              <p:nvPr/>
            </p:nvPicPr>
            <p:blipFill>
              <a:blip r:embed="rId2" cstate="print"/>
              <a:srcRect/>
              <a:stretch>
                <a:fillRect/>
              </a:stretch>
            </p:blipFill>
            <p:spPr bwMode="auto">
              <a:xfrm>
                <a:off x="6324600" y="1828800"/>
                <a:ext cx="1059333" cy="1554480"/>
              </a:xfrm>
              <a:prstGeom prst="rect">
                <a:avLst/>
              </a:prstGeom>
              <a:noFill/>
            </p:spPr>
          </p:pic>
          <p:pic>
            <p:nvPicPr>
              <p:cNvPr id="83" name="Picture 25" descr="C:\Users\user\AppData\Local\Microsoft\Windows\Temporary Internet Files\Content.IE5\DYTQCJH0\MC900433686[1].wmf"/>
              <p:cNvPicPr>
                <a:picLocks noChangeAspect="1" noChangeArrowheads="1"/>
              </p:cNvPicPr>
              <p:nvPr/>
            </p:nvPicPr>
            <p:blipFill>
              <a:blip r:embed="rId2" cstate="print"/>
              <a:srcRect/>
              <a:stretch>
                <a:fillRect/>
              </a:stretch>
            </p:blipFill>
            <p:spPr bwMode="auto">
              <a:xfrm>
                <a:off x="6629400" y="2209800"/>
                <a:ext cx="1059333" cy="1554480"/>
              </a:xfrm>
              <a:prstGeom prst="rect">
                <a:avLst/>
              </a:prstGeom>
              <a:noFill/>
            </p:spPr>
          </p:pic>
          <p:pic>
            <p:nvPicPr>
              <p:cNvPr id="87" name="Picture 25" descr="C:\Users\user\AppData\Local\Microsoft\Windows\Temporary Internet Files\Content.IE5\DYTQCJH0\MC900433686[1].wmf"/>
              <p:cNvPicPr>
                <a:picLocks noChangeAspect="1" noChangeArrowheads="1"/>
              </p:cNvPicPr>
              <p:nvPr/>
            </p:nvPicPr>
            <p:blipFill>
              <a:blip r:embed="rId2" cstate="print"/>
              <a:srcRect/>
              <a:stretch>
                <a:fillRect/>
              </a:stretch>
            </p:blipFill>
            <p:spPr bwMode="auto">
              <a:xfrm>
                <a:off x="7239000" y="2057400"/>
                <a:ext cx="1059333" cy="1554480"/>
              </a:xfrm>
              <a:prstGeom prst="rect">
                <a:avLst/>
              </a:prstGeom>
              <a:noFill/>
            </p:spPr>
          </p:pic>
          <p:pic>
            <p:nvPicPr>
              <p:cNvPr id="88" name="Picture 25" descr="C:\Users\user\AppData\Local\Microsoft\Windows\Temporary Internet Files\Content.IE5\DYTQCJH0\MC900433686[1].wmf"/>
              <p:cNvPicPr>
                <a:picLocks noChangeAspect="1" noChangeArrowheads="1"/>
              </p:cNvPicPr>
              <p:nvPr/>
            </p:nvPicPr>
            <p:blipFill>
              <a:blip r:embed="rId2" cstate="print"/>
              <a:srcRect/>
              <a:stretch>
                <a:fillRect/>
              </a:stretch>
            </p:blipFill>
            <p:spPr bwMode="auto">
              <a:xfrm>
                <a:off x="7620000" y="1905000"/>
                <a:ext cx="1059333" cy="1554480"/>
              </a:xfrm>
              <a:prstGeom prst="rect">
                <a:avLst/>
              </a:prstGeom>
              <a:noFill/>
            </p:spPr>
          </p:pic>
          <p:pic>
            <p:nvPicPr>
              <p:cNvPr id="89" name="Picture 25" descr="C:\Users\user\AppData\Local\Microsoft\Windows\Temporary Internet Files\Content.IE5\DYTQCJH0\MC900433686[1].wmf"/>
              <p:cNvPicPr>
                <a:picLocks noChangeAspect="1" noChangeArrowheads="1"/>
              </p:cNvPicPr>
              <p:nvPr/>
            </p:nvPicPr>
            <p:blipFill>
              <a:blip r:embed="rId2" cstate="print"/>
              <a:srcRect/>
              <a:stretch>
                <a:fillRect/>
              </a:stretch>
            </p:blipFill>
            <p:spPr bwMode="auto">
              <a:xfrm>
                <a:off x="6172200" y="2362200"/>
                <a:ext cx="1059333" cy="1554480"/>
              </a:xfrm>
              <a:prstGeom prst="rect">
                <a:avLst/>
              </a:prstGeom>
              <a:noFill/>
            </p:spPr>
          </p:pic>
          <p:pic>
            <p:nvPicPr>
              <p:cNvPr id="1050" name="Picture 26" descr="C:\Users\user\AppData\Local\Microsoft\Windows\Temporary Internet Files\Content.IE5\DYTQCJH0\MC900433690[1].wmf"/>
              <p:cNvPicPr>
                <a:picLocks noChangeAspect="1" noChangeArrowheads="1"/>
              </p:cNvPicPr>
              <p:nvPr/>
            </p:nvPicPr>
            <p:blipFill>
              <a:blip r:embed="rId3" cstate="print"/>
              <a:srcRect/>
              <a:stretch>
                <a:fillRect/>
              </a:stretch>
            </p:blipFill>
            <p:spPr bwMode="auto">
              <a:xfrm>
                <a:off x="5686425" y="2465070"/>
                <a:ext cx="972344" cy="1565275"/>
              </a:xfrm>
              <a:prstGeom prst="rect">
                <a:avLst/>
              </a:prstGeom>
              <a:noFill/>
            </p:spPr>
          </p:pic>
          <p:pic>
            <p:nvPicPr>
              <p:cNvPr id="90" name="Picture 25" descr="C:\Users\user\AppData\Local\Microsoft\Windows\Temporary Internet Files\Content.IE5\DYTQCJH0\MC900433686[1].wmf"/>
              <p:cNvPicPr>
                <a:picLocks noChangeAspect="1" noChangeArrowheads="1"/>
              </p:cNvPicPr>
              <p:nvPr/>
            </p:nvPicPr>
            <p:blipFill>
              <a:blip r:embed="rId2" cstate="print"/>
              <a:srcRect/>
              <a:stretch>
                <a:fillRect/>
              </a:stretch>
            </p:blipFill>
            <p:spPr bwMode="auto">
              <a:xfrm>
                <a:off x="6934200" y="2438400"/>
                <a:ext cx="1059333" cy="1554480"/>
              </a:xfrm>
              <a:prstGeom prst="rect">
                <a:avLst/>
              </a:prstGeom>
              <a:noFill/>
            </p:spPr>
          </p:pic>
          <p:pic>
            <p:nvPicPr>
              <p:cNvPr id="91" name="Picture 25" descr="C:\Users\user\AppData\Local\Microsoft\Windows\Temporary Internet Files\Content.IE5\DYTQCJH0\MC900433686[1].wmf"/>
              <p:cNvPicPr>
                <a:picLocks noChangeAspect="1" noChangeArrowheads="1"/>
              </p:cNvPicPr>
              <p:nvPr/>
            </p:nvPicPr>
            <p:blipFill>
              <a:blip r:embed="rId2" cstate="print"/>
              <a:srcRect/>
              <a:stretch>
                <a:fillRect/>
              </a:stretch>
            </p:blipFill>
            <p:spPr bwMode="auto">
              <a:xfrm>
                <a:off x="7924800" y="2133600"/>
                <a:ext cx="1059333" cy="1554480"/>
              </a:xfrm>
              <a:prstGeom prst="rect">
                <a:avLst/>
              </a:prstGeom>
              <a:noFill/>
            </p:spPr>
          </p:pic>
          <p:pic>
            <p:nvPicPr>
              <p:cNvPr id="92" name="Picture 25" descr="C:\Users\user\AppData\Local\Microsoft\Windows\Temporary Internet Files\Content.IE5\DYTQCJH0\MC900433686[1].wmf"/>
              <p:cNvPicPr>
                <a:picLocks noChangeAspect="1" noChangeArrowheads="1"/>
              </p:cNvPicPr>
              <p:nvPr/>
            </p:nvPicPr>
            <p:blipFill>
              <a:blip r:embed="rId2" cstate="print"/>
              <a:srcRect/>
              <a:stretch>
                <a:fillRect/>
              </a:stretch>
            </p:blipFill>
            <p:spPr bwMode="auto">
              <a:xfrm>
                <a:off x="7391400" y="2362200"/>
                <a:ext cx="1059333" cy="1554480"/>
              </a:xfrm>
              <a:prstGeom prst="rect">
                <a:avLst/>
              </a:prstGeom>
              <a:noFill/>
            </p:spPr>
          </p:pic>
        </p:gr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03960" y="222069"/>
            <a:ext cx="7741920" cy="842554"/>
          </a:xfrm>
        </p:spPr>
        <p:txBody>
          <a:bodyPr>
            <a:noAutofit/>
          </a:bodyPr>
          <a:lstStyle/>
          <a:p>
            <a:pPr eaLnBrk="1" hangingPunct="1"/>
            <a:r>
              <a:rPr lang="en-US" sz="2800" b="1" dirty="0" smtClean="0">
                <a:latin typeface="Calibri" pitchFamily="34" charset="0"/>
                <a:cs typeface="Calibri" pitchFamily="34" charset="0"/>
              </a:rPr>
              <a:t>Pump Heads</a:t>
            </a:r>
            <a:br>
              <a:rPr lang="en-US" sz="2800" b="1" dirty="0" smtClean="0">
                <a:latin typeface="Calibri" pitchFamily="34" charset="0"/>
                <a:cs typeface="Calibri" pitchFamily="34" charset="0"/>
              </a:rPr>
            </a:br>
            <a:r>
              <a:rPr lang="en-US" sz="2800" b="1" dirty="0" smtClean="0">
                <a:latin typeface="Calibri" pitchFamily="34" charset="0"/>
                <a:cs typeface="Calibri" pitchFamily="34" charset="0"/>
              </a:rPr>
              <a:t>Suction Head and Discharge Head</a:t>
            </a:r>
          </a:p>
        </p:txBody>
      </p:sp>
      <p:sp>
        <p:nvSpPr>
          <p:cNvPr id="3075" name="Text Box 10"/>
          <p:cNvSpPr txBox="1">
            <a:spLocks noChangeArrowheads="1"/>
          </p:cNvSpPr>
          <p:nvPr/>
        </p:nvSpPr>
        <p:spPr bwMode="auto">
          <a:xfrm>
            <a:off x="453836" y="1512901"/>
            <a:ext cx="4061096" cy="4247317"/>
          </a:xfrm>
          <a:prstGeom prst="rect">
            <a:avLst/>
          </a:prstGeom>
          <a:noFill/>
          <a:ln w="9525">
            <a:noFill/>
            <a:miter lim="800000"/>
            <a:headEnd/>
            <a:tailEnd/>
          </a:ln>
        </p:spPr>
        <p:txBody>
          <a:bodyPr wrap="square">
            <a:spAutoFit/>
          </a:bodyPr>
          <a:lstStyle/>
          <a:p>
            <a:pPr marL="3600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Pumps are used to increase the pressure of liquids.  Liquid pressure at the inlet of the pump when the pump is not running is called the static suction pressure, and the pressure at the pump’s exit is called the static discharge pressure.</a:t>
            </a:r>
          </a:p>
          <a:p>
            <a:pPr marL="3600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difference between the static discharge pressure and the static suction pressure is called the total static pressure of the pump.</a:t>
            </a:r>
          </a:p>
          <a:p>
            <a:pPr marL="3600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term ‘head’ is frequently used as an alternative to pressure, particularly in US standards</a:t>
            </a:r>
          </a:p>
        </p:txBody>
      </p:sp>
      <p:pic>
        <p:nvPicPr>
          <p:cNvPr id="821251" name="Picture 3"/>
          <p:cNvPicPr>
            <a:picLocks noChangeAspect="1" noChangeArrowheads="1"/>
          </p:cNvPicPr>
          <p:nvPr/>
        </p:nvPicPr>
        <p:blipFill>
          <a:blip r:embed="rId2" cstate="print"/>
          <a:srcRect/>
          <a:stretch>
            <a:fillRect/>
          </a:stretch>
        </p:blipFill>
        <p:spPr bwMode="auto">
          <a:xfrm>
            <a:off x="5782681" y="2260600"/>
            <a:ext cx="3032568" cy="3267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0"/>
          <p:cNvSpPr txBox="1">
            <a:spLocks noChangeArrowheads="1"/>
          </p:cNvSpPr>
          <p:nvPr/>
        </p:nvSpPr>
        <p:spPr bwMode="auto">
          <a:xfrm>
            <a:off x="383539" y="1611896"/>
            <a:ext cx="4518661" cy="4247317"/>
          </a:xfrm>
          <a:prstGeom prst="rect">
            <a:avLst/>
          </a:prstGeom>
          <a:noFill/>
          <a:ln w="9525">
            <a:noFill/>
            <a:miter lim="800000"/>
            <a:headEnd/>
            <a:tailEnd/>
          </a:ln>
        </p:spPr>
        <p:txBody>
          <a:bodyPr wrap="square">
            <a:spAutoFit/>
          </a:bodyPr>
          <a:lstStyle/>
          <a:p>
            <a:pPr marL="3600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When a pump is used to elevates water from a lower level to a higher level, and installed such that its centerline is at a certain height below the free surface of the inlet tank, this height becomes </a:t>
            </a:r>
            <a:r>
              <a:rPr lang="en-US" baseline="0" dirty="0" err="1" smtClean="0">
                <a:latin typeface="Calibri" pitchFamily="34" charset="0"/>
                <a:cs typeface="Calibri" pitchFamily="34" charset="0"/>
              </a:rPr>
              <a:t>becomes</a:t>
            </a:r>
            <a:r>
              <a:rPr lang="en-US" baseline="0" dirty="0" smtClean="0">
                <a:latin typeface="Calibri" pitchFamily="34" charset="0"/>
                <a:cs typeface="Calibri" pitchFamily="34" charset="0"/>
              </a:rPr>
              <a:t> the static suction head for the pump.</a:t>
            </a:r>
          </a:p>
          <a:p>
            <a:pPr marL="3600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Similarly, the static discharge head is the difference in level between the pump’s centerline and the liquid level at the free surface of the discharge tank .</a:t>
            </a:r>
          </a:p>
          <a:p>
            <a:pPr marL="3600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total static pressure is the difference in elevation between the free surface of the discharge tank and the inlet tank.</a:t>
            </a:r>
          </a:p>
        </p:txBody>
      </p:sp>
      <p:sp>
        <p:nvSpPr>
          <p:cNvPr id="6" name="Rectangle 2"/>
          <p:cNvSpPr>
            <a:spLocks noGrp="1" noChangeArrowheads="1"/>
          </p:cNvSpPr>
          <p:nvPr>
            <p:ph type="title"/>
          </p:nvPr>
        </p:nvSpPr>
        <p:spPr>
          <a:xfrm>
            <a:off x="1203960" y="222069"/>
            <a:ext cx="7741920" cy="842554"/>
          </a:xfrm>
        </p:spPr>
        <p:txBody>
          <a:bodyPr>
            <a:noAutofit/>
          </a:bodyPr>
          <a:lstStyle/>
          <a:p>
            <a:pPr eaLnBrk="1" hangingPunct="1"/>
            <a:r>
              <a:rPr lang="en-US" sz="2800" b="1" dirty="0" smtClean="0">
                <a:latin typeface="Calibri" pitchFamily="34" charset="0"/>
                <a:cs typeface="Calibri" pitchFamily="34" charset="0"/>
              </a:rPr>
              <a:t>Suction Head and Discharge Head</a:t>
            </a:r>
          </a:p>
        </p:txBody>
      </p:sp>
      <p:pic>
        <p:nvPicPr>
          <p:cNvPr id="8" name="Picture 3"/>
          <p:cNvPicPr>
            <a:picLocks noChangeAspect="1" noChangeArrowheads="1"/>
          </p:cNvPicPr>
          <p:nvPr/>
        </p:nvPicPr>
        <p:blipFill>
          <a:blip r:embed="rId2" cstate="print"/>
          <a:srcRect/>
          <a:stretch>
            <a:fillRect/>
          </a:stretch>
        </p:blipFill>
        <p:spPr bwMode="auto">
          <a:xfrm>
            <a:off x="5782681" y="2260600"/>
            <a:ext cx="3032568" cy="3267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03960" y="379141"/>
            <a:ext cx="7741920" cy="618386"/>
          </a:xfrm>
        </p:spPr>
        <p:txBody>
          <a:bodyPr>
            <a:normAutofit fontScale="90000"/>
          </a:bodyPr>
          <a:lstStyle/>
          <a:p>
            <a:pPr rtl="0" eaLnBrk="1" hangingPunct="1"/>
            <a:r>
              <a:rPr lang="en-US" sz="3100" b="1" dirty="0" smtClean="0">
                <a:latin typeface="Calibri" pitchFamily="34" charset="0"/>
                <a:cs typeface="Calibri" pitchFamily="34" charset="0"/>
              </a:rPr>
              <a:t/>
            </a:r>
            <a:br>
              <a:rPr lang="en-US" sz="3100" b="1" dirty="0" smtClean="0">
                <a:latin typeface="Calibri" pitchFamily="34" charset="0"/>
                <a:cs typeface="Calibri" pitchFamily="34" charset="0"/>
              </a:rPr>
            </a:br>
            <a:r>
              <a:rPr lang="en-US" sz="3100" b="1" dirty="0" smtClean="0">
                <a:latin typeface="Calibri" pitchFamily="34" charset="0"/>
                <a:cs typeface="Calibri" pitchFamily="34" charset="0"/>
              </a:rPr>
              <a:t>Suction and Discharge Head</a:t>
            </a:r>
            <a:br>
              <a:rPr lang="en-US" sz="3100" b="1" dirty="0" smtClean="0">
                <a:latin typeface="Calibri" pitchFamily="34" charset="0"/>
                <a:cs typeface="Calibri" pitchFamily="34" charset="0"/>
              </a:rPr>
            </a:br>
            <a:endParaRPr lang="en-US" sz="3100" b="1" dirty="0" smtClean="0">
              <a:latin typeface="Calibri" pitchFamily="34" charset="0"/>
              <a:cs typeface="Calibri" pitchFamily="34" charset="0"/>
            </a:endParaRPr>
          </a:p>
        </p:txBody>
      </p:sp>
      <p:sp>
        <p:nvSpPr>
          <p:cNvPr id="3075" name="Text Box 10"/>
          <p:cNvSpPr txBox="1">
            <a:spLocks noChangeArrowheads="1"/>
          </p:cNvSpPr>
          <p:nvPr/>
        </p:nvSpPr>
        <p:spPr bwMode="auto">
          <a:xfrm>
            <a:off x="496555" y="1693010"/>
            <a:ext cx="4144718" cy="4385816"/>
          </a:xfrm>
          <a:prstGeom prst="rect">
            <a:avLst/>
          </a:prstGeom>
          <a:noFill/>
          <a:ln w="9525">
            <a:noFill/>
            <a:miter lim="800000"/>
            <a:headEnd/>
            <a:tailEnd/>
          </a:ln>
        </p:spPr>
        <p:txBody>
          <a:bodyPr wrap="square">
            <a:spAutoFit/>
          </a:bodyPr>
          <a:lstStyle/>
          <a:p>
            <a:pPr marL="3600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During operation, the pressure of the liquid entering into the pump is reduced due to the losses in the piping connecting the supply tank to the pump’s inlet. The head loss is due to the resistance to flow presented by system piping, pipe fittings, and valves in the inlet piping. </a:t>
            </a:r>
          </a:p>
          <a:p>
            <a:pPr marL="3600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For a specific piping section, head loss depends on pipe length pipe diameter and fluid’s velocity.  In addition to these parameter, it depends on fluid viscosity for the case of laminar flow, and on fluid density and surface roughness for the turbulent flow.</a:t>
            </a:r>
          </a:p>
        </p:txBody>
      </p:sp>
      <p:pic>
        <p:nvPicPr>
          <p:cNvPr id="5" name="Picture 3"/>
          <p:cNvPicPr>
            <a:picLocks noChangeAspect="1" noChangeArrowheads="1"/>
          </p:cNvPicPr>
          <p:nvPr/>
        </p:nvPicPr>
        <p:blipFill>
          <a:blip r:embed="rId2" cstate="print"/>
          <a:srcRect/>
          <a:stretch>
            <a:fillRect/>
          </a:stretch>
        </p:blipFill>
        <p:spPr bwMode="auto">
          <a:xfrm>
            <a:off x="5144655" y="1876788"/>
            <a:ext cx="3684449" cy="3970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03960" y="379141"/>
            <a:ext cx="7741920" cy="685482"/>
          </a:xfrm>
        </p:spPr>
        <p:txBody>
          <a:bodyPr>
            <a:noAutofit/>
          </a:bodyPr>
          <a:lstStyle/>
          <a:p>
            <a:r>
              <a:rPr lang="en-US" sz="2800" b="1" dirty="0" smtClean="0">
                <a:latin typeface="Calibri" pitchFamily="34" charset="0"/>
                <a:cs typeface="Calibri" pitchFamily="34" charset="0"/>
              </a:rPr>
              <a:t/>
            </a:r>
            <a:br>
              <a:rPr lang="en-US" sz="2800" b="1" dirty="0" smtClean="0">
                <a:latin typeface="Calibri" pitchFamily="34" charset="0"/>
                <a:cs typeface="Calibri" pitchFamily="34" charset="0"/>
              </a:rPr>
            </a:br>
            <a:r>
              <a:rPr lang="en-US" sz="2800" b="1" dirty="0" smtClean="0">
                <a:latin typeface="Calibri" pitchFamily="34" charset="0"/>
                <a:cs typeface="Calibri" pitchFamily="34" charset="0"/>
              </a:rPr>
              <a:t>Suction and Discharge Head</a:t>
            </a:r>
          </a:p>
        </p:txBody>
      </p:sp>
      <p:sp>
        <p:nvSpPr>
          <p:cNvPr id="3075" name="Text Box 10"/>
          <p:cNvSpPr txBox="1">
            <a:spLocks noChangeArrowheads="1"/>
          </p:cNvSpPr>
          <p:nvPr/>
        </p:nvSpPr>
        <p:spPr bwMode="auto">
          <a:xfrm>
            <a:off x="467691" y="1660683"/>
            <a:ext cx="3630022" cy="4524315"/>
          </a:xfrm>
          <a:prstGeom prst="rect">
            <a:avLst/>
          </a:prstGeom>
          <a:noFill/>
          <a:ln w="9525">
            <a:noFill/>
            <a:miter lim="800000"/>
            <a:headEnd/>
            <a:tailEnd/>
          </a:ln>
        </p:spPr>
        <p:txBody>
          <a:bodyPr wrap="square">
            <a:spAutoFit/>
          </a:bodyPr>
          <a:lstStyle/>
          <a:p>
            <a:pPr marL="3600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pressure at the pump’s suction is the static suction head minus the head loss due to piping resistance.  It is called the total suction head.</a:t>
            </a:r>
          </a:p>
          <a:p>
            <a:pPr marL="3600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In centrifugal pumps, liquid pressure may be reduced even further as its speed is increased in the narrow passages leading to the impeller of the pump.</a:t>
            </a:r>
          </a:p>
          <a:p>
            <a:pPr marL="3600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Due to the repeated drop in liquid pressure, its pressure inside the casing may become significantly lower than the atmospheric pressure.</a:t>
            </a:r>
          </a:p>
        </p:txBody>
      </p:sp>
      <p:pic>
        <p:nvPicPr>
          <p:cNvPr id="5" name="Picture 3"/>
          <p:cNvPicPr>
            <a:picLocks noChangeAspect="1" noChangeArrowheads="1"/>
          </p:cNvPicPr>
          <p:nvPr/>
        </p:nvPicPr>
        <p:blipFill>
          <a:blip r:embed="rId2" cstate="print"/>
          <a:srcRect/>
          <a:stretch>
            <a:fillRect/>
          </a:stretch>
        </p:blipFill>
        <p:spPr bwMode="auto">
          <a:xfrm>
            <a:off x="5130800" y="1558134"/>
            <a:ext cx="3684449" cy="3970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03960" y="379141"/>
            <a:ext cx="7741920" cy="685482"/>
          </a:xfrm>
        </p:spPr>
        <p:txBody>
          <a:bodyPr>
            <a:normAutofit fontScale="90000"/>
          </a:bodyPr>
          <a:lstStyle/>
          <a:p>
            <a:r>
              <a:rPr lang="en-US" sz="3600" dirty="0" smtClean="0">
                <a:latin typeface="Calibri" pitchFamily="34" charset="0"/>
                <a:ea typeface="Tahoma" pitchFamily="34" charset="0"/>
                <a:cs typeface="Tahoma" pitchFamily="34" charset="0"/>
              </a:rPr>
              <a:t/>
            </a:r>
            <a:br>
              <a:rPr lang="en-US" sz="3600" dirty="0" smtClean="0">
                <a:latin typeface="Calibri" pitchFamily="34" charset="0"/>
                <a:ea typeface="Tahoma" pitchFamily="34" charset="0"/>
                <a:cs typeface="Tahoma" pitchFamily="34" charset="0"/>
              </a:rPr>
            </a:br>
            <a:r>
              <a:rPr lang="en-US" sz="3100" b="1" dirty="0" smtClean="0">
                <a:latin typeface="Calibri" pitchFamily="34" charset="0"/>
                <a:cs typeface="Calibri" pitchFamily="34" charset="0"/>
              </a:rPr>
              <a:t>Suction and Discharge Head</a:t>
            </a:r>
            <a:br>
              <a:rPr lang="en-US" sz="3100" b="1" dirty="0" smtClean="0">
                <a:latin typeface="Calibri" pitchFamily="34" charset="0"/>
                <a:cs typeface="Calibri" pitchFamily="34" charset="0"/>
              </a:rPr>
            </a:br>
            <a:endParaRPr lang="en-US" sz="3100" b="1" dirty="0" smtClean="0">
              <a:latin typeface="Calibri" pitchFamily="34" charset="0"/>
              <a:cs typeface="Calibri" pitchFamily="34" charset="0"/>
            </a:endParaRPr>
          </a:p>
        </p:txBody>
      </p:sp>
      <p:sp>
        <p:nvSpPr>
          <p:cNvPr id="3075" name="Text Box 10"/>
          <p:cNvSpPr txBox="1">
            <a:spLocks noChangeArrowheads="1"/>
          </p:cNvSpPr>
          <p:nvPr/>
        </p:nvSpPr>
        <p:spPr bwMode="auto">
          <a:xfrm>
            <a:off x="482700" y="1825853"/>
            <a:ext cx="3950755" cy="4108817"/>
          </a:xfrm>
          <a:prstGeom prst="rect">
            <a:avLst/>
          </a:prstGeom>
          <a:noFill/>
          <a:ln w="9525">
            <a:noFill/>
            <a:miter lim="800000"/>
            <a:headEnd/>
            <a:tailEnd/>
          </a:ln>
        </p:spPr>
        <p:txBody>
          <a:bodyPr wrap="square">
            <a:spAutoFit/>
          </a:bodyPr>
          <a:lstStyle/>
          <a:p>
            <a:pPr marL="3600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A more serious situation occurs if the pump is placed at an elevation above the free surface of the supply tank.  In this case, the pressure at the pump inlet is already below atmospheric pressure even when there is no drop due to flow.  Suction head is already negative, and is called the static suction lift.</a:t>
            </a:r>
          </a:p>
          <a:p>
            <a:pPr marL="3600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When flow takes place, the resistance of the piping increases the suction lift, and fluid gets into the pump at a an even further reduced pressure.</a:t>
            </a:r>
          </a:p>
        </p:txBody>
      </p:sp>
      <p:pic>
        <p:nvPicPr>
          <p:cNvPr id="822276" name="Picture 4"/>
          <p:cNvPicPr>
            <a:picLocks noChangeAspect="1" noChangeArrowheads="1"/>
          </p:cNvPicPr>
          <p:nvPr/>
        </p:nvPicPr>
        <p:blipFill>
          <a:blip r:embed="rId2" cstate="print"/>
          <a:srcRect/>
          <a:stretch>
            <a:fillRect/>
          </a:stretch>
        </p:blipFill>
        <p:spPr bwMode="auto">
          <a:xfrm>
            <a:off x="4863374" y="1636214"/>
            <a:ext cx="3867581" cy="432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03960" y="207818"/>
            <a:ext cx="7741920" cy="856805"/>
          </a:xfrm>
        </p:spPr>
        <p:txBody>
          <a:bodyPr>
            <a:noAutofit/>
          </a:bodyPr>
          <a:lstStyle/>
          <a:p>
            <a:r>
              <a:rPr lang="en-US" sz="2800" b="1" dirty="0" smtClean="0">
                <a:latin typeface="Calibri" pitchFamily="34" charset="0"/>
                <a:cs typeface="Calibri" pitchFamily="34" charset="0"/>
              </a:rPr>
              <a:t/>
            </a:r>
            <a:br>
              <a:rPr lang="en-US" sz="2800" b="1" dirty="0" smtClean="0">
                <a:latin typeface="Calibri" pitchFamily="34" charset="0"/>
                <a:cs typeface="Calibri" pitchFamily="34" charset="0"/>
              </a:rPr>
            </a:br>
            <a:r>
              <a:rPr lang="en-US" sz="2800" b="1" dirty="0" smtClean="0">
                <a:latin typeface="Calibri" pitchFamily="34" charset="0"/>
                <a:cs typeface="Calibri" pitchFamily="34" charset="0"/>
              </a:rPr>
              <a:t>Suction and Discharge Head</a:t>
            </a:r>
            <a:br>
              <a:rPr lang="en-US" sz="2800" b="1" dirty="0" smtClean="0">
                <a:latin typeface="Calibri" pitchFamily="34" charset="0"/>
                <a:cs typeface="Calibri" pitchFamily="34" charset="0"/>
              </a:rPr>
            </a:br>
            <a:endParaRPr lang="en-US" sz="2800" b="1" dirty="0" smtClean="0">
              <a:latin typeface="Calibri" pitchFamily="34" charset="0"/>
              <a:cs typeface="Calibri" pitchFamily="34" charset="0"/>
            </a:endParaRPr>
          </a:p>
        </p:txBody>
      </p:sp>
      <p:sp>
        <p:nvSpPr>
          <p:cNvPr id="3075" name="Text Box 10"/>
          <p:cNvSpPr txBox="1">
            <a:spLocks noChangeArrowheads="1"/>
          </p:cNvSpPr>
          <p:nvPr/>
        </p:nvSpPr>
        <p:spPr bwMode="auto">
          <a:xfrm>
            <a:off x="550818" y="1701093"/>
            <a:ext cx="4783182" cy="4385816"/>
          </a:xfrm>
          <a:prstGeom prst="rect">
            <a:avLst/>
          </a:prstGeom>
          <a:noFill/>
          <a:ln w="9525">
            <a:noFill/>
            <a:miter lim="800000"/>
            <a:headEnd/>
            <a:tailEnd/>
          </a:ln>
        </p:spPr>
        <p:txBody>
          <a:bodyPr wrap="square">
            <a:spAutoFit/>
          </a:bodyPr>
          <a:lstStyle/>
          <a:p>
            <a:pPr marL="3600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In either case, the pressure of the liquid entering the pump may drop below the atmospheric pressure (Total suction head is negative).</a:t>
            </a:r>
          </a:p>
          <a:p>
            <a:pPr marL="3600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When the liquid pressure drops below atmospheric pressure, two things can take place:  </a:t>
            </a:r>
          </a:p>
          <a:p>
            <a:pPr marL="817200" lvl="2"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liquid may reach its boiling pressure at the given temperature, and start to boil.</a:t>
            </a:r>
          </a:p>
          <a:p>
            <a:pPr marL="817200" lvl="2"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Air bubbles can form inside the liquid as the air dissolved  in the liquid becomes oversaturated due to the drop in its solubility at the reduced pressure</a:t>
            </a:r>
            <a:r>
              <a:rPr lang="en-US" dirty="0" smtClean="0">
                <a:latin typeface="Calibri" pitchFamily="34" charset="0"/>
                <a:cs typeface="Calibri" pitchFamily="34" charset="0"/>
              </a:rPr>
              <a:t>.</a:t>
            </a:r>
          </a:p>
        </p:txBody>
      </p:sp>
      <p:pic>
        <p:nvPicPr>
          <p:cNvPr id="824322" name="Picture 2" descr="http://www.sciencephoto.com/image/3610/large/A3500057-Carbonated_drink_bubbling_out_of_a_bottle-SPL.jpg"/>
          <p:cNvPicPr>
            <a:picLocks noChangeAspect="1" noChangeArrowheads="1"/>
          </p:cNvPicPr>
          <p:nvPr/>
        </p:nvPicPr>
        <p:blipFill>
          <a:blip r:embed="rId2" cstate="print"/>
          <a:srcRect/>
          <a:stretch>
            <a:fillRect/>
          </a:stretch>
        </p:blipFill>
        <p:spPr bwMode="auto">
          <a:xfrm>
            <a:off x="6336037" y="1943100"/>
            <a:ext cx="2372987" cy="357015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03960" y="379141"/>
            <a:ext cx="7741920" cy="685482"/>
          </a:xfrm>
        </p:spPr>
        <p:txBody>
          <a:bodyPr>
            <a:noAutofit/>
          </a:bodyPr>
          <a:lstStyle/>
          <a:p>
            <a:pPr rtl="0" eaLnBrk="1" hangingPunct="1"/>
            <a:r>
              <a:rPr lang="en-US" sz="2800" b="1" dirty="0" smtClean="0">
                <a:latin typeface="Calibri" pitchFamily="34" charset="0"/>
                <a:cs typeface="Calibri" pitchFamily="34" charset="0"/>
              </a:rPr>
              <a:t>Cavitation</a:t>
            </a:r>
          </a:p>
        </p:txBody>
      </p:sp>
      <p:sp>
        <p:nvSpPr>
          <p:cNvPr id="3075" name="Text Box 10"/>
          <p:cNvSpPr txBox="1">
            <a:spLocks noChangeArrowheads="1"/>
          </p:cNvSpPr>
          <p:nvPr/>
        </p:nvSpPr>
        <p:spPr bwMode="auto">
          <a:xfrm>
            <a:off x="601518" y="1474273"/>
            <a:ext cx="4219864" cy="4662815"/>
          </a:xfrm>
          <a:prstGeom prst="rect">
            <a:avLst/>
          </a:prstGeom>
          <a:noFill/>
          <a:ln w="9525">
            <a:noFill/>
            <a:miter lim="800000"/>
            <a:headEnd/>
            <a:tailEnd/>
          </a:ln>
        </p:spPr>
        <p:txBody>
          <a:bodyPr wrap="square">
            <a:spAutoFit/>
          </a:bodyPr>
          <a:lstStyle/>
          <a:p>
            <a:pPr marL="3600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Cavitation is the formation of cavities in the liquid inside the pump.  Cavities in the form of air bubbles and vapor bubbles can develop at reduced pressure zones, and they will collapse when they reach a high pressure region inside the casing.  Bubble collapse is accompanied with high velocity jet which could hit a solid surface inside the casing with high noise and vibration.</a:t>
            </a:r>
          </a:p>
          <a:p>
            <a:pPr marL="3600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repeated formation and collapse of the bubbles produces severe impacts which can erode the metallic components of the pump  and shorten its life.</a:t>
            </a:r>
          </a:p>
        </p:txBody>
      </p:sp>
      <p:pic>
        <p:nvPicPr>
          <p:cNvPr id="6" name="Picture 13"/>
          <p:cNvPicPr>
            <a:picLocks noChangeAspect="1" noChangeArrowheads="1"/>
          </p:cNvPicPr>
          <p:nvPr/>
        </p:nvPicPr>
        <p:blipFill>
          <a:blip r:embed="rId2" cstate="print"/>
          <a:srcRect/>
          <a:stretch>
            <a:fillRect/>
          </a:stretch>
        </p:blipFill>
        <p:spPr bwMode="auto">
          <a:xfrm>
            <a:off x="5562600" y="1794960"/>
            <a:ext cx="3313974" cy="2490510"/>
          </a:xfrm>
          <a:prstGeom prst="rect">
            <a:avLst/>
          </a:prstGeom>
          <a:noFill/>
          <a:ln w="9525">
            <a:noFill/>
            <a:miter lim="800000"/>
            <a:headEnd/>
            <a:tailEnd/>
          </a:ln>
          <a:effectLst/>
        </p:spPr>
      </p:pic>
      <p:pic>
        <p:nvPicPr>
          <p:cNvPr id="7" name="Picture 12"/>
          <p:cNvPicPr>
            <a:picLocks noChangeAspect="1" noChangeArrowheads="1"/>
          </p:cNvPicPr>
          <p:nvPr/>
        </p:nvPicPr>
        <p:blipFill>
          <a:blip r:embed="rId3" cstate="print"/>
          <a:srcRect/>
          <a:stretch>
            <a:fillRect/>
          </a:stretch>
        </p:blipFill>
        <p:spPr bwMode="auto">
          <a:xfrm>
            <a:off x="5689600" y="4847571"/>
            <a:ext cx="3287484" cy="13830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03960" y="544241"/>
            <a:ext cx="7741920" cy="685482"/>
          </a:xfrm>
        </p:spPr>
        <p:txBody>
          <a:bodyPr>
            <a:noAutofit/>
          </a:bodyPr>
          <a:lstStyle/>
          <a:p>
            <a:pPr rtl="0" eaLnBrk="1" hangingPunct="1"/>
            <a:r>
              <a:rPr lang="en-US" sz="3200" dirty="0" smtClean="0">
                <a:latin typeface="Calibri" pitchFamily="34" charset="0"/>
                <a:ea typeface="Tahoma" pitchFamily="34" charset="0"/>
                <a:cs typeface="Tahoma" pitchFamily="34" charset="0"/>
              </a:rPr>
              <a:t/>
            </a:r>
            <a:br>
              <a:rPr lang="en-US" sz="3200" dirty="0" smtClean="0">
                <a:latin typeface="Calibri" pitchFamily="34" charset="0"/>
                <a:ea typeface="Tahoma" pitchFamily="34" charset="0"/>
                <a:cs typeface="Tahoma" pitchFamily="34" charset="0"/>
              </a:rPr>
            </a:br>
            <a:r>
              <a:rPr lang="en-US" sz="2800" b="1" dirty="0" smtClean="0">
                <a:latin typeface="Calibri" pitchFamily="34" charset="0"/>
                <a:cs typeface="Calibri" pitchFamily="34" charset="0"/>
              </a:rPr>
              <a:t>Net Positive Suction Head</a:t>
            </a:r>
            <a:br>
              <a:rPr lang="en-US" sz="2800" b="1" dirty="0" smtClean="0">
                <a:latin typeface="Calibri" pitchFamily="34" charset="0"/>
                <a:cs typeface="Calibri" pitchFamily="34" charset="0"/>
              </a:rPr>
            </a:br>
            <a:endParaRPr lang="en-US" sz="2800" b="1" dirty="0" smtClean="0">
              <a:latin typeface="Calibri" pitchFamily="34" charset="0"/>
              <a:cs typeface="Calibri" pitchFamily="34" charset="0"/>
            </a:endParaRPr>
          </a:p>
        </p:txBody>
      </p:sp>
      <p:sp>
        <p:nvSpPr>
          <p:cNvPr id="3075" name="Text Box 10"/>
          <p:cNvSpPr txBox="1">
            <a:spLocks noChangeArrowheads="1"/>
          </p:cNvSpPr>
          <p:nvPr/>
        </p:nvSpPr>
        <p:spPr bwMode="auto">
          <a:xfrm>
            <a:off x="991690" y="1447719"/>
            <a:ext cx="3656147" cy="4524315"/>
          </a:xfrm>
          <a:prstGeom prst="rect">
            <a:avLst/>
          </a:prstGeom>
          <a:noFill/>
          <a:ln w="9525">
            <a:noFill/>
            <a:miter lim="800000"/>
            <a:headEnd/>
            <a:tailEnd/>
          </a:ln>
        </p:spPr>
        <p:txBody>
          <a:bodyPr wrap="square">
            <a:spAutoFit/>
          </a:bodyPr>
          <a:lstStyle/>
          <a:p>
            <a:pPr marL="3600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difference between the pressure at the pump’s inlet during operation (total suction head) and the liquid’s vapor pressure is called the net positive suction head (NPSH).</a:t>
            </a:r>
          </a:p>
          <a:p>
            <a:pPr marL="3600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To avoid cavitation, the NPSH must be kept above a certain value specified by the pump’s manufacturers.  This value is called NPSH required, or (</a:t>
            </a:r>
            <a:r>
              <a:rPr lang="en-US" baseline="0" dirty="0" err="1" smtClean="0">
                <a:latin typeface="Calibri" pitchFamily="34" charset="0"/>
                <a:cs typeface="Calibri" pitchFamily="34" charset="0"/>
              </a:rPr>
              <a:t>NPSHr</a:t>
            </a:r>
            <a:r>
              <a:rPr lang="en-US" baseline="0" dirty="0" smtClean="0">
                <a:latin typeface="Calibri" pitchFamily="34" charset="0"/>
                <a:cs typeface="Calibri" pitchFamily="34" charset="0"/>
              </a:rPr>
              <a:t>)</a:t>
            </a:r>
          </a:p>
          <a:p>
            <a:pPr marL="3600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The NPSH actually present at the suction line must be kept above </a:t>
            </a:r>
            <a:r>
              <a:rPr lang="en-US" baseline="0" dirty="0" err="1" smtClean="0">
                <a:latin typeface="Calibri" pitchFamily="34" charset="0"/>
                <a:cs typeface="Calibri" pitchFamily="34" charset="0"/>
              </a:rPr>
              <a:t>NPSHr</a:t>
            </a:r>
            <a:r>
              <a:rPr lang="en-US" baseline="0" dirty="0" smtClean="0">
                <a:latin typeface="Calibri" pitchFamily="34" charset="0"/>
                <a:cs typeface="Calibri" pitchFamily="34" charset="0"/>
              </a:rPr>
              <a:t>. The actual available NPSH is labeled </a:t>
            </a:r>
            <a:r>
              <a:rPr lang="en-US" baseline="0" dirty="0" err="1" smtClean="0">
                <a:latin typeface="Calibri" pitchFamily="34" charset="0"/>
                <a:cs typeface="Calibri" pitchFamily="34" charset="0"/>
              </a:rPr>
              <a:t>NPSHa</a:t>
            </a:r>
            <a:r>
              <a:rPr lang="en-US" baseline="0" dirty="0" smtClean="0">
                <a:latin typeface="Calibri" pitchFamily="34" charset="0"/>
                <a:cs typeface="Calibri" pitchFamily="34" charset="0"/>
              </a:rPr>
              <a: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Pump Cavitation</a:t>
            </a:r>
            <a:endParaRPr lang="en-US" sz="1200" b="1" dirty="0" smtClean="0">
              <a:latin typeface="Calibri" pitchFamily="34" charset="0"/>
              <a:cs typeface="Calibri" pitchFamily="34" charset="0"/>
            </a:endParaRPr>
          </a:p>
        </p:txBody>
      </p:sp>
      <p:sp>
        <p:nvSpPr>
          <p:cNvPr id="9" name="Text Box 10"/>
          <p:cNvSpPr txBox="1">
            <a:spLocks noChangeArrowheads="1"/>
          </p:cNvSpPr>
          <p:nvPr/>
        </p:nvSpPr>
        <p:spPr bwMode="auto">
          <a:xfrm>
            <a:off x="471059" y="1288465"/>
            <a:ext cx="3283524" cy="5078313"/>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Cavitation is the formation of cavities in the liquid inside the pump.  Cavities in the form of air bubbles and vapor bubbles can develop at reduced pressure zones, and will implode when they reach a high pressure zone. </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Vapor bubbles form when the liquid boils at a pressure below its vapor pressure at the respective temperature.  Air bubbles form when the air dissolved  in the liquid becomes oversaturated due to the drop in pressure.</a:t>
            </a:r>
          </a:p>
          <a:p>
            <a:pPr marL="342900" indent="-342900">
              <a:spcBef>
                <a:spcPct val="50000"/>
              </a:spcBef>
              <a:buClr>
                <a:srgbClr val="FF0000"/>
              </a:buClr>
              <a:buSzPct val="120000"/>
              <a:buFont typeface="Wingdings" pitchFamily="2" charset="2"/>
              <a:buChar char="§"/>
            </a:pPr>
            <a:endParaRPr lang="en-US" baseline="0" dirty="0" smtClean="0">
              <a:latin typeface="Calibri" pitchFamily="34" charset="0"/>
              <a:cs typeface="Calibri" pitchFamily="34" charset="0"/>
            </a:endParaRPr>
          </a:p>
        </p:txBody>
      </p:sp>
      <p:pic>
        <p:nvPicPr>
          <p:cNvPr id="135175" name="Picture 7" descr="http://www.dxpe.com/Gadgets/gadgets/images/Open_Lift.jpg"/>
          <p:cNvPicPr>
            <a:picLocks noChangeAspect="1" noChangeArrowheads="1"/>
          </p:cNvPicPr>
          <p:nvPr/>
        </p:nvPicPr>
        <p:blipFill>
          <a:blip r:embed="rId2" cstate="print"/>
          <a:srcRect/>
          <a:stretch>
            <a:fillRect/>
          </a:stretch>
        </p:blipFill>
        <p:spPr bwMode="auto">
          <a:xfrm>
            <a:off x="4364181" y="1025238"/>
            <a:ext cx="3740727" cy="4516582"/>
          </a:xfrm>
          <a:prstGeom prst="rect">
            <a:avLst/>
          </a:prstGeom>
          <a:noFill/>
        </p:spPr>
      </p:pic>
      <p:pic>
        <p:nvPicPr>
          <p:cNvPr id="135180" name="Picture 12"/>
          <p:cNvPicPr>
            <a:picLocks noChangeAspect="1" noChangeArrowheads="1"/>
          </p:cNvPicPr>
          <p:nvPr/>
        </p:nvPicPr>
        <p:blipFill>
          <a:blip r:embed="rId3" cstate="print"/>
          <a:srcRect/>
          <a:stretch>
            <a:fillRect/>
          </a:stretch>
        </p:blipFill>
        <p:spPr bwMode="auto">
          <a:xfrm>
            <a:off x="6373090" y="3422074"/>
            <a:ext cx="1506404" cy="1939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Pump Cavitation</a:t>
            </a:r>
            <a:endParaRPr lang="en-US" sz="1200" b="1" dirty="0" smtClean="0">
              <a:latin typeface="Calibri" pitchFamily="34" charset="0"/>
              <a:cs typeface="Calibri" pitchFamily="34" charset="0"/>
            </a:endParaRPr>
          </a:p>
        </p:txBody>
      </p:sp>
      <p:sp>
        <p:nvSpPr>
          <p:cNvPr id="9" name="Text Box 10"/>
          <p:cNvSpPr txBox="1">
            <a:spLocks noChangeArrowheads="1"/>
          </p:cNvSpPr>
          <p:nvPr/>
        </p:nvSpPr>
        <p:spPr bwMode="auto">
          <a:xfrm>
            <a:off x="471058" y="1288465"/>
            <a:ext cx="3200397" cy="4939814"/>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Cavitation occurs when the pump suction lift is excessive such that the inlet pressure falls below the vapor pressure of the fluid.  As a result, air or vapor bubbles, which form in the low-pressure inlet region of the pump are collapsed when they reach the high pressure discharge region. </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This produces high fluid velocity, noise, vibration and severe impacts which can erode the metallic components of the pump  and shorten its life.</a:t>
            </a:r>
          </a:p>
        </p:txBody>
      </p:sp>
      <p:pic>
        <p:nvPicPr>
          <p:cNvPr id="135181" name="Picture 13"/>
          <p:cNvPicPr>
            <a:picLocks noChangeAspect="1" noChangeArrowheads="1"/>
          </p:cNvPicPr>
          <p:nvPr/>
        </p:nvPicPr>
        <p:blipFill>
          <a:blip r:embed="rId2" cstate="print"/>
          <a:srcRect/>
          <a:stretch>
            <a:fillRect/>
          </a:stretch>
        </p:blipFill>
        <p:spPr bwMode="auto">
          <a:xfrm>
            <a:off x="3911311" y="1676400"/>
            <a:ext cx="5027616" cy="34411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http://t3.gstatic.com/images?q=tbn:ANd9GcSlmxyqIWfp-6VO5TXMjdfrOj4NokVLrZ3Ws2XFzHNphoEEsulh"/>
          <p:cNvPicPr>
            <a:picLocks noChangeAspect="1" noChangeArrowheads="1"/>
          </p:cNvPicPr>
          <p:nvPr/>
        </p:nvPicPr>
        <p:blipFill>
          <a:blip r:embed="rId2" cstate="print"/>
          <a:srcRect/>
          <a:stretch>
            <a:fillRect/>
          </a:stretch>
        </p:blipFill>
        <p:spPr bwMode="auto">
          <a:xfrm rot="15300000">
            <a:off x="3247451" y="4986870"/>
            <a:ext cx="1643133" cy="1406144"/>
          </a:xfrm>
          <a:prstGeom prst="rect">
            <a:avLst/>
          </a:prstGeom>
          <a:noFill/>
        </p:spPr>
      </p:pic>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Piston Pump Operation</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471714" y="1309914"/>
            <a:ext cx="3512458" cy="3831818"/>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Each of the check valves opens when the pressure of the fluid below the ball is slightly higher than the pressure of the fluid above it.  Otherwise, it remains closed.  Check valves allow the flow to move in one direction only, upwards in this case.</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Piston move in a reciprocating motion</a:t>
            </a:r>
          </a:p>
          <a:p>
            <a:pPr marL="800100" lvl="1" indent="-342900">
              <a:spcBef>
                <a:spcPct val="50000"/>
              </a:spcBef>
              <a:buClr>
                <a:srgbClr val="FF0000"/>
              </a:buClr>
              <a:buSzPct val="120000"/>
              <a:buFont typeface="Wingdings" pitchFamily="2" charset="2"/>
              <a:buChar char="§"/>
            </a:pPr>
            <a:endParaRPr lang="en-US" baseline="0" dirty="0" smtClean="0">
              <a:latin typeface="Calibri" pitchFamily="34" charset="0"/>
              <a:cs typeface="Calibri" pitchFamily="34" charset="0"/>
            </a:endParaRPr>
          </a:p>
          <a:p>
            <a:pPr marL="800100" lvl="1" indent="-342900">
              <a:spcBef>
                <a:spcPct val="50000"/>
              </a:spcBef>
              <a:buClr>
                <a:srgbClr val="FF0000"/>
              </a:buClr>
              <a:buSzPct val="120000"/>
              <a:buFont typeface="Wingdings" pitchFamily="2" charset="2"/>
              <a:buChar char="§"/>
            </a:pPr>
            <a:endParaRPr lang="en-US" baseline="0" dirty="0" smtClean="0">
              <a:latin typeface="Calibri" pitchFamily="34" charset="0"/>
              <a:cs typeface="Calibri" pitchFamily="34" charset="0"/>
            </a:endParaRPr>
          </a:p>
        </p:txBody>
      </p:sp>
      <p:grpSp>
        <p:nvGrpSpPr>
          <p:cNvPr id="16" name="Group 15"/>
          <p:cNvGrpSpPr/>
          <p:nvPr/>
        </p:nvGrpSpPr>
        <p:grpSpPr>
          <a:xfrm>
            <a:off x="4574148" y="1364808"/>
            <a:ext cx="4140000" cy="5040000"/>
            <a:chOff x="4574148" y="1364808"/>
            <a:chExt cx="4140000" cy="5040000"/>
          </a:xfrm>
        </p:grpSpPr>
        <p:pic>
          <p:nvPicPr>
            <p:cNvPr id="6" name="Picture 5"/>
            <p:cNvPicPr/>
            <p:nvPr/>
          </p:nvPicPr>
          <p:blipFill>
            <a:blip r:embed="rId3" cstate="print"/>
            <a:srcRect/>
            <a:stretch>
              <a:fillRect/>
            </a:stretch>
          </p:blipFill>
          <p:spPr bwMode="auto">
            <a:xfrm>
              <a:off x="4574148" y="1364808"/>
              <a:ext cx="4140000" cy="5040000"/>
            </a:xfrm>
            <a:prstGeom prst="rect">
              <a:avLst/>
            </a:prstGeom>
            <a:noFill/>
            <a:ln w="9525">
              <a:noFill/>
              <a:miter lim="800000"/>
              <a:headEnd/>
              <a:tailEnd/>
            </a:ln>
          </p:spPr>
        </p:pic>
        <p:sp>
          <p:nvSpPr>
            <p:cNvPr id="7" name="Down Arrow 6"/>
            <p:cNvSpPr/>
            <p:nvPr/>
          </p:nvSpPr>
          <p:spPr bwMode="auto">
            <a:xfrm>
              <a:off x="5889725" y="4806696"/>
              <a:ext cx="296562" cy="214019"/>
            </a:xfrm>
            <a:prstGeom prst="downArrow">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8" name="Down Arrow 7"/>
            <p:cNvSpPr/>
            <p:nvPr/>
          </p:nvSpPr>
          <p:spPr bwMode="auto">
            <a:xfrm>
              <a:off x="6380961" y="4806696"/>
              <a:ext cx="296562" cy="214019"/>
            </a:xfrm>
            <a:prstGeom prst="downArrow">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9" name="Down Arrow 8"/>
            <p:cNvSpPr/>
            <p:nvPr/>
          </p:nvSpPr>
          <p:spPr bwMode="auto">
            <a:xfrm>
              <a:off x="6890485" y="4806696"/>
              <a:ext cx="296562" cy="214019"/>
            </a:xfrm>
            <a:prstGeom prst="downArrow">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10" name="Down Arrow 9"/>
            <p:cNvSpPr/>
            <p:nvPr/>
          </p:nvSpPr>
          <p:spPr bwMode="auto">
            <a:xfrm>
              <a:off x="7369529" y="4806696"/>
              <a:ext cx="296562" cy="214019"/>
            </a:xfrm>
            <a:prstGeom prst="downArrow">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11" name="Down Arrow 10"/>
            <p:cNvSpPr/>
            <p:nvPr/>
          </p:nvSpPr>
          <p:spPr bwMode="auto">
            <a:xfrm>
              <a:off x="7980653" y="4806696"/>
              <a:ext cx="296562" cy="214019"/>
            </a:xfrm>
            <a:prstGeom prst="downArrow">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12" name="Left Arrow 11"/>
            <p:cNvSpPr/>
            <p:nvPr/>
          </p:nvSpPr>
          <p:spPr bwMode="auto">
            <a:xfrm>
              <a:off x="5049520" y="2834640"/>
              <a:ext cx="695960" cy="335280"/>
            </a:xfrm>
            <a:prstGeom prst="leftArrow">
              <a:avLst/>
            </a:prstGeom>
            <a:gradFill flip="none" rotWithShape="1">
              <a:gsLst>
                <a:gs pos="0">
                  <a:srgbClr val="FFEFD1"/>
                </a:gs>
                <a:gs pos="64999">
                  <a:srgbClr val="F0EBD5"/>
                </a:gs>
                <a:gs pos="100000">
                  <a:srgbClr val="D1C39F"/>
                </a:gs>
              </a:gsLst>
              <a:lin ang="0" scaled="0"/>
              <a:tileRect/>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13" name="Text Box 16"/>
            <p:cNvSpPr txBox="1">
              <a:spLocks noChangeArrowheads="1"/>
            </p:cNvSpPr>
            <p:nvPr/>
          </p:nvSpPr>
          <p:spPr bwMode="auto">
            <a:xfrm>
              <a:off x="5907200" y="1697664"/>
              <a:ext cx="1209880" cy="4359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Arial" pitchFamily="34" charset="0"/>
                  <a:cs typeface="Arial" pitchFamily="34" charset="0"/>
                </a:rPr>
                <a:t>Suction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6"/>
            <p:cNvSpPr txBox="1">
              <a:spLocks noChangeArrowheads="1"/>
            </p:cNvSpPr>
            <p:nvPr/>
          </p:nvSpPr>
          <p:spPr bwMode="auto">
            <a:xfrm>
              <a:off x="5709080" y="4425624"/>
              <a:ext cx="1987120" cy="2378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i="0" u="none" strike="noStrike" cap="none" normalizeH="0" baseline="0" dirty="0" smtClean="0">
                  <a:ln>
                    <a:noFill/>
                  </a:ln>
                  <a:solidFill>
                    <a:schemeClr val="tx1"/>
                  </a:solidFill>
                  <a:effectLst/>
                  <a:latin typeface="Calibri" pitchFamily="34" charset="0"/>
                  <a:ea typeface="Arial" pitchFamily="34" charset="0"/>
                  <a:cs typeface="Arial" pitchFamily="34" charset="0"/>
                </a:rPr>
                <a:t>Atmospheric Pressure</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16"/>
            <p:cNvSpPr txBox="1">
              <a:spLocks noChangeArrowheads="1"/>
            </p:cNvSpPr>
            <p:nvPr/>
          </p:nvSpPr>
          <p:spPr bwMode="auto">
            <a:xfrm>
              <a:off x="5861480" y="5416224"/>
              <a:ext cx="1148920" cy="283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Arial" pitchFamily="34" charset="0"/>
                  <a:cs typeface="Arial" pitchFamily="34" charset="0"/>
                </a:rPr>
                <a:t>TANK</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Controlling Pump Cavitation</a:t>
            </a:r>
            <a:endParaRPr lang="en-US" sz="1200" b="1" dirty="0" smtClean="0">
              <a:latin typeface="Calibri" pitchFamily="34" charset="0"/>
              <a:cs typeface="Calibri" pitchFamily="34" charset="0"/>
            </a:endParaRPr>
          </a:p>
        </p:txBody>
      </p:sp>
      <p:sp>
        <p:nvSpPr>
          <p:cNvPr id="9" name="Text Box 10"/>
          <p:cNvSpPr txBox="1">
            <a:spLocks noChangeArrowheads="1"/>
          </p:cNvSpPr>
          <p:nvPr/>
        </p:nvSpPr>
        <p:spPr bwMode="auto">
          <a:xfrm>
            <a:off x="512622" y="1399301"/>
            <a:ext cx="3629888" cy="4524315"/>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Keep suction line velocities low (below 1.2 m/s)</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Keep pump inlets lines as short as possible.</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Minimize the number of fittings in the inlet line.</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Mount the pump as close as possible to the reservoir.</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Use low pressure drop inlet filters of strainers.  Use indicating-type filters and strainers so that they can be replaced at proper intervals as they become dirty.</a:t>
            </a:r>
          </a:p>
        </p:txBody>
      </p:sp>
      <p:pic>
        <p:nvPicPr>
          <p:cNvPr id="135175" name="Picture 7" descr="http://www.dxpe.com/Gadgets/gadgets/images/Open_Lift.jpg"/>
          <p:cNvPicPr>
            <a:picLocks noChangeAspect="1" noChangeArrowheads="1"/>
          </p:cNvPicPr>
          <p:nvPr/>
        </p:nvPicPr>
        <p:blipFill>
          <a:blip r:embed="rId3" cstate="print"/>
          <a:srcRect/>
          <a:stretch>
            <a:fillRect/>
          </a:stretch>
        </p:blipFill>
        <p:spPr bwMode="auto">
          <a:xfrm>
            <a:off x="5281757" y="769909"/>
            <a:ext cx="3405044" cy="2895629"/>
          </a:xfrm>
          <a:prstGeom prst="rect">
            <a:avLst/>
          </a:prstGeom>
          <a:noFill/>
        </p:spPr>
      </p:pic>
      <p:pic>
        <p:nvPicPr>
          <p:cNvPr id="135180" name="Picture 12"/>
          <p:cNvPicPr>
            <a:picLocks noChangeAspect="1" noChangeArrowheads="1"/>
          </p:cNvPicPr>
          <p:nvPr/>
        </p:nvPicPr>
        <p:blipFill>
          <a:blip r:embed="rId4" cstate="print"/>
          <a:srcRect/>
          <a:stretch>
            <a:fillRect/>
          </a:stretch>
        </p:blipFill>
        <p:spPr bwMode="auto">
          <a:xfrm>
            <a:off x="7231642" y="2757054"/>
            <a:ext cx="1150254" cy="861580"/>
          </a:xfrm>
          <a:prstGeom prst="rect">
            <a:avLst/>
          </a:prstGeom>
          <a:noFill/>
          <a:ln w="9525">
            <a:noFill/>
            <a:miter lim="800000"/>
            <a:headEnd/>
            <a:tailEnd/>
          </a:ln>
          <a:effectLst/>
        </p:spPr>
      </p:pic>
      <p:graphicFrame>
        <p:nvGraphicFramePr>
          <p:cNvPr id="8" name="Object 7"/>
          <p:cNvGraphicFramePr>
            <a:graphicFrameLocks noChangeAspect="1"/>
          </p:cNvGraphicFramePr>
          <p:nvPr/>
        </p:nvGraphicFramePr>
        <p:xfrm>
          <a:off x="4476935" y="4322618"/>
          <a:ext cx="4099029" cy="921907"/>
        </p:xfrm>
        <a:graphic>
          <a:graphicData uri="http://schemas.openxmlformats.org/presentationml/2006/ole">
            <p:oleObj spid="_x0000_s137218" name="Equation" r:id="rId5" imgW="2145960" imgH="482400" progId="Equation.3">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Controlling Pump Cavitation</a:t>
            </a:r>
            <a:endParaRPr lang="en-US" sz="1200" b="1" dirty="0" smtClean="0">
              <a:latin typeface="Calibri" pitchFamily="34" charset="0"/>
              <a:cs typeface="Calibri" pitchFamily="34" charset="0"/>
            </a:endParaRPr>
          </a:p>
        </p:txBody>
      </p:sp>
      <p:sp>
        <p:nvSpPr>
          <p:cNvPr id="9" name="Text Box 10"/>
          <p:cNvSpPr txBox="1">
            <a:spLocks noChangeArrowheads="1"/>
          </p:cNvSpPr>
          <p:nvPr/>
        </p:nvSpPr>
        <p:spPr bwMode="auto">
          <a:xfrm>
            <a:off x="512621" y="1399301"/>
            <a:ext cx="3796143" cy="3277820"/>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Use the proper oil as recommended by the pump manufacturer.  </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Use proper control on oil temperature.  Operating oil temperature should be kept in the range of 50°C to 65°C to provide an optimum viscosity range and maximum resistance to liberation of air and the formation of vapor bubbles</a:t>
            </a:r>
          </a:p>
        </p:txBody>
      </p:sp>
      <p:pic>
        <p:nvPicPr>
          <p:cNvPr id="135175" name="Picture 7" descr="http://www.dxpe.com/Gadgets/gadgets/images/Open_Lift.jpg"/>
          <p:cNvPicPr>
            <a:picLocks noChangeAspect="1" noChangeArrowheads="1"/>
          </p:cNvPicPr>
          <p:nvPr/>
        </p:nvPicPr>
        <p:blipFill>
          <a:blip r:embed="rId3" cstate="print"/>
          <a:srcRect/>
          <a:stretch>
            <a:fillRect/>
          </a:stretch>
        </p:blipFill>
        <p:spPr bwMode="auto">
          <a:xfrm>
            <a:off x="5281757" y="769909"/>
            <a:ext cx="3405044" cy="2895629"/>
          </a:xfrm>
          <a:prstGeom prst="rect">
            <a:avLst/>
          </a:prstGeom>
          <a:noFill/>
        </p:spPr>
      </p:pic>
      <p:pic>
        <p:nvPicPr>
          <p:cNvPr id="135180" name="Picture 12"/>
          <p:cNvPicPr>
            <a:picLocks noChangeAspect="1" noChangeArrowheads="1"/>
          </p:cNvPicPr>
          <p:nvPr/>
        </p:nvPicPr>
        <p:blipFill>
          <a:blip r:embed="rId4" cstate="print"/>
          <a:srcRect/>
          <a:stretch>
            <a:fillRect/>
          </a:stretch>
        </p:blipFill>
        <p:spPr bwMode="auto">
          <a:xfrm>
            <a:off x="7231642" y="2757054"/>
            <a:ext cx="1150254" cy="861580"/>
          </a:xfrm>
          <a:prstGeom prst="rect">
            <a:avLst/>
          </a:prstGeom>
          <a:noFill/>
          <a:ln w="9525">
            <a:noFill/>
            <a:miter lim="800000"/>
            <a:headEnd/>
            <a:tailEnd/>
          </a:ln>
          <a:effectLst/>
        </p:spPr>
      </p:pic>
      <p:graphicFrame>
        <p:nvGraphicFramePr>
          <p:cNvPr id="8" name="Object 7"/>
          <p:cNvGraphicFramePr>
            <a:graphicFrameLocks noChangeAspect="1"/>
          </p:cNvGraphicFramePr>
          <p:nvPr/>
        </p:nvGraphicFramePr>
        <p:xfrm>
          <a:off x="5220855" y="4004688"/>
          <a:ext cx="3479800" cy="782637"/>
        </p:xfrm>
        <a:graphic>
          <a:graphicData uri="http://schemas.openxmlformats.org/presentationml/2006/ole">
            <p:oleObj spid="_x0000_s144386" name="Equation" r:id="rId5" imgW="2145960" imgH="482400" progId="Equation.3">
              <p:embed/>
            </p:oleObj>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Pump Selection</a:t>
            </a:r>
            <a:endParaRPr lang="en-US" sz="1200" b="1" dirty="0" smtClean="0">
              <a:latin typeface="Calibri" pitchFamily="34" charset="0"/>
              <a:cs typeface="Calibri" pitchFamily="34" charset="0"/>
            </a:endParaRPr>
          </a:p>
        </p:txBody>
      </p:sp>
      <p:sp>
        <p:nvSpPr>
          <p:cNvPr id="9" name="Text Box 10"/>
          <p:cNvSpPr txBox="1">
            <a:spLocks noChangeArrowheads="1"/>
          </p:cNvSpPr>
          <p:nvPr/>
        </p:nvSpPr>
        <p:spPr bwMode="auto">
          <a:xfrm>
            <a:off x="554183" y="1427010"/>
            <a:ext cx="7800107" cy="646331"/>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Select the actuator (hydraulic cylinder or motor) that is appropriate to the load encountered.</a:t>
            </a:r>
          </a:p>
        </p:txBody>
      </p:sp>
      <p:pic>
        <p:nvPicPr>
          <p:cNvPr id="10" name="Picture 2"/>
          <p:cNvPicPr>
            <a:picLocks noChangeAspect="1" noChangeArrowheads="1"/>
          </p:cNvPicPr>
          <p:nvPr/>
        </p:nvPicPr>
        <p:blipFill>
          <a:blip r:embed="rId2" cstate="print"/>
          <a:srcRect/>
          <a:stretch>
            <a:fillRect/>
          </a:stretch>
        </p:blipFill>
        <p:spPr bwMode="auto">
          <a:xfrm>
            <a:off x="986316" y="2189021"/>
            <a:ext cx="7267121" cy="4114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Pump Selection</a:t>
            </a:r>
            <a:endParaRPr lang="en-US" sz="1200" b="1" dirty="0" smtClean="0">
              <a:latin typeface="Calibri" pitchFamily="34" charset="0"/>
              <a:cs typeface="Calibri" pitchFamily="34" charset="0"/>
            </a:endParaRPr>
          </a:p>
        </p:txBody>
      </p:sp>
      <p:sp>
        <p:nvSpPr>
          <p:cNvPr id="9" name="Text Box 10"/>
          <p:cNvSpPr txBox="1">
            <a:spLocks noChangeArrowheads="1"/>
          </p:cNvSpPr>
          <p:nvPr/>
        </p:nvSpPr>
        <p:spPr bwMode="auto">
          <a:xfrm>
            <a:off x="554183" y="1427010"/>
            <a:ext cx="7800107" cy="1338828"/>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Determine the flow rate requirements.  This involves calculating the flow rate necessary to drive the actuator to move the load through a specified distance within a given time limit.</a:t>
            </a:r>
          </a:p>
          <a:p>
            <a:pPr marL="342900" indent="-342900">
              <a:spcBef>
                <a:spcPct val="50000"/>
              </a:spcBef>
              <a:buClr>
                <a:srgbClr val="FF0000"/>
              </a:buClr>
              <a:buSzPct val="120000"/>
              <a:buFont typeface="Wingdings" pitchFamily="2" charset="2"/>
              <a:buChar char="§"/>
            </a:pPr>
            <a:endParaRPr lang="en-US" baseline="0" dirty="0" smtClean="0">
              <a:latin typeface="Calibri" pitchFamily="34" charset="0"/>
              <a:cs typeface="Calibri"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958608" y="2410694"/>
            <a:ext cx="7267121" cy="4114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Pump Selection</a:t>
            </a:r>
            <a:endParaRPr lang="en-US" sz="1200" b="1" dirty="0" smtClean="0">
              <a:latin typeface="Calibri" pitchFamily="34" charset="0"/>
              <a:cs typeface="Calibri" pitchFamily="34" charset="0"/>
            </a:endParaRPr>
          </a:p>
        </p:txBody>
      </p:sp>
      <p:sp>
        <p:nvSpPr>
          <p:cNvPr id="9" name="Text Box 10"/>
          <p:cNvSpPr txBox="1">
            <a:spLocks noChangeArrowheads="1"/>
          </p:cNvSpPr>
          <p:nvPr/>
        </p:nvSpPr>
        <p:spPr bwMode="auto">
          <a:xfrm>
            <a:off x="554183" y="1427010"/>
            <a:ext cx="7800107" cy="1338828"/>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Select the system pressure.  This ties in with the actuator size and the magnitude of resistive forces produced by external loads on the system.  Also involved here the total amount of power to be delivered by the pump.</a:t>
            </a:r>
          </a:p>
          <a:p>
            <a:pPr marL="342900" indent="-342900">
              <a:spcBef>
                <a:spcPct val="50000"/>
              </a:spcBef>
              <a:buClr>
                <a:srgbClr val="FF0000"/>
              </a:buClr>
              <a:buSzPct val="120000"/>
              <a:buFont typeface="Wingdings" pitchFamily="2" charset="2"/>
              <a:buChar char="§"/>
            </a:pPr>
            <a:endParaRPr lang="en-US" baseline="0" dirty="0" smtClean="0">
              <a:latin typeface="Calibri" pitchFamily="34" charset="0"/>
              <a:cs typeface="Calibri"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958608" y="2410694"/>
            <a:ext cx="7267121" cy="4114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Pump Selection</a:t>
            </a:r>
            <a:endParaRPr lang="en-US" sz="1200" b="1" dirty="0" smtClean="0">
              <a:latin typeface="Calibri" pitchFamily="34" charset="0"/>
              <a:cs typeface="Calibri" pitchFamily="34" charset="0"/>
            </a:endParaRPr>
          </a:p>
        </p:txBody>
      </p:sp>
      <p:sp>
        <p:nvSpPr>
          <p:cNvPr id="9" name="Text Box 10"/>
          <p:cNvSpPr txBox="1">
            <a:spLocks noChangeArrowheads="1"/>
          </p:cNvSpPr>
          <p:nvPr/>
        </p:nvSpPr>
        <p:spPr bwMode="auto">
          <a:xfrm>
            <a:off x="554183" y="1427010"/>
            <a:ext cx="7800107" cy="1061829"/>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Determine the pump speed and select the prime mover.  This together with the flow rate calculation, determines the pump size (volumetric displacement)</a:t>
            </a:r>
          </a:p>
          <a:p>
            <a:pPr marL="342900" indent="-342900">
              <a:spcBef>
                <a:spcPct val="50000"/>
              </a:spcBef>
              <a:buClr>
                <a:srgbClr val="FF0000"/>
              </a:buClr>
              <a:buSzPct val="120000"/>
              <a:buFont typeface="Wingdings" pitchFamily="2" charset="2"/>
              <a:buChar char="§"/>
            </a:pPr>
            <a:endParaRPr lang="en-US" baseline="0" dirty="0" smtClean="0">
              <a:latin typeface="Calibri" pitchFamily="34" charset="0"/>
              <a:cs typeface="Calibri"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958608" y="2410694"/>
            <a:ext cx="7267121" cy="4114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Pump Selection</a:t>
            </a:r>
            <a:endParaRPr lang="en-US" sz="1200" b="1" dirty="0" smtClean="0">
              <a:latin typeface="Calibri" pitchFamily="34" charset="0"/>
              <a:cs typeface="Calibri" pitchFamily="34" charset="0"/>
            </a:endParaRPr>
          </a:p>
        </p:txBody>
      </p:sp>
      <p:sp>
        <p:nvSpPr>
          <p:cNvPr id="9" name="Text Box 10"/>
          <p:cNvSpPr txBox="1">
            <a:spLocks noChangeArrowheads="1"/>
          </p:cNvSpPr>
          <p:nvPr/>
        </p:nvSpPr>
        <p:spPr bwMode="auto">
          <a:xfrm>
            <a:off x="554183" y="1427010"/>
            <a:ext cx="7800107" cy="1061829"/>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Select the pump type based on the application  (gear, vane or piston pump, and fixed or variable displacement)</a:t>
            </a:r>
          </a:p>
          <a:p>
            <a:pPr marL="342900" indent="-342900">
              <a:spcBef>
                <a:spcPct val="50000"/>
              </a:spcBef>
              <a:buClr>
                <a:srgbClr val="FF0000"/>
              </a:buClr>
              <a:buSzPct val="120000"/>
              <a:buFont typeface="Wingdings" pitchFamily="2" charset="2"/>
              <a:buChar char="§"/>
            </a:pPr>
            <a:endParaRPr lang="en-US" baseline="0" dirty="0" smtClean="0">
              <a:latin typeface="Calibri" pitchFamily="34" charset="0"/>
              <a:cs typeface="Calibri"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958608" y="2410694"/>
            <a:ext cx="7267121" cy="4114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Pump Selection</a:t>
            </a:r>
            <a:endParaRPr lang="en-US" sz="1200" b="1" dirty="0" smtClean="0">
              <a:latin typeface="Calibri" pitchFamily="34" charset="0"/>
              <a:cs typeface="Calibri" pitchFamily="34" charset="0"/>
            </a:endParaRPr>
          </a:p>
        </p:txBody>
      </p:sp>
      <p:sp>
        <p:nvSpPr>
          <p:cNvPr id="9" name="Text Box 10"/>
          <p:cNvSpPr txBox="1">
            <a:spLocks noChangeArrowheads="1"/>
          </p:cNvSpPr>
          <p:nvPr/>
        </p:nvSpPr>
        <p:spPr bwMode="auto">
          <a:xfrm>
            <a:off x="554183" y="1427010"/>
            <a:ext cx="7800107" cy="1061829"/>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Select the reservoir and the associated plumbing, including piping, </a:t>
            </a:r>
            <a:r>
              <a:rPr lang="en-US" baseline="0" dirty="0" err="1" smtClean="0">
                <a:latin typeface="Calibri" pitchFamily="34" charset="0"/>
                <a:cs typeface="Calibri" pitchFamily="34" charset="0"/>
              </a:rPr>
              <a:t>valving</a:t>
            </a:r>
            <a:r>
              <a:rPr lang="en-US" baseline="0" dirty="0" smtClean="0">
                <a:latin typeface="Calibri" pitchFamily="34" charset="0"/>
                <a:cs typeface="Calibri" pitchFamily="34" charset="0"/>
              </a:rPr>
              <a:t>, filters and strainers, and other miscellaneous components.</a:t>
            </a:r>
          </a:p>
          <a:p>
            <a:pPr marL="342900" indent="-342900">
              <a:spcBef>
                <a:spcPct val="50000"/>
              </a:spcBef>
              <a:buClr>
                <a:srgbClr val="FF0000"/>
              </a:buClr>
              <a:buSzPct val="120000"/>
              <a:buFont typeface="Wingdings" pitchFamily="2" charset="2"/>
              <a:buChar char="§"/>
            </a:pPr>
            <a:endParaRPr lang="en-US" baseline="0" dirty="0" smtClean="0">
              <a:latin typeface="Calibri" pitchFamily="34" charset="0"/>
              <a:cs typeface="Calibri"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958608" y="2410694"/>
            <a:ext cx="7267121" cy="4114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Pump Selection</a:t>
            </a:r>
            <a:endParaRPr lang="en-US" sz="1200" b="1" dirty="0" smtClean="0">
              <a:latin typeface="Calibri" pitchFamily="34" charset="0"/>
              <a:cs typeface="Calibri" pitchFamily="34" charset="0"/>
            </a:endParaRPr>
          </a:p>
        </p:txBody>
      </p:sp>
      <p:sp>
        <p:nvSpPr>
          <p:cNvPr id="9" name="Text Box 10"/>
          <p:cNvSpPr txBox="1">
            <a:spLocks noChangeArrowheads="1"/>
          </p:cNvSpPr>
          <p:nvPr/>
        </p:nvSpPr>
        <p:spPr bwMode="auto">
          <a:xfrm>
            <a:off x="554183" y="1427010"/>
            <a:ext cx="7800107" cy="1338828"/>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Consider factors such as pump noise levels, power loss, need for a heat exchanger due to generated heat, pump wear and scheduled maintenance service to provide a desired life of the total system.</a:t>
            </a:r>
          </a:p>
          <a:p>
            <a:pPr marL="342900" indent="-342900">
              <a:spcBef>
                <a:spcPct val="50000"/>
              </a:spcBef>
              <a:buClr>
                <a:srgbClr val="FF0000"/>
              </a:buClr>
              <a:buSzPct val="120000"/>
              <a:buFont typeface="Wingdings" pitchFamily="2" charset="2"/>
              <a:buChar char="§"/>
            </a:pPr>
            <a:endParaRPr lang="en-US" baseline="0" dirty="0" smtClean="0">
              <a:latin typeface="Calibri" pitchFamily="34" charset="0"/>
              <a:cs typeface="Calibri"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958608" y="2410694"/>
            <a:ext cx="7267121" cy="4114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054" y="191511"/>
            <a:ext cx="8229600" cy="916853"/>
          </a:xfrm>
        </p:spPr>
        <p:txBody>
          <a:bodyPr/>
          <a:lstStyle/>
          <a:p>
            <a:pPr eaLnBrk="1" hangingPunct="1"/>
            <a:r>
              <a:rPr lang="en-US" sz="2800" b="1" dirty="0" smtClean="0">
                <a:latin typeface="Calibri" pitchFamily="34" charset="0"/>
                <a:cs typeface="Calibri" pitchFamily="34" charset="0"/>
              </a:rPr>
              <a:t>Pump Selection</a:t>
            </a:r>
            <a:endParaRPr lang="en-US" sz="1200" b="1" dirty="0" smtClean="0">
              <a:latin typeface="Calibri" pitchFamily="34" charset="0"/>
              <a:cs typeface="Calibri" pitchFamily="34" charset="0"/>
            </a:endParaRPr>
          </a:p>
        </p:txBody>
      </p:sp>
      <p:sp>
        <p:nvSpPr>
          <p:cNvPr id="9" name="Text Box 10"/>
          <p:cNvSpPr txBox="1">
            <a:spLocks noChangeArrowheads="1"/>
          </p:cNvSpPr>
          <p:nvPr/>
        </p:nvSpPr>
        <p:spPr bwMode="auto">
          <a:xfrm>
            <a:off x="554183" y="1427010"/>
            <a:ext cx="7800107" cy="784830"/>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Calculate the overall cost of the system.</a:t>
            </a:r>
          </a:p>
          <a:p>
            <a:pPr marL="342900" indent="-342900">
              <a:spcBef>
                <a:spcPct val="50000"/>
              </a:spcBef>
              <a:buClr>
                <a:srgbClr val="FF0000"/>
              </a:buClr>
              <a:buSzPct val="120000"/>
              <a:buFont typeface="Wingdings" pitchFamily="2" charset="2"/>
              <a:buChar char="§"/>
            </a:pPr>
            <a:endParaRPr lang="en-US" baseline="0" dirty="0" smtClean="0">
              <a:latin typeface="Calibri" pitchFamily="34" charset="0"/>
              <a:cs typeface="Calibri"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958608" y="2410694"/>
            <a:ext cx="7267121" cy="4114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274638"/>
            <a:ext cx="7010400" cy="1143000"/>
          </a:xfrm>
        </p:spPr>
        <p:txBody>
          <a:bodyPr/>
          <a:lstStyle/>
          <a:p>
            <a:pPr eaLnBrk="1" hangingPunct="1"/>
            <a:r>
              <a:rPr lang="en-US" sz="2800" b="1" dirty="0" smtClean="0">
                <a:latin typeface="Calibri" pitchFamily="34" charset="0"/>
                <a:cs typeface="Calibri" pitchFamily="34" charset="0"/>
              </a:rPr>
              <a:t>Piston Pump Operation</a:t>
            </a:r>
            <a:endParaRPr lang="en-US" sz="1200" b="1" dirty="0" smtClean="0">
              <a:latin typeface="Calibri" pitchFamily="34" charset="0"/>
              <a:cs typeface="Calibri" pitchFamily="34" charset="0"/>
            </a:endParaRPr>
          </a:p>
        </p:txBody>
      </p:sp>
      <p:sp>
        <p:nvSpPr>
          <p:cNvPr id="3075" name="Text Box 10"/>
          <p:cNvSpPr txBox="1">
            <a:spLocks noChangeArrowheads="1"/>
          </p:cNvSpPr>
          <p:nvPr/>
        </p:nvSpPr>
        <p:spPr bwMode="auto">
          <a:xfrm>
            <a:off x="471713" y="1309914"/>
            <a:ext cx="4085773" cy="4108817"/>
          </a:xfrm>
          <a:prstGeom prst="rect">
            <a:avLst/>
          </a:prstGeom>
          <a:noFill/>
          <a:ln w="9525">
            <a:noFill/>
            <a:miter lim="800000"/>
            <a:headEnd/>
            <a:tailEnd/>
          </a:ln>
        </p:spPr>
        <p:txBody>
          <a:bodyPr wrap="square">
            <a:spAutoFit/>
          </a:bodyPr>
          <a:lstStyle/>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Piston movement to the left creates a partial vacuum in the pump cavity, causing check valve 2 to close and check valve 1 to open.  This  allows atmospheric pressure to push the fluid out of the oil tank and into the pump cavity through the inlet line.  Flow continues as long as the piston is moving to the left</a:t>
            </a:r>
          </a:p>
          <a:p>
            <a:pPr marL="342900" indent="-342900">
              <a:spcBef>
                <a:spcPct val="50000"/>
              </a:spcBef>
              <a:buClr>
                <a:srgbClr val="FF0000"/>
              </a:buClr>
              <a:buSzPct val="120000"/>
              <a:buFont typeface="Wingdings" pitchFamily="2" charset="2"/>
              <a:buChar char="§"/>
            </a:pPr>
            <a:r>
              <a:rPr lang="en-US" baseline="0" dirty="0" smtClean="0">
                <a:latin typeface="Calibri" pitchFamily="34" charset="0"/>
                <a:cs typeface="Calibri" pitchFamily="34" charset="0"/>
              </a:rPr>
              <a:t>When the piston stops at the end of the stroke, pressure in the cavity increases, causing check valve 1 to close.  This pressure may not be sufficient to open valve 2, though.</a:t>
            </a:r>
          </a:p>
        </p:txBody>
      </p:sp>
      <p:grpSp>
        <p:nvGrpSpPr>
          <p:cNvPr id="24" name="Group 23"/>
          <p:cNvGrpSpPr/>
          <p:nvPr/>
        </p:nvGrpSpPr>
        <p:grpSpPr>
          <a:xfrm>
            <a:off x="4574148" y="1364808"/>
            <a:ext cx="4140000" cy="5040000"/>
            <a:chOff x="4574148" y="1364808"/>
            <a:chExt cx="4140000" cy="5040000"/>
          </a:xfrm>
        </p:grpSpPr>
        <p:pic>
          <p:nvPicPr>
            <p:cNvPr id="5" name="Picture 4"/>
            <p:cNvPicPr/>
            <p:nvPr/>
          </p:nvPicPr>
          <p:blipFill>
            <a:blip r:embed="rId2" cstate="print"/>
            <a:srcRect/>
            <a:stretch>
              <a:fillRect/>
            </a:stretch>
          </p:blipFill>
          <p:spPr bwMode="auto">
            <a:xfrm>
              <a:off x="4574148" y="1364808"/>
              <a:ext cx="4140000" cy="5040000"/>
            </a:xfrm>
            <a:prstGeom prst="rect">
              <a:avLst/>
            </a:prstGeom>
            <a:noFill/>
            <a:ln w="9525">
              <a:noFill/>
              <a:miter lim="800000"/>
              <a:headEnd/>
              <a:tailEnd/>
            </a:ln>
          </p:spPr>
        </p:pic>
        <p:sp>
          <p:nvSpPr>
            <p:cNvPr id="6" name="Down Arrow 5"/>
            <p:cNvSpPr/>
            <p:nvPr/>
          </p:nvSpPr>
          <p:spPr bwMode="auto">
            <a:xfrm>
              <a:off x="5889725" y="4806696"/>
              <a:ext cx="296562" cy="214019"/>
            </a:xfrm>
            <a:prstGeom prst="downArrow">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7" name="Down Arrow 6"/>
            <p:cNvSpPr/>
            <p:nvPr/>
          </p:nvSpPr>
          <p:spPr bwMode="auto">
            <a:xfrm>
              <a:off x="6380961" y="4806696"/>
              <a:ext cx="296562" cy="214019"/>
            </a:xfrm>
            <a:prstGeom prst="downArrow">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8" name="Down Arrow 7"/>
            <p:cNvSpPr/>
            <p:nvPr/>
          </p:nvSpPr>
          <p:spPr bwMode="auto">
            <a:xfrm>
              <a:off x="6890485" y="4806696"/>
              <a:ext cx="296562" cy="214019"/>
            </a:xfrm>
            <a:prstGeom prst="downArrow">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9" name="Down Arrow 8"/>
            <p:cNvSpPr/>
            <p:nvPr/>
          </p:nvSpPr>
          <p:spPr bwMode="auto">
            <a:xfrm>
              <a:off x="7369529" y="4806696"/>
              <a:ext cx="296562" cy="214019"/>
            </a:xfrm>
            <a:prstGeom prst="downArrow">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10" name="Down Arrow 9"/>
            <p:cNvSpPr/>
            <p:nvPr/>
          </p:nvSpPr>
          <p:spPr bwMode="auto">
            <a:xfrm>
              <a:off x="7980653" y="4806696"/>
              <a:ext cx="296562" cy="214019"/>
            </a:xfrm>
            <a:prstGeom prst="downArrow">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11" name="Left Arrow 10"/>
            <p:cNvSpPr/>
            <p:nvPr/>
          </p:nvSpPr>
          <p:spPr bwMode="auto">
            <a:xfrm>
              <a:off x="6238240" y="2844800"/>
              <a:ext cx="695960" cy="335280"/>
            </a:xfrm>
            <a:prstGeom prst="leftArrow">
              <a:avLst/>
            </a:prstGeom>
            <a:gradFill flip="none" rotWithShape="1">
              <a:gsLst>
                <a:gs pos="0">
                  <a:srgbClr val="FFEFD1"/>
                </a:gs>
                <a:gs pos="64999">
                  <a:srgbClr val="F0EBD5"/>
                </a:gs>
                <a:gs pos="100000">
                  <a:srgbClr val="D1C39F"/>
                </a:gs>
              </a:gsLst>
              <a:lin ang="0" scaled="0"/>
              <a:tileRect/>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13" name="Text Box 16"/>
            <p:cNvSpPr txBox="1">
              <a:spLocks noChangeArrowheads="1"/>
            </p:cNvSpPr>
            <p:nvPr/>
          </p:nvSpPr>
          <p:spPr bwMode="auto">
            <a:xfrm>
              <a:off x="5709080" y="4425624"/>
              <a:ext cx="1987120" cy="2378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Atmospheric</a:t>
              </a:r>
              <a:r>
                <a:rPr kumimoji="0" lang="en-US" sz="1400" b="1" i="0" u="none" strike="noStrike" cap="none" normalizeH="0" dirty="0" smtClean="0">
                  <a:ln>
                    <a:noFill/>
                  </a:ln>
                  <a:solidFill>
                    <a:schemeClr val="tx1"/>
                  </a:solidFill>
                  <a:effectLst/>
                  <a:latin typeface="Calibri" pitchFamily="34" charset="0"/>
                  <a:ea typeface="Arial" pitchFamily="34" charset="0"/>
                  <a:cs typeface="Arial" pitchFamily="34" charset="0"/>
                </a:rPr>
                <a:t> </a:t>
              </a:r>
              <a:r>
                <a:rPr kumimoji="0" lang="en-US" sz="1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pressure</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6"/>
            <p:cNvSpPr txBox="1">
              <a:spLocks noChangeArrowheads="1"/>
            </p:cNvSpPr>
            <p:nvPr/>
          </p:nvSpPr>
          <p:spPr bwMode="auto">
            <a:xfrm>
              <a:off x="5861480" y="5416224"/>
              <a:ext cx="1148920" cy="283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Arial" pitchFamily="34" charset="0"/>
                  <a:cs typeface="Arial" pitchFamily="34" charset="0"/>
                </a:rPr>
                <a:t>TANK</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 name="Straight Arrow Connector 16"/>
            <p:cNvCxnSpPr/>
            <p:nvPr/>
          </p:nvCxnSpPr>
          <p:spPr bwMode="auto">
            <a:xfrm flipV="1">
              <a:off x="7568565" y="5701666"/>
              <a:ext cx="177165" cy="116204"/>
            </a:xfrm>
            <a:prstGeom prst="straightConnector1">
              <a:avLst/>
            </a:prstGeom>
            <a:ln w="28575">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bwMode="auto">
            <a:xfrm flipH="1" flipV="1">
              <a:off x="7861935" y="5695316"/>
              <a:ext cx="154305" cy="135254"/>
            </a:xfrm>
            <a:prstGeom prst="straightConnector1">
              <a:avLst/>
            </a:prstGeom>
            <a:ln w="28575">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bwMode="auto">
            <a:xfrm flipV="1">
              <a:off x="7797165" y="5698491"/>
              <a:ext cx="0" cy="160019"/>
            </a:xfrm>
            <a:prstGeom prst="straightConnector1">
              <a:avLst/>
            </a:prstGeom>
            <a:ln w="28575">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p:nvPr/>
          </p:nvCxnSpPr>
          <p:spPr bwMode="auto">
            <a:xfrm flipV="1">
              <a:off x="7799094" y="4551698"/>
              <a:ext cx="0" cy="350502"/>
            </a:xfrm>
            <a:prstGeom prst="straightConnector1">
              <a:avLst/>
            </a:prstGeom>
            <a:ln w="28575">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bwMode="auto">
            <a:xfrm flipV="1">
              <a:off x="7799094" y="3865898"/>
              <a:ext cx="0" cy="350502"/>
            </a:xfrm>
            <a:prstGeom prst="straightConnector1">
              <a:avLst/>
            </a:prstGeom>
            <a:ln w="28575">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bwMode="auto">
            <a:xfrm flipV="1">
              <a:off x="7885454" y="3393440"/>
              <a:ext cx="95226" cy="167640"/>
            </a:xfrm>
            <a:prstGeom prst="straightConnector1">
              <a:avLst/>
            </a:prstGeom>
            <a:ln w="28575">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p:nvPr/>
          </p:nvCxnSpPr>
          <p:spPr bwMode="auto">
            <a:xfrm flipH="1" flipV="1">
              <a:off x="7621294" y="3403582"/>
              <a:ext cx="95226" cy="167640"/>
            </a:xfrm>
            <a:prstGeom prst="straightConnector1">
              <a:avLst/>
            </a:prstGeom>
            <a:ln w="28575">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bwMode="auto">
            <a:xfrm flipV="1">
              <a:off x="7788934" y="5151138"/>
              <a:ext cx="0" cy="350502"/>
            </a:xfrm>
            <a:prstGeom prst="straightConnector1">
              <a:avLst/>
            </a:prstGeom>
            <a:ln w="28575">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39" name="Text Box 16"/>
            <p:cNvSpPr txBox="1">
              <a:spLocks noChangeArrowheads="1"/>
            </p:cNvSpPr>
            <p:nvPr/>
          </p:nvSpPr>
          <p:spPr bwMode="auto">
            <a:xfrm>
              <a:off x="6919571" y="1416812"/>
              <a:ext cx="1610475" cy="2552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High Pressure Outlet</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16"/>
            <p:cNvSpPr txBox="1">
              <a:spLocks noChangeArrowheads="1"/>
            </p:cNvSpPr>
            <p:nvPr/>
          </p:nvSpPr>
          <p:spPr bwMode="auto">
            <a:xfrm>
              <a:off x="4920955" y="2879851"/>
              <a:ext cx="1270840" cy="281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Arial" pitchFamily="34" charset="0"/>
                  <a:cs typeface="Arial" pitchFamily="34" charset="0"/>
                </a:rPr>
                <a:t>Suction</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3000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3000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093F6D65B2584397CFF4B93E8FECB8" ma:contentTypeVersion="0" ma:contentTypeDescription="Create a new document." ma:contentTypeScope="" ma:versionID="13feef87c4c488fad9426ddd1bdab5ce">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685197-7B20-4756-8FBB-67677C6B90A5}"/>
</file>

<file path=customXml/itemProps2.xml><?xml version="1.0" encoding="utf-8"?>
<ds:datastoreItem xmlns:ds="http://schemas.openxmlformats.org/officeDocument/2006/customXml" ds:itemID="{E8D75DDF-F14B-4458-BE4E-75710FBE0B75}"/>
</file>

<file path=customXml/itemProps3.xml><?xml version="1.0" encoding="utf-8"?>
<ds:datastoreItem xmlns:ds="http://schemas.openxmlformats.org/officeDocument/2006/customXml" ds:itemID="{55B16F4F-DD92-4FFD-BBF4-A521977BAC1D}"/>
</file>

<file path=docProps/app.xml><?xml version="1.0" encoding="utf-8"?>
<Properties xmlns="http://schemas.openxmlformats.org/officeDocument/2006/extended-properties" xmlns:vt="http://schemas.openxmlformats.org/officeDocument/2006/docPropsVTypes">
  <TotalTime>6309</TotalTime>
  <Words>5350</Words>
  <Application>Microsoft Office PowerPoint</Application>
  <PresentationFormat>On-screen Show (4:3)</PresentationFormat>
  <Paragraphs>408</Paragraphs>
  <Slides>89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91" baseType="lpstr">
      <vt:lpstr>Default Design</vt:lpstr>
      <vt:lpstr>Equation</vt:lpstr>
      <vt:lpstr>Hydraulic Pumps</vt:lpstr>
      <vt:lpstr>Midterm Exam  Wednesday 3 April, 2013</vt:lpstr>
      <vt:lpstr>Introduction</vt:lpstr>
      <vt:lpstr>Positive Displacement Pumps</vt:lpstr>
      <vt:lpstr>Slide 5</vt:lpstr>
      <vt:lpstr>Dynamic Pumps</vt:lpstr>
      <vt:lpstr>Advantages of Positive Displacement Pumps for Fluid Power Applications</vt:lpstr>
      <vt:lpstr>Piston Pump Operation</vt:lpstr>
      <vt:lpstr>Piston Pump Operation</vt:lpstr>
      <vt:lpstr>Piston Pump Operation</vt:lpstr>
      <vt:lpstr>Dynamic Pumps</vt:lpstr>
      <vt:lpstr>Dynamic Pumps</vt:lpstr>
      <vt:lpstr>Positive Displacement Pumps</vt:lpstr>
      <vt:lpstr>Positive Displacement Pumps</vt:lpstr>
      <vt:lpstr>Positive Displacement Pumps</vt:lpstr>
      <vt:lpstr>Gear Pump: External Gear Pumps</vt:lpstr>
      <vt:lpstr>Gear Pump: Volumetric Displacement and Theoretical Flow Rate</vt:lpstr>
      <vt:lpstr>Gear Pump: Volumetric Displacement and Theoretical Flow Rate</vt:lpstr>
      <vt:lpstr>Gear Pump: Volumetric Displacement and Theoretical Flow Rate</vt:lpstr>
      <vt:lpstr>Gear Pump: Volumetric Efficiency</vt:lpstr>
      <vt:lpstr>Gear Pump: Volumetric Efficiency</vt:lpstr>
      <vt:lpstr>Gear Pump: Volumetric Efficiency</vt:lpstr>
      <vt:lpstr>Gear Pump: Volumetric Efficiency</vt:lpstr>
      <vt:lpstr>Slide 24</vt:lpstr>
      <vt:lpstr>Gear Pump: Volumetric Efficiency</vt:lpstr>
      <vt:lpstr>Example Gear Pump: Mizuhata Miniature Gear Pump</vt:lpstr>
      <vt:lpstr>Gear Pump: Helical and Herringbone Gear</vt:lpstr>
      <vt:lpstr>Gear Pump: Helical and Herringbone Gear</vt:lpstr>
      <vt:lpstr>Internal Gear Pump</vt:lpstr>
      <vt:lpstr>Internal Gear Pump</vt:lpstr>
      <vt:lpstr>Internal Gear Pump</vt:lpstr>
      <vt:lpstr>Gerotor Pump</vt:lpstr>
      <vt:lpstr>Screw Pump</vt:lpstr>
      <vt:lpstr>Screw Pump</vt:lpstr>
      <vt:lpstr>Lobe Pump</vt:lpstr>
      <vt:lpstr>Vane Pump</vt:lpstr>
      <vt:lpstr>Vane Pump</vt:lpstr>
      <vt:lpstr>Vane Pump:  Volumetric Displacement</vt:lpstr>
      <vt:lpstr>Vane Pump:  Volumetric Displacement</vt:lpstr>
      <vt:lpstr>Pressure Compensated Vane Pump</vt:lpstr>
      <vt:lpstr>Pressure Compensated Vane Pump</vt:lpstr>
      <vt:lpstr>Flow –Rate Pressure Curve of a Pressure Compensated Vane Pump</vt:lpstr>
      <vt:lpstr>Pressure Compensated Vane Pump</vt:lpstr>
      <vt:lpstr>Balanced Vane Pump</vt:lpstr>
      <vt:lpstr>Balanced Vane Pump</vt:lpstr>
      <vt:lpstr>Balanced Vane Pump</vt:lpstr>
      <vt:lpstr>Balanced Vane Pump</vt:lpstr>
      <vt:lpstr>Piston Pump Types</vt:lpstr>
      <vt:lpstr>Piston Pump Types</vt:lpstr>
      <vt:lpstr>Axial Piston Pump (Bent Axis Pump)</vt:lpstr>
      <vt:lpstr>Axial Piston Pump (Bent Axis Pump)</vt:lpstr>
      <vt:lpstr>Volumetric Displacement and Theoretical Flow Rate</vt:lpstr>
      <vt:lpstr>Radial Piston Types</vt:lpstr>
      <vt:lpstr>Volumetric Displacement and Theoretical Flow Rate</vt:lpstr>
      <vt:lpstr>Pump Performance</vt:lpstr>
      <vt:lpstr>Pump Performance</vt:lpstr>
      <vt:lpstr>Volumetric Efficiency</vt:lpstr>
      <vt:lpstr>Mechanical Efficiency</vt:lpstr>
      <vt:lpstr>Overall Efficiency</vt:lpstr>
      <vt:lpstr>Pump Performance Curves</vt:lpstr>
      <vt:lpstr>Pump Performance Curves</vt:lpstr>
      <vt:lpstr>Pump Performance Curves</vt:lpstr>
      <vt:lpstr>Overall Efficiency</vt:lpstr>
      <vt:lpstr>Pump Performance Comparison Factors</vt:lpstr>
      <vt:lpstr>Pump Noise</vt:lpstr>
      <vt:lpstr>Sound Intensity Levels (dB)</vt:lpstr>
      <vt:lpstr>Sound Intensity Levels (dB)</vt:lpstr>
      <vt:lpstr>Control of Pump Noise</vt:lpstr>
      <vt:lpstr>Noise levels for Various Pumps</vt:lpstr>
      <vt:lpstr>Pump Heads Suction Head and Discharge Head</vt:lpstr>
      <vt:lpstr>Suction Head and Discharge Head</vt:lpstr>
      <vt:lpstr> Suction and Discharge Head </vt:lpstr>
      <vt:lpstr> Suction and Discharge Head</vt:lpstr>
      <vt:lpstr> Suction and Discharge Head </vt:lpstr>
      <vt:lpstr> Suction and Discharge Head </vt:lpstr>
      <vt:lpstr>Cavitation</vt:lpstr>
      <vt:lpstr> Net Positive Suction Head </vt:lpstr>
      <vt:lpstr>Pump Cavitation</vt:lpstr>
      <vt:lpstr>Pump Cavitation</vt:lpstr>
      <vt:lpstr>Controlling Pump Cavitation</vt:lpstr>
      <vt:lpstr>Controlling Pump Cavitation</vt:lpstr>
      <vt:lpstr>Pump Selection</vt:lpstr>
      <vt:lpstr>Pump Selection</vt:lpstr>
      <vt:lpstr>Pump Selection</vt:lpstr>
      <vt:lpstr>Pump Selection</vt:lpstr>
      <vt:lpstr>Pump Selection</vt:lpstr>
      <vt:lpstr>Pump Selection</vt:lpstr>
      <vt:lpstr>Pump Selection</vt:lpstr>
      <vt:lpstr>Pump Selection</vt:lpstr>
    </vt:vector>
  </TitlesOfParts>
  <Company>uk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Graphics</dc:title>
  <dc:creator>Aopen11</dc:creator>
  <cp:lastModifiedBy>Kilani</cp:lastModifiedBy>
  <cp:revision>654</cp:revision>
  <dcterms:created xsi:type="dcterms:W3CDTF">2006-05-19T04:56:34Z</dcterms:created>
  <dcterms:modified xsi:type="dcterms:W3CDTF">2013-11-05T08:52:40Z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0x0101002E093F6D65B2584397CFF4B93E8FECB8</vt:lpwstr>
  </property>
</Properties>
</file>