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8" r:id="rId15"/>
    <p:sldId id="271" r:id="rId16"/>
    <p:sldId id="272" r:id="rId17"/>
    <p:sldId id="279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18-Mar-14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Chapter 4</a:t>
            </a:r>
            <a:br>
              <a:rPr lang="en-US" sz="3200" dirty="0"/>
            </a:b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to Automation 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2895600" y="3581400"/>
            <a:ext cx="3581400" cy="1066800"/>
          </a:xfrm>
        </p:spPr>
        <p:txBody>
          <a:bodyPr>
            <a:normAutofit/>
          </a:bodyPr>
          <a:lstStyle/>
          <a:p>
            <a:r>
              <a:rPr lang="en-US" sz="2500" dirty="0" smtClean="0"/>
              <a:t>Dr. Osama Al-</a:t>
            </a:r>
            <a:r>
              <a:rPr lang="en-US" sz="2500" dirty="0" err="1" smtClean="0"/>
              <a:t>Habahbah</a:t>
            </a:r>
            <a:endParaRPr lang="en-US" sz="25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24000" y="228600"/>
            <a:ext cx="6172200" cy="106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University of Jordan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500" b="1" dirty="0" err="1" smtClean="0">
                <a:solidFill>
                  <a:srgbClr val="002060"/>
                </a:solidFill>
              </a:rPr>
              <a:t>Mechatronics</a:t>
            </a:r>
            <a:r>
              <a:rPr lang="en-US" sz="2500" b="1" dirty="0" smtClean="0">
                <a:solidFill>
                  <a:srgbClr val="002060"/>
                </a:solidFill>
              </a:rPr>
              <a:t> Engineering Department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762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"/>
          <p:cNvSpPr>
            <a:spLocks noChangeArrowheads="1"/>
          </p:cNvSpPr>
          <p:nvPr/>
        </p:nvSpPr>
        <p:spPr bwMode="auto">
          <a:xfrm>
            <a:off x="1258888" y="1773238"/>
            <a:ext cx="15113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/>
              <a:t>Controller </a:t>
            </a:r>
          </a:p>
        </p:txBody>
      </p:sp>
      <p:sp>
        <p:nvSpPr>
          <p:cNvPr id="5123" name="Rectangle 21"/>
          <p:cNvSpPr>
            <a:spLocks noChangeArrowheads="1"/>
          </p:cNvSpPr>
          <p:nvPr/>
        </p:nvSpPr>
        <p:spPr bwMode="auto">
          <a:xfrm>
            <a:off x="3635375" y="1773238"/>
            <a:ext cx="15113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/>
              <a:t>Actuator</a:t>
            </a:r>
          </a:p>
        </p:txBody>
      </p:sp>
      <p:sp>
        <p:nvSpPr>
          <p:cNvPr id="5124" name="Rectangle 22"/>
          <p:cNvSpPr>
            <a:spLocks noChangeArrowheads="1"/>
          </p:cNvSpPr>
          <p:nvPr/>
        </p:nvSpPr>
        <p:spPr bwMode="auto">
          <a:xfrm>
            <a:off x="3886200" y="3048000"/>
            <a:ext cx="1752600" cy="665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 smtClean="0"/>
              <a:t>Feedback </a:t>
            </a:r>
          </a:p>
          <a:p>
            <a:pPr algn="ctr"/>
            <a:r>
              <a:rPr lang="en-US" sz="2400" dirty="0" smtClean="0"/>
              <a:t>sensor</a:t>
            </a:r>
            <a:endParaRPr lang="en-US" sz="2400" dirty="0"/>
          </a:p>
        </p:txBody>
      </p:sp>
      <p:sp>
        <p:nvSpPr>
          <p:cNvPr id="5125" name="Rectangle 23"/>
          <p:cNvSpPr>
            <a:spLocks noChangeArrowheads="1"/>
          </p:cNvSpPr>
          <p:nvPr/>
        </p:nvSpPr>
        <p:spPr bwMode="auto">
          <a:xfrm>
            <a:off x="6011863" y="1773238"/>
            <a:ext cx="15113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/>
              <a:t>process</a:t>
            </a:r>
          </a:p>
        </p:txBody>
      </p:sp>
      <p:sp>
        <p:nvSpPr>
          <p:cNvPr id="5126" name="Line 24"/>
          <p:cNvSpPr>
            <a:spLocks noChangeShapeType="1"/>
          </p:cNvSpPr>
          <p:nvPr/>
        </p:nvSpPr>
        <p:spPr bwMode="auto">
          <a:xfrm>
            <a:off x="684213" y="198913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Line 25"/>
          <p:cNvSpPr>
            <a:spLocks noChangeShapeType="1"/>
          </p:cNvSpPr>
          <p:nvPr/>
        </p:nvSpPr>
        <p:spPr bwMode="auto">
          <a:xfrm>
            <a:off x="7596188" y="198913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26"/>
          <p:cNvSpPr>
            <a:spLocks noChangeShapeType="1"/>
          </p:cNvSpPr>
          <p:nvPr/>
        </p:nvSpPr>
        <p:spPr bwMode="auto">
          <a:xfrm>
            <a:off x="5292725" y="1989138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Line 27"/>
          <p:cNvSpPr>
            <a:spLocks noChangeShapeType="1"/>
          </p:cNvSpPr>
          <p:nvPr/>
        </p:nvSpPr>
        <p:spPr bwMode="auto">
          <a:xfrm>
            <a:off x="2916238" y="19891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Line 28"/>
          <p:cNvSpPr>
            <a:spLocks noChangeShapeType="1"/>
          </p:cNvSpPr>
          <p:nvPr/>
        </p:nvSpPr>
        <p:spPr bwMode="auto">
          <a:xfrm>
            <a:off x="7812088" y="1989138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Line 29"/>
          <p:cNvSpPr>
            <a:spLocks noChangeShapeType="1"/>
          </p:cNvSpPr>
          <p:nvPr/>
        </p:nvSpPr>
        <p:spPr bwMode="auto">
          <a:xfrm flipH="1">
            <a:off x="5651500" y="3357563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Line 30"/>
          <p:cNvSpPr>
            <a:spLocks noChangeShapeType="1"/>
          </p:cNvSpPr>
          <p:nvPr/>
        </p:nvSpPr>
        <p:spPr bwMode="auto">
          <a:xfrm flipH="1">
            <a:off x="2195513" y="3357563"/>
            <a:ext cx="165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Line 31"/>
          <p:cNvSpPr>
            <a:spLocks noChangeShapeType="1"/>
          </p:cNvSpPr>
          <p:nvPr/>
        </p:nvSpPr>
        <p:spPr bwMode="auto">
          <a:xfrm flipV="1">
            <a:off x="2195513" y="2349500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Text Box 32"/>
          <p:cNvSpPr txBox="1">
            <a:spLocks noChangeArrowheads="1"/>
          </p:cNvSpPr>
          <p:nvPr/>
        </p:nvSpPr>
        <p:spPr bwMode="auto">
          <a:xfrm>
            <a:off x="31750" y="1844675"/>
            <a:ext cx="11874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/>
              <a:t>Input parameter AKA </a:t>
            </a:r>
            <a:endParaRPr lang="en-US" sz="1600" dirty="0" smtClean="0"/>
          </a:p>
          <a:p>
            <a:pPr eaLnBrk="1" hangingPunct="1">
              <a:spcBef>
                <a:spcPct val="50000"/>
              </a:spcBef>
            </a:pPr>
            <a:r>
              <a:rPr lang="en-US" sz="1600" dirty="0" smtClean="0"/>
              <a:t>(</a:t>
            </a:r>
            <a:r>
              <a:rPr lang="en-US" sz="1600" dirty="0"/>
              <a:t>set </a:t>
            </a:r>
            <a:r>
              <a:rPr lang="en-US" sz="1600" dirty="0" smtClean="0"/>
              <a:t>point)</a:t>
            </a:r>
            <a:endParaRPr lang="en-US" sz="1600" dirty="0"/>
          </a:p>
        </p:txBody>
      </p:sp>
      <p:sp>
        <p:nvSpPr>
          <p:cNvPr id="5135" name="Text Box 33"/>
          <p:cNvSpPr txBox="1">
            <a:spLocks noChangeArrowheads="1"/>
          </p:cNvSpPr>
          <p:nvPr/>
        </p:nvSpPr>
        <p:spPr bwMode="auto">
          <a:xfrm>
            <a:off x="8101013" y="1773238"/>
            <a:ext cx="1042987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Output </a:t>
            </a:r>
          </a:p>
          <a:p>
            <a:pPr eaLnBrk="1" hangingPunct="1">
              <a:spcBef>
                <a:spcPct val="50000"/>
              </a:spcBef>
            </a:pPr>
            <a:r>
              <a:rPr lang="en-US"/>
              <a:t>variable</a:t>
            </a:r>
          </a:p>
        </p:txBody>
      </p:sp>
      <p:sp>
        <p:nvSpPr>
          <p:cNvPr id="5136" name="Rectangle 34"/>
          <p:cNvSpPr>
            <a:spLocks noChangeArrowheads="1"/>
          </p:cNvSpPr>
          <p:nvPr/>
        </p:nvSpPr>
        <p:spPr bwMode="auto">
          <a:xfrm>
            <a:off x="395288" y="4379913"/>
            <a:ext cx="838993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Example of input: desired thermostat setting in a home temperature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control system.</a:t>
            </a:r>
          </a:p>
          <a:p>
            <a:pPr eaLnBrk="0" hangingPunct="0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7" name="Rectangle 35"/>
          <p:cNvSpPr>
            <a:spLocks noChangeArrowheads="1"/>
          </p:cNvSpPr>
          <p:nvPr/>
        </p:nvSpPr>
        <p:spPr bwMode="auto">
          <a:xfrm>
            <a:off x="468313" y="549275"/>
            <a:ext cx="3529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Feedback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control system</a:t>
            </a:r>
          </a:p>
        </p:txBody>
      </p:sp>
    </p:spTree>
    <p:extLst>
      <p:ext uri="{BB962C8B-B14F-4D97-AF65-F5344CB8AC3E}">
        <p14:creationId xmlns:p14="http://schemas.microsoft.com/office/powerpoint/2010/main" xmlns="" val="499278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214313" y="920889"/>
            <a:ext cx="8929687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Do you control the input or the output?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controller reduces the difference between the input and the output (by adjusting the output using the actuator )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Open loop Control System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Disadvantage: Not the right “adjustment ”maybe done 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Advantage : Cheaper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1384300" y="3914775"/>
            <a:ext cx="15113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Controller </a:t>
            </a: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3644900" y="3914775"/>
            <a:ext cx="15113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Actuator</a:t>
            </a: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5876925" y="3914775"/>
            <a:ext cx="15113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process</a:t>
            </a: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152400" y="3962400"/>
            <a:ext cx="685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input</a:t>
            </a: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7964488" y="3770313"/>
            <a:ext cx="8747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Output </a:t>
            </a:r>
          </a:p>
          <a:p>
            <a:r>
              <a:rPr lang="en-US" dirty="0"/>
              <a:t>variable</a:t>
            </a:r>
          </a:p>
        </p:txBody>
      </p:sp>
      <p:sp>
        <p:nvSpPr>
          <p:cNvPr id="6152" name="Line 11"/>
          <p:cNvSpPr>
            <a:spLocks noChangeShapeType="1"/>
          </p:cNvSpPr>
          <p:nvPr/>
        </p:nvSpPr>
        <p:spPr bwMode="auto">
          <a:xfrm>
            <a:off x="763588" y="4130675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12"/>
          <p:cNvSpPr>
            <a:spLocks noChangeShapeType="1"/>
          </p:cNvSpPr>
          <p:nvPr/>
        </p:nvSpPr>
        <p:spPr bwMode="auto">
          <a:xfrm>
            <a:off x="7391400" y="413067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3"/>
          <p:cNvSpPr>
            <a:spLocks noChangeShapeType="1"/>
          </p:cNvSpPr>
          <p:nvPr/>
        </p:nvSpPr>
        <p:spPr bwMode="auto">
          <a:xfrm>
            <a:off x="5229225" y="413067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14"/>
          <p:cNvSpPr>
            <a:spLocks noChangeShapeType="1"/>
          </p:cNvSpPr>
          <p:nvPr/>
        </p:nvSpPr>
        <p:spPr bwMode="auto">
          <a:xfrm>
            <a:off x="2995613" y="4130675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35"/>
          <p:cNvSpPr>
            <a:spLocks noChangeArrowheads="1"/>
          </p:cNvSpPr>
          <p:nvPr/>
        </p:nvSpPr>
        <p:spPr bwMode="auto">
          <a:xfrm>
            <a:off x="468312" y="304800"/>
            <a:ext cx="46370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Feedback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control system</a:t>
            </a:r>
          </a:p>
        </p:txBody>
      </p:sp>
    </p:spTree>
    <p:extLst>
      <p:ext uri="{BB962C8B-B14F-4D97-AF65-F5344CB8AC3E}">
        <p14:creationId xmlns:p14="http://schemas.microsoft.com/office/powerpoint/2010/main" xmlns="" val="2380385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228600" y="1371600"/>
            <a:ext cx="8736012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4.2.1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Safety Monitoring 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Automation serves to reduce hazard at the work place.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This is accomplished by designing the automation system for safety.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Safety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monitoring capability of the automated system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protects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human workers as well as the equipment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Sensors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used to track the system’s operation and identify unsafe conditions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388" y="533400"/>
            <a:ext cx="495808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4.2 Advanced Automation Functions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240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381000" y="1231880"/>
            <a:ext cx="81534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  <a:tabLst>
                <a:tab pos="685800" algn="l"/>
              </a:tabLs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safety monitoring system may responds to these conditions by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  <a:tabLst>
                <a:tab pos="685800" algn="l"/>
              </a:tabLst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•"/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Stopping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system.</a:t>
            </a:r>
          </a:p>
          <a:p>
            <a:pPr>
              <a:lnSpc>
                <a:spcPct val="150000"/>
              </a:lnSpc>
              <a:buFontTx/>
              <a:buChar char="•"/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Sounding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 alarm.</a:t>
            </a:r>
          </a:p>
          <a:p>
            <a:pPr>
              <a:lnSpc>
                <a:spcPct val="150000"/>
              </a:lnSpc>
              <a:buFontTx/>
              <a:buChar char="•"/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Reduction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operation speed.</a:t>
            </a:r>
          </a:p>
          <a:p>
            <a:pPr>
              <a:lnSpc>
                <a:spcPct val="150000"/>
              </a:lnSpc>
              <a:buFontTx/>
              <a:buChar char="•"/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Taking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corrective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actions; (most sophisticated).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685800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124200" y="391180"/>
            <a:ext cx="30780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Safety Monitoring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76522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073289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Sensors used for safety monitory include:</a:t>
            </a:r>
          </a:p>
          <a:p>
            <a:pPr>
              <a:lnSpc>
                <a:spcPct val="150000"/>
              </a:lnSpc>
              <a:tabLst>
                <a:tab pos="685800" algn="l"/>
              </a:tabLst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1- Limit switches to detect proper positioning of a part in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workholding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device .</a:t>
            </a:r>
          </a:p>
          <a:p>
            <a:pPr>
              <a:lnSpc>
                <a:spcPct val="150000"/>
              </a:lnSpc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2- Photoelectric sensors triggered by the interruption of a light beam; (presence detector).</a:t>
            </a:r>
          </a:p>
          <a:p>
            <a:pPr>
              <a:lnSpc>
                <a:spcPct val="150000"/>
              </a:lnSpc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3- Temperature sensor.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4- Heat or smoke detectors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5- Pressure-sensitive floor pads to detect intruders.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6- Machine vision systems for surveillance.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24200" y="391180"/>
            <a:ext cx="30780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Safety Monitoring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250825" y="228601"/>
            <a:ext cx="8664575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lnSpc>
                <a:spcPct val="150000"/>
              </a:lnSpc>
              <a:tabLst>
                <a:tab pos="685800" algn="l"/>
              </a:tabLs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4.2.2 Maintenance and Repair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Diagnostics</a:t>
            </a:r>
          </a:p>
          <a:p>
            <a:pPr marL="342900" indent="-342900">
              <a:lnSpc>
                <a:spcPct val="150000"/>
              </a:lnSpc>
              <a:tabLst>
                <a:tab pos="685800" algn="l"/>
              </a:tabLst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tabLst>
                <a:tab pos="685800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They have three modes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operation:</a:t>
            </a:r>
          </a:p>
          <a:p>
            <a:pPr marL="342900" indent="-342900">
              <a:lnSpc>
                <a:spcPct val="150000"/>
              </a:lnSpc>
              <a:tabLst>
                <a:tab pos="685800" algn="l"/>
              </a:tabLst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  <a:tabLst>
                <a:tab pos="685800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Status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monitoring: current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system parameters.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tabLst>
                <a:tab pos="685800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Failure diagnostics: detects malfunctions and identifies the causes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failure.</a:t>
            </a:r>
          </a:p>
          <a:p>
            <a:pPr marL="342900" indent="-342900">
              <a:lnSpc>
                <a:spcPct val="150000"/>
              </a:lnSpc>
              <a:tabLst>
                <a:tab pos="685800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Recommendation of repair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procedure: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using artificial intelligence to suggest repair steps</a:t>
            </a:r>
          </a:p>
        </p:txBody>
      </p:sp>
    </p:spTree>
    <p:extLst>
      <p:ext uri="{BB962C8B-B14F-4D97-AF65-F5344CB8AC3E}">
        <p14:creationId xmlns:p14="http://schemas.microsoft.com/office/powerpoint/2010/main" xmlns="" val="11134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250825" y="404813"/>
            <a:ext cx="852646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4.2.3 Error Detection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recovery</a:t>
            </a:r>
          </a:p>
          <a:p>
            <a:pPr>
              <a:lnSpc>
                <a:spcPct val="150000"/>
              </a:lnSpc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case of a malfunction, the control computer automatically takes corrective action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055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457200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Production system errors:</a:t>
            </a:r>
          </a:p>
          <a:p>
            <a:pPr>
              <a:lnSpc>
                <a:spcPct val="150000"/>
              </a:lnSpc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1- Random errors: due to the stochastic nature of the process.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2- Systematic errors: result from some assignable cause, such as change in raw material properties.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3- Aberrations: deviations resulting from either equipment failure or human mistake.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 possible errors should be anticipated in order to specify the proper sensors and software to detect them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228600" y="276285"/>
            <a:ext cx="8740775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lnSpc>
                <a:spcPct val="150000"/>
              </a:lnSpc>
              <a:tabLst>
                <a:tab pos="685800" algn="l"/>
              </a:tabLst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Types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Error recovery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strategies (by level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urgency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342900" indent="-342900">
              <a:lnSpc>
                <a:spcPct val="150000"/>
              </a:lnSpc>
              <a:tabLst>
                <a:tab pos="685800" algn="l"/>
              </a:tabLst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  <a:tabLst>
                <a:tab pos="685800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Make adjustments at the end of the current work cycle.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Make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adjustments during the current cycle.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Stop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process to invoke (call up) corrective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action; (automatic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action).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tabLst>
                <a:tab pos="68580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Stop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process and call for help, If automation is not able to fix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it;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(manual action).</a:t>
            </a:r>
          </a:p>
          <a:p>
            <a:pPr marL="342900" indent="-342900" eaLnBrk="0" hangingPunct="0">
              <a:lnSpc>
                <a:spcPct val="150000"/>
              </a:lnSpc>
              <a:tabLst>
                <a:tab pos="685800" algn="l"/>
              </a:tabLst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626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2771775" y="1196975"/>
            <a:ext cx="3024188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Enterprise level</a:t>
            </a: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2771775" y="2133600"/>
            <a:ext cx="3024188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Plant level</a:t>
            </a:r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2771775" y="3141663"/>
            <a:ext cx="3024188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Cell or system level </a:t>
            </a:r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2771775" y="4076700"/>
            <a:ext cx="3024188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Machine level </a:t>
            </a:r>
          </a:p>
        </p:txBody>
      </p:sp>
      <p:sp>
        <p:nvSpPr>
          <p:cNvPr id="12295" name="Rectangle 9"/>
          <p:cNvSpPr>
            <a:spLocks noChangeArrowheads="1"/>
          </p:cNvSpPr>
          <p:nvPr/>
        </p:nvSpPr>
        <p:spPr bwMode="auto">
          <a:xfrm>
            <a:off x="2771775" y="5013325"/>
            <a:ext cx="3024188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Device level </a:t>
            </a:r>
          </a:p>
        </p:txBody>
      </p:sp>
      <p:sp>
        <p:nvSpPr>
          <p:cNvPr id="12296" name="Line 10"/>
          <p:cNvSpPr>
            <a:spLocks noChangeShapeType="1"/>
          </p:cNvSpPr>
          <p:nvPr/>
        </p:nvSpPr>
        <p:spPr bwMode="auto">
          <a:xfrm>
            <a:off x="3995738" y="17732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11"/>
          <p:cNvSpPr>
            <a:spLocks noChangeShapeType="1"/>
          </p:cNvSpPr>
          <p:nvPr/>
        </p:nvSpPr>
        <p:spPr bwMode="auto">
          <a:xfrm>
            <a:off x="3924300" y="27082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12"/>
          <p:cNvSpPr>
            <a:spLocks noChangeShapeType="1"/>
          </p:cNvSpPr>
          <p:nvPr/>
        </p:nvSpPr>
        <p:spPr bwMode="auto">
          <a:xfrm>
            <a:off x="3924300" y="37163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3"/>
          <p:cNvSpPr>
            <a:spLocks noChangeShapeType="1"/>
          </p:cNvSpPr>
          <p:nvPr/>
        </p:nvSpPr>
        <p:spPr bwMode="auto">
          <a:xfrm>
            <a:off x="3924300" y="46529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4"/>
          <p:cNvSpPr>
            <a:spLocks noChangeShapeType="1"/>
          </p:cNvSpPr>
          <p:nvPr/>
        </p:nvSpPr>
        <p:spPr bwMode="auto">
          <a:xfrm flipV="1">
            <a:off x="4356100" y="17732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5"/>
          <p:cNvSpPr>
            <a:spLocks noChangeShapeType="1"/>
          </p:cNvSpPr>
          <p:nvPr/>
        </p:nvSpPr>
        <p:spPr bwMode="auto">
          <a:xfrm flipV="1">
            <a:off x="4356100" y="27082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6"/>
          <p:cNvSpPr>
            <a:spLocks noChangeShapeType="1"/>
          </p:cNvSpPr>
          <p:nvPr/>
        </p:nvSpPr>
        <p:spPr bwMode="auto">
          <a:xfrm flipV="1">
            <a:off x="4356100" y="37163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7"/>
          <p:cNvSpPr>
            <a:spLocks noChangeShapeType="1"/>
          </p:cNvSpPr>
          <p:nvPr/>
        </p:nvSpPr>
        <p:spPr bwMode="auto">
          <a:xfrm flipV="1">
            <a:off x="4356100" y="46529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Text Box 18"/>
          <p:cNvSpPr txBox="1">
            <a:spLocks noChangeArrowheads="1"/>
          </p:cNvSpPr>
          <p:nvPr/>
        </p:nvSpPr>
        <p:spPr bwMode="auto">
          <a:xfrm>
            <a:off x="2124075" y="1268413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12305" name="Text Box 19"/>
          <p:cNvSpPr txBox="1">
            <a:spLocks noChangeArrowheads="1"/>
          </p:cNvSpPr>
          <p:nvPr/>
        </p:nvSpPr>
        <p:spPr bwMode="auto">
          <a:xfrm>
            <a:off x="2124075" y="220503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12306" name="Text Box 20"/>
          <p:cNvSpPr txBox="1">
            <a:spLocks noChangeArrowheads="1"/>
          </p:cNvSpPr>
          <p:nvPr/>
        </p:nvSpPr>
        <p:spPr bwMode="auto">
          <a:xfrm>
            <a:off x="2127250" y="3213100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3</a:t>
            </a:r>
          </a:p>
        </p:txBody>
      </p:sp>
      <p:sp>
        <p:nvSpPr>
          <p:cNvPr id="12307" name="Text Box 21"/>
          <p:cNvSpPr txBox="1">
            <a:spLocks noChangeArrowheads="1"/>
          </p:cNvSpPr>
          <p:nvPr/>
        </p:nvSpPr>
        <p:spPr bwMode="auto">
          <a:xfrm>
            <a:off x="2127250" y="41497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2</a:t>
            </a:r>
          </a:p>
        </p:txBody>
      </p:sp>
      <p:sp>
        <p:nvSpPr>
          <p:cNvPr id="12308" name="Text Box 22"/>
          <p:cNvSpPr txBox="1">
            <a:spLocks noChangeArrowheads="1"/>
          </p:cNvSpPr>
          <p:nvPr/>
        </p:nvSpPr>
        <p:spPr bwMode="auto">
          <a:xfrm>
            <a:off x="2124075" y="5084763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3" name="Rectangle 2"/>
          <p:cNvSpPr/>
          <p:nvPr/>
        </p:nvSpPr>
        <p:spPr>
          <a:xfrm>
            <a:off x="234125" y="381000"/>
            <a:ext cx="50752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4.3 Levels of Automation (Hierarchy)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161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43" y="475752"/>
            <a:ext cx="8229600" cy="54403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/>
              <a:t>Automation</a:t>
            </a:r>
            <a:r>
              <a:rPr lang="en-US" sz="2400" dirty="0" smtClean="0"/>
              <a:t> is the technology by which a process or procedure is accomplished without human assistance.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1130162" y="3202661"/>
            <a:ext cx="1295400" cy="701482"/>
            <a:chOff x="1143000" y="3108520"/>
            <a:chExt cx="1295400" cy="527388"/>
          </a:xfrm>
        </p:grpSpPr>
        <p:sp>
          <p:nvSpPr>
            <p:cNvPr id="10" name="Rounded Rectangle 9"/>
            <p:cNvSpPr/>
            <p:nvPr/>
          </p:nvSpPr>
          <p:spPr>
            <a:xfrm>
              <a:off x="1143000" y="3108520"/>
              <a:ext cx="1295400" cy="4616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19200" y="3174243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Power</a:t>
              </a:r>
              <a:endParaRPr lang="en-US" sz="2400" b="1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11062" y="4854369"/>
            <a:ext cx="4495800" cy="697015"/>
            <a:chOff x="2667000" y="3722584"/>
            <a:chExt cx="4495800" cy="697015"/>
          </a:xfrm>
        </p:grpSpPr>
        <p:sp>
          <p:nvSpPr>
            <p:cNvPr id="12" name="Rounded Rectangle 11"/>
            <p:cNvSpPr/>
            <p:nvPr/>
          </p:nvSpPr>
          <p:spPr>
            <a:xfrm>
              <a:off x="2667000" y="3722584"/>
              <a:ext cx="3429000" cy="69701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812472" y="3810000"/>
              <a:ext cx="43503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Program of Instructions</a:t>
              </a:r>
              <a:endParaRPr lang="en-US" sz="2400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716732" y="4824109"/>
            <a:ext cx="3051464" cy="697015"/>
            <a:chOff x="3273136" y="5042415"/>
            <a:chExt cx="3051464" cy="697015"/>
          </a:xfrm>
        </p:grpSpPr>
        <p:sp>
          <p:nvSpPr>
            <p:cNvPr id="17" name="Rounded Rectangle 16"/>
            <p:cNvSpPr/>
            <p:nvPr/>
          </p:nvSpPr>
          <p:spPr>
            <a:xfrm>
              <a:off x="3273136" y="5042415"/>
              <a:ext cx="2365664" cy="69701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429000" y="5181600"/>
              <a:ext cx="2895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Control System</a:t>
              </a:r>
              <a:endParaRPr lang="en-US" sz="2400" b="1" dirty="0"/>
            </a:p>
          </p:txBody>
        </p:sp>
      </p:grpSp>
      <p:cxnSp>
        <p:nvCxnSpPr>
          <p:cNvPr id="23" name="Straight Arrow Connector 22"/>
          <p:cNvCxnSpPr/>
          <p:nvPr/>
        </p:nvCxnSpPr>
        <p:spPr>
          <a:xfrm>
            <a:off x="2590800" y="3509692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140062" y="3223068"/>
            <a:ext cx="4318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Automation Implementation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343400" y="5172616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872596" y="3684733"/>
            <a:ext cx="1214004" cy="9634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3810000" y="3684733"/>
            <a:ext cx="1143000" cy="9634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362200" y="152400"/>
            <a:ext cx="45557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to Automation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50944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152401" y="816487"/>
            <a:ext cx="8839199" cy="588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Enterprise Level: Marketing, Sales, Accounting, Design, Research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Planning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Corporate information system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Plant Level: Production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systems (shop floor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control,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quality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control,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order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processing,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inventory control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Cell or System Level: Manufacturing system,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groups of machines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e.g. Production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Machine Level: Individual machines (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PLC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CNC, Robots)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Device Level: Sensors, Actuators, other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hardware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elements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4125" y="381000"/>
            <a:ext cx="50752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4.3 Levels of Automation (Hierarchy)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443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601" y="1677183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Power to operate the process.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Instructions Program.</a:t>
            </a:r>
            <a:endParaRPr lang="en-US" sz="24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Control System to actuate the instructions.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478395" y="5592280"/>
            <a:ext cx="2235476" cy="918416"/>
            <a:chOff x="368771" y="5307142"/>
            <a:chExt cx="2235476" cy="918416"/>
          </a:xfrm>
        </p:grpSpPr>
        <p:sp>
          <p:nvSpPr>
            <p:cNvPr id="8" name="Rounded Rectangle 7"/>
            <p:cNvSpPr/>
            <p:nvPr/>
          </p:nvSpPr>
          <p:spPr>
            <a:xfrm>
              <a:off x="615300" y="5307142"/>
              <a:ext cx="1746900" cy="9184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8771" y="5394561"/>
              <a:ext cx="22354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Program of Instructions  </a:t>
              </a:r>
              <a:endParaRPr lang="en-US" sz="2400" b="1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121765" y="5592280"/>
            <a:ext cx="2235476" cy="934153"/>
            <a:chOff x="2803712" y="5395491"/>
            <a:chExt cx="2235476" cy="934153"/>
          </a:xfrm>
        </p:grpSpPr>
        <p:sp>
          <p:nvSpPr>
            <p:cNvPr id="17" name="Rounded Rectangle 16"/>
            <p:cNvSpPr/>
            <p:nvPr/>
          </p:nvSpPr>
          <p:spPr>
            <a:xfrm>
              <a:off x="3048000" y="5395491"/>
              <a:ext cx="1746900" cy="9184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803712" y="5498647"/>
              <a:ext cx="22354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Control</a:t>
              </a:r>
            </a:p>
            <a:p>
              <a:pPr algn="ctr"/>
              <a:r>
                <a:rPr lang="en-US" sz="2400" b="1" dirty="0" smtClean="0"/>
                <a:t> System</a:t>
              </a:r>
              <a:endParaRPr lang="en-US" sz="2400" b="1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668350" y="3821847"/>
            <a:ext cx="2235476" cy="918416"/>
            <a:chOff x="126724" y="4038600"/>
            <a:chExt cx="2235476" cy="918416"/>
          </a:xfrm>
        </p:grpSpPr>
        <p:sp>
          <p:nvSpPr>
            <p:cNvPr id="19" name="Rounded Rectangle 18"/>
            <p:cNvSpPr/>
            <p:nvPr/>
          </p:nvSpPr>
          <p:spPr>
            <a:xfrm>
              <a:off x="404630" y="4038600"/>
              <a:ext cx="1746900" cy="9184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6724" y="4267200"/>
              <a:ext cx="22354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Power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711541" y="5609340"/>
            <a:ext cx="2235476" cy="918416"/>
            <a:chOff x="2267462" y="4191000"/>
            <a:chExt cx="2235476" cy="918416"/>
          </a:xfrm>
        </p:grpSpPr>
        <p:sp>
          <p:nvSpPr>
            <p:cNvPr id="18" name="Rounded Rectangle 17"/>
            <p:cNvSpPr/>
            <p:nvPr/>
          </p:nvSpPr>
          <p:spPr>
            <a:xfrm>
              <a:off x="2528047" y="4191000"/>
              <a:ext cx="1746900" cy="9184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267462" y="4410185"/>
              <a:ext cx="22354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Process</a:t>
              </a:r>
              <a:endParaRPr lang="en-US" sz="2400" b="1" dirty="0"/>
            </a:p>
          </p:txBody>
        </p:sp>
      </p:grpSp>
      <p:cxnSp>
        <p:nvCxnSpPr>
          <p:cNvPr id="34" name="Straight Arrow Connector 33"/>
          <p:cNvCxnSpPr/>
          <p:nvPr/>
        </p:nvCxnSpPr>
        <p:spPr>
          <a:xfrm>
            <a:off x="6786088" y="48768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7794617" y="6051488"/>
            <a:ext cx="968383" cy="170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257800" y="5828525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5257800" y="6110934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2590800" y="6036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596133" y="4050447"/>
            <a:ext cx="427126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1596133" y="4050447"/>
            <a:ext cx="2241" cy="14359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4239503" y="4512112"/>
            <a:ext cx="162789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4239503" y="4512112"/>
            <a:ext cx="0" cy="9742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09600" y="762000"/>
            <a:ext cx="581030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4.1 Basic Elements of an Automated System 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534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772400" cy="6397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4.1.1 Power to Accomplish the Automated Process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alibri" pitchFamily="34" charset="0"/>
              <a:buChar char="●"/>
            </a:pPr>
            <a:r>
              <a:rPr lang="en-US" sz="2400" dirty="0"/>
              <a:t> </a:t>
            </a:r>
            <a:r>
              <a:rPr lang="en-US" sz="2400" dirty="0" smtClean="0"/>
              <a:t>The principal source of automation power is electricity, that is due to: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 Availability.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Moderate cost.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Ease of conversion to other forms of energy ,such as mechanical,thermal, and hydraulic.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Ability of data storage and transmission.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Ability of storage in batteries to be used anywhere.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85416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976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4.1.2 Program of Instructions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It defines the actions performed by an automated process.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u="sng" dirty="0" smtClean="0"/>
              <a:t>Work Cycle Programs: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the simplest example is the control of a furnace temperature(process </a:t>
            </a:r>
            <a:r>
              <a:rPr lang="en-US" sz="2400" dirty="0"/>
              <a:t>parameter) at a specified value(one step</a:t>
            </a:r>
            <a:r>
              <a:rPr lang="en-US" sz="2400" dirty="0" smtClean="0"/>
              <a:t>).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More complicated example: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Load the part into the production machine.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Perform the process(such as cutting ,stamping,….)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Unload the part.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28216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1" dirty="0" smtClean="0"/>
              <a:t>Disadvantages of using Hardware Components to Control Work Cycles (such as timers , cams , relays ,….. 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Their design and fabrication is time consuming.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Not flexible.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Can’t interface with computer.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04135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250825" y="333375"/>
            <a:ext cx="8524875" cy="611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342900" indent="-342900">
              <a:lnSpc>
                <a:spcPct val="150000"/>
              </a:lnSpc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Decision – Making in the Programmed Work Cycle</a:t>
            </a:r>
          </a:p>
          <a:p>
            <a:pPr marL="342900" indent="-342900">
              <a:lnSpc>
                <a:spcPct val="150000"/>
              </a:lnSpc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Process input         process parameter </a:t>
            </a:r>
          </a:p>
          <a:p>
            <a:pPr marL="342900" indent="-342900">
              <a:lnSpc>
                <a:spcPct val="150000"/>
              </a:lnSpc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Process output       process variable</a:t>
            </a:r>
          </a:p>
          <a:p>
            <a:pPr marL="342900" indent="-342900">
              <a:lnSpc>
                <a:spcPct val="150000"/>
              </a:lnSpc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Work cycle has two features :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Number and Sequence of processing steps:</a:t>
            </a:r>
          </a:p>
          <a:p>
            <a:pPr marL="800100" lvl="1" indent="-342900">
              <a:lnSpc>
                <a:spcPct val="150000"/>
              </a:lnSpc>
              <a:buFontTx/>
              <a:buChar char="•"/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Load.</a:t>
            </a:r>
          </a:p>
          <a:p>
            <a:pPr marL="800100" lvl="1" indent="-342900">
              <a:lnSpc>
                <a:spcPct val="150000"/>
              </a:lnSpc>
              <a:buFontTx/>
              <a:buChar char="•"/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Process.</a:t>
            </a:r>
          </a:p>
          <a:p>
            <a:pPr marL="800100" lvl="1" indent="-342900">
              <a:lnSpc>
                <a:spcPct val="150000"/>
              </a:lnSpc>
              <a:buFontTx/>
              <a:buChar char="•"/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Unload.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The process parameters change in each step Open/close (discrete)</a:t>
            </a:r>
          </a:p>
          <a:p>
            <a:pPr marL="342900" indent="-342900">
              <a:lnSpc>
                <a:spcPct val="150000"/>
              </a:lnSpc>
              <a:tabLst>
                <a:tab pos="457200" algn="l"/>
              </a:tabLs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Lower temperature/higher temperature (continuous ).</a:t>
            </a:r>
          </a:p>
          <a:p>
            <a:pPr marL="342900" indent="-342900" eaLnBrk="0" hangingPunct="0">
              <a:lnSpc>
                <a:spcPct val="150000"/>
              </a:lnSpc>
              <a:tabLst>
                <a:tab pos="457200" algn="l"/>
              </a:tabLst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Line 5"/>
          <p:cNvSpPr>
            <a:spLocks noChangeShapeType="1"/>
          </p:cNvSpPr>
          <p:nvPr/>
        </p:nvSpPr>
        <p:spPr bwMode="auto">
          <a:xfrm>
            <a:off x="2124075" y="12684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2195513" y="17732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0289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250825" y="333375"/>
            <a:ext cx="84963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Possible Cases of variation in work cycle are: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1- Operator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interaction with the program of instructions, such as ATM machine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2- Different part or product styles processed by the system; such as a welding robot dealing with more than one car model at the same assembly line (batch production or flexible automation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3- Variations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starting work units; (They are not consistent); such as sand castings prior to machining, adjustments might be needed for individual pieces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2001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395288" y="487363"/>
            <a:ext cx="8064500" cy="392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4.1.3 Control System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control system executes the program of instructions to accomplish the defined function.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Automated System Controls: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1- Closed-loop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AKA.(feedback control system)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2- Open-loop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control system.</a:t>
            </a:r>
          </a:p>
          <a:p>
            <a:pPr eaLnBrk="0" hangingPunct="0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1281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2C1DB888C805498739F74CAC3DD313" ma:contentTypeVersion="0" ma:contentTypeDescription="Create a new document." ma:contentTypeScope="" ma:versionID="ad2a74d943e047cc181316e1d34e97f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34f8c0c0eabdc6c42b2f987c760c0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D6EC66-C41E-4CBB-97B2-DC0658DD1372}"/>
</file>

<file path=customXml/itemProps2.xml><?xml version="1.0" encoding="utf-8"?>
<ds:datastoreItem xmlns:ds="http://schemas.openxmlformats.org/officeDocument/2006/customXml" ds:itemID="{4AECB94A-3A0E-4AFA-B420-11981F5663E0}"/>
</file>

<file path=customXml/itemProps3.xml><?xml version="1.0" encoding="utf-8"?>
<ds:datastoreItem xmlns:ds="http://schemas.openxmlformats.org/officeDocument/2006/customXml" ds:itemID="{C7271BF1-E2A0-4C06-A57C-3F101B09F447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</TotalTime>
  <Words>970</Words>
  <Application>Microsoft Office PowerPoint</Application>
  <PresentationFormat>On-screen Show (4:3)</PresentationFormat>
  <Paragraphs>157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Equity</vt:lpstr>
      <vt:lpstr>Chapter 4 Introduction to Automation </vt:lpstr>
      <vt:lpstr>Slide 2</vt:lpstr>
      <vt:lpstr>Slide 3</vt:lpstr>
      <vt:lpstr>4.1.1 Power to Accomplish the Automated Process</vt:lpstr>
      <vt:lpstr>4.1.2 Program of Instructions</vt:lpstr>
      <vt:lpstr>Disadvantages of using Hardware Components to Control Work Cycles (such as timers , cams , relays ,….. )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 Introduction to Automation </dc:title>
  <dc:creator>Aya</dc:creator>
  <cp:lastModifiedBy>user</cp:lastModifiedBy>
  <cp:revision>16</cp:revision>
  <dcterms:created xsi:type="dcterms:W3CDTF">2006-08-16T00:00:00Z</dcterms:created>
  <dcterms:modified xsi:type="dcterms:W3CDTF">2014-03-18T06:44:32Z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0x010100792C1DB888C805498739F74CAC3DD313</vt:lpwstr>
  </property>
</Properties>
</file>