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20.xml" ContentType="application/vnd.openxmlformats-officedocument.presentationml.slide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21.xml" ContentType="application/vnd.openxmlformats-officedocument.presentationml.slide+xml"/>
  <Override PartName="/ppt/slides/slide29.xml" ContentType="application/vnd.openxmlformats-officedocument.presentationml.slide+xml"/>
  <Override PartName="/ppt/slides/slide27.xml" ContentType="application/vnd.openxmlformats-officedocument.presentationml.slide+xml"/>
  <Override PartName="/ppt/slides/slide23.xml" ContentType="application/vnd.openxmlformats-officedocument.presentationml.slide+xml"/>
  <Override PartName="/ppt/slides/slide28.xml" ContentType="application/vnd.openxmlformats-officedocument.presentationml.slide+xml"/>
  <Override PartName="/ppt/slides/slide24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22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23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Override6.xml" ContentType="application/vnd.openxmlformats-officedocument.themeOverride+xml"/>
  <Override PartName="/ppt/theme/theme1.xml" ContentType="application/vnd.openxmlformats-officedocument.theme+xml"/>
  <Override PartName="/ppt/theme/themeOverride7.xml" ContentType="application/vnd.openxmlformats-officedocument.themeOverrid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Override23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3.xml" ContentType="application/vnd.openxmlformats-officedocument.themeOverride+xml"/>
  <Override PartName="/ppt/theme/themeOverride10.xml" ContentType="application/vnd.openxmlformats-officedocument.themeOverr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Override8.xml" ContentType="application/vnd.openxmlformats-officedocument.themeOverride+xml"/>
  <Override PartName="/ppt/theme/themeOverride19.xml" ContentType="application/vnd.openxmlformats-officedocument.themeOverride+xml"/>
  <Override PartName="/ppt/theme/themeOverride21.xml" ContentType="application/vnd.openxmlformats-officedocument.themeOverride+xml"/>
  <Override PartName="/ppt/theme/themeOverride26.xml" ContentType="application/vnd.openxmlformats-officedocument.themeOverride+xml"/>
  <Override PartName="/ppt/theme/themeOverride24.xml" ContentType="application/vnd.openxmlformats-officedocument.themeOverride+xml"/>
  <Override PartName="/ppt/theme/themeOverride22.xml" ContentType="application/vnd.openxmlformats-officedocument.themeOverride+xml"/>
  <Override PartName="/ppt/theme/themeOverride25.xml" ContentType="application/vnd.openxmlformats-officedocument.themeOverride+xml"/>
  <Override PartName="/ppt/theme/themeOverride18.xml" ContentType="application/vnd.openxmlformats-officedocument.themeOverride+xml"/>
  <Override PartName="/ppt/theme/themeOverride20.xml" ContentType="application/vnd.openxmlformats-officedocument.themeOverride+xml"/>
  <Override PartName="/ppt/theme/themeOverride17.xml" ContentType="application/vnd.openxmlformats-officedocument.themeOverride+xml"/>
  <Override PartName="/ppt/theme/themeOverride12.xml" ContentType="application/vnd.openxmlformats-officedocument.themeOverride+xml"/>
  <Override PartName="/ppt/theme/themeOverride11.xml" ContentType="application/vnd.openxmlformats-officedocument.themeOverride+xml"/>
  <Override PartName="/ppt/theme/themeOverride9.xml" ContentType="application/vnd.openxmlformats-officedocument.themeOverride+xml"/>
  <Override PartName="/ppt/theme/themeOverride16.xml" ContentType="application/vnd.openxmlformats-officedocument.themeOverride+xml"/>
  <Override PartName="/ppt/theme/themeOverride13.xml" ContentType="application/vnd.openxmlformats-officedocument.themeOverride+xml"/>
  <Override PartName="/ppt/theme/themeOverride15.xml" ContentType="application/vnd.openxmlformats-officedocument.themeOverride+xml"/>
  <Override PartName="/ppt/theme/themeOverride14.xml" ContentType="application/vnd.openxmlformats-officedocument.themeOverrid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348" r:id="rId2"/>
    <p:sldId id="277" r:id="rId3"/>
    <p:sldId id="274" r:id="rId4"/>
    <p:sldId id="327" r:id="rId5"/>
    <p:sldId id="328" r:id="rId6"/>
    <p:sldId id="256" r:id="rId7"/>
    <p:sldId id="325" r:id="rId8"/>
    <p:sldId id="349" r:id="rId9"/>
    <p:sldId id="261" r:id="rId10"/>
    <p:sldId id="262" r:id="rId11"/>
    <p:sldId id="268" r:id="rId12"/>
    <p:sldId id="257" r:id="rId13"/>
    <p:sldId id="258" r:id="rId14"/>
    <p:sldId id="259" r:id="rId15"/>
    <p:sldId id="278" r:id="rId16"/>
    <p:sldId id="264" r:id="rId17"/>
    <p:sldId id="265" r:id="rId18"/>
    <p:sldId id="266" r:id="rId19"/>
    <p:sldId id="326" r:id="rId20"/>
    <p:sldId id="267" r:id="rId21"/>
    <p:sldId id="343" r:id="rId22"/>
    <p:sldId id="269" r:id="rId23"/>
    <p:sldId id="344" r:id="rId24"/>
    <p:sldId id="341" r:id="rId25"/>
    <p:sldId id="271" r:id="rId26"/>
    <p:sldId id="345" r:id="rId27"/>
    <p:sldId id="346" r:id="rId28"/>
    <p:sldId id="347" r:id="rId29"/>
    <p:sldId id="329" r:id="rId30"/>
    <p:sldId id="330" r:id="rId31"/>
  </p:sldIdLst>
  <p:sldSz cx="9144000" cy="6858000" type="screen4x3"/>
  <p:notesSz cx="9190038" cy="6858000"/>
  <p:defaultTextStyle>
    <a:defPPr>
      <a:defRPr lang="en-CA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bg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0000"/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682" y="-111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40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0"/>
            <a:ext cx="3983038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900" tIns="46038" rIns="88900" bIns="46038" numCol="1" anchor="t" anchorCtr="0" compatLnSpc="1">
            <a:prstTxWarp prst="textNoShape">
              <a:avLst/>
            </a:prstTxWarp>
          </a:bodyPr>
          <a:lstStyle>
            <a:lvl1pPr defTabSz="885825"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07000" y="0"/>
            <a:ext cx="3983038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900" tIns="46038" rIns="88900" bIns="46038" numCol="1" anchor="t" anchorCtr="0" compatLnSpc="1">
            <a:prstTxWarp prst="textNoShape">
              <a:avLst/>
            </a:prstTxWarp>
          </a:bodyPr>
          <a:lstStyle>
            <a:lvl1pPr algn="r" defTabSz="885825"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588" y="6513513"/>
            <a:ext cx="3983038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900" tIns="46038" rIns="88900" bIns="46038" numCol="1" anchor="b" anchorCtr="0" compatLnSpc="1">
            <a:prstTxWarp prst="textNoShape">
              <a:avLst/>
            </a:prstTxWarp>
          </a:bodyPr>
          <a:lstStyle>
            <a:lvl1pPr defTabSz="885825"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07000" y="6513513"/>
            <a:ext cx="3983038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900" tIns="46038" rIns="88900" bIns="46038" numCol="1" anchor="b" anchorCtr="0" compatLnSpc="1">
            <a:prstTxWarp prst="textNoShape">
              <a:avLst/>
            </a:prstTxWarp>
          </a:bodyPr>
          <a:lstStyle>
            <a:lvl1pPr algn="r" defTabSz="885825">
              <a:defRPr sz="1200" smtClean="0"/>
            </a:lvl1pPr>
          </a:lstStyle>
          <a:p>
            <a:pPr>
              <a:defRPr/>
            </a:pPr>
            <a:fld id="{E1D3A40A-62C8-4477-A321-0175B128D9A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6210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0"/>
            <a:ext cx="3983038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900" tIns="46038" rIns="88900" bIns="46038" numCol="1" anchor="t" anchorCtr="0" compatLnSpc="1">
            <a:prstTxWarp prst="textNoShape">
              <a:avLst/>
            </a:prstTxWarp>
          </a:bodyPr>
          <a:lstStyle>
            <a:lvl1pPr defTabSz="885825"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174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82900" y="517525"/>
            <a:ext cx="3425825" cy="256698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6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25550" y="3257550"/>
            <a:ext cx="673735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900" tIns="46038" rIns="8890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5207000" y="0"/>
            <a:ext cx="3983038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900" tIns="46038" rIns="88900" bIns="46038" numCol="1" anchor="t" anchorCtr="0" compatLnSpc="1">
            <a:prstTxWarp prst="textNoShape">
              <a:avLst/>
            </a:prstTxWarp>
          </a:bodyPr>
          <a:lstStyle>
            <a:lvl1pPr algn="r" defTabSz="885825"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1588" y="6513513"/>
            <a:ext cx="3983038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900" tIns="46038" rIns="88900" bIns="46038" numCol="1" anchor="b" anchorCtr="0" compatLnSpc="1">
            <a:prstTxWarp prst="textNoShape">
              <a:avLst/>
            </a:prstTxWarp>
          </a:bodyPr>
          <a:lstStyle>
            <a:lvl1pPr defTabSz="885825"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07000" y="6513513"/>
            <a:ext cx="3983038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900" tIns="46038" rIns="88900" bIns="46038" numCol="1" anchor="b" anchorCtr="0" compatLnSpc="1">
            <a:prstTxWarp prst="textNoShape">
              <a:avLst/>
            </a:prstTxWarp>
          </a:bodyPr>
          <a:lstStyle>
            <a:lvl1pPr algn="r" defTabSz="885825">
              <a:defRPr sz="1200" smtClean="0"/>
            </a:lvl1pPr>
          </a:lstStyle>
          <a:p>
            <a:pPr>
              <a:defRPr/>
            </a:pPr>
            <a:fld id="{0DE05D9C-1D4D-4603-B2B3-29E95DB4D1E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90352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953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2438" algn="l" defTabSz="8953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04875" algn="l" defTabSz="8953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57313" algn="l" defTabSz="8953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09750" algn="l" defTabSz="8953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950D29-1F87-4E97-B6FB-EEB3A8314740}" type="slidenum">
              <a:rPr lang="en-CA"/>
              <a:pPr/>
              <a:t>2</a:t>
            </a:fld>
            <a:endParaRPr lang="en-CA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6075" y="520700"/>
            <a:ext cx="3416300" cy="2562225"/>
          </a:xfrm>
          <a:ln cap="flat"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33450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B1D8CC-52A1-4490-B2CD-4CA46CDAD08D}" type="slidenum">
              <a:rPr lang="en-CA"/>
              <a:pPr/>
              <a:t>12</a:t>
            </a:fld>
            <a:endParaRPr lang="en-CA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4488" y="517525"/>
            <a:ext cx="3422650" cy="2566988"/>
          </a:xfrm>
          <a:ln cap="flat"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DFEA5A-4AD6-42E1-8BE0-CAE90234C9E5}" type="slidenum">
              <a:rPr lang="en-CA"/>
              <a:pPr/>
              <a:t>13</a:t>
            </a:fld>
            <a:endParaRPr lang="en-CA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4488" y="517525"/>
            <a:ext cx="3422650" cy="2566988"/>
          </a:xfrm>
          <a:ln cap="flat"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29734B-37DF-4F0D-9D32-989FDC5C1EC5}" type="slidenum">
              <a:rPr lang="en-CA"/>
              <a:pPr/>
              <a:t>14</a:t>
            </a:fld>
            <a:endParaRPr lang="en-CA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4488" y="517525"/>
            <a:ext cx="3422650" cy="2566988"/>
          </a:xfrm>
          <a:ln cap="flat"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1A5A81-48DE-4F6E-84AF-942F719D0230}" type="slidenum">
              <a:rPr lang="en-CA"/>
              <a:pPr/>
              <a:t>16</a:t>
            </a:fld>
            <a:endParaRPr lang="en-CA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4488" y="517525"/>
            <a:ext cx="3422650" cy="2566988"/>
          </a:xfrm>
          <a:ln cap="flat"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B1526F-B874-48FA-B9E5-0CD28588AABB}" type="slidenum">
              <a:rPr lang="en-CA"/>
              <a:pPr/>
              <a:t>17</a:t>
            </a:fld>
            <a:endParaRPr lang="en-CA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4488" y="517525"/>
            <a:ext cx="3422650" cy="2566988"/>
          </a:xfrm>
          <a:ln cap="flat"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FA0758-91CF-4D60-B9FC-024F1BCFA7C1}" type="slidenum">
              <a:rPr lang="en-CA"/>
              <a:pPr/>
              <a:t>18</a:t>
            </a:fld>
            <a:endParaRPr lang="en-CA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4488" y="517525"/>
            <a:ext cx="3422650" cy="2566988"/>
          </a:xfrm>
          <a:ln cap="flat"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BC7A4F-1F43-4A8B-B34A-0F9FC94E9FD3}" type="slidenum">
              <a:rPr lang="en-CA"/>
              <a:pPr/>
              <a:t>19</a:t>
            </a:fld>
            <a:endParaRPr lang="en-CA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4488" y="517525"/>
            <a:ext cx="3422650" cy="2566988"/>
          </a:xfrm>
          <a:ln cap="flat"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16C2D5-7697-4EFE-8AFD-8A45F50A2182}" type="slidenum">
              <a:rPr lang="en-CA"/>
              <a:pPr/>
              <a:t>20</a:t>
            </a:fld>
            <a:endParaRPr lang="en-CA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4488" y="517525"/>
            <a:ext cx="3422650" cy="2566988"/>
          </a:xfrm>
          <a:ln cap="flat"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0D7A5C-2076-4CC9-A819-3114551AD063}" type="slidenum">
              <a:rPr lang="en-CA"/>
              <a:pPr/>
              <a:t>21</a:t>
            </a:fld>
            <a:endParaRPr lang="en-CA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2900" y="515938"/>
            <a:ext cx="3425825" cy="2568575"/>
          </a:xfrm>
          <a:ln cap="flat"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7138" y="3257550"/>
            <a:ext cx="6734175" cy="30861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814220-0B5F-4D7D-9093-8B1A96D703D8}" type="slidenum">
              <a:rPr lang="en-CA"/>
              <a:pPr/>
              <a:t>22</a:t>
            </a:fld>
            <a:endParaRPr lang="en-CA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2900" y="515938"/>
            <a:ext cx="3425825" cy="2568575"/>
          </a:xfrm>
          <a:ln cap="flat"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7138" y="3257550"/>
            <a:ext cx="6734175" cy="30861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E8D1E2-7660-412B-8432-FCA7E5C5FAFE}" type="slidenum">
              <a:rPr lang="en-CA"/>
              <a:pPr/>
              <a:t>3</a:t>
            </a:fld>
            <a:endParaRPr lang="en-CA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4488" y="517525"/>
            <a:ext cx="3422650" cy="2566988"/>
          </a:xfrm>
          <a:ln cap="flat"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3C0A01-59B3-4F5F-BBDB-61096963C781}" type="slidenum">
              <a:rPr lang="en-CA"/>
              <a:pPr/>
              <a:t>23</a:t>
            </a:fld>
            <a:endParaRPr lang="en-CA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2900" y="515938"/>
            <a:ext cx="3425825" cy="2568575"/>
          </a:xfrm>
          <a:ln cap="flat"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7138" y="3257550"/>
            <a:ext cx="6734175" cy="30861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61DBC4-03D5-48B7-B32C-C28611BA38A9}" type="slidenum">
              <a:rPr lang="en-CA"/>
              <a:pPr/>
              <a:t>24</a:t>
            </a:fld>
            <a:endParaRPr lang="en-CA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2900" y="515938"/>
            <a:ext cx="3425825" cy="2568575"/>
          </a:xfrm>
          <a:ln cap="flat"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7138" y="3257550"/>
            <a:ext cx="6734175" cy="30861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F7475C-6B92-4F36-A27B-C0EF4ACAB079}" type="slidenum">
              <a:rPr lang="en-CA"/>
              <a:pPr/>
              <a:t>25</a:t>
            </a:fld>
            <a:endParaRPr lang="en-CA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2900" y="515938"/>
            <a:ext cx="3425825" cy="2568575"/>
          </a:xfrm>
          <a:ln cap="flat"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7138" y="3257550"/>
            <a:ext cx="6734175" cy="30861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D792C0-C46C-426B-9788-8D2F0E7B1C61}" type="slidenum">
              <a:rPr lang="en-CA"/>
              <a:pPr/>
              <a:t>26</a:t>
            </a:fld>
            <a:endParaRPr lang="en-CA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2900" y="515938"/>
            <a:ext cx="3425825" cy="2568575"/>
          </a:xfrm>
          <a:ln cap="flat"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7138" y="3257550"/>
            <a:ext cx="6734175" cy="30861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625C7A-D5BE-4C54-A3D5-4914C29AAFAF}" type="slidenum">
              <a:rPr lang="en-CA"/>
              <a:pPr/>
              <a:t>27</a:t>
            </a:fld>
            <a:endParaRPr lang="en-CA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2900" y="515938"/>
            <a:ext cx="3425825" cy="2568575"/>
          </a:xfrm>
          <a:ln cap="flat"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7138" y="3257550"/>
            <a:ext cx="6734175" cy="30861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EEDD04-AE06-42A7-ABB4-464F53FE9AD4}" type="slidenum">
              <a:rPr lang="en-CA"/>
              <a:pPr/>
              <a:t>28</a:t>
            </a:fld>
            <a:endParaRPr lang="en-CA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2900" y="515938"/>
            <a:ext cx="3425825" cy="2568575"/>
          </a:xfrm>
          <a:ln cap="flat"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7138" y="3257550"/>
            <a:ext cx="6734175" cy="30861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62A85F-E32B-4155-8AC5-0B3FAB22E1F0}" type="slidenum">
              <a:rPr lang="en-CA"/>
              <a:pPr/>
              <a:t>29</a:t>
            </a:fld>
            <a:endParaRPr lang="en-CA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2900" y="515938"/>
            <a:ext cx="3425825" cy="2568575"/>
          </a:xfrm>
          <a:ln cap="flat"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7138" y="3257550"/>
            <a:ext cx="6734175" cy="30861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79D8D2-A83C-4B5C-8C71-A3AAED412965}" type="slidenum">
              <a:rPr lang="en-CA"/>
              <a:pPr/>
              <a:t>30</a:t>
            </a:fld>
            <a:endParaRPr lang="en-CA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2900" y="515938"/>
            <a:ext cx="3425825" cy="2568575"/>
          </a:xfrm>
          <a:ln cap="flat"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7138" y="3257550"/>
            <a:ext cx="6734175" cy="30861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AC9B2D-7601-41C0-B51B-BA32DF98B773}" type="slidenum">
              <a:rPr lang="en-CA"/>
              <a:pPr/>
              <a:t>4</a:t>
            </a:fld>
            <a:endParaRPr lang="en-CA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4488" y="517525"/>
            <a:ext cx="3422650" cy="2566988"/>
          </a:xfrm>
          <a:ln cap="flat"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D2A528-97D9-4F6C-A5ED-B07111423F11}" type="slidenum">
              <a:rPr lang="en-CA"/>
              <a:pPr/>
              <a:t>5</a:t>
            </a:fld>
            <a:endParaRPr lang="en-CA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4488" y="517525"/>
            <a:ext cx="3422650" cy="2566988"/>
          </a:xfrm>
          <a:ln cap="flat"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7E98AF-05C3-4738-88F1-01E5720380AC}" type="slidenum">
              <a:rPr lang="en-CA"/>
              <a:pPr/>
              <a:t>6</a:t>
            </a:fld>
            <a:endParaRPr lang="en-CA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4488" y="517525"/>
            <a:ext cx="3422650" cy="2566988"/>
          </a:xfrm>
          <a:ln cap="flat"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789F0A-226A-4FDC-8711-ED89DAF1C748}" type="slidenum">
              <a:rPr lang="en-CA"/>
              <a:pPr/>
              <a:t>7</a:t>
            </a:fld>
            <a:endParaRPr lang="en-CA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4488" y="517525"/>
            <a:ext cx="3422650" cy="2566988"/>
          </a:xfrm>
          <a:ln cap="flat"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40D2DA-3C5B-481D-8871-8C9E1527E339}" type="slidenum">
              <a:rPr lang="en-CA"/>
              <a:pPr/>
              <a:t>9</a:t>
            </a:fld>
            <a:endParaRPr lang="en-CA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4488" y="517525"/>
            <a:ext cx="3422650" cy="2566988"/>
          </a:xfrm>
          <a:ln cap="flat"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DE1A8D-2DE4-4F94-BD2C-1CA9BA9AF948}" type="slidenum">
              <a:rPr lang="en-CA"/>
              <a:pPr/>
              <a:t>10</a:t>
            </a:fld>
            <a:endParaRPr lang="en-CA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4488" y="517525"/>
            <a:ext cx="3422650" cy="2566988"/>
          </a:xfrm>
          <a:ln cap="flat"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12DF56-A9D7-497E-A9D8-4C5100AB63F9}" type="slidenum">
              <a:rPr lang="en-CA"/>
              <a:pPr/>
              <a:t>11</a:t>
            </a:fld>
            <a:endParaRPr lang="en-CA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84488" y="517525"/>
            <a:ext cx="3422650" cy="2566988"/>
          </a:xfrm>
          <a:ln cap="flat"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1588" y="1708150"/>
            <a:ext cx="9147175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12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11" y="0"/>
                </a:moveTo>
                <a:cubicBezTo>
                  <a:pt x="11936" y="6"/>
                  <a:pt x="21600" y="9675"/>
                  <a:pt x="21600" y="21600"/>
                </a:cubicBezTo>
              </a:path>
              <a:path w="21600" h="21600" stroke="0" extrusionOk="0">
                <a:moveTo>
                  <a:pt x="11" y="0"/>
                </a:moveTo>
                <a:cubicBezTo>
                  <a:pt x="11936" y="6"/>
                  <a:pt x="21600" y="9675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752600"/>
            <a:ext cx="4572000" cy="1752600"/>
          </a:xfrm>
        </p:spPr>
        <p:txBody>
          <a:bodyPr/>
          <a:lstStyle>
            <a:lvl1pPr marL="0" indent="0" algn="ctr">
              <a:buFont typeface="Monotype Sorts" charset="2"/>
              <a:buNone/>
              <a:defRPr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CA"/>
              <a:t>lecture note 9 PLC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45440D7-D9CE-4523-B31D-5D1B392F41E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lecture note 9 PLC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2401B-287C-487B-BD37-940A4E342BB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lecture note 9 PLC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C140C-112B-4E40-BC3A-E1540F9AE74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lecture note 9 PLC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0E693-90F3-4ACE-B971-CF3A041A532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lecture note 9 PLC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609E9-3130-4915-AB6F-B11E5B00A54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lecture note 9 PLC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D4953-03B7-489C-A10C-A209D029911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lecture note 9 PLC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DEA14-3669-400B-B5D5-24296879E4C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lecture note 9 PLC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1BAA3-6836-41A3-8C09-8B1BA7C4173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lecture note 9 PLC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2DCB8-0DD5-4465-9079-1FC05D631DD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lecture note 9 PLC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AEF0C-02BF-46DB-AEFF-9F5510A80F1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lecture note 9 PLC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2C329-0291-495B-9DAD-3421179D660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12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11" y="0"/>
                </a:moveTo>
                <a:cubicBezTo>
                  <a:pt x="11936" y="6"/>
                  <a:pt x="21600" y="9675"/>
                  <a:pt x="21600" y="21600"/>
                </a:cubicBezTo>
              </a:path>
              <a:path w="21600" h="21600" stroke="0" extrusionOk="0">
                <a:moveTo>
                  <a:pt x="11" y="0"/>
                </a:moveTo>
                <a:cubicBezTo>
                  <a:pt x="11936" y="6"/>
                  <a:pt x="21600" y="9675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hlink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hlink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CA"/>
              <a:t>lecture note 9 PLC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hlink"/>
                </a:solidFill>
                <a:latin typeface="+mn-lt"/>
              </a:defRPr>
            </a:lvl1pPr>
          </a:lstStyle>
          <a:p>
            <a:pPr>
              <a:defRPr/>
            </a:pPr>
            <a:fld id="{9B71B17D-7221-453E-9329-DFE28446ECA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dt="0"/>
  <p:txStyles>
    <p:titleStyle>
      <a:lvl1pPr algn="l" rtl="0" eaLnBrk="0" fontAlgn="base" hangingPunct="0">
        <a:lnSpc>
          <a:spcPct val="69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69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69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69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69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eaLnBrk="0" fontAlgn="base" hangingPunct="0">
        <a:lnSpc>
          <a:spcPct val="69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eaLnBrk="0" fontAlgn="base" hangingPunct="0">
        <a:lnSpc>
          <a:spcPct val="69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eaLnBrk="0" fontAlgn="base" hangingPunct="0">
        <a:lnSpc>
          <a:spcPct val="69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eaLnBrk="0" fontAlgn="base" hangingPunct="0">
        <a:lnSpc>
          <a:spcPct val="69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4000"/>
        <a:buFont typeface="Monotype Sorts" charset="2"/>
        <a:buChar char="F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3.xml"/><Relationship Id="rId4" Type="http://schemas.openxmlformats.org/officeDocument/2006/relationships/image" Target="../media/image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4.xml"/><Relationship Id="rId4" Type="http://schemas.openxmlformats.org/officeDocument/2006/relationships/image" Target="../media/image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7.xml"/><Relationship Id="rId4" Type="http://schemas.openxmlformats.org/officeDocument/2006/relationships/image" Target="../media/image10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0.xml"/><Relationship Id="rId4" Type="http://schemas.openxmlformats.org/officeDocument/2006/relationships/image" Target="../media/image11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2.xml"/><Relationship Id="rId4" Type="http://schemas.openxmlformats.org/officeDocument/2006/relationships/image" Target="../media/image12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3.xml"/><Relationship Id="rId4" Type="http://schemas.openxmlformats.org/officeDocument/2006/relationships/image" Target="../media/image13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5.xml"/><Relationship Id="rId4" Type="http://schemas.openxmlformats.org/officeDocument/2006/relationships/image" Target="../media/image1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6.xml"/><Relationship Id="rId4" Type="http://schemas.openxmlformats.org/officeDocument/2006/relationships/image" Target="../media/image1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5440D7-D9CE-4523-B31D-5D1B392F41E8}" type="slidenum">
              <a:rPr lang="en-CA" smtClean="0"/>
              <a:pPr>
                <a:defRPr/>
              </a:pPr>
              <a:t>1</a:t>
            </a:fld>
            <a:endParaRPr lang="en-CA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524000" y="228600"/>
            <a:ext cx="6172200" cy="106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University of Jordan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500" b="1" dirty="0" err="1" smtClean="0">
                <a:solidFill>
                  <a:srgbClr val="002060"/>
                </a:solidFill>
              </a:rPr>
              <a:t>Mechatronics</a:t>
            </a:r>
            <a:r>
              <a:rPr lang="en-US" sz="2500" b="1" dirty="0" smtClean="0">
                <a:solidFill>
                  <a:srgbClr val="002060"/>
                </a:solidFill>
              </a:rPr>
              <a:t> Engineering Department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762000" y="2362200"/>
            <a:ext cx="777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3600" b="1" i="0" u="none" strike="noStrike" kern="0" cap="none" spc="0" normalizeH="0" baseline="0" noProof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PLC: Programmable Logical Controller</a:t>
            </a:r>
            <a:endParaRPr kumimoji="0" lang="en-CA" sz="3600" b="1" i="0" u="none" strike="noStrike" kern="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6374C-3811-40C1-AB02-3AE9FA64F99A}" type="slidenum">
              <a:rPr lang="en-CA"/>
              <a:pPr>
                <a:defRPr/>
              </a:pPr>
              <a:t>10</a:t>
            </a:fld>
            <a:endParaRPr lang="en-CA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98488" y="1857375"/>
            <a:ext cx="7851775" cy="3438525"/>
          </a:xfrm>
          <a:noFill/>
        </p:spPr>
        <p:txBody>
          <a:bodyPr/>
          <a:lstStyle/>
          <a:p>
            <a:pPr marL="190500" indent="-190500"/>
            <a:r>
              <a:rPr lang="en-CA" sz="2000" b="1" dirty="0" smtClean="0">
                <a:solidFill>
                  <a:srgbClr val="FF0000"/>
                </a:solidFill>
              </a:rPr>
              <a:t>Comparing traditional and programmable control systems - 2</a:t>
            </a:r>
          </a:p>
          <a:p>
            <a:pPr marL="190500" indent="-190500"/>
            <a:endParaRPr lang="en-CA" sz="2000" dirty="0" smtClean="0">
              <a:solidFill>
                <a:schemeClr val="bg2"/>
              </a:solidFill>
            </a:endParaRPr>
          </a:p>
          <a:p>
            <a:pPr marL="190500" indent="-190500">
              <a:buFont typeface="Monotype Sorts" charset="2"/>
              <a:buChar char="n"/>
            </a:pPr>
            <a:r>
              <a:rPr lang="en-CA" sz="2000" dirty="0" smtClean="0">
                <a:solidFill>
                  <a:schemeClr val="bg2"/>
                </a:solidFill>
              </a:rPr>
              <a:t>In traditional control, the switches S1, S2 and S3 must close for K1 to be turned on -  the</a:t>
            </a:r>
            <a:r>
              <a:rPr lang="en-CA" sz="2000" b="1" dirty="0" smtClean="0">
                <a:solidFill>
                  <a:schemeClr val="bg2"/>
                </a:solidFill>
              </a:rPr>
              <a:t> </a:t>
            </a:r>
            <a:r>
              <a:rPr lang="en-CA" sz="2000" b="1" i="1" dirty="0" smtClean="0">
                <a:solidFill>
                  <a:schemeClr val="bg2"/>
                </a:solidFill>
              </a:rPr>
              <a:t>wiring</a:t>
            </a:r>
            <a:r>
              <a:rPr lang="en-CA" sz="2000" dirty="0" smtClean="0">
                <a:solidFill>
                  <a:schemeClr val="bg2"/>
                </a:solidFill>
              </a:rPr>
              <a:t> makes the rule</a:t>
            </a:r>
            <a:endParaRPr lang="en-CA" sz="2000" b="1" dirty="0" smtClean="0">
              <a:solidFill>
                <a:srgbClr val="FF0000"/>
              </a:solidFill>
            </a:endParaRPr>
          </a:p>
          <a:p>
            <a:pPr marL="190500" indent="-190500" algn="just">
              <a:lnSpc>
                <a:spcPct val="110000"/>
              </a:lnSpc>
              <a:buFont typeface="Monotype Sorts" charset="2"/>
              <a:buChar char="n"/>
            </a:pPr>
            <a:r>
              <a:rPr lang="en-CA" sz="2000" dirty="0" smtClean="0">
                <a:solidFill>
                  <a:schemeClr val="bg2"/>
                </a:solidFill>
              </a:rPr>
              <a:t>In PLC systems, the program is written to perform the logic “when S1 is closed AND S2 is closed AND S3 is closed, THEN turn on K1” - the </a:t>
            </a:r>
            <a:r>
              <a:rPr lang="en-CA" sz="2000" b="1" dirty="0" smtClean="0">
                <a:solidFill>
                  <a:schemeClr val="bg2"/>
                </a:solidFill>
              </a:rPr>
              <a:t>program</a:t>
            </a:r>
            <a:r>
              <a:rPr lang="en-CA" sz="2000" dirty="0" smtClean="0">
                <a:solidFill>
                  <a:schemeClr val="bg2"/>
                </a:solidFill>
              </a:rPr>
              <a:t> makes the rule</a:t>
            </a:r>
            <a:endParaRPr lang="en-CA" sz="2400" dirty="0" smtClean="0">
              <a:solidFill>
                <a:schemeClr val="bg2"/>
              </a:solidFill>
            </a:endParaRPr>
          </a:p>
          <a:p>
            <a:pPr marL="190500" indent="-190500" algn="just">
              <a:lnSpc>
                <a:spcPct val="110000"/>
              </a:lnSpc>
            </a:pPr>
            <a:r>
              <a:rPr lang="en-CA" sz="2400" b="1" dirty="0" smtClean="0">
                <a:solidFill>
                  <a:schemeClr val="bg2"/>
                </a:solidFill>
              </a:rPr>
              <a:t>    </a:t>
            </a:r>
          </a:p>
          <a:p>
            <a:pPr marL="190500" indent="-190500" algn="just">
              <a:lnSpc>
                <a:spcPct val="110000"/>
              </a:lnSpc>
            </a:pPr>
            <a:r>
              <a:rPr lang="en-CA" sz="2400" b="1" dirty="0" smtClean="0">
                <a:solidFill>
                  <a:schemeClr val="bg2"/>
                </a:solidFill>
              </a:rPr>
              <a:t>It is much simpler to change program than wiring!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6923AF-4C5B-414F-950E-1916ADA0D607}" type="slidenum">
              <a:rPr lang="en-CA"/>
              <a:pPr>
                <a:defRPr/>
              </a:pPr>
              <a:t>11</a:t>
            </a:fld>
            <a:endParaRPr lang="en-CA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66750" y="1981200"/>
            <a:ext cx="7715250" cy="3752850"/>
          </a:xfrm>
          <a:noFill/>
        </p:spPr>
        <p:txBody>
          <a:bodyPr/>
          <a:lstStyle/>
          <a:p>
            <a:pPr marL="381000" indent="-381000" algn="just"/>
            <a:r>
              <a:rPr lang="en-CA" sz="2400" b="1" dirty="0" smtClean="0">
                <a:solidFill>
                  <a:srgbClr val="FF0000"/>
                </a:solidFill>
              </a:rPr>
              <a:t>    How does a PLC differ from a computer?</a:t>
            </a:r>
          </a:p>
          <a:p>
            <a:pPr marL="381000" indent="-381000" algn="just"/>
            <a:endParaRPr lang="en-CA" sz="2400" b="1" dirty="0" smtClean="0">
              <a:solidFill>
                <a:schemeClr val="bg2"/>
              </a:solidFill>
            </a:endParaRPr>
          </a:p>
          <a:p>
            <a:pPr marL="381000" indent="-381000" algn="just">
              <a:lnSpc>
                <a:spcPct val="110000"/>
              </a:lnSpc>
              <a:buFont typeface="Monotype Sorts" charset="2"/>
              <a:buChar char="n"/>
            </a:pPr>
            <a:r>
              <a:rPr lang="en-CA" sz="2000" dirty="0" smtClean="0">
                <a:solidFill>
                  <a:schemeClr val="bg2"/>
                </a:solidFill>
              </a:rPr>
              <a:t>A computer is optimized for calculation and display tasks</a:t>
            </a:r>
          </a:p>
          <a:p>
            <a:pPr marL="381000" indent="-381000" algn="just">
              <a:lnSpc>
                <a:spcPct val="110000"/>
              </a:lnSpc>
              <a:buFont typeface="Monotype Sorts" charset="2"/>
              <a:buChar char="n"/>
            </a:pPr>
            <a:r>
              <a:rPr lang="en-CA" sz="2000" dirty="0" smtClean="0">
                <a:solidFill>
                  <a:schemeClr val="bg2"/>
                </a:solidFill>
              </a:rPr>
              <a:t>A computer is programmed by specialists</a:t>
            </a:r>
          </a:p>
          <a:p>
            <a:pPr marL="381000" indent="-381000" algn="just">
              <a:lnSpc>
                <a:spcPct val="110000"/>
              </a:lnSpc>
              <a:buFont typeface="Monotype Sorts" charset="2"/>
              <a:buChar char="n"/>
            </a:pPr>
            <a:r>
              <a:rPr lang="en-CA" sz="2000" dirty="0" smtClean="0">
                <a:solidFill>
                  <a:schemeClr val="bg2"/>
                </a:solidFill>
              </a:rPr>
              <a:t>A PLC is designed for (logic) control and regulating tasks</a:t>
            </a:r>
          </a:p>
          <a:p>
            <a:pPr marL="381000" indent="-381000" algn="just">
              <a:lnSpc>
                <a:spcPct val="110000"/>
              </a:lnSpc>
              <a:buFont typeface="Monotype Sorts" charset="2"/>
              <a:buChar char="n"/>
            </a:pPr>
            <a:r>
              <a:rPr lang="en-CA" sz="2000" dirty="0" smtClean="0">
                <a:solidFill>
                  <a:schemeClr val="bg2"/>
                </a:solidFill>
              </a:rPr>
              <a:t>A PLC is programmed by non-specialists</a:t>
            </a:r>
          </a:p>
          <a:p>
            <a:pPr marL="381000" indent="-381000" algn="just">
              <a:lnSpc>
                <a:spcPct val="110000"/>
              </a:lnSpc>
              <a:buFont typeface="Monotype Sorts" charset="2"/>
              <a:buChar char="n"/>
            </a:pPr>
            <a:r>
              <a:rPr lang="en-CA" sz="2000" dirty="0" smtClean="0">
                <a:solidFill>
                  <a:schemeClr val="bg2"/>
                </a:solidFill>
              </a:rPr>
              <a:t>A PLC is well adapted to industrial environment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8970AE-78D8-43E9-A06A-F22E23E197E9}" type="slidenum">
              <a:rPr lang="en-CA"/>
              <a:pPr>
                <a:defRPr/>
              </a:pPr>
              <a:t>12</a:t>
            </a:fld>
            <a:endParaRPr lang="en-CA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981200"/>
            <a:ext cx="7467600" cy="4038600"/>
          </a:xfrm>
          <a:noFill/>
        </p:spPr>
        <p:txBody>
          <a:bodyPr/>
          <a:lstStyle/>
          <a:p>
            <a:pPr marL="381000" indent="-381000" algn="just"/>
            <a:r>
              <a:rPr lang="en-CA" sz="2400" b="1" smtClean="0">
                <a:solidFill>
                  <a:srgbClr val="FF0000"/>
                </a:solidFill>
              </a:rPr>
              <a:t>    Why are PLCs so common?</a:t>
            </a:r>
            <a:endParaRPr lang="en-CA" sz="2400" b="1" smtClean="0">
              <a:solidFill>
                <a:schemeClr val="bg2"/>
              </a:solidFill>
            </a:endParaRPr>
          </a:p>
          <a:p>
            <a:pPr marL="381000" indent="-381000" algn="just"/>
            <a:endParaRPr lang="en-CA" sz="2400" b="1" smtClean="0">
              <a:solidFill>
                <a:schemeClr val="bg2"/>
              </a:solidFill>
            </a:endParaRPr>
          </a:p>
          <a:p>
            <a:pPr marL="381000" indent="-381000" algn="just">
              <a:lnSpc>
                <a:spcPct val="120000"/>
              </a:lnSpc>
              <a:buFont typeface="Monotype Sorts" charset="2"/>
              <a:buChar char="n"/>
            </a:pPr>
            <a:r>
              <a:rPr lang="en-CA" sz="2400" smtClean="0">
                <a:solidFill>
                  <a:schemeClr val="bg2"/>
                </a:solidFill>
              </a:rPr>
              <a:t>They are cost-effective</a:t>
            </a:r>
          </a:p>
          <a:p>
            <a:pPr marL="381000" indent="-381000" algn="just">
              <a:lnSpc>
                <a:spcPct val="120000"/>
              </a:lnSpc>
              <a:buFont typeface="Monotype Sorts" charset="2"/>
              <a:buChar char="n"/>
            </a:pPr>
            <a:r>
              <a:rPr lang="en-CA" sz="2400" smtClean="0">
                <a:solidFill>
                  <a:schemeClr val="bg2"/>
                </a:solidFill>
              </a:rPr>
              <a:t>They are flexible, reliable and compact</a:t>
            </a:r>
          </a:p>
          <a:p>
            <a:pPr marL="381000" indent="-381000" algn="just">
              <a:lnSpc>
                <a:spcPct val="120000"/>
              </a:lnSpc>
              <a:buFont typeface="Monotype Sorts" charset="2"/>
              <a:buChar char="n"/>
            </a:pPr>
            <a:r>
              <a:rPr lang="en-CA" sz="2400" smtClean="0">
                <a:solidFill>
                  <a:schemeClr val="bg2"/>
                </a:solidFill>
              </a:rPr>
              <a:t>They have significant advantages over traditional control systems based on relay or pneumatics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48CA19-976A-4A82-8DDA-2421FB7A251C}" type="slidenum">
              <a:rPr lang="en-CA"/>
              <a:pPr>
                <a:defRPr/>
              </a:pPr>
              <a:t>13</a:t>
            </a:fld>
            <a:endParaRPr lang="en-CA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981200"/>
            <a:ext cx="7467600" cy="4038600"/>
          </a:xfrm>
          <a:noFill/>
        </p:spPr>
        <p:txBody>
          <a:bodyPr/>
          <a:lstStyle/>
          <a:p>
            <a:pPr marL="381000" indent="-381000" algn="just"/>
            <a:r>
              <a:rPr lang="en-CA" sz="2400" b="1" smtClean="0">
                <a:solidFill>
                  <a:srgbClr val="FF0000"/>
                </a:solidFill>
              </a:rPr>
              <a:t>    Where are PLCs used?</a:t>
            </a:r>
            <a:endParaRPr lang="en-CA" sz="2400" b="1" smtClean="0">
              <a:solidFill>
                <a:schemeClr val="bg2"/>
              </a:solidFill>
            </a:endParaRPr>
          </a:p>
          <a:p>
            <a:pPr marL="381000" indent="-381000" algn="just"/>
            <a:endParaRPr lang="en-CA" sz="2400" b="1" smtClean="0">
              <a:solidFill>
                <a:schemeClr val="bg2"/>
              </a:solidFill>
            </a:endParaRPr>
          </a:p>
          <a:p>
            <a:pPr marL="381000" indent="-381000" algn="just">
              <a:lnSpc>
                <a:spcPct val="120000"/>
              </a:lnSpc>
              <a:buFont typeface="Monotype Sorts" charset="2"/>
              <a:buChar char="n"/>
            </a:pPr>
            <a:r>
              <a:rPr lang="en-CA" sz="2400" smtClean="0">
                <a:solidFill>
                  <a:schemeClr val="bg2"/>
                </a:solidFill>
              </a:rPr>
              <a:t>In every industry where automation is involved, from individual machines to whole processes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236C08-6B9A-43CB-AE10-AD0417C96506}" type="slidenum">
              <a:rPr lang="en-CA"/>
              <a:pPr>
                <a:defRPr/>
              </a:pPr>
              <a:t>14</a:t>
            </a:fld>
            <a:endParaRPr lang="en-CA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981200"/>
            <a:ext cx="7467600" cy="4038600"/>
          </a:xfrm>
          <a:noFill/>
        </p:spPr>
        <p:txBody>
          <a:bodyPr/>
          <a:lstStyle/>
          <a:p>
            <a:pPr marL="381000" indent="-381000" algn="just"/>
            <a:r>
              <a:rPr lang="en-CA" sz="2400" b="1" dirty="0" smtClean="0">
                <a:solidFill>
                  <a:srgbClr val="FF0000"/>
                </a:solidFill>
              </a:rPr>
              <a:t>    What tasks do PLCs perform?</a:t>
            </a:r>
            <a:endParaRPr lang="en-CA" sz="2400" b="1" dirty="0" smtClean="0">
              <a:solidFill>
                <a:schemeClr val="bg2"/>
              </a:solidFill>
            </a:endParaRPr>
          </a:p>
          <a:p>
            <a:pPr marL="381000" indent="-381000" algn="just"/>
            <a:endParaRPr lang="en-CA" sz="2400" b="1" dirty="0" smtClean="0">
              <a:solidFill>
                <a:schemeClr val="bg2"/>
              </a:solidFill>
            </a:endParaRPr>
          </a:p>
          <a:p>
            <a:pPr marL="381000" indent="-381000" algn="just">
              <a:lnSpc>
                <a:spcPct val="120000"/>
              </a:lnSpc>
              <a:buFont typeface="Monotype Sorts" charset="2"/>
              <a:buChar char="n"/>
            </a:pPr>
            <a:r>
              <a:rPr lang="en-CA" sz="2400" dirty="0" smtClean="0">
                <a:solidFill>
                  <a:schemeClr val="bg2"/>
                </a:solidFill>
              </a:rPr>
              <a:t>The logic control tasks such as interlocking, sequencing, timing and counting (previously undertaken with relays or pneumatics)</a:t>
            </a:r>
          </a:p>
          <a:p>
            <a:pPr marL="381000" indent="-381000" algn="just">
              <a:lnSpc>
                <a:spcPct val="120000"/>
              </a:lnSpc>
              <a:buFont typeface="Monotype Sorts" charset="2"/>
              <a:buChar char="n"/>
            </a:pPr>
            <a:r>
              <a:rPr lang="en-CA" sz="2400" dirty="0" smtClean="0">
                <a:solidFill>
                  <a:schemeClr val="bg2"/>
                </a:solidFill>
              </a:rPr>
              <a:t>In addition, PLCs can perform a variety of calculation, communication and monitoring tasks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D875C-0689-4E61-BCDF-3922624A3ADA}" type="slidenum">
              <a:rPr lang="en-CA"/>
              <a:pPr>
                <a:defRPr/>
              </a:pPr>
              <a:t>15</a:t>
            </a:fld>
            <a:endParaRPr lang="en-CA"/>
          </a:p>
        </p:txBody>
      </p:sp>
      <p:pic>
        <p:nvPicPr>
          <p:cNvPr id="15364" name="Picture 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2667000"/>
            <a:ext cx="5846763" cy="25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Rectangle 3"/>
          <p:cNvSpPr>
            <a:spLocks noChangeArrowheads="1"/>
          </p:cNvSpPr>
          <p:nvPr/>
        </p:nvSpPr>
        <p:spPr bwMode="auto">
          <a:xfrm>
            <a:off x="4710113" y="5622925"/>
            <a:ext cx="94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CA"/>
              <a:t>Inputs</a:t>
            </a:r>
          </a:p>
        </p:txBody>
      </p:sp>
      <p:sp>
        <p:nvSpPr>
          <p:cNvPr id="15366" name="Rectangle 4"/>
          <p:cNvSpPr>
            <a:spLocks noChangeArrowheads="1"/>
          </p:cNvSpPr>
          <p:nvPr/>
        </p:nvSpPr>
        <p:spPr bwMode="auto">
          <a:xfrm>
            <a:off x="3411538" y="19050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CA" dirty="0"/>
              <a:t>Outputs &amp; Power Supply</a:t>
            </a:r>
          </a:p>
        </p:txBody>
      </p:sp>
      <p:sp>
        <p:nvSpPr>
          <p:cNvPr id="15367" name="Rectangle 5"/>
          <p:cNvSpPr>
            <a:spLocks noChangeArrowheads="1"/>
          </p:cNvSpPr>
          <p:nvPr/>
        </p:nvSpPr>
        <p:spPr bwMode="auto">
          <a:xfrm rot="-5400000">
            <a:off x="57944" y="3563144"/>
            <a:ext cx="21478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CA"/>
              <a:t>Communication</a:t>
            </a:r>
          </a:p>
          <a:p>
            <a:pPr algn="ctr" defTabSz="762000"/>
            <a:r>
              <a:rPr lang="en-CA"/>
              <a:t>Ports (RS-485)</a:t>
            </a:r>
          </a:p>
        </p:txBody>
      </p:sp>
      <p:sp>
        <p:nvSpPr>
          <p:cNvPr id="15368" name="Line 6"/>
          <p:cNvSpPr>
            <a:spLocks noChangeShapeType="1"/>
          </p:cNvSpPr>
          <p:nvPr/>
        </p:nvSpPr>
        <p:spPr bwMode="auto">
          <a:xfrm flipH="1" flipV="1">
            <a:off x="4191000" y="4876800"/>
            <a:ext cx="990600" cy="762000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15369" name="Line 7"/>
          <p:cNvSpPr>
            <a:spLocks noChangeShapeType="1"/>
          </p:cNvSpPr>
          <p:nvPr/>
        </p:nvSpPr>
        <p:spPr bwMode="auto">
          <a:xfrm flipV="1">
            <a:off x="5334000" y="4876800"/>
            <a:ext cx="1219200" cy="762000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15370" name="Line 8"/>
          <p:cNvSpPr>
            <a:spLocks noChangeShapeType="1"/>
          </p:cNvSpPr>
          <p:nvPr/>
        </p:nvSpPr>
        <p:spPr bwMode="auto">
          <a:xfrm>
            <a:off x="5410200" y="2133600"/>
            <a:ext cx="1066800" cy="533400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15371" name="Line 9"/>
          <p:cNvSpPr>
            <a:spLocks noChangeShapeType="1"/>
          </p:cNvSpPr>
          <p:nvPr/>
        </p:nvSpPr>
        <p:spPr bwMode="auto">
          <a:xfrm flipH="1">
            <a:off x="4191000" y="2133600"/>
            <a:ext cx="1066800" cy="533400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15372" name="Line 10"/>
          <p:cNvSpPr>
            <a:spLocks noChangeShapeType="1"/>
          </p:cNvSpPr>
          <p:nvPr/>
        </p:nvSpPr>
        <p:spPr bwMode="auto">
          <a:xfrm flipV="1">
            <a:off x="1600200" y="3505200"/>
            <a:ext cx="838200" cy="457200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15373" name="Line 11"/>
          <p:cNvSpPr>
            <a:spLocks noChangeShapeType="1"/>
          </p:cNvSpPr>
          <p:nvPr/>
        </p:nvSpPr>
        <p:spPr bwMode="auto">
          <a:xfrm>
            <a:off x="1600200" y="3962400"/>
            <a:ext cx="762000" cy="381000"/>
          </a:xfrm>
          <a:prstGeom prst="line">
            <a:avLst/>
          </a:prstGeom>
          <a:noFill/>
          <a:ln w="38100" cmpd="dbl">
            <a:solidFill>
              <a:schemeClr val="accent1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15374" name="Rectangle 12"/>
          <p:cNvSpPr>
            <a:spLocks noChangeArrowheads="1"/>
          </p:cNvSpPr>
          <p:nvPr/>
        </p:nvSpPr>
        <p:spPr bwMode="auto">
          <a:xfrm>
            <a:off x="704850" y="238125"/>
            <a:ext cx="70866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>
              <a:lnSpc>
                <a:spcPct val="80000"/>
              </a:lnSpc>
            </a:pPr>
            <a:r>
              <a:rPr lang="en-CA" sz="3600" b="1" dirty="0">
                <a:solidFill>
                  <a:srgbClr val="000066"/>
                </a:solidFill>
                <a:latin typeface="Arial Narrow" pitchFamily="34" charset="0"/>
              </a:rPr>
              <a:t>1. PLC - Introduction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93915" y="1138535"/>
            <a:ext cx="21162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PLC Example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lecture note 9 PLC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EDE1C-C619-46F9-9F24-3ADEB89D68E7}" type="slidenum">
              <a:rPr lang="en-CA"/>
              <a:pPr>
                <a:defRPr/>
              </a:pPr>
              <a:t>16</a:t>
            </a:fld>
            <a:endParaRPr lang="en-CA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0900" y="1663700"/>
            <a:ext cx="7467600" cy="4813300"/>
          </a:xfrm>
          <a:noFill/>
        </p:spPr>
        <p:txBody>
          <a:bodyPr/>
          <a:lstStyle/>
          <a:p>
            <a:pPr marL="381000" indent="-381000" algn="l"/>
            <a:r>
              <a:rPr lang="en-CA" sz="2400" b="1" dirty="0" smtClean="0">
                <a:solidFill>
                  <a:srgbClr val="FF0000"/>
                </a:solidFill>
              </a:rPr>
              <a:t>Structure of a PLC</a:t>
            </a:r>
          </a:p>
        </p:txBody>
      </p:sp>
      <p:pic>
        <p:nvPicPr>
          <p:cNvPr id="16390" name="Picture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2133600"/>
            <a:ext cx="5410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9FEAFB-04EB-4A7A-9725-8F49EEEAA87F}" type="slidenum">
              <a:rPr lang="en-CA"/>
              <a:pPr>
                <a:defRPr/>
              </a:pPr>
              <a:t>17</a:t>
            </a:fld>
            <a:endParaRPr lang="en-CA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841500"/>
            <a:ext cx="7467600" cy="4635500"/>
          </a:xfrm>
          <a:noFill/>
        </p:spPr>
        <p:txBody>
          <a:bodyPr/>
          <a:lstStyle/>
          <a:p>
            <a:pPr marL="381000" indent="-381000" algn="l"/>
            <a:r>
              <a:rPr lang="en-CA" sz="2400" b="1" smtClean="0">
                <a:solidFill>
                  <a:srgbClr val="FF0000"/>
                </a:solidFill>
              </a:rPr>
              <a:t>The PLC processor</a:t>
            </a:r>
            <a:endParaRPr lang="en-CA" sz="2000" b="1" smtClean="0">
              <a:solidFill>
                <a:srgbClr val="FF0000"/>
              </a:solidFill>
            </a:endParaRPr>
          </a:p>
          <a:p>
            <a:pPr marL="381000" indent="-381000" algn="l"/>
            <a:endParaRPr lang="en-CA" sz="2000" b="1" smtClean="0">
              <a:solidFill>
                <a:srgbClr val="FF0000"/>
              </a:solidFill>
            </a:endParaRPr>
          </a:p>
        </p:txBody>
      </p:sp>
      <p:pic>
        <p:nvPicPr>
          <p:cNvPr id="17414" name="Picture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9200" y="2667000"/>
            <a:ext cx="69342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B729EF-C098-486E-B3FE-5DF471AD4648}" type="slidenum">
              <a:rPr lang="en-CA"/>
              <a:pPr>
                <a:defRPr/>
              </a:pPr>
              <a:t>18</a:t>
            </a:fld>
            <a:endParaRPr lang="en-CA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981200"/>
            <a:ext cx="7467600" cy="4495800"/>
          </a:xfrm>
          <a:noFill/>
        </p:spPr>
        <p:txBody>
          <a:bodyPr/>
          <a:lstStyle/>
          <a:p>
            <a:pPr marL="381000" indent="-381000" algn="just"/>
            <a:r>
              <a:rPr lang="en-CA" sz="2400" b="1" smtClean="0">
                <a:solidFill>
                  <a:srgbClr val="FF0000"/>
                </a:solidFill>
              </a:rPr>
              <a:t>PLC Input/Output Devices</a:t>
            </a:r>
          </a:p>
          <a:p>
            <a:pPr marL="381000" indent="-381000" algn="just">
              <a:lnSpc>
                <a:spcPct val="110000"/>
              </a:lnSpc>
            </a:pPr>
            <a:endParaRPr lang="en-CA" sz="2400" b="1" smtClean="0">
              <a:solidFill>
                <a:srgbClr val="FF0000"/>
              </a:solidFill>
            </a:endParaRPr>
          </a:p>
          <a:p>
            <a:pPr marL="381000" indent="-381000" algn="just">
              <a:lnSpc>
                <a:spcPct val="110000"/>
              </a:lnSpc>
            </a:pPr>
            <a:endParaRPr lang="en-CA" sz="2400" b="1" smtClean="0">
              <a:solidFill>
                <a:srgbClr val="FF0000"/>
              </a:solidFill>
            </a:endParaRPr>
          </a:p>
        </p:txBody>
      </p:sp>
      <p:pic>
        <p:nvPicPr>
          <p:cNvPr id="18438" name="Picture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8800" y="2971800"/>
            <a:ext cx="5535613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98B71F-D473-4ABC-83E3-74A2DDCC728B}" type="slidenum">
              <a:rPr lang="en-CA"/>
              <a:pPr>
                <a:defRPr/>
              </a:pPr>
              <a:t>19</a:t>
            </a:fld>
            <a:endParaRPr lang="en-CA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981200"/>
            <a:ext cx="7467600" cy="4495800"/>
          </a:xfrm>
          <a:noFill/>
        </p:spPr>
        <p:txBody>
          <a:bodyPr/>
          <a:lstStyle/>
          <a:p>
            <a:pPr marL="381000" indent="-381000" algn="just"/>
            <a:r>
              <a:rPr lang="en-CA" sz="2400" b="1" smtClean="0">
                <a:solidFill>
                  <a:srgbClr val="FF0000"/>
                </a:solidFill>
              </a:rPr>
              <a:t>PLC Input Devices</a:t>
            </a:r>
          </a:p>
          <a:p>
            <a:pPr marL="381000" indent="-381000" algn="just"/>
            <a:endParaRPr lang="en-CA" sz="2400" b="1" smtClean="0">
              <a:solidFill>
                <a:schemeClr val="bg2"/>
              </a:solidFill>
            </a:endParaRPr>
          </a:p>
          <a:p>
            <a:pPr marL="381000" indent="-381000" algn="just">
              <a:lnSpc>
                <a:spcPct val="110000"/>
              </a:lnSpc>
              <a:buFont typeface="Monotype Sorts" charset="2"/>
              <a:buChar char="n"/>
            </a:pPr>
            <a:r>
              <a:rPr lang="en-CA" sz="2400" smtClean="0">
                <a:solidFill>
                  <a:schemeClr val="bg2"/>
                </a:solidFill>
              </a:rPr>
              <a:t>Push buttons</a:t>
            </a:r>
          </a:p>
          <a:p>
            <a:pPr marL="381000" indent="-381000" algn="just">
              <a:lnSpc>
                <a:spcPct val="110000"/>
              </a:lnSpc>
              <a:buFont typeface="Monotype Sorts" charset="2"/>
              <a:buChar char="n"/>
            </a:pPr>
            <a:r>
              <a:rPr lang="en-CA" sz="2400" smtClean="0">
                <a:solidFill>
                  <a:schemeClr val="bg2"/>
                </a:solidFill>
              </a:rPr>
              <a:t>Switches (limit switches, level switches, etc.)</a:t>
            </a:r>
          </a:p>
          <a:p>
            <a:pPr marL="381000" indent="-381000" algn="just">
              <a:lnSpc>
                <a:spcPct val="110000"/>
              </a:lnSpc>
              <a:buFont typeface="Monotype Sorts" charset="2"/>
              <a:buChar char="n"/>
            </a:pPr>
            <a:r>
              <a:rPr lang="en-CA" sz="2400" smtClean="0">
                <a:solidFill>
                  <a:schemeClr val="bg2"/>
                </a:solidFill>
              </a:rPr>
              <a:t>Sensors</a:t>
            </a:r>
          </a:p>
          <a:p>
            <a:pPr marL="381000" indent="-381000" algn="just">
              <a:lnSpc>
                <a:spcPct val="110000"/>
              </a:lnSpc>
              <a:buFont typeface="Monotype Sorts" charset="2"/>
              <a:buChar char="n"/>
            </a:pPr>
            <a:r>
              <a:rPr lang="en-CA" sz="2400" smtClean="0">
                <a:solidFill>
                  <a:schemeClr val="bg2"/>
                </a:solidFill>
              </a:rPr>
              <a:t>...</a:t>
            </a:r>
            <a:endParaRPr lang="en-CA" sz="2400" smtClean="0">
              <a:solidFill>
                <a:srgbClr val="FF0000"/>
              </a:solidFill>
            </a:endParaRPr>
          </a:p>
          <a:p>
            <a:pPr marL="381000" indent="-381000" algn="just">
              <a:lnSpc>
                <a:spcPct val="110000"/>
              </a:lnSpc>
            </a:pPr>
            <a:endParaRPr lang="en-CA" sz="2400" b="1" smtClean="0">
              <a:solidFill>
                <a:srgbClr val="FF0000"/>
              </a:solidFill>
            </a:endParaRPr>
          </a:p>
          <a:p>
            <a:pPr marL="381000" indent="-381000" algn="just">
              <a:lnSpc>
                <a:spcPct val="110000"/>
              </a:lnSpc>
            </a:pPr>
            <a:endParaRPr lang="en-CA" sz="2400" b="1" smtClean="0">
              <a:solidFill>
                <a:srgbClr val="FF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89633E-F333-44B4-8975-24C3CC3086FC}" type="slidenum">
              <a:rPr lang="en-CA"/>
              <a:pPr>
                <a:defRPr/>
              </a:pPr>
              <a:t>2</a:t>
            </a:fld>
            <a:endParaRPr lang="en-CA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990600"/>
          </a:xfrm>
          <a:noFill/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lang="en-CA" sz="3600" dirty="0" smtClean="0">
                <a:solidFill>
                  <a:srgbClr val="000066"/>
                </a:solidFill>
              </a:rPr>
              <a:t>PLC: Programmable Logical Controller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0" y="1371600"/>
            <a:ext cx="6762750" cy="4724400"/>
          </a:xfrm>
          <a:noFill/>
        </p:spPr>
        <p:txBody>
          <a:bodyPr/>
          <a:lstStyle/>
          <a:p>
            <a:pPr marL="228600" indent="-228600" algn="just">
              <a:lnSpc>
                <a:spcPct val="120000"/>
              </a:lnSpc>
              <a:spcBef>
                <a:spcPts val="1200"/>
              </a:spcBef>
              <a:buFont typeface="Monotype Sorts" charset="2"/>
              <a:buNone/>
            </a:pPr>
            <a:r>
              <a:rPr lang="en-CA" sz="2400" b="1" smtClean="0">
                <a:solidFill>
                  <a:srgbClr val="000066"/>
                </a:solidFill>
              </a:rPr>
              <a:t>CONTENTS</a:t>
            </a:r>
          </a:p>
          <a:p>
            <a:pPr marL="228600" indent="-228600" algn="just">
              <a:lnSpc>
                <a:spcPct val="120000"/>
              </a:lnSpc>
              <a:spcBef>
                <a:spcPts val="1200"/>
              </a:spcBef>
              <a:buFont typeface="Monotype Sorts" charset="2"/>
              <a:buNone/>
            </a:pPr>
            <a:r>
              <a:rPr lang="en-CA" sz="2400" b="1" smtClean="0">
                <a:solidFill>
                  <a:srgbClr val="000066"/>
                </a:solidFill>
              </a:rPr>
              <a:t>1. What is PLC</a:t>
            </a:r>
          </a:p>
          <a:p>
            <a:pPr marL="228600" indent="-228600" algn="just">
              <a:lnSpc>
                <a:spcPct val="120000"/>
              </a:lnSpc>
              <a:spcBef>
                <a:spcPts val="1200"/>
              </a:spcBef>
              <a:buFont typeface="Monotype Sorts" charset="2"/>
              <a:buNone/>
            </a:pPr>
            <a:r>
              <a:rPr lang="en-CA" sz="2400" b="1" smtClean="0">
                <a:solidFill>
                  <a:srgbClr val="000066"/>
                </a:solidFill>
              </a:rPr>
              <a:t>2. Electrical Ladder Logic Diagrams</a:t>
            </a:r>
          </a:p>
          <a:p>
            <a:pPr marL="228600" indent="-228600" algn="just">
              <a:lnSpc>
                <a:spcPct val="120000"/>
              </a:lnSpc>
              <a:spcBef>
                <a:spcPts val="1200"/>
              </a:spcBef>
              <a:buFont typeface="Monotype Sorts" charset="2"/>
              <a:buNone/>
            </a:pPr>
            <a:r>
              <a:rPr lang="en-CA" sz="2400" b="1" smtClean="0">
                <a:solidFill>
                  <a:srgbClr val="000066"/>
                </a:solidFill>
              </a:rPr>
              <a:t>3. Software Ladder Logic Diagrams</a:t>
            </a:r>
          </a:p>
          <a:p>
            <a:pPr marL="228600" indent="-228600" algn="just">
              <a:lnSpc>
                <a:spcPct val="120000"/>
              </a:lnSpc>
              <a:spcBef>
                <a:spcPts val="1200"/>
              </a:spcBef>
              <a:buFont typeface="Monotype Sorts" charset="2"/>
              <a:buNone/>
            </a:pPr>
            <a:r>
              <a:rPr lang="en-CA" sz="2400" b="1" smtClean="0">
                <a:solidFill>
                  <a:srgbClr val="000066"/>
                </a:solidFill>
              </a:rPr>
              <a:t>4. PLC Implementation</a:t>
            </a:r>
          </a:p>
          <a:p>
            <a:pPr marL="228600" indent="-228600" algn="just">
              <a:lnSpc>
                <a:spcPct val="120000"/>
              </a:lnSpc>
              <a:spcBef>
                <a:spcPts val="1200"/>
              </a:spcBef>
              <a:buFont typeface="Monotype Sorts" charset="2"/>
              <a:buNone/>
            </a:pPr>
            <a:r>
              <a:rPr lang="en-CA" sz="2400" b="1" smtClean="0">
                <a:solidFill>
                  <a:srgbClr val="000066"/>
                </a:solidFill>
              </a:rPr>
              <a:t>5. An example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973C01-270E-4FD0-BA6B-BB7409AA52B4}" type="slidenum">
              <a:rPr lang="en-CA"/>
              <a:pPr>
                <a:defRPr/>
              </a:pPr>
              <a:t>20</a:t>
            </a:fld>
            <a:endParaRPr lang="en-CA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981200"/>
            <a:ext cx="7467600" cy="4495800"/>
          </a:xfrm>
          <a:noFill/>
        </p:spPr>
        <p:txBody>
          <a:bodyPr/>
          <a:lstStyle/>
          <a:p>
            <a:pPr marL="381000" indent="-381000" algn="just"/>
            <a:r>
              <a:rPr lang="en-CA" sz="2400" b="1" smtClean="0">
                <a:solidFill>
                  <a:srgbClr val="FF0000"/>
                </a:solidFill>
              </a:rPr>
              <a:t>PLC Output Devices</a:t>
            </a:r>
          </a:p>
          <a:p>
            <a:pPr marL="381000" indent="-381000" algn="just"/>
            <a:endParaRPr lang="en-CA" sz="2400" b="1" smtClean="0">
              <a:solidFill>
                <a:schemeClr val="bg2"/>
              </a:solidFill>
            </a:endParaRPr>
          </a:p>
          <a:p>
            <a:pPr marL="381000" indent="-381000" algn="l">
              <a:lnSpc>
                <a:spcPct val="120000"/>
              </a:lnSpc>
              <a:buFont typeface="Monotype Sorts" charset="2"/>
              <a:buChar char="n"/>
            </a:pPr>
            <a:r>
              <a:rPr lang="en-CA" sz="2400" smtClean="0">
                <a:solidFill>
                  <a:schemeClr val="bg2"/>
                </a:solidFill>
              </a:rPr>
              <a:t>Relay contacts</a:t>
            </a:r>
          </a:p>
          <a:p>
            <a:pPr marL="381000" indent="-381000" algn="l">
              <a:lnSpc>
                <a:spcPct val="120000"/>
              </a:lnSpc>
              <a:buFont typeface="Monotype Sorts" charset="2"/>
              <a:buChar char="n"/>
            </a:pPr>
            <a:r>
              <a:rPr lang="en-CA" sz="2400" smtClean="0">
                <a:solidFill>
                  <a:schemeClr val="bg2"/>
                </a:solidFill>
              </a:rPr>
              <a:t>Solenoid valves</a:t>
            </a:r>
          </a:p>
          <a:p>
            <a:pPr marL="381000" indent="-381000" algn="l">
              <a:lnSpc>
                <a:spcPct val="120000"/>
              </a:lnSpc>
              <a:buFont typeface="Monotype Sorts" charset="2"/>
              <a:buChar char="n"/>
            </a:pPr>
            <a:r>
              <a:rPr lang="en-CA" sz="2400" smtClean="0">
                <a:solidFill>
                  <a:schemeClr val="bg2"/>
                </a:solidFill>
              </a:rPr>
              <a:t>Signal devices (such as lamps, alarms, etc.)</a:t>
            </a:r>
          </a:p>
          <a:p>
            <a:pPr marL="381000" indent="-381000" algn="l">
              <a:lnSpc>
                <a:spcPct val="120000"/>
              </a:lnSpc>
              <a:buFont typeface="Monotype Sorts" charset="2"/>
              <a:buChar char="n"/>
            </a:pPr>
            <a:r>
              <a:rPr lang="en-CA" sz="2400" smtClean="0">
                <a:solidFill>
                  <a:schemeClr val="bg2"/>
                </a:solidFill>
              </a:rPr>
              <a:t>Motors</a:t>
            </a:r>
          </a:p>
          <a:p>
            <a:pPr marL="381000" indent="-381000" algn="l">
              <a:lnSpc>
                <a:spcPct val="120000"/>
              </a:lnSpc>
              <a:buFont typeface="Monotype Sorts" charset="2"/>
              <a:buChar char="n"/>
            </a:pPr>
            <a:r>
              <a:rPr lang="en-CA" sz="2400" smtClean="0">
                <a:solidFill>
                  <a:schemeClr val="bg2"/>
                </a:solidFill>
              </a:rPr>
              <a:t>...</a:t>
            </a:r>
          </a:p>
          <a:p>
            <a:pPr marL="381000" indent="-381000" algn="l">
              <a:lnSpc>
                <a:spcPct val="120000"/>
              </a:lnSpc>
              <a:buFont typeface="Monotype Sorts" charset="2"/>
              <a:buChar char="n"/>
            </a:pPr>
            <a:endParaRPr lang="en-CA" sz="2400" smtClean="0">
              <a:solidFill>
                <a:schemeClr val="bg2"/>
              </a:solidFill>
            </a:endParaRPr>
          </a:p>
          <a:p>
            <a:pPr marL="381000" indent="-381000" algn="l">
              <a:lnSpc>
                <a:spcPct val="120000"/>
              </a:lnSpc>
              <a:buFont typeface="Monotype Sorts" charset="2"/>
              <a:buChar char="n"/>
            </a:pPr>
            <a:endParaRPr lang="en-CA" sz="2400" smtClean="0">
              <a:solidFill>
                <a:schemeClr val="bg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7DE1F1-1629-4CB4-8952-568541B8CD98}" type="slidenum">
              <a:rPr lang="en-CA"/>
              <a:pPr>
                <a:defRPr/>
              </a:pPr>
              <a:t>21</a:t>
            </a:fld>
            <a:endParaRPr lang="en-CA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695450"/>
            <a:ext cx="7467600" cy="4781550"/>
          </a:xfrm>
          <a:noFill/>
        </p:spPr>
        <p:txBody>
          <a:bodyPr/>
          <a:lstStyle/>
          <a:p>
            <a:pPr marL="381000" indent="-381000" algn="l">
              <a:lnSpc>
                <a:spcPct val="130000"/>
              </a:lnSpc>
            </a:pPr>
            <a:r>
              <a:rPr lang="en-CA" sz="2400" b="1" dirty="0" smtClean="0">
                <a:solidFill>
                  <a:srgbClr val="FF0000"/>
                </a:solidFill>
              </a:rPr>
              <a:t>Programming terminal</a:t>
            </a:r>
          </a:p>
          <a:p>
            <a:pPr marL="381000" indent="-381000" algn="l"/>
            <a:endParaRPr lang="en-CA" sz="2400" b="1" dirty="0" smtClean="0">
              <a:solidFill>
                <a:srgbClr val="FF0000"/>
              </a:solidFill>
            </a:endParaRPr>
          </a:p>
          <a:p>
            <a:pPr marL="381000" indent="-381000" algn="l"/>
            <a:endParaRPr lang="en-CA" sz="2400" b="1" dirty="0" smtClean="0">
              <a:solidFill>
                <a:srgbClr val="FF0000"/>
              </a:solidFill>
            </a:endParaRPr>
          </a:p>
          <a:p>
            <a:pPr marL="381000" indent="-381000" algn="l"/>
            <a:endParaRPr lang="en-CA" sz="2400" b="1" dirty="0" smtClean="0">
              <a:solidFill>
                <a:srgbClr val="FF0000"/>
              </a:solidFill>
            </a:endParaRPr>
          </a:p>
          <a:p>
            <a:pPr marL="381000" indent="-381000" algn="l"/>
            <a:endParaRPr lang="en-CA" sz="2400" b="1" dirty="0" smtClean="0">
              <a:solidFill>
                <a:srgbClr val="FF0000"/>
              </a:solidFill>
            </a:endParaRPr>
          </a:p>
          <a:p>
            <a:pPr marL="381000" indent="-381000" algn="l"/>
            <a:endParaRPr lang="en-CA" sz="2400" b="1" dirty="0" smtClean="0">
              <a:solidFill>
                <a:srgbClr val="FF0000"/>
              </a:solidFill>
            </a:endParaRPr>
          </a:p>
          <a:p>
            <a:pPr marL="381000" indent="-381000" algn="l">
              <a:buFont typeface="Monotype Sorts" charset="2"/>
              <a:buChar char="n"/>
            </a:pPr>
            <a:endParaRPr lang="en-CA" sz="2400" dirty="0" smtClean="0">
              <a:solidFill>
                <a:schemeClr val="bg2"/>
              </a:solidFill>
            </a:endParaRPr>
          </a:p>
          <a:p>
            <a:pPr marL="381000" indent="-381000" algn="l">
              <a:lnSpc>
                <a:spcPct val="130000"/>
              </a:lnSpc>
              <a:buFont typeface="Monotype Sorts" charset="2"/>
              <a:buChar char="n"/>
            </a:pPr>
            <a:endParaRPr lang="en-CA" sz="2400" dirty="0" smtClean="0">
              <a:solidFill>
                <a:schemeClr val="bg2"/>
              </a:solidFill>
            </a:endParaRPr>
          </a:p>
          <a:p>
            <a:pPr marL="381000" indent="-381000" algn="l">
              <a:lnSpc>
                <a:spcPct val="130000"/>
              </a:lnSpc>
              <a:buFont typeface="Monotype Sorts" charset="2"/>
              <a:buChar char="n"/>
            </a:pPr>
            <a:endParaRPr lang="en-CA" sz="2400" dirty="0" smtClean="0">
              <a:solidFill>
                <a:schemeClr val="bg2"/>
              </a:solidFill>
            </a:endParaRPr>
          </a:p>
        </p:txBody>
      </p:sp>
      <p:pic>
        <p:nvPicPr>
          <p:cNvPr id="21510" name="Picture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24088" y="2459038"/>
            <a:ext cx="5089525" cy="351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9720CC-5ED0-4D80-A141-83AD754CADB5}" type="slidenum">
              <a:rPr lang="en-CA"/>
              <a:pPr>
                <a:defRPr/>
              </a:pPr>
              <a:t>22</a:t>
            </a:fld>
            <a:endParaRPr lang="en-CA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971800"/>
            <a:ext cx="8305800" cy="2057400"/>
          </a:xfrm>
          <a:noFill/>
        </p:spPr>
        <p:txBody>
          <a:bodyPr/>
          <a:lstStyle/>
          <a:p>
            <a:pPr marL="381000" indent="-381000" algn="l">
              <a:lnSpc>
                <a:spcPct val="150000"/>
              </a:lnSpc>
              <a:buFont typeface="Monotype Sorts" charset="2"/>
              <a:buChar char="n"/>
            </a:pPr>
            <a:r>
              <a:rPr lang="en-CA" sz="2400" dirty="0" smtClean="0">
                <a:solidFill>
                  <a:schemeClr val="bg2"/>
                </a:solidFill>
              </a:rPr>
              <a:t>Programming is done through programming terminal</a:t>
            </a:r>
          </a:p>
          <a:p>
            <a:pPr marL="381000" indent="-381000" algn="l">
              <a:lnSpc>
                <a:spcPct val="150000"/>
              </a:lnSpc>
              <a:buFont typeface="Monotype Sorts" charset="2"/>
              <a:buChar char="n"/>
            </a:pPr>
            <a:r>
              <a:rPr lang="en-CA" sz="2400" dirty="0" smtClean="0">
                <a:solidFill>
                  <a:schemeClr val="bg2"/>
                </a:solidFill>
              </a:rPr>
              <a:t>Programming terminal translates </a:t>
            </a:r>
            <a:r>
              <a:rPr lang="en-CA" sz="2400" b="1" dirty="0" smtClean="0">
                <a:solidFill>
                  <a:schemeClr val="bg2"/>
                </a:solidFill>
              </a:rPr>
              <a:t>engineering language</a:t>
            </a:r>
            <a:r>
              <a:rPr lang="en-CA" sz="2400" dirty="0" smtClean="0">
                <a:solidFill>
                  <a:schemeClr val="bg2"/>
                </a:solidFill>
              </a:rPr>
              <a:t> (logic control) to </a:t>
            </a:r>
            <a:r>
              <a:rPr lang="en-CA" sz="2400" b="1" dirty="0" smtClean="0">
                <a:solidFill>
                  <a:schemeClr val="bg2"/>
                </a:solidFill>
              </a:rPr>
              <a:t>machine language</a:t>
            </a:r>
            <a:r>
              <a:rPr lang="en-CA" sz="2400" dirty="0" smtClean="0">
                <a:solidFill>
                  <a:schemeClr val="bg2"/>
                </a:solidFill>
              </a:rPr>
              <a:t> (binary code)</a:t>
            </a:r>
          </a:p>
        </p:txBody>
      </p:sp>
      <p:sp>
        <p:nvSpPr>
          <p:cNvPr id="6" name="Rectangle 5"/>
          <p:cNvSpPr/>
          <p:nvPr/>
        </p:nvSpPr>
        <p:spPr>
          <a:xfrm>
            <a:off x="1344000" y="1981200"/>
            <a:ext cx="2716641" cy="5245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81000" indent="-381000">
              <a:lnSpc>
                <a:spcPct val="130000"/>
              </a:lnSpc>
            </a:pPr>
            <a:r>
              <a:rPr lang="en-CA" b="1" dirty="0" smtClean="0">
                <a:solidFill>
                  <a:srgbClr val="FF0000"/>
                </a:solidFill>
              </a:rPr>
              <a:t>PLC Programming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01B452-0574-4DEE-9EA6-DD93C7C75BB9}" type="slidenum">
              <a:rPr lang="en-CA"/>
              <a:pPr>
                <a:defRPr/>
              </a:pPr>
              <a:t>23</a:t>
            </a:fld>
            <a:endParaRPr lang="en-CA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981200"/>
            <a:ext cx="7467600" cy="4495800"/>
          </a:xfrm>
          <a:noFill/>
        </p:spPr>
        <p:txBody>
          <a:bodyPr/>
          <a:lstStyle/>
          <a:p>
            <a:pPr marL="381000" indent="-381000" algn="l">
              <a:lnSpc>
                <a:spcPct val="130000"/>
              </a:lnSpc>
            </a:pPr>
            <a:r>
              <a:rPr lang="en-CA" sz="2400" b="1" dirty="0" smtClean="0">
                <a:solidFill>
                  <a:srgbClr val="FF0000"/>
                </a:solidFill>
              </a:rPr>
              <a:t>Programming through standard computer</a:t>
            </a:r>
          </a:p>
          <a:p>
            <a:pPr marL="381000" indent="-381000" algn="l">
              <a:lnSpc>
                <a:spcPct val="130000"/>
              </a:lnSpc>
            </a:pPr>
            <a:endParaRPr lang="en-CA" sz="2400" dirty="0" smtClean="0">
              <a:solidFill>
                <a:schemeClr val="bg2"/>
              </a:solidFill>
            </a:endParaRPr>
          </a:p>
          <a:p>
            <a:pPr marL="381000" indent="-381000" algn="l">
              <a:lnSpc>
                <a:spcPct val="130000"/>
              </a:lnSpc>
              <a:buFont typeface="Monotype Sorts" charset="2"/>
              <a:buChar char="n"/>
            </a:pPr>
            <a:r>
              <a:rPr lang="en-CA" sz="2400" dirty="0" smtClean="0">
                <a:solidFill>
                  <a:schemeClr val="bg2"/>
                </a:solidFill>
              </a:rPr>
              <a:t>Most PLC manufacturers offer software packages that allow a standard computer to be used as a programming terminal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EEFE1B-67D2-4CAB-897F-53258695C63B}" type="slidenum">
              <a:rPr lang="en-CA"/>
              <a:pPr>
                <a:defRPr/>
              </a:pPr>
              <a:t>24</a:t>
            </a:fld>
            <a:endParaRPr lang="en-CA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981200"/>
            <a:ext cx="7467600" cy="4495800"/>
          </a:xfrm>
          <a:noFill/>
        </p:spPr>
        <p:txBody>
          <a:bodyPr/>
          <a:lstStyle/>
          <a:p>
            <a:pPr marL="381000" indent="-381000" algn="l">
              <a:lnSpc>
                <a:spcPct val="130000"/>
              </a:lnSpc>
            </a:pPr>
            <a:r>
              <a:rPr lang="en-CA" sz="2400" b="1" smtClean="0">
                <a:solidFill>
                  <a:srgbClr val="FF0000"/>
                </a:solidFill>
              </a:rPr>
              <a:t>Programming through standard computer</a:t>
            </a:r>
            <a:endParaRPr lang="en-CA" sz="2400" smtClean="0">
              <a:solidFill>
                <a:schemeClr val="bg2"/>
              </a:solidFill>
            </a:endParaRPr>
          </a:p>
          <a:p>
            <a:pPr marL="381000" indent="-381000" algn="l">
              <a:lnSpc>
                <a:spcPct val="130000"/>
              </a:lnSpc>
            </a:pPr>
            <a:endParaRPr lang="en-CA" sz="2400" smtClean="0">
              <a:solidFill>
                <a:schemeClr val="bg2"/>
              </a:solidFill>
            </a:endParaRPr>
          </a:p>
        </p:txBody>
      </p:sp>
      <p:pic>
        <p:nvPicPr>
          <p:cNvPr id="24582" name="Picture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0" y="2635250"/>
            <a:ext cx="8183563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556AE2-1CC5-4915-A380-35B9C06449FF}" type="slidenum">
              <a:rPr lang="en-CA"/>
              <a:pPr>
                <a:defRPr/>
              </a:pPr>
              <a:t>25</a:t>
            </a:fld>
            <a:endParaRPr lang="en-CA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981200"/>
            <a:ext cx="7467600" cy="4495800"/>
          </a:xfrm>
          <a:noFill/>
        </p:spPr>
        <p:txBody>
          <a:bodyPr/>
          <a:lstStyle/>
          <a:p>
            <a:pPr marL="457200" indent="-457200" algn="l">
              <a:lnSpc>
                <a:spcPct val="130000"/>
              </a:lnSpc>
            </a:pPr>
            <a:r>
              <a:rPr lang="en-CA" sz="2400" b="1" dirty="0" smtClean="0">
                <a:solidFill>
                  <a:srgbClr val="FF0000"/>
                </a:solidFill>
              </a:rPr>
              <a:t>Relating the program to inputs and outputs</a:t>
            </a:r>
          </a:p>
          <a:p>
            <a:pPr marL="457200" indent="-457200" algn="l">
              <a:lnSpc>
                <a:spcPct val="130000"/>
              </a:lnSpc>
            </a:pPr>
            <a:endParaRPr lang="en-CA" sz="2400" b="1" dirty="0" smtClean="0">
              <a:solidFill>
                <a:srgbClr val="FF0000"/>
              </a:solidFill>
            </a:endParaRPr>
          </a:p>
          <a:p>
            <a:pPr marL="457200" indent="-457200" algn="l">
              <a:lnSpc>
                <a:spcPct val="130000"/>
              </a:lnSpc>
              <a:buFont typeface="Monotype Sorts" charset="2"/>
              <a:buChar char="n"/>
            </a:pPr>
            <a:r>
              <a:rPr lang="en-CA" sz="2400" dirty="0" smtClean="0">
                <a:solidFill>
                  <a:schemeClr val="bg2"/>
                </a:solidFill>
              </a:rPr>
              <a:t>The CPU reads the data from the inputs</a:t>
            </a:r>
          </a:p>
          <a:p>
            <a:pPr marL="457200" indent="-457200" algn="l">
              <a:lnSpc>
                <a:spcPct val="130000"/>
              </a:lnSpc>
              <a:buFont typeface="Monotype Sorts" charset="2"/>
              <a:buChar char="n"/>
            </a:pPr>
            <a:r>
              <a:rPr lang="en-CA" sz="2400" dirty="0" smtClean="0">
                <a:solidFill>
                  <a:schemeClr val="bg2"/>
                </a:solidFill>
              </a:rPr>
              <a:t>The program in the CPU uses the inputs to evaluate the control logic. As the program runs, the CPU updates the data</a:t>
            </a:r>
          </a:p>
          <a:p>
            <a:pPr marL="457200" indent="-457200" algn="l">
              <a:lnSpc>
                <a:spcPct val="130000"/>
              </a:lnSpc>
              <a:buFont typeface="Monotype Sorts" charset="2"/>
              <a:buChar char="n"/>
            </a:pPr>
            <a:r>
              <a:rPr lang="en-CA" sz="2400" dirty="0" smtClean="0">
                <a:solidFill>
                  <a:schemeClr val="bg2"/>
                </a:solidFill>
              </a:rPr>
              <a:t>The CPU writes the data to the output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lecture note 9 PLC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672A0D-977F-4789-972E-1150671B0980}" type="slidenum">
              <a:rPr lang="en-CA"/>
              <a:pPr>
                <a:defRPr/>
              </a:pPr>
              <a:t>26</a:t>
            </a:fld>
            <a:endParaRPr lang="en-CA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676400"/>
            <a:ext cx="7467600" cy="4800600"/>
          </a:xfrm>
          <a:noFill/>
        </p:spPr>
        <p:txBody>
          <a:bodyPr/>
          <a:lstStyle/>
          <a:p>
            <a:pPr marL="457200" indent="-457200" algn="l">
              <a:lnSpc>
                <a:spcPct val="130000"/>
              </a:lnSpc>
            </a:pPr>
            <a:r>
              <a:rPr lang="en-CA" sz="2400" b="1" smtClean="0">
                <a:solidFill>
                  <a:srgbClr val="FF0000"/>
                </a:solidFill>
              </a:rPr>
              <a:t>Relating the program to inputs and outputs</a:t>
            </a:r>
          </a:p>
        </p:txBody>
      </p:sp>
      <p:pic>
        <p:nvPicPr>
          <p:cNvPr id="26630" name="Picture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76350" y="2368550"/>
            <a:ext cx="6737350" cy="423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C88BE9-F93E-4280-995B-D8AF76F4E082}" type="slidenum">
              <a:rPr lang="en-CA"/>
              <a:pPr>
                <a:defRPr/>
              </a:pPr>
              <a:t>27</a:t>
            </a:fld>
            <a:endParaRPr lang="en-CA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905000"/>
            <a:ext cx="7467600" cy="4572000"/>
          </a:xfrm>
          <a:noFill/>
        </p:spPr>
        <p:txBody>
          <a:bodyPr/>
          <a:lstStyle/>
          <a:p>
            <a:pPr marL="457200" indent="-457200" algn="l">
              <a:lnSpc>
                <a:spcPct val="130000"/>
              </a:lnSpc>
            </a:pPr>
            <a:endParaRPr lang="en-CA" sz="2400" b="1" smtClean="0">
              <a:solidFill>
                <a:srgbClr val="FF0000"/>
              </a:solidFill>
            </a:endParaRPr>
          </a:p>
          <a:p>
            <a:pPr marL="457200" indent="-457200" algn="l">
              <a:lnSpc>
                <a:spcPct val="130000"/>
              </a:lnSpc>
            </a:pPr>
            <a:endParaRPr lang="en-CA" sz="2400" b="1" smtClean="0">
              <a:solidFill>
                <a:srgbClr val="FF0000"/>
              </a:solidFill>
            </a:endParaRPr>
          </a:p>
          <a:p>
            <a:pPr marL="457200" indent="-457200" algn="l">
              <a:lnSpc>
                <a:spcPct val="130000"/>
              </a:lnSpc>
            </a:pPr>
            <a:endParaRPr lang="en-CA" sz="2400" b="1" smtClean="0">
              <a:solidFill>
                <a:srgbClr val="FF0000"/>
              </a:solidFill>
            </a:endParaRPr>
          </a:p>
        </p:txBody>
      </p:sp>
      <p:pic>
        <p:nvPicPr>
          <p:cNvPr id="27654" name="Picture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10150" y="2019300"/>
            <a:ext cx="1630363" cy="433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5" name="Rectangle 5"/>
          <p:cNvSpPr>
            <a:spLocks noChangeArrowheads="1"/>
          </p:cNvSpPr>
          <p:nvPr/>
        </p:nvSpPr>
        <p:spPr bwMode="auto">
          <a:xfrm>
            <a:off x="685800" y="2171700"/>
            <a:ext cx="3492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CA" b="1">
                <a:solidFill>
                  <a:srgbClr val="FF0000"/>
                </a:solidFill>
                <a:latin typeface="Arial" pitchFamily="34" charset="0"/>
              </a:rPr>
              <a:t>Data Flow in the PLC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07797F-21EB-46CC-8695-F97C67963067}" type="slidenum">
              <a:rPr lang="en-CA"/>
              <a:pPr>
                <a:defRPr/>
              </a:pPr>
              <a:t>28</a:t>
            </a:fld>
            <a:endParaRPr lang="en-CA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28600"/>
            <a:ext cx="7086600" cy="6858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CA" sz="3600" dirty="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209800"/>
            <a:ext cx="8458200" cy="3810000"/>
          </a:xfrm>
          <a:noFill/>
        </p:spPr>
        <p:txBody>
          <a:bodyPr/>
          <a:lstStyle/>
          <a:p>
            <a:pPr marL="381000" indent="-381000" algn="l">
              <a:lnSpc>
                <a:spcPct val="130000"/>
              </a:lnSpc>
              <a:buFont typeface="Monotype Sorts" charset="2"/>
              <a:buChar char="n"/>
            </a:pPr>
            <a:r>
              <a:rPr lang="en-CA" sz="2000" dirty="0" smtClean="0">
                <a:solidFill>
                  <a:schemeClr val="bg2"/>
                </a:solidFill>
              </a:rPr>
              <a:t>One of the advantages of PLC is that it can be programmed by non-specialists</a:t>
            </a:r>
          </a:p>
          <a:p>
            <a:pPr marL="381000" indent="-381000" algn="l">
              <a:lnSpc>
                <a:spcPct val="130000"/>
              </a:lnSpc>
              <a:buFont typeface="Monotype Sorts" charset="2"/>
              <a:buChar char="n"/>
            </a:pPr>
            <a:r>
              <a:rPr lang="en-CA" sz="2000" dirty="0" smtClean="0">
                <a:solidFill>
                  <a:schemeClr val="bg2"/>
                </a:solidFill>
              </a:rPr>
              <a:t>Program can be written either in the form of a</a:t>
            </a:r>
            <a:r>
              <a:rPr lang="en-CA" sz="2400" dirty="0" smtClean="0">
                <a:solidFill>
                  <a:schemeClr val="bg2"/>
                </a:solidFill>
              </a:rPr>
              <a:t> </a:t>
            </a:r>
          </a:p>
          <a:p>
            <a:pPr marL="381000" indent="-381000" algn="l">
              <a:lnSpc>
                <a:spcPct val="130000"/>
              </a:lnSpc>
            </a:pPr>
            <a:r>
              <a:rPr lang="en-CA" sz="2400" b="1" dirty="0" smtClean="0">
                <a:solidFill>
                  <a:srgbClr val="FF0000"/>
                </a:solidFill>
              </a:rPr>
              <a:t>	</a:t>
            </a:r>
            <a:r>
              <a:rPr lang="en-CA" sz="2000" b="1" dirty="0" smtClean="0">
                <a:solidFill>
                  <a:srgbClr val="FF0000"/>
                </a:solidFill>
              </a:rPr>
              <a:t>statement list: a set of mnemonic instructions representing a function of the CPU</a:t>
            </a:r>
          </a:p>
          <a:p>
            <a:pPr marL="381000" indent="-381000" algn="l">
              <a:lnSpc>
                <a:spcPct val="130000"/>
              </a:lnSpc>
            </a:pPr>
            <a:r>
              <a:rPr lang="en-CA" sz="2000" dirty="0" smtClean="0">
                <a:solidFill>
                  <a:schemeClr val="bg2"/>
                </a:solidFill>
              </a:rPr>
              <a:t>     or a </a:t>
            </a:r>
          </a:p>
          <a:p>
            <a:pPr marL="381000" indent="-381000" algn="l">
              <a:lnSpc>
                <a:spcPct val="130000"/>
              </a:lnSpc>
            </a:pPr>
            <a:r>
              <a:rPr lang="en-CA" sz="2000" b="1" dirty="0" smtClean="0">
                <a:solidFill>
                  <a:srgbClr val="FF0000"/>
                </a:solidFill>
              </a:rPr>
              <a:t>	ladder diagram: a graphical language resembling the electrical relay diagrams</a:t>
            </a:r>
            <a:r>
              <a:rPr lang="en-CA" sz="2400" b="1" dirty="0" smtClean="0">
                <a:solidFill>
                  <a:srgbClr val="FF0000"/>
                </a:solidFill>
              </a:rPr>
              <a:t> </a:t>
            </a:r>
            <a:endParaRPr lang="en-CA" sz="2400" dirty="0" smtClean="0">
              <a:solidFill>
                <a:schemeClr val="bg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58411" y="1143000"/>
            <a:ext cx="2927789" cy="5606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81000" indent="-381000">
              <a:lnSpc>
                <a:spcPct val="130000"/>
              </a:lnSpc>
            </a:pPr>
            <a:r>
              <a:rPr lang="en-CA" sz="2600" b="1" dirty="0" smtClean="0">
                <a:solidFill>
                  <a:srgbClr val="FF0000"/>
                </a:solidFill>
              </a:rPr>
              <a:t>PLC Programming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652676-AA67-41BF-9914-7FA0C14B441E}" type="slidenum">
              <a:rPr lang="en-CA"/>
              <a:pPr>
                <a:defRPr/>
              </a:pPr>
              <a:t>29</a:t>
            </a:fld>
            <a:endParaRPr lang="en-CA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733550"/>
            <a:ext cx="7467600" cy="4743450"/>
          </a:xfrm>
          <a:noFill/>
        </p:spPr>
        <p:txBody>
          <a:bodyPr/>
          <a:lstStyle/>
          <a:p>
            <a:pPr marL="381000" indent="-381000" algn="l">
              <a:lnSpc>
                <a:spcPct val="130000"/>
              </a:lnSpc>
            </a:pPr>
            <a:r>
              <a:rPr lang="en-CA" sz="2400" b="1" dirty="0" smtClean="0">
                <a:solidFill>
                  <a:srgbClr val="FF0000"/>
                </a:solidFill>
              </a:rPr>
              <a:t>Statement List</a:t>
            </a:r>
          </a:p>
          <a:p>
            <a:pPr marL="381000" indent="-381000" algn="l">
              <a:lnSpc>
                <a:spcPct val="130000"/>
              </a:lnSpc>
            </a:pPr>
            <a:endParaRPr lang="en-CA" sz="2400" b="1" dirty="0" smtClean="0">
              <a:solidFill>
                <a:srgbClr val="FF0000"/>
              </a:solidFill>
            </a:endParaRPr>
          </a:p>
        </p:txBody>
      </p:sp>
      <p:pic>
        <p:nvPicPr>
          <p:cNvPr id="29702" name="Picture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7650" y="2486025"/>
            <a:ext cx="8642350" cy="367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C310A6-C107-4D67-AEF4-169E31BCCEFA}" type="slidenum">
              <a:rPr lang="en-CA"/>
              <a:pPr>
                <a:defRPr/>
              </a:pPr>
              <a:t>3</a:t>
            </a:fld>
            <a:endParaRPr lang="en-CA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66750" y="1981200"/>
            <a:ext cx="7829550" cy="4171950"/>
          </a:xfrm>
          <a:noFill/>
        </p:spPr>
        <p:txBody>
          <a:bodyPr/>
          <a:lstStyle/>
          <a:p>
            <a:pPr marL="381000" indent="-381000" algn="just"/>
            <a:r>
              <a:rPr lang="en-CA" sz="2400" b="1" smtClean="0">
                <a:solidFill>
                  <a:srgbClr val="FF0000"/>
                </a:solidFill>
              </a:rPr>
              <a:t>    What does PLC stand for?</a:t>
            </a:r>
          </a:p>
          <a:p>
            <a:pPr marL="381000" indent="-381000" algn="just"/>
            <a:endParaRPr lang="en-CA" sz="2400" b="1" smtClean="0">
              <a:solidFill>
                <a:schemeClr val="bg2"/>
              </a:solidFill>
            </a:endParaRPr>
          </a:p>
          <a:p>
            <a:pPr marL="381000" indent="-381000" algn="just">
              <a:lnSpc>
                <a:spcPct val="110000"/>
              </a:lnSpc>
              <a:buFont typeface="Monotype Sorts" charset="2"/>
              <a:buChar char="n"/>
            </a:pPr>
            <a:r>
              <a:rPr lang="en-CA" sz="2400" smtClean="0">
                <a:solidFill>
                  <a:schemeClr val="bg2"/>
                </a:solidFill>
              </a:rPr>
              <a:t>PLC - programmable logic controller</a:t>
            </a:r>
          </a:p>
          <a:p>
            <a:pPr marL="381000" indent="-381000" algn="just">
              <a:lnSpc>
                <a:spcPct val="110000"/>
              </a:lnSpc>
              <a:buFont typeface="Monotype Sorts" charset="2"/>
              <a:buChar char="n"/>
            </a:pPr>
            <a:r>
              <a:rPr lang="en-CA" sz="2400" smtClean="0">
                <a:solidFill>
                  <a:schemeClr val="bg2"/>
                </a:solidFill>
              </a:rPr>
              <a:t>PLC implements </a:t>
            </a:r>
            <a:r>
              <a:rPr lang="en-CA" sz="2400" b="1" smtClean="0">
                <a:solidFill>
                  <a:schemeClr val="bg2"/>
                </a:solidFill>
              </a:rPr>
              <a:t>logic control functions</a:t>
            </a:r>
            <a:r>
              <a:rPr lang="en-CA" sz="2400" smtClean="0">
                <a:solidFill>
                  <a:schemeClr val="bg2"/>
                </a:solidFill>
              </a:rPr>
              <a:t> by means of a </a:t>
            </a:r>
            <a:r>
              <a:rPr lang="en-CA" sz="2400" b="1" smtClean="0">
                <a:solidFill>
                  <a:schemeClr val="bg2"/>
                </a:solidFill>
              </a:rPr>
              <a:t>program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CF1F6D-44BD-4B11-8E4F-812DD0F24C17}" type="slidenum">
              <a:rPr lang="en-CA"/>
              <a:pPr>
                <a:defRPr/>
              </a:pPr>
              <a:t>30</a:t>
            </a:fld>
            <a:endParaRPr lang="en-CA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733550"/>
            <a:ext cx="7467600" cy="4743450"/>
          </a:xfrm>
          <a:noFill/>
        </p:spPr>
        <p:txBody>
          <a:bodyPr/>
          <a:lstStyle/>
          <a:p>
            <a:pPr marL="381000" indent="-381000" algn="l">
              <a:lnSpc>
                <a:spcPct val="130000"/>
              </a:lnSpc>
            </a:pPr>
            <a:r>
              <a:rPr lang="en-CA" sz="2400" b="1" dirty="0" smtClean="0">
                <a:solidFill>
                  <a:srgbClr val="FF0000"/>
                </a:solidFill>
              </a:rPr>
              <a:t>Ladder Diagram</a:t>
            </a:r>
          </a:p>
        </p:txBody>
      </p:sp>
      <p:pic>
        <p:nvPicPr>
          <p:cNvPr id="30726" name="Picture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66863" y="2209800"/>
            <a:ext cx="6296025" cy="416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CB03DE-3A8E-4ABD-8A95-7C8E4F0F4383}" type="slidenum">
              <a:rPr lang="en-CA"/>
              <a:pPr>
                <a:defRPr/>
              </a:pPr>
              <a:t>4</a:t>
            </a:fld>
            <a:endParaRPr lang="en-CA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66750" y="1847850"/>
            <a:ext cx="7943850" cy="4305300"/>
          </a:xfrm>
          <a:noFill/>
        </p:spPr>
        <p:txBody>
          <a:bodyPr/>
          <a:lstStyle/>
          <a:p>
            <a:pPr marL="228600" indent="-228600" algn="just"/>
            <a:r>
              <a:rPr lang="en-CA" sz="2400" b="1" dirty="0" smtClean="0">
                <a:solidFill>
                  <a:srgbClr val="FF0000"/>
                </a:solidFill>
              </a:rPr>
              <a:t>PLC Features</a:t>
            </a: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</p:txBody>
      </p:sp>
      <p:pic>
        <p:nvPicPr>
          <p:cNvPr id="5126" name="Picture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2362200"/>
            <a:ext cx="5614988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46A750-A6FE-4E7C-8D61-C14BF9DE949B}" type="slidenum">
              <a:rPr lang="en-CA"/>
              <a:pPr>
                <a:defRPr/>
              </a:pPr>
              <a:t>5</a:t>
            </a:fld>
            <a:endParaRPr lang="en-CA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66750" y="1847850"/>
            <a:ext cx="7943850" cy="4305300"/>
          </a:xfrm>
          <a:noFill/>
        </p:spPr>
        <p:txBody>
          <a:bodyPr/>
          <a:lstStyle/>
          <a:p>
            <a:pPr marL="228600" indent="-228600" algn="just"/>
            <a:r>
              <a:rPr lang="en-CA" sz="2400" b="1" dirty="0" smtClean="0">
                <a:solidFill>
                  <a:srgbClr val="FF0000"/>
                </a:solidFill>
              </a:rPr>
              <a:t>PLC Features</a:t>
            </a: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</p:txBody>
      </p:sp>
      <p:pic>
        <p:nvPicPr>
          <p:cNvPr id="6150" name="Picture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92475" y="3025775"/>
            <a:ext cx="3008313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D17B8-2548-48EE-B76E-5952494A47E5}" type="slidenum">
              <a:rPr lang="en-CA"/>
              <a:pPr>
                <a:defRPr/>
              </a:pPr>
              <a:t>6</a:t>
            </a:fld>
            <a:endParaRPr lang="en-CA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66750" y="1847850"/>
            <a:ext cx="7943850" cy="4305300"/>
          </a:xfrm>
          <a:noFill/>
        </p:spPr>
        <p:txBody>
          <a:bodyPr/>
          <a:lstStyle/>
          <a:p>
            <a:pPr marL="228600" indent="-228600" algn="just"/>
            <a:r>
              <a:rPr lang="en-CA" sz="2400" b="1" dirty="0" smtClean="0">
                <a:solidFill>
                  <a:srgbClr val="FF0000"/>
                </a:solidFill>
              </a:rPr>
              <a:t>PLC application example 1: Gate Control</a:t>
            </a: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>
              <a:buFont typeface="Monotype Sorts" charset="2"/>
              <a:buChar char="n"/>
            </a:pPr>
            <a:r>
              <a:rPr lang="en-CA" sz="2400" dirty="0" smtClean="0">
                <a:solidFill>
                  <a:schemeClr val="bg2"/>
                </a:solidFill>
              </a:rPr>
              <a:t>PLC can sense a vehicle at the entrance or exit, and open and close the gate automatically</a:t>
            </a:r>
          </a:p>
          <a:p>
            <a:pPr marL="228600" indent="-228600" algn="just">
              <a:buFont typeface="Monotype Sorts" charset="2"/>
              <a:buChar char="n"/>
            </a:pPr>
            <a:r>
              <a:rPr lang="en-CA" sz="2400" dirty="0" smtClean="0">
                <a:solidFill>
                  <a:schemeClr val="bg2"/>
                </a:solidFill>
              </a:rPr>
              <a:t>The current vehicle count is easily determined by programming a simple counter</a:t>
            </a:r>
          </a:p>
        </p:txBody>
      </p:sp>
      <p:pic>
        <p:nvPicPr>
          <p:cNvPr id="7174" name="Picture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81225" y="2944813"/>
            <a:ext cx="4822825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6C4D5A-D6B2-4A5C-81B8-8908821E1A3F}" type="slidenum">
              <a:rPr lang="en-CA"/>
              <a:pPr>
                <a:defRPr/>
              </a:pPr>
              <a:t>7</a:t>
            </a:fld>
            <a:endParaRPr lang="en-CA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43000"/>
          </a:xfrm>
          <a:noFill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66750" y="1847850"/>
            <a:ext cx="7943850" cy="4305300"/>
          </a:xfrm>
          <a:noFill/>
        </p:spPr>
        <p:txBody>
          <a:bodyPr/>
          <a:lstStyle/>
          <a:p>
            <a:pPr marL="228600" indent="-228600" algn="just"/>
            <a:r>
              <a:rPr lang="en-CA" sz="2400" b="1" dirty="0" smtClean="0">
                <a:solidFill>
                  <a:srgbClr val="FF0000"/>
                </a:solidFill>
              </a:rPr>
              <a:t>PLC application example 2: Conveyor System</a:t>
            </a: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/>
            <a:endParaRPr lang="en-CA" sz="2400" b="1" dirty="0" smtClean="0">
              <a:solidFill>
                <a:srgbClr val="FF0000"/>
              </a:solidFill>
            </a:endParaRPr>
          </a:p>
          <a:p>
            <a:pPr marL="228600" indent="-228600" algn="just">
              <a:buFont typeface="Monotype Sorts" charset="2"/>
              <a:buChar char="n"/>
            </a:pPr>
            <a:r>
              <a:rPr lang="en-CA" sz="2400" dirty="0" smtClean="0">
                <a:solidFill>
                  <a:schemeClr val="bg2"/>
                </a:solidFill>
              </a:rPr>
              <a:t>PLC can be used to start/stop latching logic for motor control</a:t>
            </a:r>
          </a:p>
          <a:p>
            <a:pPr marL="228600" indent="-228600" algn="just">
              <a:buFont typeface="Monotype Sorts" charset="2"/>
              <a:buChar char="n"/>
            </a:pPr>
            <a:r>
              <a:rPr lang="en-CA" sz="2400" dirty="0" smtClean="0">
                <a:solidFill>
                  <a:schemeClr val="bg2"/>
                </a:solidFill>
              </a:rPr>
              <a:t>Counters can be used for monitoring product amounts</a:t>
            </a:r>
          </a:p>
        </p:txBody>
      </p:sp>
      <p:pic>
        <p:nvPicPr>
          <p:cNvPr id="8198" name="Picture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79638" y="2849563"/>
            <a:ext cx="4714875" cy="96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534400" cy="1143000"/>
          </a:xfrm>
        </p:spPr>
        <p:txBody>
          <a:bodyPr/>
          <a:lstStyle/>
          <a:p>
            <a:r>
              <a:rPr lang="en-US" dirty="0" smtClean="0"/>
              <a:t>Other Examples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114800"/>
          </a:xfrm>
        </p:spPr>
        <p:txBody>
          <a:bodyPr/>
          <a:lstStyle/>
          <a:p>
            <a:r>
              <a:rPr lang="en-US" sz="2400" dirty="0" smtClean="0"/>
              <a:t>First-in priority circuit</a:t>
            </a:r>
          </a:p>
          <a:p>
            <a:r>
              <a:rPr lang="en-US" sz="2400" dirty="0" smtClean="0"/>
              <a:t>Entry/exit car park control</a:t>
            </a:r>
          </a:p>
          <a:p>
            <a:r>
              <a:rPr lang="en-US" sz="2400" dirty="0" smtClean="0"/>
              <a:t>Product mass packaging</a:t>
            </a:r>
          </a:p>
          <a:p>
            <a:r>
              <a:rPr lang="en-US" sz="2400" dirty="0" smtClean="0"/>
              <a:t>Daily production record</a:t>
            </a:r>
          </a:p>
          <a:p>
            <a:r>
              <a:rPr lang="en-US" sz="2400" dirty="0" smtClean="0"/>
              <a:t>Water-level monitoring</a:t>
            </a:r>
          </a:p>
          <a:p>
            <a:r>
              <a:rPr lang="en-US" sz="2400" dirty="0" smtClean="0"/>
              <a:t>Automatic liquid-mixing control</a:t>
            </a:r>
          </a:p>
          <a:p>
            <a:r>
              <a:rPr lang="en-US" sz="2400" dirty="0" smtClean="0"/>
              <a:t>Automatic coffee maker</a:t>
            </a:r>
          </a:p>
          <a:p>
            <a:r>
              <a:rPr lang="en-US" sz="2400" dirty="0" smtClean="0"/>
              <a:t>Automatic toilette flushing control system</a:t>
            </a:r>
          </a:p>
          <a:p>
            <a:r>
              <a:rPr lang="en-US" sz="2400" dirty="0" smtClean="0"/>
              <a:t>Food and beverage industry</a:t>
            </a:r>
          </a:p>
          <a:p>
            <a:r>
              <a:rPr lang="en-US" sz="2400" dirty="0" smtClean="0"/>
              <a:t>Textile industry, etc..</a:t>
            </a:r>
          </a:p>
          <a:p>
            <a:endParaRPr lang="en-US" sz="2400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F0E693-90F3-4ACE-B971-CF3A041A5329}" type="slidenum">
              <a:rPr lang="en-CA" smtClean="0"/>
              <a:pPr>
                <a:defRPr/>
              </a:pPr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3814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lecture note 9 PLC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56D29F-AB01-4498-95F8-E8867EB4B309}" type="slidenum">
              <a:rPr lang="en-CA"/>
              <a:pPr>
                <a:defRPr/>
              </a:pPr>
              <a:t>9</a:t>
            </a:fld>
            <a:endParaRPr lang="en-CA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086600" cy="1104900"/>
          </a:xfrm>
          <a:noFill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CA" sz="3600" smtClean="0">
                <a:solidFill>
                  <a:srgbClr val="000066"/>
                </a:solidFill>
              </a:rPr>
              <a:t>1. PLC - Introduction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04850" y="1657350"/>
            <a:ext cx="7943850" cy="5003800"/>
          </a:xfrm>
          <a:noFill/>
        </p:spPr>
        <p:txBody>
          <a:bodyPr/>
          <a:lstStyle/>
          <a:p>
            <a:r>
              <a:rPr lang="en-CA" sz="2000" b="1" smtClean="0">
                <a:solidFill>
                  <a:srgbClr val="FF0000"/>
                </a:solidFill>
              </a:rPr>
              <a:t>Comparing traditional and programmable control systems - 1</a:t>
            </a:r>
          </a:p>
        </p:txBody>
      </p:sp>
      <p:pic>
        <p:nvPicPr>
          <p:cNvPr id="9222" name="Picture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2438400"/>
            <a:ext cx="5867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neric (Standard)">
  <a:themeElements>
    <a:clrScheme name="Generic (Standard)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Generic (Standard)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eneric (Standard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(Standard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10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11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12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13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14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15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16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17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18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19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2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20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21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22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23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24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25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26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3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4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5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6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7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8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ppt/theme/themeOverride9.xml><?xml version="1.0" encoding="utf-8"?>
<a:themeOverride xmlns:a="http://schemas.openxmlformats.org/drawingml/2006/main">
  <a:clrScheme name="Generic (Standard) 1">
    <a:dk1>
      <a:srgbClr val="009999"/>
    </a:dk1>
    <a:lt1>
      <a:srgbClr val="FFFFFF"/>
    </a:lt1>
    <a:dk2>
      <a:srgbClr val="336699"/>
    </a:dk2>
    <a:lt2>
      <a:srgbClr val="010000"/>
    </a:lt2>
    <a:accent1>
      <a:srgbClr val="CCECFF"/>
    </a:accent1>
    <a:accent2>
      <a:srgbClr val="FFFFCC"/>
    </a:accent2>
    <a:accent3>
      <a:srgbClr val="FFFFFF"/>
    </a:accent3>
    <a:accent4>
      <a:srgbClr val="008282"/>
    </a:accent4>
    <a:accent5>
      <a:srgbClr val="E2F4FF"/>
    </a:accent5>
    <a:accent6>
      <a:srgbClr val="E7E7B9"/>
    </a:accent6>
    <a:hlink>
      <a:srgbClr val="FF9966"/>
    </a:hlink>
    <a:folHlink>
      <a:srgbClr val="FFFFCC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2C1DB888C805498739F74CAC3DD313" ma:contentTypeVersion="0" ma:contentTypeDescription="Create a new document." ma:contentTypeScope="" ma:versionID="ad2a74d943e047cc181316e1d34e97f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34f8c0c0eabdc6c42b2f987c760c0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8A0C027-5C15-41B2-9CF5-FCC55D70487A}"/>
</file>

<file path=customXml/itemProps2.xml><?xml version="1.0" encoding="utf-8"?>
<ds:datastoreItem xmlns:ds="http://schemas.openxmlformats.org/officeDocument/2006/customXml" ds:itemID="{34BF9A87-77B6-4A6C-82A7-0800722276F4}"/>
</file>

<file path=customXml/itemProps3.xml><?xml version="1.0" encoding="utf-8"?>
<ds:datastoreItem xmlns:ds="http://schemas.openxmlformats.org/officeDocument/2006/customXml" ds:itemID="{6CF610AE-4831-4A8B-99CC-136FF60839D7}"/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Office\Templates\Presentations\Generic (Standard).pot</Template>
  <TotalTime>55144</TotalTime>
  <Words>806</Words>
  <Application>Microsoft Office PowerPoint</Application>
  <PresentationFormat>عرض على الشاشة (3:4)‏</PresentationFormat>
  <Paragraphs>213</Paragraphs>
  <Slides>30</Slides>
  <Notes>27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30</vt:i4>
      </vt:variant>
    </vt:vector>
  </HeadingPairs>
  <TitlesOfParts>
    <vt:vector size="31" baseType="lpstr">
      <vt:lpstr>Generic (Standard)</vt:lpstr>
      <vt:lpstr>عرض تقديمي في PowerPoint</vt:lpstr>
      <vt:lpstr>PLC: Programmable Logical Controller</vt:lpstr>
      <vt:lpstr>1. PLC - Introduction</vt:lpstr>
      <vt:lpstr>1. PLC - Introduction</vt:lpstr>
      <vt:lpstr>1. PLC - Introduction</vt:lpstr>
      <vt:lpstr>1. PLC - Introduction</vt:lpstr>
      <vt:lpstr>1. PLC - Introduction</vt:lpstr>
      <vt:lpstr>Other Examples</vt:lpstr>
      <vt:lpstr>1. PLC - Introduction</vt:lpstr>
      <vt:lpstr>1. PLC - Introduction</vt:lpstr>
      <vt:lpstr>1. PLC - Introduction</vt:lpstr>
      <vt:lpstr>1. PLC - Introduction</vt:lpstr>
      <vt:lpstr>1. PLC - Introduction</vt:lpstr>
      <vt:lpstr>1. PLC - Introduction</vt:lpstr>
      <vt:lpstr>عرض تقديمي في PowerPoint</vt:lpstr>
      <vt:lpstr>1. PLC - Introduction</vt:lpstr>
      <vt:lpstr>1. PLC - Introduction</vt:lpstr>
      <vt:lpstr>1. PLC - Introduction</vt:lpstr>
      <vt:lpstr>1. PLC - Introduction</vt:lpstr>
      <vt:lpstr>1. PLC - Introduction</vt:lpstr>
      <vt:lpstr>1. PLC - Introduction</vt:lpstr>
      <vt:lpstr>1. PLC - Introduction</vt:lpstr>
      <vt:lpstr>1. PLC - Introduction</vt:lpstr>
      <vt:lpstr>1. PLC - Introduction</vt:lpstr>
      <vt:lpstr>1. PLC - Introduction</vt:lpstr>
      <vt:lpstr>1. PLC - Introduction</vt:lpstr>
      <vt:lpstr>1. PLC - Introduction</vt:lpstr>
      <vt:lpstr>1. PLC - Introduction</vt:lpstr>
      <vt:lpstr>1. PLC - Introduction</vt:lpstr>
      <vt:lpstr>1. PLC - Introduction</vt:lpstr>
    </vt:vector>
  </TitlesOfParts>
  <Company>Personal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12 Machine and System Control</dc:title>
  <dc:creator>Gage Ruan</dc:creator>
  <cp:lastModifiedBy>Osama</cp:lastModifiedBy>
  <cp:revision>116</cp:revision>
  <cp:lastPrinted>2000-03-19T07:21:04Z</cp:lastPrinted>
  <dcterms:created xsi:type="dcterms:W3CDTF">1999-01-19T12:06:41Z</dcterms:created>
  <dcterms:modified xsi:type="dcterms:W3CDTF">2014-05-10T13:44:09Z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0x010100792C1DB888C805498739F74CAC3DD313</vt:lpwstr>
  </property>
</Properties>
</file>