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8"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F4BCF9-7D5E-4667-9E7B-60CD40CE3D3C}" type="datetimeFigureOut">
              <a:rPr lang="ar-JO" smtClean="0"/>
              <a:pPr/>
              <a:t>28/07/1435</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059525-E6FB-45D9-B4F6-FB19839280E4}" type="slidenum">
              <a:rPr lang="ar-JO" smtClean="0"/>
              <a:pPr/>
              <a:t>‹#›</a:t>
            </a:fld>
            <a:endParaRPr lang="ar-JO"/>
          </a:p>
        </p:txBody>
      </p:sp>
    </p:spTree>
    <p:extLst>
      <p:ext uri="{BB962C8B-B14F-4D97-AF65-F5344CB8AC3E}">
        <p14:creationId xmlns:p14="http://schemas.microsoft.com/office/powerpoint/2010/main" val="31621476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3C817-0844-43A8-AE63-EC7555170D8C}"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D3C817-0844-43A8-AE63-EC7555170D8C}"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0B34F065-1154-456A-91E3-76DE8E75E17B}" type="slidenum">
              <a:rPr lang="ar-SA" smtClean="0"/>
              <a:pPr/>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28/07/1435</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0B34F065-1154-456A-91E3-76DE8E75E17B}" type="slidenum">
              <a:rPr lang="ar-SA" smtClean="0"/>
              <a:pPr/>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8ABB09-4A1D-463E-8065-109CC2B7EFAA}" type="datetimeFigureOut">
              <a:rPr lang="ar-SA" smtClean="0"/>
              <a:pPr/>
              <a:t>28/07/1435</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jo/url?sa=i&amp;rct=j&amp;q=&amp;esrc=s&amp;frm=1&amp;source=images&amp;cd=&amp;cad=rja&amp;docid=PgEvCEkHq7byuM&amp;tbnid=4N15jQrYhjAUuM:&amp;ved=0CAUQjRw&amp;url=http://www.technologystudent.com/elec1/dig2.htm&amp;ei=eEKkUrK0HczGswaJ_oGQBw&amp;bvm=bv.57752919,d.Yms&amp;psig=AFQjCNELRJ0wL6NAtWxfOT4qG6JcaktHkg&amp;ust=13865830242418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95400" y="3200400"/>
            <a:ext cx="6400800" cy="1014418"/>
          </a:xfrm>
        </p:spPr>
        <p:txBody>
          <a:bodyPr/>
          <a:lstStyle/>
          <a:p>
            <a:r>
              <a:rPr lang="en-US" dirty="0" smtClean="0"/>
              <a:t>Discrete Control Using Programmable Logic Controllers (PLCs) &amp; Personal Computers (PCs)</a:t>
            </a:r>
            <a:endParaRPr lang="ar-JO" dirty="0"/>
          </a:p>
        </p:txBody>
      </p:sp>
      <p:sp>
        <p:nvSpPr>
          <p:cNvPr id="2" name="عنوان 1"/>
          <p:cNvSpPr>
            <a:spLocks noGrp="1"/>
          </p:cNvSpPr>
          <p:nvPr>
            <p:ph type="ctrTitle"/>
          </p:nvPr>
        </p:nvSpPr>
        <p:spPr/>
        <p:txBody>
          <a:bodyPr/>
          <a:lstStyle/>
          <a:p>
            <a:r>
              <a:rPr smtClean="0"/>
              <a:t>Chapter 9</a:t>
            </a:r>
            <a:endParaRPr lang="ar-JO" dirty="0"/>
          </a:p>
        </p:txBody>
      </p:sp>
      <p:sp>
        <p:nvSpPr>
          <p:cNvPr id="4" name="عنوان فرعي 2"/>
          <p:cNvSpPr txBox="1">
            <a:spLocks/>
          </p:cNvSpPr>
          <p:nvPr/>
        </p:nvSpPr>
        <p:spPr>
          <a:xfrm>
            <a:off x="1357290" y="4714884"/>
            <a:ext cx="6400800" cy="1014418"/>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2"/>
                </a:solidFill>
                <a:effectLst/>
                <a:uLnTx/>
                <a:uFillTx/>
                <a:latin typeface="+mn-lt"/>
                <a:ea typeface="+mn-ea"/>
                <a:cs typeface="+mn-cs"/>
              </a:rPr>
              <a:t>Dr. Osama</a:t>
            </a:r>
            <a:r>
              <a:rPr kumimoji="0" lang="en-US" sz="2600" b="0" i="0" u="none" strike="noStrike" kern="1200" cap="none" spc="0" normalizeH="0" noProof="0" dirty="0" smtClean="0">
                <a:ln>
                  <a:noFill/>
                </a:ln>
                <a:solidFill>
                  <a:schemeClr val="tx2"/>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2"/>
                </a:solidFill>
                <a:effectLst/>
                <a:uLnTx/>
                <a:uFillTx/>
                <a:latin typeface="+mn-lt"/>
                <a:ea typeface="+mn-ea"/>
                <a:cs typeface="+mn-cs"/>
              </a:rPr>
              <a:t>Al-</a:t>
            </a:r>
            <a:r>
              <a:rPr kumimoji="0" lang="en-US" sz="2600" b="0" i="0" u="none" strike="noStrike" kern="1200" cap="none" spc="0" normalizeH="0" baseline="0" noProof="0" dirty="0" err="1" smtClean="0">
                <a:ln>
                  <a:noFill/>
                </a:ln>
                <a:solidFill>
                  <a:schemeClr val="tx2"/>
                </a:solidFill>
                <a:effectLst/>
                <a:uLnTx/>
                <a:uFillTx/>
                <a:latin typeface="+mn-lt"/>
                <a:ea typeface="+mn-ea"/>
                <a:cs typeface="+mn-cs"/>
              </a:rPr>
              <a:t>Habahbeh</a:t>
            </a:r>
            <a:endParaRPr kumimoji="0" lang="ar-JO" sz="26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Subtitle 2"/>
          <p:cNvSpPr txBox="1">
            <a:spLocks/>
          </p:cNvSpPr>
          <p:nvPr/>
        </p:nvSpPr>
        <p:spPr>
          <a:xfrm>
            <a:off x="1524000" y="228600"/>
            <a:ext cx="6172200" cy="1066800"/>
          </a:xfrm>
          <a:prstGeom prst="rect">
            <a:avLst/>
          </a:prstGeom>
        </p:spPr>
        <p:txBody>
          <a:bodyPr>
            <a:normAutofit/>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500" b="1" i="0" u="none" strike="noStrike" kern="1200" cap="none" spc="0" normalizeH="0" baseline="0" noProof="0" dirty="0" smtClean="0">
                <a:ln>
                  <a:noFill/>
                </a:ln>
                <a:solidFill>
                  <a:srgbClr val="002060"/>
                </a:solidFill>
                <a:effectLst/>
                <a:uLnTx/>
                <a:uFillTx/>
                <a:latin typeface="+mn-lt"/>
                <a:ea typeface="+mn-ea"/>
                <a:cs typeface="+mn-cs"/>
              </a:rPr>
              <a:t>The University of Jordan</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500" b="1" dirty="0" err="1" smtClean="0">
                <a:solidFill>
                  <a:srgbClr val="002060"/>
                </a:solidFill>
              </a:rPr>
              <a:t>Mechatronics</a:t>
            </a:r>
            <a:r>
              <a:rPr lang="en-US" sz="2500" b="1" dirty="0" smtClean="0">
                <a:solidFill>
                  <a:srgbClr val="002060"/>
                </a:solidFill>
              </a:rPr>
              <a:t> Engineering Department</a:t>
            </a:r>
            <a:endParaRPr kumimoji="0" lang="en-US" sz="25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357166"/>
            <a:ext cx="8715436" cy="1071570"/>
          </a:xfrm>
        </p:spPr>
        <p:txBody>
          <a:bodyPr>
            <a:noAutofit/>
          </a:bodyPr>
          <a:lstStyle/>
          <a:p>
            <a:pPr algn="ctr"/>
            <a:r>
              <a:rPr lang="en-US" sz="3600" b="1" dirty="0" smtClean="0">
                <a:solidFill>
                  <a:schemeClr val="accent2">
                    <a:lumMod val="50000"/>
                  </a:schemeClr>
                </a:solidFill>
              </a:rPr>
              <a:t>Boolean Algebra </a:t>
            </a:r>
            <a:r>
              <a:rPr lang="en-US" sz="1800" b="1" dirty="0" smtClean="0">
                <a:solidFill>
                  <a:schemeClr val="accent2">
                    <a:lumMod val="50000"/>
                  </a:schemeClr>
                </a:solidFill>
              </a:rPr>
              <a:t>(AKA logical algebra)  </a:t>
            </a:r>
            <a:r>
              <a:rPr lang="en-US" sz="3600" b="1" dirty="0" smtClean="0">
                <a:solidFill>
                  <a:schemeClr val="accent2">
                    <a:lumMod val="50000"/>
                  </a:schemeClr>
                </a:solidFill>
              </a:rPr>
              <a:t>&amp; Truth Tables</a:t>
            </a:r>
            <a:br>
              <a:rPr lang="en-US" sz="3600" b="1" dirty="0" smtClean="0">
                <a:solidFill>
                  <a:schemeClr val="accent2">
                    <a:lumMod val="50000"/>
                  </a:schemeClr>
                </a:solidFill>
              </a:rPr>
            </a:br>
            <a:r>
              <a:rPr lang="en-US" sz="3600" b="1" dirty="0" smtClean="0">
                <a:solidFill>
                  <a:schemeClr val="accent2">
                    <a:lumMod val="50000"/>
                  </a:schemeClr>
                </a:solidFill>
              </a:rPr>
              <a:t>“AND”</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914400" y="1643082"/>
            <a:ext cx="7772400" cy="4572000"/>
          </a:xfrm>
        </p:spPr>
        <p:txBody>
          <a:bodyPr>
            <a:normAutofit/>
          </a:bodyPr>
          <a:lstStyle/>
          <a:p>
            <a:pPr algn="just" rtl="0">
              <a:lnSpc>
                <a:spcPct val="150000"/>
              </a:lnSpc>
            </a:pPr>
            <a:r>
              <a:rPr lang="en-US" sz="2400" dirty="0" smtClean="0"/>
              <a:t>AND function is expressed as Y=X1 . X2 </a:t>
            </a:r>
            <a:r>
              <a:rPr lang="en-US" sz="2400" dirty="0" smtClean="0">
                <a:latin typeface="Century Schoolbook"/>
              </a:rPr>
              <a:t>→</a:t>
            </a:r>
            <a:r>
              <a:rPr lang="en-US" sz="2400" dirty="0" smtClean="0"/>
              <a:t> logical product of X1 &amp; X2 </a:t>
            </a:r>
            <a:r>
              <a:rPr lang="en-US" sz="2400" dirty="0" smtClean="0">
                <a:latin typeface="Century Schoolbook"/>
              </a:rPr>
              <a:t>→ </a:t>
            </a:r>
            <a:r>
              <a:rPr lang="en-US" sz="2400" dirty="0" smtClean="0"/>
              <a:t>It means Y is true if both X1 &amp; X2 are true. </a:t>
            </a:r>
          </a:p>
          <a:p>
            <a:pPr marL="0" indent="0" algn="just" rtl="0">
              <a:lnSpc>
                <a:spcPct val="150000"/>
              </a:lnSpc>
              <a:buNone/>
            </a:pPr>
            <a:r>
              <a:rPr lang="en-US" sz="2400" dirty="0" smtClean="0"/>
              <a:t>Otherwise , Y is false .</a:t>
            </a:r>
          </a:p>
          <a:p>
            <a:pPr marL="0" indent="0" algn="just" rtl="0">
              <a:lnSpc>
                <a:spcPct val="150000"/>
              </a:lnSpc>
              <a:buNone/>
            </a:pPr>
            <a:r>
              <a:rPr lang="en-US" sz="2400" dirty="0" smtClean="0"/>
              <a:t>A Truth table is a Tabulation of all combinations of input values to corresponding logical output values .</a:t>
            </a:r>
            <a:endParaRPr lang="ar-JO" sz="2400" dirty="0" smtClean="0"/>
          </a:p>
          <a:p>
            <a:pPr algn="just" rtl="0">
              <a:lnSpc>
                <a:spcPct val="150000"/>
              </a:lnSpc>
              <a:buNone/>
            </a:pPr>
            <a:r>
              <a:rPr lang="en-US" sz="2400" dirty="0" smtClean="0"/>
              <a:t/>
            </a:r>
            <a:br>
              <a:rPr lang="en-US" sz="2400" dirty="0" smtClean="0"/>
            </a:br>
            <a:endParaRPr lang="ar-JO"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p:cNvGraphicFramePr>
            <a:graphicFrameLocks noGrp="1"/>
          </p:cNvGraphicFramePr>
          <p:nvPr/>
        </p:nvGraphicFramePr>
        <p:xfrm>
          <a:off x="1500166" y="2285992"/>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dirty="0" smtClean="0"/>
                        <a:t>Input</a:t>
                      </a:r>
                      <a:endParaRPr lang="ar-JO" sz="2400" b="1" dirty="0"/>
                    </a:p>
                  </a:txBody>
                  <a:tcPr/>
                </a:tc>
                <a:tc hMerge="1">
                  <a:txBody>
                    <a:bodyPr/>
                    <a:lstStyle/>
                    <a:p>
                      <a:pPr algn="ctr" rtl="1"/>
                      <a:endParaRPr lang="ar-JO" dirty="0"/>
                    </a:p>
                  </a:txBody>
                  <a:tcPr/>
                </a:tc>
              </a:tr>
              <a:tr h="370840">
                <a:tc>
                  <a:txBody>
                    <a:bodyPr/>
                    <a:lstStyle/>
                    <a:p>
                      <a:pPr algn="ctr" rtl="1"/>
                      <a:r>
                        <a:rPr lang="en-US" b="1" dirty="0" smtClean="0"/>
                        <a:t>Y = X1 . X2</a:t>
                      </a:r>
                      <a:endParaRPr lang="ar-JO" b="1" dirty="0"/>
                    </a:p>
                  </a:txBody>
                  <a:tcPr/>
                </a:tc>
                <a:tc>
                  <a:txBody>
                    <a:bodyPr/>
                    <a:lstStyle/>
                    <a:p>
                      <a:pPr algn="ctr" rtl="1"/>
                      <a:r>
                        <a:rPr lang="en-US" b="1" dirty="0" smtClean="0"/>
                        <a:t>X2</a:t>
                      </a:r>
                      <a:endParaRPr lang="ar-JO" b="1" dirty="0"/>
                    </a:p>
                  </a:txBody>
                  <a:tcPr/>
                </a:tc>
                <a:tc>
                  <a:txBody>
                    <a:bodyPr/>
                    <a:lstStyle/>
                    <a:p>
                      <a:pPr algn="ctr" rtl="1"/>
                      <a:r>
                        <a:rPr lang="en-US" b="1" dirty="0" smtClean="0"/>
                        <a:t>X1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sp>
        <p:nvSpPr>
          <p:cNvPr id="5" name="مستطيل 4"/>
          <p:cNvSpPr/>
          <p:nvPr/>
        </p:nvSpPr>
        <p:spPr>
          <a:xfrm>
            <a:off x="2071670" y="1500174"/>
            <a:ext cx="4929222" cy="461665"/>
          </a:xfrm>
          <a:prstGeom prst="rect">
            <a:avLst/>
          </a:prstGeom>
        </p:spPr>
        <p:txBody>
          <a:bodyPr wrap="square">
            <a:spAutoFit/>
          </a:bodyPr>
          <a:lstStyle/>
          <a:p>
            <a:pPr algn="ctr" rtl="0">
              <a:buFont typeface="Arial" pitchFamily="34" charset="0"/>
              <a:buNone/>
            </a:pPr>
            <a:r>
              <a:rPr lang="en-US" sz="2400" b="1" u="sng" dirty="0" smtClean="0">
                <a:cs typeface="Arial" pitchFamily="34" charset="0"/>
              </a:rPr>
              <a:t>Truth Table for logical AND Gate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600" b="1" dirty="0" smtClean="0">
                <a:solidFill>
                  <a:schemeClr val="accent2">
                    <a:lumMod val="50000"/>
                  </a:schemeClr>
                </a:solidFill>
              </a:rPr>
              <a:t>Boolean Algebra &amp; Truth Tables</a:t>
            </a:r>
            <a:br>
              <a:rPr lang="en-US" sz="3600" b="1" dirty="0" smtClean="0">
                <a:solidFill>
                  <a:schemeClr val="accent2">
                    <a:lumMod val="50000"/>
                  </a:schemeClr>
                </a:solidFill>
              </a:rPr>
            </a:br>
            <a:r>
              <a:rPr lang="en-US" sz="3600" b="1" dirty="0" smtClean="0">
                <a:solidFill>
                  <a:schemeClr val="accent2">
                    <a:lumMod val="50000"/>
                  </a:schemeClr>
                </a:solidFill>
              </a:rPr>
              <a:t>“OR”</a:t>
            </a:r>
            <a:endParaRPr lang="ar-JO" sz="3600" dirty="0"/>
          </a:p>
        </p:txBody>
      </p:sp>
      <p:sp>
        <p:nvSpPr>
          <p:cNvPr id="3" name="عنصر نائب للمحتوى 2"/>
          <p:cNvSpPr>
            <a:spLocks noGrp="1"/>
          </p:cNvSpPr>
          <p:nvPr>
            <p:ph sz="quarter" idx="1"/>
          </p:nvPr>
        </p:nvSpPr>
        <p:spPr/>
        <p:txBody>
          <a:bodyPr>
            <a:normAutofit/>
          </a:bodyPr>
          <a:lstStyle/>
          <a:p>
            <a:pPr algn="l" rtl="0"/>
            <a:r>
              <a:rPr lang="en-US" sz="2400" dirty="0" smtClean="0">
                <a:cs typeface="Arial" pitchFamily="34" charset="0"/>
              </a:rPr>
              <a:t>The </a:t>
            </a:r>
            <a:r>
              <a:rPr lang="en-US" sz="2400" b="1" u="sng" dirty="0" smtClean="0">
                <a:cs typeface="Arial" pitchFamily="34" charset="0"/>
              </a:rPr>
              <a:t>OR</a:t>
            </a:r>
            <a:r>
              <a:rPr lang="en-US" sz="2400" dirty="0" smtClean="0">
                <a:cs typeface="Arial" pitchFamily="34" charset="0"/>
              </a:rPr>
              <a:t> function in logical algebra notation is :-</a:t>
            </a:r>
          </a:p>
          <a:p>
            <a:pPr algn="ctr" rtl="0">
              <a:buFont typeface="Arial" pitchFamily="34" charset="0"/>
              <a:buNone/>
            </a:pPr>
            <a:r>
              <a:rPr lang="en-US" sz="2400" dirty="0" smtClean="0">
                <a:cs typeface="Arial" pitchFamily="34" charset="0"/>
              </a:rPr>
              <a:t>		</a:t>
            </a:r>
            <a:r>
              <a:rPr lang="en-US" sz="2400" b="1" dirty="0" smtClean="0">
                <a:cs typeface="Arial" pitchFamily="34" charset="0"/>
              </a:rPr>
              <a:t>Y = X1 + X2 </a:t>
            </a:r>
            <a:r>
              <a:rPr lang="en-US" sz="2400" dirty="0" smtClean="0">
                <a:cs typeface="Arial" pitchFamily="34" charset="0"/>
              </a:rPr>
              <a:t>	</a:t>
            </a:r>
          </a:p>
          <a:p>
            <a:pPr algn="l" rtl="0">
              <a:buFont typeface="Arial" pitchFamily="34" charset="0"/>
              <a:buNone/>
            </a:pPr>
            <a:r>
              <a:rPr lang="en-US" sz="2400" b="1" dirty="0" smtClean="0">
                <a:cs typeface="Arial" pitchFamily="34" charset="0"/>
              </a:rPr>
              <a:t>Y</a:t>
            </a:r>
            <a:r>
              <a:rPr lang="en-US" sz="2400" dirty="0" smtClean="0">
                <a:cs typeface="Arial" pitchFamily="34" charset="0"/>
              </a:rPr>
              <a:t>  is true if either </a:t>
            </a:r>
            <a:r>
              <a:rPr lang="en-US" sz="2400" b="1" dirty="0" smtClean="0">
                <a:cs typeface="Arial" pitchFamily="34" charset="0"/>
              </a:rPr>
              <a:t>X1</a:t>
            </a:r>
            <a:r>
              <a:rPr lang="en-US" sz="2400" dirty="0" smtClean="0">
                <a:cs typeface="Arial" pitchFamily="34" charset="0"/>
              </a:rPr>
              <a:t> or </a:t>
            </a:r>
            <a:r>
              <a:rPr lang="en-US" sz="2400" b="1" dirty="0" smtClean="0">
                <a:cs typeface="Arial" pitchFamily="34" charset="0"/>
              </a:rPr>
              <a:t>X2</a:t>
            </a:r>
            <a:r>
              <a:rPr lang="en-US" sz="2400" dirty="0" smtClean="0">
                <a:cs typeface="Arial" pitchFamily="34" charset="0"/>
              </a:rPr>
              <a:t> is true. otherwise, </a:t>
            </a:r>
            <a:r>
              <a:rPr lang="en-US" sz="2400" b="1" dirty="0" smtClean="0">
                <a:cs typeface="Arial" pitchFamily="34" charset="0"/>
              </a:rPr>
              <a:t>Y</a:t>
            </a:r>
            <a:r>
              <a:rPr lang="en-US" sz="2400" dirty="0" smtClean="0">
                <a:cs typeface="Arial" pitchFamily="34" charset="0"/>
              </a:rPr>
              <a:t>  is false.</a:t>
            </a:r>
          </a:p>
          <a:p>
            <a:pPr algn="ctr" rtl="0">
              <a:buFont typeface="Arial" pitchFamily="34" charset="0"/>
              <a:buNone/>
            </a:pPr>
            <a:endParaRPr lang="en-US" sz="2400" b="1" u="sng" dirty="0" smtClean="0">
              <a:cs typeface="Arial" pitchFamily="34" charset="0"/>
            </a:endParaRPr>
          </a:p>
          <a:p>
            <a:pPr algn="ctr" rtl="0">
              <a:buFont typeface="Arial" pitchFamily="34" charset="0"/>
              <a:buNone/>
            </a:pPr>
            <a:r>
              <a:rPr lang="en-US" sz="2400" b="1" u="sng" dirty="0" smtClean="0">
                <a:cs typeface="Arial" pitchFamily="34" charset="0"/>
              </a:rPr>
              <a:t>Truth Table for logical OR Gate</a:t>
            </a:r>
          </a:p>
          <a:p>
            <a:pPr algn="l" rtl="0"/>
            <a:endParaRPr lang="ar-JO" sz="2400" dirty="0"/>
          </a:p>
        </p:txBody>
      </p:sp>
      <p:graphicFrame>
        <p:nvGraphicFramePr>
          <p:cNvPr id="4" name="Table 7"/>
          <p:cNvGraphicFramePr>
            <a:graphicFrameLocks noGrp="1"/>
          </p:cNvGraphicFramePr>
          <p:nvPr/>
        </p:nvGraphicFramePr>
        <p:xfrm>
          <a:off x="1428750" y="3929063"/>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dirty="0" smtClean="0"/>
                        <a:t>Input</a:t>
                      </a:r>
                      <a:endParaRPr lang="ar-JO" sz="2400" b="1" dirty="0"/>
                    </a:p>
                  </a:txBody>
                  <a:tcPr/>
                </a:tc>
                <a:tc hMerge="1">
                  <a:txBody>
                    <a:bodyPr/>
                    <a:lstStyle/>
                    <a:p>
                      <a:pPr algn="ctr" rtl="1"/>
                      <a:endParaRPr lang="ar-JO" dirty="0"/>
                    </a:p>
                  </a:txBody>
                  <a:tcPr/>
                </a:tc>
              </a:tr>
              <a:tr h="370840">
                <a:tc>
                  <a:txBody>
                    <a:bodyPr/>
                    <a:lstStyle/>
                    <a:p>
                      <a:pPr algn="ctr" rtl="1"/>
                      <a:r>
                        <a:rPr lang="en-US" b="1" dirty="0" smtClean="0"/>
                        <a:t>Y = X1 + X2</a:t>
                      </a:r>
                      <a:endParaRPr lang="ar-JO" b="1" dirty="0"/>
                    </a:p>
                  </a:txBody>
                  <a:tcPr/>
                </a:tc>
                <a:tc>
                  <a:txBody>
                    <a:bodyPr/>
                    <a:lstStyle/>
                    <a:p>
                      <a:pPr algn="ctr" rtl="1"/>
                      <a:r>
                        <a:rPr lang="en-US" b="1" dirty="0" smtClean="0"/>
                        <a:t>X2</a:t>
                      </a:r>
                      <a:endParaRPr lang="ar-JO" b="1" dirty="0"/>
                    </a:p>
                  </a:txBody>
                  <a:tcPr/>
                </a:tc>
                <a:tc>
                  <a:txBody>
                    <a:bodyPr/>
                    <a:lstStyle/>
                    <a:p>
                      <a:pPr algn="ctr" rtl="1"/>
                      <a:r>
                        <a:rPr lang="en-US" b="1" dirty="0" smtClean="0"/>
                        <a:t>X1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accent2">
                    <a:lumMod val="50000"/>
                  </a:schemeClr>
                </a:solidFill>
              </a:rPr>
              <a:t>Boolean Algebra &amp; Truth Tables</a:t>
            </a:r>
            <a:br>
              <a:rPr lang="en-US" b="1" dirty="0" smtClean="0">
                <a:solidFill>
                  <a:schemeClr val="accent2">
                    <a:lumMod val="50000"/>
                  </a:schemeClr>
                </a:solidFill>
              </a:rPr>
            </a:br>
            <a:r>
              <a:rPr lang="en-US" b="1" dirty="0" smtClean="0">
                <a:solidFill>
                  <a:schemeClr val="accent2">
                    <a:lumMod val="50000"/>
                  </a:schemeClr>
                </a:solidFill>
              </a:rPr>
              <a:t>“NOT”</a:t>
            </a:r>
            <a:endParaRPr lang="ar-JO" dirty="0"/>
          </a:p>
        </p:txBody>
      </p:sp>
      <p:sp>
        <p:nvSpPr>
          <p:cNvPr id="3" name="عنصر نائب للمحتوى 2"/>
          <p:cNvSpPr>
            <a:spLocks noGrp="1"/>
          </p:cNvSpPr>
          <p:nvPr>
            <p:ph sz="quarter" idx="1"/>
          </p:nvPr>
        </p:nvSpPr>
        <p:spPr/>
        <p:txBody>
          <a:bodyPr>
            <a:normAutofit/>
          </a:bodyPr>
          <a:lstStyle/>
          <a:p>
            <a:pPr algn="l" rtl="0"/>
            <a:r>
              <a:rPr lang="en-US" sz="2400" dirty="0" smtClean="0">
                <a:cs typeface="Arial" pitchFamily="34" charset="0"/>
              </a:rPr>
              <a:t>The </a:t>
            </a:r>
            <a:r>
              <a:rPr lang="en-US" sz="2400" b="1" u="sng" dirty="0" smtClean="0">
                <a:cs typeface="Arial" pitchFamily="34" charset="0"/>
              </a:rPr>
              <a:t>NOT</a:t>
            </a:r>
            <a:r>
              <a:rPr lang="en-US" sz="2400" dirty="0" smtClean="0">
                <a:cs typeface="Arial" pitchFamily="34" charset="0"/>
              </a:rPr>
              <a:t> function is referred to as the negation or inversion of the variable. It is indicated by placing a bar above the variable (e.g. </a:t>
            </a:r>
            <a:r>
              <a:rPr lang="en-US" sz="2400" b="1" dirty="0" smtClean="0">
                <a:cs typeface="Arial" pitchFamily="34" charset="0"/>
              </a:rPr>
              <a:t>X1</a:t>
            </a:r>
            <a:r>
              <a:rPr lang="en-US" sz="2400" dirty="0" smtClean="0">
                <a:cs typeface="Arial" pitchFamily="34" charset="0"/>
              </a:rPr>
              <a:t>) . The Logical </a:t>
            </a:r>
            <a:r>
              <a:rPr lang="en-US" sz="2400" dirty="0" err="1" smtClean="0">
                <a:cs typeface="Arial" pitchFamily="34" charset="0"/>
              </a:rPr>
              <a:t>equ</a:t>
            </a:r>
            <a:r>
              <a:rPr lang="en-US" sz="2400" dirty="0" smtClean="0">
                <a:cs typeface="Arial" pitchFamily="34" charset="0"/>
              </a:rPr>
              <a:t>. is :-</a:t>
            </a:r>
          </a:p>
          <a:p>
            <a:pPr algn="ctr" rtl="0">
              <a:buFont typeface="Arial" pitchFamily="34" charset="0"/>
              <a:buNone/>
            </a:pPr>
            <a:r>
              <a:rPr lang="en-US" sz="2400" b="1" dirty="0" smtClean="0">
                <a:cs typeface="Arial" pitchFamily="34" charset="0"/>
              </a:rPr>
              <a:t>Y = X1</a:t>
            </a:r>
          </a:p>
          <a:p>
            <a:pPr algn="ctr" rtl="0">
              <a:buFont typeface="Arial" pitchFamily="34" charset="0"/>
              <a:buNone/>
            </a:pPr>
            <a:endParaRPr lang="en-US" sz="2400" dirty="0" smtClean="0">
              <a:cs typeface="Arial" pitchFamily="34" charset="0"/>
            </a:endParaRPr>
          </a:p>
          <a:p>
            <a:pPr algn="ctr" rtl="0">
              <a:buFont typeface="Arial" pitchFamily="34" charset="0"/>
              <a:buNone/>
            </a:pPr>
            <a:r>
              <a:rPr lang="en-US" sz="2400" b="1" u="sng" dirty="0" smtClean="0">
                <a:cs typeface="Arial" pitchFamily="34" charset="0"/>
              </a:rPr>
              <a:t>Truth Table for logical NOT Gate</a:t>
            </a:r>
          </a:p>
          <a:p>
            <a:pPr algn="l" rtl="0"/>
            <a:endParaRPr lang="ar-JO" sz="2400" dirty="0"/>
          </a:p>
        </p:txBody>
      </p:sp>
      <p:graphicFrame>
        <p:nvGraphicFramePr>
          <p:cNvPr id="4" name="Table 6"/>
          <p:cNvGraphicFramePr>
            <a:graphicFrameLocks noGrp="1"/>
          </p:cNvGraphicFramePr>
          <p:nvPr/>
        </p:nvGraphicFramePr>
        <p:xfrm>
          <a:off x="1428750" y="4357688"/>
          <a:ext cx="6096000" cy="1569720"/>
        </p:xfrm>
        <a:graphic>
          <a:graphicData uri="http://schemas.openxmlformats.org/drawingml/2006/table">
            <a:tbl>
              <a:tblPr rtl="1" firstRow="1" bandRow="1">
                <a:tableStyleId>{5C22544A-7EE6-4342-B048-85BDC9FD1C3A}</a:tableStyleId>
              </a:tblPr>
              <a:tblGrid>
                <a:gridCol w="3048000"/>
                <a:gridCol w="3048000"/>
              </a:tblGrid>
              <a:tr h="370840">
                <a:tc>
                  <a:txBody>
                    <a:bodyPr/>
                    <a:lstStyle/>
                    <a:p>
                      <a:pPr algn="ctr" rtl="1"/>
                      <a:r>
                        <a:rPr lang="en-US" sz="2400" b="1" dirty="0" smtClean="0"/>
                        <a:t>Output</a:t>
                      </a:r>
                      <a:endParaRPr lang="ar-JO" sz="2400" b="1" dirty="0"/>
                    </a:p>
                  </a:txBody>
                  <a:tcPr/>
                </a:tc>
                <a:tc>
                  <a:txBody>
                    <a:bodyPr/>
                    <a:lstStyle/>
                    <a:p>
                      <a:pPr algn="ctr" rtl="1"/>
                      <a:r>
                        <a:rPr lang="en-US" sz="2400" b="1" dirty="0" smtClean="0"/>
                        <a:t>Input</a:t>
                      </a:r>
                      <a:endParaRPr lang="ar-JO" sz="2400" b="1"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dirty="0" smtClean="0"/>
                        <a:t>Y = X1</a:t>
                      </a:r>
                    </a:p>
                  </a:txBody>
                  <a:tcPr/>
                </a:tc>
                <a:tc>
                  <a:txBody>
                    <a:bodyPr/>
                    <a:lstStyle/>
                    <a:p>
                      <a:pPr algn="ctr" rtl="1"/>
                      <a:r>
                        <a:rPr lang="en-US" b="1" dirty="0" smtClean="0"/>
                        <a:t>X1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bl>
          </a:graphicData>
        </a:graphic>
      </p:graphicFrame>
      <p:cxnSp>
        <p:nvCxnSpPr>
          <p:cNvPr id="5" name="Straight Connector 4"/>
          <p:cNvCxnSpPr/>
          <p:nvPr/>
        </p:nvCxnSpPr>
        <p:spPr>
          <a:xfrm>
            <a:off x="1285852" y="2284404"/>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4857754" y="2713032"/>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6072200" y="4857760"/>
            <a:ext cx="285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accent2">
                    <a:lumMod val="50000"/>
                  </a:schemeClr>
                </a:solidFill>
              </a:rPr>
              <a:t>Boolean Algebra &amp; Truth Tables</a:t>
            </a:r>
            <a:br>
              <a:rPr lang="en-US" b="1" dirty="0" smtClean="0">
                <a:solidFill>
                  <a:schemeClr val="accent2">
                    <a:lumMod val="50000"/>
                  </a:schemeClr>
                </a:solidFill>
              </a:rPr>
            </a:br>
            <a:r>
              <a:rPr lang="en-US" b="1" dirty="0" smtClean="0">
                <a:solidFill>
                  <a:schemeClr val="accent2">
                    <a:lumMod val="50000"/>
                  </a:schemeClr>
                </a:solidFill>
              </a:rPr>
              <a:t>“NAND”</a:t>
            </a:r>
            <a:endParaRPr lang="ar-JO" dirty="0"/>
          </a:p>
        </p:txBody>
      </p:sp>
      <p:sp>
        <p:nvSpPr>
          <p:cNvPr id="3" name="عنصر نائب للمحتوى 2"/>
          <p:cNvSpPr>
            <a:spLocks noGrp="1"/>
          </p:cNvSpPr>
          <p:nvPr>
            <p:ph sz="quarter" idx="1"/>
          </p:nvPr>
        </p:nvSpPr>
        <p:spPr/>
        <p:txBody>
          <a:bodyPr>
            <a:normAutofit/>
          </a:bodyPr>
          <a:lstStyle/>
          <a:p>
            <a:pPr algn="l" rtl="0"/>
            <a:r>
              <a:rPr lang="en-US" sz="2400" b="1" u="sng" dirty="0" smtClean="0">
                <a:cs typeface="Arial" pitchFamily="34" charset="0"/>
              </a:rPr>
              <a:t>NAND</a:t>
            </a:r>
            <a:r>
              <a:rPr lang="en-US" sz="2400" dirty="0" smtClean="0">
                <a:cs typeface="Arial" pitchFamily="34" charset="0"/>
              </a:rPr>
              <a:t>  gate is a combination of AND &amp; NOT. The </a:t>
            </a:r>
            <a:r>
              <a:rPr lang="en-US" sz="2400" dirty="0" err="1" smtClean="0">
                <a:cs typeface="Arial" pitchFamily="34" charset="0"/>
              </a:rPr>
              <a:t>equ</a:t>
            </a:r>
            <a:r>
              <a:rPr lang="en-US" sz="2400" dirty="0" smtClean="0">
                <a:cs typeface="Arial" pitchFamily="34" charset="0"/>
              </a:rPr>
              <a:t>. is :-</a:t>
            </a:r>
          </a:p>
          <a:p>
            <a:pPr algn="ctr" rtl="0">
              <a:buFont typeface="Arial" pitchFamily="34" charset="0"/>
              <a:buNone/>
            </a:pPr>
            <a:r>
              <a:rPr lang="en-US" sz="2400" b="1" dirty="0" smtClean="0">
                <a:cs typeface="Arial" pitchFamily="34" charset="0"/>
              </a:rPr>
              <a:t>  Y = X1 . X2</a:t>
            </a:r>
          </a:p>
          <a:p>
            <a:pPr algn="ctr" rtl="0">
              <a:buFont typeface="Arial" pitchFamily="34" charset="0"/>
              <a:buNone/>
            </a:pPr>
            <a:endParaRPr lang="en-US" sz="2400" b="1" dirty="0" smtClean="0">
              <a:cs typeface="Arial" pitchFamily="34" charset="0"/>
            </a:endParaRPr>
          </a:p>
          <a:p>
            <a:pPr algn="ctr" rtl="0">
              <a:buFont typeface="Arial" pitchFamily="34" charset="0"/>
              <a:buNone/>
            </a:pPr>
            <a:r>
              <a:rPr lang="en-US" sz="2400" b="1" u="sng" dirty="0" smtClean="0">
                <a:cs typeface="Arial" pitchFamily="34" charset="0"/>
              </a:rPr>
              <a:t>Truth Table for logical NAND Gate</a:t>
            </a:r>
          </a:p>
          <a:p>
            <a:pPr algn="l" rtl="0"/>
            <a:endParaRPr lang="ar-JO" sz="2400" dirty="0"/>
          </a:p>
        </p:txBody>
      </p:sp>
      <p:graphicFrame>
        <p:nvGraphicFramePr>
          <p:cNvPr id="4" name="Table 5"/>
          <p:cNvGraphicFramePr>
            <a:graphicFrameLocks noGrp="1"/>
          </p:cNvGraphicFramePr>
          <p:nvPr/>
        </p:nvGraphicFramePr>
        <p:xfrm>
          <a:off x="1500188" y="3571875"/>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dirty="0" smtClean="0"/>
                        <a:t>Input</a:t>
                      </a:r>
                      <a:r>
                        <a:rPr lang="en-US" sz="2400" b="1" baseline="0" dirty="0" smtClean="0"/>
                        <a:t> </a:t>
                      </a:r>
                      <a:endParaRPr lang="ar-JO" sz="2400" b="1" dirty="0"/>
                    </a:p>
                  </a:txBody>
                  <a:tcPr/>
                </a:tc>
                <a:tc hMerge="1">
                  <a:txBody>
                    <a:bodyPr/>
                    <a:lstStyle/>
                    <a:p>
                      <a:pPr rtl="1"/>
                      <a:endParaRPr lang="ar-JO" dirty="0"/>
                    </a:p>
                  </a:txBody>
                  <a:tcPr/>
                </a:tc>
              </a:tr>
              <a:tr h="370840">
                <a:tc>
                  <a:txBody>
                    <a:bodyPr/>
                    <a:lstStyle/>
                    <a:p>
                      <a:pPr algn="ctr" rtl="1"/>
                      <a:r>
                        <a:rPr lang="en-US" sz="1800" b="1" dirty="0" smtClean="0"/>
                        <a:t>Y = X1 . X2</a:t>
                      </a:r>
                      <a:endParaRPr lang="ar-JO" b="1" dirty="0"/>
                    </a:p>
                  </a:txBody>
                  <a:tcPr/>
                </a:tc>
                <a:tc>
                  <a:txBody>
                    <a:bodyPr/>
                    <a:lstStyle/>
                    <a:p>
                      <a:pPr algn="ctr" rtl="1"/>
                      <a:r>
                        <a:rPr lang="en-US" b="1" dirty="0" smtClean="0"/>
                        <a:t>X2</a:t>
                      </a:r>
                      <a:endParaRPr lang="ar-JO" b="1" dirty="0"/>
                    </a:p>
                  </a:txBody>
                  <a:tcPr/>
                </a:tc>
                <a:tc>
                  <a:txBody>
                    <a:bodyPr/>
                    <a:lstStyle/>
                    <a:p>
                      <a:pPr algn="ctr" rtl="1"/>
                      <a:r>
                        <a:rPr lang="en-US" b="1" dirty="0" smtClean="0"/>
                        <a:t>X1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cxnSp>
        <p:nvCxnSpPr>
          <p:cNvPr id="5" name="Straight Connector 4"/>
          <p:cNvCxnSpPr/>
          <p:nvPr/>
        </p:nvCxnSpPr>
        <p:spPr>
          <a:xfrm rot="10800000">
            <a:off x="4643443" y="1928803"/>
            <a:ext cx="7858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rot="10800000">
            <a:off x="6429388" y="4071942"/>
            <a:ext cx="7858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smtClean="0">
                <a:solidFill>
                  <a:schemeClr val="accent2">
                    <a:lumMod val="50000"/>
                  </a:schemeClr>
                </a:solidFill>
              </a:rPr>
              <a:t>Boolean Algebra &amp; Truth Tables</a:t>
            </a:r>
            <a:br>
              <a:rPr lang="en-US" b="1" dirty="0" smtClean="0">
                <a:solidFill>
                  <a:schemeClr val="accent2">
                    <a:lumMod val="50000"/>
                  </a:schemeClr>
                </a:solidFill>
              </a:rPr>
            </a:br>
            <a:r>
              <a:rPr lang="en-US" b="1" dirty="0" smtClean="0">
                <a:solidFill>
                  <a:schemeClr val="accent2">
                    <a:lumMod val="50000"/>
                  </a:schemeClr>
                </a:solidFill>
              </a:rPr>
              <a:t>“NOR”</a:t>
            </a:r>
            <a:endParaRPr lang="ar-JO" dirty="0"/>
          </a:p>
        </p:txBody>
      </p:sp>
      <p:sp>
        <p:nvSpPr>
          <p:cNvPr id="3" name="عنصر نائب للمحتوى 2"/>
          <p:cNvSpPr>
            <a:spLocks noGrp="1"/>
          </p:cNvSpPr>
          <p:nvPr>
            <p:ph sz="quarter" idx="1"/>
          </p:nvPr>
        </p:nvSpPr>
        <p:spPr/>
        <p:txBody>
          <a:bodyPr/>
          <a:lstStyle/>
          <a:p>
            <a:pPr algn="l" rtl="0"/>
            <a:r>
              <a:rPr lang="en-US" sz="2800" b="1" u="sng" dirty="0" smtClean="0">
                <a:cs typeface="Arial" pitchFamily="34" charset="0"/>
              </a:rPr>
              <a:t>NOR</a:t>
            </a:r>
            <a:r>
              <a:rPr lang="en-US" sz="2800" dirty="0" smtClean="0">
                <a:cs typeface="Arial" pitchFamily="34" charset="0"/>
              </a:rPr>
              <a:t> is formed by combining an OR &amp; NOT gate with the    </a:t>
            </a:r>
            <a:r>
              <a:rPr lang="en-US" sz="2800" dirty="0" err="1" smtClean="0">
                <a:cs typeface="Arial" pitchFamily="34" charset="0"/>
              </a:rPr>
              <a:t>equ</a:t>
            </a:r>
            <a:r>
              <a:rPr lang="en-US" sz="2800" dirty="0" smtClean="0">
                <a:cs typeface="Arial" pitchFamily="34" charset="0"/>
              </a:rPr>
              <a:t>. :-</a:t>
            </a:r>
          </a:p>
          <a:p>
            <a:pPr algn="ctr" rtl="0">
              <a:buFont typeface="Arial" pitchFamily="34" charset="0"/>
              <a:buNone/>
            </a:pPr>
            <a:r>
              <a:rPr lang="en-US" sz="2800" b="1" dirty="0" smtClean="0">
                <a:cs typeface="Arial" pitchFamily="34" charset="0"/>
              </a:rPr>
              <a:t>Y = X1 + X2</a:t>
            </a:r>
          </a:p>
          <a:p>
            <a:pPr algn="ctr" rtl="0">
              <a:buFont typeface="Arial" pitchFamily="34" charset="0"/>
              <a:buNone/>
            </a:pPr>
            <a:endParaRPr lang="en-US" dirty="0" smtClean="0">
              <a:cs typeface="Arial" pitchFamily="34" charset="0"/>
            </a:endParaRPr>
          </a:p>
          <a:p>
            <a:pPr algn="ctr" rtl="0">
              <a:buFont typeface="Arial" pitchFamily="34" charset="0"/>
              <a:buNone/>
            </a:pPr>
            <a:r>
              <a:rPr lang="en-US" sz="2800" b="1" u="sng" dirty="0" smtClean="0">
                <a:cs typeface="Arial" pitchFamily="34" charset="0"/>
              </a:rPr>
              <a:t>Truth Table for logical NOR Gate</a:t>
            </a:r>
            <a:endParaRPr lang="ar-JO" dirty="0"/>
          </a:p>
        </p:txBody>
      </p:sp>
      <p:graphicFrame>
        <p:nvGraphicFramePr>
          <p:cNvPr id="4" name="Table 5"/>
          <p:cNvGraphicFramePr>
            <a:graphicFrameLocks noGrp="1"/>
          </p:cNvGraphicFramePr>
          <p:nvPr/>
        </p:nvGraphicFramePr>
        <p:xfrm>
          <a:off x="1357313" y="4000500"/>
          <a:ext cx="6096000" cy="2311400"/>
        </p:xfrm>
        <a:graphic>
          <a:graphicData uri="http://schemas.openxmlformats.org/drawingml/2006/table">
            <a:tbl>
              <a:tblPr rtl="1" firstRow="1" bandRow="1">
                <a:tableStyleId>{5C22544A-7EE6-4342-B048-85BDC9FD1C3A}</a:tableStyleId>
              </a:tblPr>
              <a:tblGrid>
                <a:gridCol w="2032000"/>
                <a:gridCol w="2032000"/>
                <a:gridCol w="2032000"/>
              </a:tblGrid>
              <a:tr h="370840">
                <a:tc>
                  <a:txBody>
                    <a:bodyPr/>
                    <a:lstStyle/>
                    <a:p>
                      <a:pPr algn="ctr" rtl="1"/>
                      <a:r>
                        <a:rPr lang="en-US" sz="2400" b="1" dirty="0" smtClean="0"/>
                        <a:t>Output</a:t>
                      </a:r>
                      <a:endParaRPr lang="ar-JO" sz="2400" b="1" dirty="0"/>
                    </a:p>
                  </a:txBody>
                  <a:tcPr/>
                </a:tc>
                <a:tc gridSpan="2">
                  <a:txBody>
                    <a:bodyPr/>
                    <a:lstStyle/>
                    <a:p>
                      <a:pPr algn="ctr" rtl="1"/>
                      <a:r>
                        <a:rPr lang="en-US" sz="2400" b="1" i="1" dirty="0" smtClean="0"/>
                        <a:t>Input</a:t>
                      </a:r>
                      <a:endParaRPr lang="ar-JO" sz="2400" b="1" i="1" dirty="0"/>
                    </a:p>
                  </a:txBody>
                  <a:tcPr/>
                </a:tc>
                <a:tc hMerge="1">
                  <a:txBody>
                    <a:bodyPr/>
                    <a:lstStyle/>
                    <a:p>
                      <a:pPr rtl="1"/>
                      <a:endParaRPr lang="ar-JO"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dirty="0" smtClean="0"/>
                        <a:t>Y = X1 + X2</a:t>
                      </a:r>
                    </a:p>
                  </a:txBody>
                  <a:tcPr/>
                </a:tc>
                <a:tc>
                  <a:txBody>
                    <a:bodyPr/>
                    <a:lstStyle/>
                    <a:p>
                      <a:pPr algn="ctr" rtl="1"/>
                      <a:r>
                        <a:rPr lang="en-US" sz="1800" b="1" dirty="0" smtClean="0"/>
                        <a:t>X2</a:t>
                      </a:r>
                      <a:endParaRPr lang="ar-JO" sz="1800" b="1" dirty="0"/>
                    </a:p>
                  </a:txBody>
                  <a:tcPr/>
                </a:tc>
                <a:tc>
                  <a:txBody>
                    <a:bodyPr/>
                    <a:lstStyle/>
                    <a:p>
                      <a:pPr algn="ctr" rtl="1"/>
                      <a:r>
                        <a:rPr lang="en-US" sz="1800" b="1" dirty="0" smtClean="0"/>
                        <a:t>X1</a:t>
                      </a:r>
                      <a:endParaRPr lang="ar-JO" sz="1800" b="1" dirty="0"/>
                    </a:p>
                  </a:txBody>
                  <a:tcPr/>
                </a:tc>
              </a:tr>
              <a:tr h="370840">
                <a:tc>
                  <a:txBody>
                    <a:bodyPr/>
                    <a:lstStyle/>
                    <a:p>
                      <a:pPr algn="ctr" rtl="1"/>
                      <a:r>
                        <a:rPr lang="en-US" sz="1800" b="1" dirty="0" smtClean="0"/>
                        <a:t>1</a:t>
                      </a:r>
                      <a:endParaRPr lang="ar-JO" sz="1800" b="1" dirty="0"/>
                    </a:p>
                  </a:txBody>
                  <a:tcPr/>
                </a:tc>
                <a:tc>
                  <a:txBody>
                    <a:bodyPr/>
                    <a:lstStyle/>
                    <a:p>
                      <a:pPr algn="ctr" rtl="1"/>
                      <a:r>
                        <a:rPr lang="en-US" sz="1800" b="1" dirty="0" smtClean="0"/>
                        <a:t>0</a:t>
                      </a:r>
                      <a:endParaRPr lang="ar-JO" sz="1800" b="1" dirty="0"/>
                    </a:p>
                  </a:txBody>
                  <a:tcPr/>
                </a:tc>
                <a:tc>
                  <a:txBody>
                    <a:bodyPr/>
                    <a:lstStyle/>
                    <a:p>
                      <a:pPr algn="ctr" rtl="1"/>
                      <a:r>
                        <a:rPr lang="en-US" sz="1800" b="1" dirty="0" smtClean="0"/>
                        <a:t>0</a:t>
                      </a:r>
                      <a:endParaRPr lang="ar-JO" sz="1800" b="1" dirty="0"/>
                    </a:p>
                  </a:txBody>
                  <a:tcPr/>
                </a:tc>
              </a:tr>
              <a:tr h="370840">
                <a:tc>
                  <a:txBody>
                    <a:bodyPr/>
                    <a:lstStyle/>
                    <a:p>
                      <a:pPr algn="ctr" rtl="1"/>
                      <a:r>
                        <a:rPr lang="en-US" sz="1800" b="1" dirty="0" smtClean="0"/>
                        <a:t>0</a:t>
                      </a:r>
                      <a:endParaRPr lang="ar-JO" sz="1800" b="1" dirty="0"/>
                    </a:p>
                  </a:txBody>
                  <a:tcPr/>
                </a:tc>
                <a:tc>
                  <a:txBody>
                    <a:bodyPr/>
                    <a:lstStyle/>
                    <a:p>
                      <a:pPr algn="ctr" rtl="1"/>
                      <a:r>
                        <a:rPr lang="en-US" sz="1800" b="1" dirty="0" smtClean="0"/>
                        <a:t>1</a:t>
                      </a:r>
                      <a:endParaRPr lang="ar-JO" sz="1800" b="1" dirty="0"/>
                    </a:p>
                  </a:txBody>
                  <a:tcPr/>
                </a:tc>
                <a:tc>
                  <a:txBody>
                    <a:bodyPr/>
                    <a:lstStyle/>
                    <a:p>
                      <a:pPr algn="ctr" rtl="1"/>
                      <a:r>
                        <a:rPr lang="en-US" sz="1800" b="1" dirty="0" smtClean="0"/>
                        <a:t>0</a:t>
                      </a:r>
                      <a:endParaRPr lang="ar-JO" sz="1800" b="1" dirty="0"/>
                    </a:p>
                  </a:txBody>
                  <a:tcPr/>
                </a:tc>
              </a:tr>
              <a:tr h="370840">
                <a:tc>
                  <a:txBody>
                    <a:bodyPr/>
                    <a:lstStyle/>
                    <a:p>
                      <a:pPr algn="ctr" rtl="1"/>
                      <a:r>
                        <a:rPr lang="en-US" sz="1800" b="1" dirty="0" smtClean="0"/>
                        <a:t>0</a:t>
                      </a:r>
                      <a:endParaRPr lang="ar-JO" sz="1800" b="1" dirty="0"/>
                    </a:p>
                  </a:txBody>
                  <a:tcPr/>
                </a:tc>
                <a:tc>
                  <a:txBody>
                    <a:bodyPr/>
                    <a:lstStyle/>
                    <a:p>
                      <a:pPr algn="ctr" rtl="1"/>
                      <a:r>
                        <a:rPr lang="en-US" sz="1800" b="1" dirty="0" smtClean="0"/>
                        <a:t>0</a:t>
                      </a:r>
                      <a:endParaRPr lang="ar-JO" sz="1800" b="1" dirty="0"/>
                    </a:p>
                  </a:txBody>
                  <a:tcPr/>
                </a:tc>
                <a:tc>
                  <a:txBody>
                    <a:bodyPr/>
                    <a:lstStyle/>
                    <a:p>
                      <a:pPr algn="ctr" rtl="1"/>
                      <a:r>
                        <a:rPr lang="en-US" sz="1800" b="1" dirty="0" smtClean="0"/>
                        <a:t>1</a:t>
                      </a:r>
                      <a:endParaRPr lang="ar-JO" sz="1800" b="1" dirty="0"/>
                    </a:p>
                  </a:txBody>
                  <a:tcPr/>
                </a:tc>
              </a:tr>
              <a:tr h="370840">
                <a:tc>
                  <a:txBody>
                    <a:bodyPr/>
                    <a:lstStyle/>
                    <a:p>
                      <a:pPr algn="ctr" rtl="1"/>
                      <a:r>
                        <a:rPr lang="en-US" sz="1800" b="1" dirty="0" smtClean="0"/>
                        <a:t>0</a:t>
                      </a:r>
                      <a:endParaRPr lang="ar-JO" sz="1800" b="1" dirty="0"/>
                    </a:p>
                  </a:txBody>
                  <a:tcPr/>
                </a:tc>
                <a:tc>
                  <a:txBody>
                    <a:bodyPr/>
                    <a:lstStyle/>
                    <a:p>
                      <a:pPr algn="ctr" rtl="1"/>
                      <a:r>
                        <a:rPr lang="en-US" sz="1800" b="1" dirty="0" smtClean="0"/>
                        <a:t>1</a:t>
                      </a:r>
                      <a:endParaRPr lang="ar-JO" sz="1800" b="1" dirty="0"/>
                    </a:p>
                  </a:txBody>
                  <a:tcPr/>
                </a:tc>
                <a:tc>
                  <a:txBody>
                    <a:bodyPr/>
                    <a:lstStyle/>
                    <a:p>
                      <a:pPr algn="ctr" rtl="1"/>
                      <a:r>
                        <a:rPr lang="en-US" sz="1800" b="1" dirty="0" smtClean="0"/>
                        <a:t>1</a:t>
                      </a:r>
                      <a:endParaRPr lang="ar-JO" sz="1800" b="1" dirty="0"/>
                    </a:p>
                  </a:txBody>
                  <a:tcPr/>
                </a:tc>
              </a:tr>
            </a:tbl>
          </a:graphicData>
        </a:graphic>
      </p:graphicFrame>
      <p:cxnSp>
        <p:nvCxnSpPr>
          <p:cNvPr id="5" name="Straight Connector 4"/>
          <p:cNvCxnSpPr/>
          <p:nvPr/>
        </p:nvCxnSpPr>
        <p:spPr>
          <a:xfrm>
            <a:off x="4572007" y="2428868"/>
            <a:ext cx="10001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p:nvCxnSpPr>
        <p:spPr>
          <a:xfrm>
            <a:off x="6286512" y="4500570"/>
            <a:ext cx="71437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fontAlgn="auto">
              <a:spcAft>
                <a:spcPts val="0"/>
              </a:spcAft>
              <a:defRPr/>
            </a:pPr>
            <a:r>
              <a:rPr lang="en-US" b="1" dirty="0" smtClean="0">
                <a:solidFill>
                  <a:schemeClr val="accent2">
                    <a:lumMod val="50000"/>
                  </a:schemeClr>
                </a:solidFill>
              </a:rPr>
              <a:t>Boolean Algebra &amp; Truth Tables (Con.)</a:t>
            </a:r>
            <a:endParaRPr lang="ar-JO" dirty="0">
              <a:solidFill>
                <a:schemeClr val="accent2">
                  <a:lumMod val="50000"/>
                </a:schemeClr>
              </a:solidFill>
            </a:endParaRPr>
          </a:p>
        </p:txBody>
      </p:sp>
      <p:sp>
        <p:nvSpPr>
          <p:cNvPr id="6147" name="Content Placeholder 2"/>
          <p:cNvSpPr>
            <a:spLocks noGrp="1"/>
          </p:cNvSpPr>
          <p:nvPr>
            <p:ph idx="1"/>
          </p:nvPr>
        </p:nvSpPr>
        <p:spPr/>
        <p:txBody>
          <a:bodyPr/>
          <a:lstStyle/>
          <a:p>
            <a:pPr algn="ctr" rtl="0">
              <a:buFont typeface="Arial" pitchFamily="34" charset="0"/>
              <a:buNone/>
            </a:pPr>
            <a:r>
              <a:rPr lang="en-US" sz="2400" b="1" u="sng" dirty="0" smtClean="0">
                <a:cs typeface="Arial" pitchFamily="34" charset="0"/>
              </a:rPr>
              <a:t>Symbols used for logical gates</a:t>
            </a:r>
            <a:endParaRPr lang="ar-JO" sz="2400" b="1" u="sng" dirty="0" smtClean="0"/>
          </a:p>
        </p:txBody>
      </p:sp>
      <p:graphicFrame>
        <p:nvGraphicFramePr>
          <p:cNvPr id="4" name="Table 3"/>
          <p:cNvGraphicFramePr>
            <a:graphicFrameLocks noGrp="1"/>
          </p:cNvGraphicFramePr>
          <p:nvPr/>
        </p:nvGraphicFramePr>
        <p:xfrm>
          <a:off x="1428705" y="2143125"/>
          <a:ext cx="6286545" cy="3834298"/>
        </p:xfrm>
        <a:graphic>
          <a:graphicData uri="http://schemas.openxmlformats.org/drawingml/2006/table">
            <a:tbl>
              <a:tblPr rtl="1" firstRow="1" bandRow="1">
                <a:tableStyleId>{5C22544A-7EE6-4342-B048-85BDC9FD1C3A}</a:tableStyleId>
              </a:tblPr>
              <a:tblGrid>
                <a:gridCol w="2095515"/>
                <a:gridCol w="2095515"/>
                <a:gridCol w="2095515"/>
              </a:tblGrid>
              <a:tr h="642942">
                <a:tc>
                  <a:txBody>
                    <a:bodyPr/>
                    <a:lstStyle/>
                    <a:p>
                      <a:pPr algn="ctr" rtl="1"/>
                      <a:r>
                        <a:rPr lang="en-US" dirty="0" smtClean="0"/>
                        <a:t>ISO</a:t>
                      </a:r>
                      <a:r>
                        <a:rPr lang="en-US" baseline="0" dirty="0" smtClean="0"/>
                        <a:t> Symbol</a:t>
                      </a:r>
                      <a:endParaRPr lang="ar-JO" dirty="0"/>
                    </a:p>
                  </a:txBody>
                  <a:tcPr/>
                </a:tc>
                <a:tc>
                  <a:txBody>
                    <a:bodyPr/>
                    <a:lstStyle/>
                    <a:p>
                      <a:pPr algn="ctr" rtl="1"/>
                      <a:r>
                        <a:rPr lang="en-US" dirty="0" smtClean="0"/>
                        <a:t>U.S. Symbol</a:t>
                      </a:r>
                      <a:endParaRPr lang="ar-JO" dirty="0"/>
                    </a:p>
                  </a:txBody>
                  <a:tcPr/>
                </a:tc>
                <a:tc>
                  <a:txBody>
                    <a:bodyPr/>
                    <a:lstStyle/>
                    <a:p>
                      <a:pPr algn="l" rtl="1"/>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a:p>
                  </a:txBody>
                  <a:tcPr/>
                </a:tc>
                <a:tc>
                  <a:txBody>
                    <a:bodyPr/>
                    <a:lstStyle/>
                    <a:p>
                      <a:pPr algn="l" rtl="1"/>
                      <a:r>
                        <a:rPr lang="en-US" dirty="0" smtClean="0"/>
                        <a:t>AND</a:t>
                      </a:r>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smtClean="0"/>
                    </a:p>
                  </a:txBody>
                  <a:tcPr/>
                </a:tc>
                <a:tc>
                  <a:txBody>
                    <a:bodyPr/>
                    <a:lstStyle/>
                    <a:p>
                      <a:pPr algn="l" rtl="1"/>
                      <a:r>
                        <a:rPr lang="en-US" dirty="0" smtClean="0"/>
                        <a:t>OR</a:t>
                      </a:r>
                      <a:endParaRPr lang="ar-JO" dirty="0"/>
                    </a:p>
                  </a:txBody>
                  <a:tcPr/>
                </a:tc>
              </a:tr>
              <a:tr h="631036">
                <a:tc>
                  <a:txBody>
                    <a:bodyPr/>
                    <a:lstStyle/>
                    <a:p>
                      <a:pPr algn="l" rtl="0"/>
                      <a:r>
                        <a:rPr lang="en-US" dirty="0" smtClean="0"/>
                        <a:t>X1                             Y</a:t>
                      </a:r>
                      <a:endParaRPr lang="ar-JO" dirty="0" smtClean="0"/>
                    </a:p>
                  </a:txBody>
                  <a:tcPr/>
                </a:tc>
                <a:tc>
                  <a:txBody>
                    <a:bodyPr/>
                    <a:lstStyle/>
                    <a:p>
                      <a:pPr algn="l" rtl="0"/>
                      <a:r>
                        <a:rPr lang="en-US" dirty="0" smtClean="0"/>
                        <a:t>X1                             Y</a:t>
                      </a:r>
                      <a:endParaRPr lang="ar-JO" dirty="0"/>
                    </a:p>
                  </a:txBody>
                  <a:tcPr/>
                </a:tc>
                <a:tc>
                  <a:txBody>
                    <a:bodyPr/>
                    <a:lstStyle/>
                    <a:p>
                      <a:pPr algn="l" rtl="1"/>
                      <a:r>
                        <a:rPr lang="en-US" dirty="0" smtClean="0"/>
                        <a:t>NOT</a:t>
                      </a:r>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smtClean="0"/>
                    </a:p>
                  </a:txBody>
                  <a:tcPr/>
                </a:tc>
                <a:tc>
                  <a:txBody>
                    <a:bodyPr/>
                    <a:lstStyle/>
                    <a:p>
                      <a:pPr algn="l" rtl="1"/>
                      <a:r>
                        <a:rPr lang="en-US" dirty="0" smtClean="0"/>
                        <a:t>NAND</a:t>
                      </a:r>
                      <a:endParaRPr lang="ar-JO" dirty="0"/>
                    </a:p>
                  </a:txBody>
                  <a:tcPr/>
                </a:tc>
              </a:tr>
              <a:tr h="631036">
                <a:tc>
                  <a:txBody>
                    <a:bodyPr/>
                    <a:lstStyle/>
                    <a:p>
                      <a:pPr algn="l" rtl="0"/>
                      <a:r>
                        <a:rPr lang="en-US" dirty="0" smtClean="0"/>
                        <a:t>X1</a:t>
                      </a:r>
                    </a:p>
                    <a:p>
                      <a:pPr algn="l" rtl="0"/>
                      <a:r>
                        <a:rPr lang="en-US" dirty="0" smtClean="0"/>
                        <a:t>X2                             Y</a:t>
                      </a:r>
                      <a:endParaRPr lang="ar-JO" dirty="0" smtClean="0"/>
                    </a:p>
                  </a:txBody>
                  <a:tcPr/>
                </a:tc>
                <a:tc>
                  <a:txBody>
                    <a:bodyPr/>
                    <a:lstStyle/>
                    <a:p>
                      <a:pPr algn="l" rtl="0"/>
                      <a:r>
                        <a:rPr lang="en-US" dirty="0" smtClean="0"/>
                        <a:t>X1</a:t>
                      </a:r>
                    </a:p>
                    <a:p>
                      <a:pPr algn="l" rtl="0"/>
                      <a:r>
                        <a:rPr lang="en-US" dirty="0" smtClean="0"/>
                        <a:t>X2                             Y</a:t>
                      </a:r>
                      <a:endParaRPr lang="ar-JO" dirty="0" smtClean="0"/>
                    </a:p>
                  </a:txBody>
                  <a:tcPr/>
                </a:tc>
                <a:tc>
                  <a:txBody>
                    <a:bodyPr/>
                    <a:lstStyle/>
                    <a:p>
                      <a:pPr algn="l" rtl="1"/>
                      <a:r>
                        <a:rPr lang="en-US" dirty="0" smtClean="0"/>
                        <a:t>NOR</a:t>
                      </a:r>
                      <a:endParaRPr lang="ar-JO" dirty="0"/>
                    </a:p>
                  </a:txBody>
                  <a:tcPr/>
                </a:tc>
              </a:tr>
            </a:tbl>
          </a:graphicData>
        </a:graphic>
      </p:graphicFrame>
      <p:sp>
        <p:nvSpPr>
          <p:cNvPr id="5" name="Flowchart: Delay 4"/>
          <p:cNvSpPr/>
          <p:nvPr/>
        </p:nvSpPr>
        <p:spPr>
          <a:xfrm>
            <a:off x="4286250" y="2857500"/>
            <a:ext cx="571500" cy="50006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8" name="Flowchart: Stored Data 7"/>
          <p:cNvSpPr/>
          <p:nvPr/>
        </p:nvSpPr>
        <p:spPr>
          <a:xfrm flipH="1">
            <a:off x="4286250" y="3571875"/>
            <a:ext cx="642938" cy="42862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9" name="Isosceles Triangle 8"/>
          <p:cNvSpPr/>
          <p:nvPr/>
        </p:nvSpPr>
        <p:spPr>
          <a:xfrm rot="5400000">
            <a:off x="4434682" y="4137819"/>
            <a:ext cx="417512" cy="571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10" name="Flowchart: Connector 9"/>
          <p:cNvSpPr/>
          <p:nvPr/>
        </p:nvSpPr>
        <p:spPr>
          <a:xfrm>
            <a:off x="4857750" y="4972050"/>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12" name="Straight Connector 11"/>
          <p:cNvCxnSpPr/>
          <p:nvPr/>
        </p:nvCxnSpPr>
        <p:spPr>
          <a:xfrm>
            <a:off x="3929063" y="29289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29063" y="32146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57750" y="3071813"/>
            <a:ext cx="357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Flowchart: Delay 14"/>
          <p:cNvSpPr/>
          <p:nvPr/>
        </p:nvSpPr>
        <p:spPr>
          <a:xfrm>
            <a:off x="4286250" y="4786313"/>
            <a:ext cx="571500" cy="50006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16" name="Straight Connector 15"/>
          <p:cNvCxnSpPr/>
          <p:nvPr/>
        </p:nvCxnSpPr>
        <p:spPr>
          <a:xfrm>
            <a:off x="3929063" y="485775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29063" y="51435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29188" y="5000625"/>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00500" y="3641725"/>
            <a:ext cx="357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00500" y="3927475"/>
            <a:ext cx="357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29188" y="37846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29063" y="55006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29063" y="57864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57750" y="5643563"/>
            <a:ext cx="357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25" name="Flowchart: Stored Data 24"/>
          <p:cNvSpPr/>
          <p:nvPr/>
        </p:nvSpPr>
        <p:spPr>
          <a:xfrm flipH="1">
            <a:off x="4214813" y="5429250"/>
            <a:ext cx="642937" cy="42862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26" name="Flowchart: Connector 25"/>
          <p:cNvSpPr/>
          <p:nvPr/>
        </p:nvSpPr>
        <p:spPr>
          <a:xfrm>
            <a:off x="4857750" y="5572125"/>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27" name="Flowchart: Connector 26"/>
          <p:cNvSpPr/>
          <p:nvPr/>
        </p:nvSpPr>
        <p:spPr>
          <a:xfrm>
            <a:off x="4929188" y="4357688"/>
            <a:ext cx="142875" cy="100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40" name="Straight Connector 39"/>
          <p:cNvCxnSpPr/>
          <p:nvPr/>
        </p:nvCxnSpPr>
        <p:spPr>
          <a:xfrm>
            <a:off x="4071938" y="44275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00625" y="4427538"/>
            <a:ext cx="3571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429375" y="2857500"/>
            <a:ext cx="500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&amp;</a:t>
            </a:r>
            <a:endParaRPr lang="ar-JO" dirty="0"/>
          </a:p>
        </p:txBody>
      </p:sp>
      <p:sp>
        <p:nvSpPr>
          <p:cNvPr id="44" name="Rectangle 43"/>
          <p:cNvSpPr/>
          <p:nvPr/>
        </p:nvSpPr>
        <p:spPr>
          <a:xfrm>
            <a:off x="6429375" y="3500438"/>
            <a:ext cx="500063"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 1</a:t>
            </a:r>
            <a:endParaRPr lang="ar-JO" dirty="0"/>
          </a:p>
        </p:txBody>
      </p:sp>
      <p:sp>
        <p:nvSpPr>
          <p:cNvPr id="45" name="Rectangle 44"/>
          <p:cNvSpPr/>
          <p:nvPr/>
        </p:nvSpPr>
        <p:spPr>
          <a:xfrm>
            <a:off x="6429375" y="4143375"/>
            <a:ext cx="500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1</a:t>
            </a:r>
            <a:endParaRPr lang="ar-JO" dirty="0"/>
          </a:p>
        </p:txBody>
      </p:sp>
      <p:sp>
        <p:nvSpPr>
          <p:cNvPr id="46" name="Rectangle 45"/>
          <p:cNvSpPr/>
          <p:nvPr/>
        </p:nvSpPr>
        <p:spPr>
          <a:xfrm>
            <a:off x="6429375" y="4786313"/>
            <a:ext cx="500063"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&amp;</a:t>
            </a:r>
            <a:endParaRPr lang="ar-JO" dirty="0"/>
          </a:p>
        </p:txBody>
      </p:sp>
      <p:sp>
        <p:nvSpPr>
          <p:cNvPr id="47" name="Rectangle 46"/>
          <p:cNvSpPr/>
          <p:nvPr/>
        </p:nvSpPr>
        <p:spPr>
          <a:xfrm>
            <a:off x="6429375" y="5429250"/>
            <a:ext cx="500063" cy="500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JO" dirty="0"/>
              <a:t> ≤</a:t>
            </a:r>
            <a:r>
              <a:rPr lang="en-US" dirty="0"/>
              <a:t>1</a:t>
            </a:r>
            <a:endParaRPr lang="ar-JO" dirty="0"/>
          </a:p>
        </p:txBody>
      </p:sp>
      <p:cxnSp>
        <p:nvCxnSpPr>
          <p:cNvPr id="48" name="Straight Connector 47"/>
          <p:cNvCxnSpPr/>
          <p:nvPr/>
        </p:nvCxnSpPr>
        <p:spPr>
          <a:xfrm>
            <a:off x="6072188" y="29987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072188" y="32146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29438" y="314325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72188" y="36401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72188" y="385603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929438" y="37846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072188" y="49291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72188" y="51450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929438" y="507365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72188" y="5572125"/>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72188" y="5788025"/>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929438" y="5716588"/>
            <a:ext cx="3571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72188" y="4356100"/>
            <a:ext cx="3571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29438" y="4359275"/>
            <a:ext cx="357187" cy="1588"/>
          </a:xfrm>
          <a:prstGeom prst="line">
            <a:avLst/>
          </a:prstGeom>
        </p:spPr>
        <p:style>
          <a:lnRef idx="1">
            <a:schemeClr val="accent1"/>
          </a:lnRef>
          <a:fillRef idx="0">
            <a:schemeClr val="accent1"/>
          </a:fillRef>
          <a:effectRef idx="0">
            <a:schemeClr val="accent1"/>
          </a:effectRef>
          <a:fontRef idx="minor">
            <a:schemeClr val="tx1"/>
          </a:fontRef>
        </p:style>
      </p:cxnSp>
      <p:sp>
        <p:nvSpPr>
          <p:cNvPr id="63" name="Flowchart: Connector 62"/>
          <p:cNvSpPr/>
          <p:nvPr/>
        </p:nvSpPr>
        <p:spPr>
          <a:xfrm>
            <a:off x="6929438" y="5686425"/>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dirty="0"/>
          </a:p>
        </p:txBody>
      </p:sp>
      <p:sp>
        <p:nvSpPr>
          <p:cNvPr id="64" name="Flowchart: Connector 63"/>
          <p:cNvSpPr/>
          <p:nvPr/>
        </p:nvSpPr>
        <p:spPr>
          <a:xfrm>
            <a:off x="6929438" y="5000625"/>
            <a:ext cx="142875" cy="10001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65" name="Flowchart: Connector 64"/>
          <p:cNvSpPr/>
          <p:nvPr/>
        </p:nvSpPr>
        <p:spPr>
          <a:xfrm>
            <a:off x="6929438" y="4329113"/>
            <a:ext cx="142875" cy="100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rtlCol="1">
            <a:normAutofit fontScale="90000"/>
          </a:bodyPr>
          <a:lstStyle/>
          <a:p>
            <a:pPr rtl="0" fontAlgn="auto">
              <a:spcAft>
                <a:spcPts val="0"/>
              </a:spcAft>
              <a:defRPr/>
            </a:pPr>
            <a:r>
              <a:rPr lang="en-US" dirty="0" smtClean="0">
                <a:solidFill>
                  <a:schemeClr val="accent2">
                    <a:lumMod val="50000"/>
                  </a:schemeClr>
                </a:solidFill>
              </a:rPr>
              <a:t>Laws &amp; Theorems Of Boolean Algebra</a:t>
            </a:r>
            <a:endParaRPr lang="ar-JO" dirty="0">
              <a:solidFill>
                <a:schemeClr val="accent2">
                  <a:lumMod val="50000"/>
                </a:schemeClr>
              </a:solidFill>
            </a:endParaRPr>
          </a:p>
        </p:txBody>
      </p:sp>
      <p:sp>
        <p:nvSpPr>
          <p:cNvPr id="3" name="Content Placeholder 2"/>
          <p:cNvSpPr>
            <a:spLocks noGrp="1"/>
          </p:cNvSpPr>
          <p:nvPr>
            <p:ph idx="1"/>
          </p:nvPr>
        </p:nvSpPr>
        <p:spPr>
          <a:xfrm>
            <a:off x="457200" y="1357313"/>
            <a:ext cx="8229600" cy="5214937"/>
          </a:xfrm>
        </p:spPr>
        <p:txBody>
          <a:bodyPr rtlCol="1">
            <a:normAutofit lnSpcReduction="10000"/>
          </a:bodyPr>
          <a:lstStyle/>
          <a:p>
            <a:pPr algn="l" rtl="0" fontAlgn="auto">
              <a:spcAft>
                <a:spcPts val="0"/>
              </a:spcAft>
              <a:defRPr/>
            </a:pPr>
            <a:r>
              <a:rPr lang="en-US" sz="2400" dirty="0" smtClean="0"/>
              <a:t>Laws and theorems of Boolean (Logical) algebra are used to simplify logic circuits, resulting in software and/or hardware savings. </a:t>
            </a:r>
          </a:p>
          <a:p>
            <a:pPr algn="l" rtl="0" fontAlgn="auto">
              <a:spcAft>
                <a:spcPts val="0"/>
              </a:spcAft>
              <a:buFont typeface="Arial" pitchFamily="34" charset="0"/>
              <a:buNone/>
              <a:defRPr/>
            </a:pPr>
            <a:r>
              <a:rPr lang="en-US" sz="2400" dirty="0" smtClean="0"/>
              <a:t> 	These Laws are:-</a:t>
            </a:r>
          </a:p>
          <a:p>
            <a:pPr marL="457200" indent="-457200" algn="l" rtl="0" fontAlgn="auto">
              <a:spcAft>
                <a:spcPts val="0"/>
              </a:spcAft>
              <a:defRPr/>
            </a:pPr>
            <a:r>
              <a:rPr lang="en-US" sz="2400" b="1" u="sng" dirty="0" smtClean="0"/>
              <a:t>Commutative Law:-</a:t>
            </a:r>
          </a:p>
          <a:p>
            <a:pPr algn="l" rtl="0" fontAlgn="auto">
              <a:spcAft>
                <a:spcPts val="0"/>
              </a:spcAft>
              <a:buFont typeface="Arial" pitchFamily="34" charset="0"/>
              <a:buNone/>
              <a:defRPr/>
            </a:pPr>
            <a:r>
              <a:rPr lang="en-US" sz="2400" dirty="0" smtClean="0"/>
              <a:t>		X + Y = Y + X</a:t>
            </a:r>
          </a:p>
          <a:p>
            <a:pPr algn="l" rtl="0" fontAlgn="auto">
              <a:spcAft>
                <a:spcPts val="0"/>
              </a:spcAft>
              <a:buFont typeface="Arial" pitchFamily="34" charset="0"/>
              <a:buNone/>
              <a:defRPr/>
            </a:pPr>
            <a:r>
              <a:rPr lang="en-US" sz="2400" dirty="0"/>
              <a:t>	</a:t>
            </a:r>
            <a:r>
              <a:rPr lang="en-US" sz="2400" dirty="0" smtClean="0"/>
              <a:t>	 X . Y = Y . X</a:t>
            </a:r>
          </a:p>
          <a:p>
            <a:pPr algn="l" rtl="0" fontAlgn="auto">
              <a:spcAft>
                <a:spcPts val="0"/>
              </a:spcAft>
              <a:buFont typeface="Arial" pitchFamily="34" charset="0"/>
              <a:buNone/>
              <a:defRPr/>
            </a:pPr>
            <a:endParaRPr lang="en-US" sz="2400" dirty="0" smtClean="0"/>
          </a:p>
          <a:p>
            <a:pPr marL="457200" indent="-457200" algn="l" rtl="0" fontAlgn="auto">
              <a:spcAft>
                <a:spcPts val="0"/>
              </a:spcAft>
              <a:defRPr/>
            </a:pPr>
            <a:r>
              <a:rPr lang="en-US" sz="2400" b="1" u="sng" dirty="0" smtClean="0"/>
              <a:t>Associative Law:-</a:t>
            </a:r>
          </a:p>
          <a:p>
            <a:pPr marL="457200" indent="-457200" algn="l" rtl="0" fontAlgn="auto">
              <a:spcAft>
                <a:spcPts val="0"/>
              </a:spcAft>
              <a:buFont typeface="Arial" pitchFamily="34" charset="0"/>
              <a:buNone/>
              <a:defRPr/>
            </a:pPr>
            <a:r>
              <a:rPr lang="en-US" sz="2400" dirty="0"/>
              <a:t>	</a:t>
            </a:r>
            <a:r>
              <a:rPr lang="en-US" sz="2400" dirty="0" smtClean="0"/>
              <a:t>	X + Y + Z = X + (Y + Z)</a:t>
            </a:r>
          </a:p>
          <a:p>
            <a:pPr algn="l" rtl="0" fontAlgn="auto">
              <a:spcAft>
                <a:spcPts val="0"/>
              </a:spcAft>
              <a:buFont typeface="Arial" pitchFamily="34" charset="0"/>
              <a:buNone/>
              <a:defRPr/>
            </a:pPr>
            <a:r>
              <a:rPr lang="en-US" sz="2400" dirty="0" smtClean="0"/>
              <a:t>		 X + Y + Z = (X + Y) + Z</a:t>
            </a:r>
          </a:p>
          <a:p>
            <a:pPr algn="l" rtl="0" fontAlgn="auto">
              <a:spcAft>
                <a:spcPts val="0"/>
              </a:spcAft>
              <a:buFont typeface="Arial" pitchFamily="34" charset="0"/>
              <a:buNone/>
              <a:defRPr/>
            </a:pPr>
            <a:r>
              <a:rPr lang="en-US" sz="2400" dirty="0"/>
              <a:t>	</a:t>
            </a:r>
            <a:r>
              <a:rPr lang="en-US" sz="2400" dirty="0" smtClean="0"/>
              <a:t>	X . Y . Z = X . (Y . Z)</a:t>
            </a:r>
          </a:p>
          <a:p>
            <a:pPr algn="l" rtl="0" fontAlgn="auto">
              <a:spcAft>
                <a:spcPts val="0"/>
              </a:spcAft>
              <a:buFont typeface="Arial" pitchFamily="34" charset="0"/>
              <a:buNone/>
              <a:defRPr/>
            </a:pPr>
            <a:r>
              <a:rPr lang="en-US" sz="2400" dirty="0"/>
              <a:t>	</a:t>
            </a:r>
            <a:r>
              <a:rPr lang="en-US" sz="2400" dirty="0" smtClean="0"/>
              <a:t>	X . Y . Z = (X .Y) . Z</a:t>
            </a:r>
            <a:endParaRPr lang="ar-JO"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7158" y="274638"/>
            <a:ext cx="8572560" cy="654032"/>
          </a:xfrm>
        </p:spPr>
        <p:txBody>
          <a:bodyPr>
            <a:normAutofit/>
          </a:bodyPr>
          <a:lstStyle/>
          <a:p>
            <a:pPr algn="ctr" rtl="0"/>
            <a:r>
              <a:rPr lang="en-US" sz="3200" dirty="0" smtClean="0">
                <a:solidFill>
                  <a:schemeClr val="accent2">
                    <a:lumMod val="50000"/>
                  </a:schemeClr>
                </a:solidFill>
                <a:cs typeface="Times New Roman" pitchFamily="18" charset="0"/>
              </a:rPr>
              <a:t>Laws &amp; Theorems Of Boolean Algebra (Con.)</a:t>
            </a:r>
            <a:endParaRPr lang="ar-JO" sz="3200" dirty="0" smtClean="0">
              <a:solidFill>
                <a:schemeClr val="accent2">
                  <a:lumMod val="50000"/>
                </a:schemeClr>
              </a:solidFill>
            </a:endParaRPr>
          </a:p>
        </p:txBody>
      </p:sp>
      <p:sp>
        <p:nvSpPr>
          <p:cNvPr id="8195" name="Content Placeholder 2"/>
          <p:cNvSpPr>
            <a:spLocks noGrp="1"/>
          </p:cNvSpPr>
          <p:nvPr>
            <p:ph idx="1"/>
          </p:nvPr>
        </p:nvSpPr>
        <p:spPr/>
        <p:txBody>
          <a:bodyPr/>
          <a:lstStyle/>
          <a:p>
            <a:pPr algn="l" rtl="0"/>
            <a:r>
              <a:rPr lang="en-US" sz="2400" b="1" u="sng" dirty="0" smtClean="0">
                <a:cs typeface="Arial" pitchFamily="34" charset="0"/>
              </a:rPr>
              <a:t>Distributive Law:-</a:t>
            </a:r>
          </a:p>
          <a:p>
            <a:pPr algn="l" rtl="0">
              <a:buFont typeface="Arial" pitchFamily="34" charset="0"/>
              <a:buNone/>
            </a:pPr>
            <a:r>
              <a:rPr lang="en-US" sz="2400" dirty="0" smtClean="0">
                <a:cs typeface="Arial" pitchFamily="34" charset="0"/>
              </a:rPr>
              <a:t>		X . Y + X .Z = X . (Y + Z)</a:t>
            </a:r>
          </a:p>
          <a:p>
            <a:pPr algn="l" rtl="0">
              <a:buFont typeface="Arial" pitchFamily="34" charset="0"/>
              <a:buNone/>
            </a:pPr>
            <a:r>
              <a:rPr lang="en-US" sz="2400" dirty="0" smtClean="0">
                <a:cs typeface="Arial" pitchFamily="34" charset="0"/>
              </a:rPr>
              <a:t>		(X + Y) . (Z + W) = X . Z + X . W + Y . Z + Y . W</a:t>
            </a:r>
          </a:p>
          <a:p>
            <a:pPr algn="l" rtl="0"/>
            <a:endParaRPr lang="en-US" sz="2400" b="1" u="sng" dirty="0" smtClean="0">
              <a:cs typeface="Arial" pitchFamily="34" charset="0"/>
            </a:endParaRPr>
          </a:p>
          <a:p>
            <a:pPr algn="l" rtl="0"/>
            <a:r>
              <a:rPr lang="en-US" sz="2400" b="1" u="sng" dirty="0" smtClean="0">
                <a:cs typeface="Arial" pitchFamily="34" charset="0"/>
              </a:rPr>
              <a:t>Law Of Absorption:-</a:t>
            </a:r>
          </a:p>
          <a:p>
            <a:pPr algn="l" rtl="0">
              <a:buFont typeface="Arial" pitchFamily="34" charset="0"/>
              <a:buNone/>
            </a:pPr>
            <a:r>
              <a:rPr lang="en-US" sz="2400" dirty="0" smtClean="0">
                <a:cs typeface="Arial" pitchFamily="34" charset="0"/>
              </a:rPr>
              <a:t>		X . (X + Y) = X + X . Y = X </a:t>
            </a:r>
          </a:p>
          <a:p>
            <a:pPr algn="l" rtl="0">
              <a:buFont typeface="Arial" pitchFamily="34" charset="0"/>
              <a:buNone/>
            </a:pPr>
            <a:endParaRPr lang="en-US" sz="2400" dirty="0" smtClean="0">
              <a:cs typeface="Arial" pitchFamily="34" charset="0"/>
            </a:endParaRPr>
          </a:p>
          <a:p>
            <a:pPr algn="l" rtl="0"/>
            <a:r>
              <a:rPr lang="en-US" sz="2400" b="1" u="sng" dirty="0" smtClean="0">
                <a:cs typeface="Arial" pitchFamily="34" charset="0"/>
              </a:rPr>
              <a:t>De Morgan’s Laws:-</a:t>
            </a:r>
          </a:p>
          <a:p>
            <a:pPr algn="l" rtl="0">
              <a:buFont typeface="Arial" pitchFamily="34" charset="0"/>
              <a:buNone/>
            </a:pPr>
            <a:r>
              <a:rPr lang="en-US" sz="2400" dirty="0" smtClean="0">
                <a:cs typeface="Arial" pitchFamily="34" charset="0"/>
              </a:rPr>
              <a:t>		(X + Y) = X . Y</a:t>
            </a:r>
          </a:p>
          <a:p>
            <a:pPr algn="l" rtl="0">
              <a:buFont typeface="Arial" pitchFamily="34" charset="0"/>
              <a:buNone/>
            </a:pPr>
            <a:r>
              <a:rPr lang="en-US" sz="2400" dirty="0" smtClean="0">
                <a:cs typeface="Arial" pitchFamily="34" charset="0"/>
              </a:rPr>
              <a:t>		(X . Y) = X + Y</a:t>
            </a:r>
          </a:p>
        </p:txBody>
      </p:sp>
      <p:cxnSp>
        <p:nvCxnSpPr>
          <p:cNvPr id="7" name="Straight Connector 6"/>
          <p:cNvCxnSpPr/>
          <p:nvPr/>
        </p:nvCxnSpPr>
        <p:spPr>
          <a:xfrm>
            <a:off x="2000237" y="5070486"/>
            <a:ext cx="64293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8799" y="5500702"/>
            <a:ext cx="64293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3071804" y="5070486"/>
            <a:ext cx="214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428993" y="5072074"/>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428993" y="5500702"/>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928927" y="5500702"/>
            <a:ext cx="214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429684" cy="582594"/>
          </a:xfrm>
        </p:spPr>
        <p:txBody>
          <a:bodyPr rtlCol="1">
            <a:normAutofit fontScale="90000"/>
          </a:bodyPr>
          <a:lstStyle/>
          <a:p>
            <a:pPr algn="ctr" fontAlgn="auto">
              <a:spcAft>
                <a:spcPts val="0"/>
              </a:spcAft>
              <a:defRPr/>
            </a:pPr>
            <a:r>
              <a:rPr lang="en-US" sz="3200" dirty="0" smtClean="0">
                <a:solidFill>
                  <a:schemeClr val="accent2">
                    <a:lumMod val="50000"/>
                  </a:schemeClr>
                </a:solidFill>
              </a:rPr>
              <a:t>Laws &amp; Theorems Of Boolean Algebra (Con.)</a:t>
            </a:r>
            <a:endParaRPr lang="ar-JO" sz="3200" dirty="0">
              <a:solidFill>
                <a:schemeClr val="accent2">
                  <a:lumMod val="50000"/>
                </a:schemeClr>
              </a:solidFill>
            </a:endParaRPr>
          </a:p>
        </p:txBody>
      </p:sp>
      <p:sp>
        <p:nvSpPr>
          <p:cNvPr id="9219" name="Content Placeholder 2"/>
          <p:cNvSpPr>
            <a:spLocks noGrp="1"/>
          </p:cNvSpPr>
          <p:nvPr>
            <p:ph idx="1"/>
          </p:nvPr>
        </p:nvSpPr>
        <p:spPr/>
        <p:txBody>
          <a:bodyPr/>
          <a:lstStyle/>
          <a:p>
            <a:pPr algn="l" rtl="0"/>
            <a:endParaRPr lang="en-US" sz="2400" b="1" u="sng" dirty="0" smtClean="0">
              <a:cs typeface="Arial" pitchFamily="34" charset="0"/>
            </a:endParaRPr>
          </a:p>
          <a:p>
            <a:pPr algn="l" rtl="0"/>
            <a:r>
              <a:rPr lang="en-US" sz="2400" b="1" u="sng" dirty="0" smtClean="0">
                <a:cs typeface="Arial" pitchFamily="34" charset="0"/>
              </a:rPr>
              <a:t>Consistency Theorem:-</a:t>
            </a:r>
          </a:p>
          <a:p>
            <a:pPr algn="l" rtl="0">
              <a:buFont typeface="Arial" pitchFamily="34" charset="0"/>
              <a:buNone/>
            </a:pPr>
            <a:r>
              <a:rPr lang="en-US" sz="2400" dirty="0" smtClean="0">
                <a:cs typeface="Arial" pitchFamily="34" charset="0"/>
              </a:rPr>
              <a:t>		X . Y + X . Y = X</a:t>
            </a:r>
          </a:p>
          <a:p>
            <a:pPr algn="l" rtl="0">
              <a:buFont typeface="Arial" pitchFamily="34" charset="0"/>
              <a:buNone/>
            </a:pPr>
            <a:r>
              <a:rPr lang="en-US" sz="2400" dirty="0" smtClean="0">
                <a:cs typeface="Arial" pitchFamily="34" charset="0"/>
              </a:rPr>
              <a:t>		(X + Y) . (X + Y) = X</a:t>
            </a:r>
          </a:p>
          <a:p>
            <a:pPr algn="l" rtl="0">
              <a:buFont typeface="Arial" pitchFamily="34" charset="0"/>
              <a:buNone/>
            </a:pPr>
            <a:endParaRPr lang="en-US" sz="2400" dirty="0" smtClean="0">
              <a:cs typeface="Arial" pitchFamily="34" charset="0"/>
            </a:endParaRPr>
          </a:p>
          <a:p>
            <a:pPr algn="l" rtl="0"/>
            <a:r>
              <a:rPr lang="en-US" sz="2400" b="1" u="sng" dirty="0" smtClean="0">
                <a:cs typeface="Arial" pitchFamily="34" charset="0"/>
              </a:rPr>
              <a:t>Inclusion Theorem:-</a:t>
            </a:r>
          </a:p>
          <a:p>
            <a:pPr algn="l" rtl="0">
              <a:buFont typeface="Arial" pitchFamily="34" charset="0"/>
              <a:buNone/>
            </a:pPr>
            <a:r>
              <a:rPr lang="en-US" sz="2400" dirty="0" smtClean="0">
                <a:cs typeface="Arial" pitchFamily="34" charset="0"/>
              </a:rPr>
              <a:t>		X . X = 0</a:t>
            </a:r>
          </a:p>
          <a:p>
            <a:pPr algn="l" rtl="0">
              <a:buFont typeface="Arial" pitchFamily="34" charset="0"/>
              <a:buNone/>
            </a:pPr>
            <a:r>
              <a:rPr lang="en-US" sz="2400" dirty="0" smtClean="0">
                <a:cs typeface="Arial" pitchFamily="34" charset="0"/>
              </a:rPr>
              <a:t>		X + X = 1</a:t>
            </a:r>
          </a:p>
          <a:p>
            <a:pPr algn="l" rtl="0">
              <a:buFont typeface="Arial" pitchFamily="34" charset="0"/>
              <a:buNone/>
            </a:pPr>
            <a:endParaRPr lang="ar-JO" sz="2400" dirty="0" smtClean="0"/>
          </a:p>
          <a:p>
            <a:pPr algn="l" rtl="0"/>
            <a:endParaRPr lang="ar-JO" sz="2400" dirty="0" smtClean="0"/>
          </a:p>
        </p:txBody>
      </p:sp>
      <p:cxnSp>
        <p:nvCxnSpPr>
          <p:cNvPr id="5" name="Straight Connector 4"/>
          <p:cNvCxnSpPr/>
          <p:nvPr/>
        </p:nvCxnSpPr>
        <p:spPr>
          <a:xfrm rot="10800000">
            <a:off x="3071804" y="2428868"/>
            <a:ext cx="21431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3500430" y="2857496"/>
            <a:ext cx="214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2285984" y="4143380"/>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
          <p:cNvCxnSpPr/>
          <p:nvPr/>
        </p:nvCxnSpPr>
        <p:spPr>
          <a:xfrm rot="10800000">
            <a:off x="2428860" y="4572008"/>
            <a:ext cx="21431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just" rtl="0"/>
            <a:r>
              <a:rPr lang="en-US" sz="2800" b="1" dirty="0" smtClean="0">
                <a:solidFill>
                  <a:schemeClr val="accent2">
                    <a:lumMod val="50000"/>
                  </a:schemeClr>
                </a:solidFill>
              </a:rPr>
              <a:t>Discrete Control using Programmable Logic Controllers (PLC) &amp; Personal Computers (PCs)</a:t>
            </a:r>
            <a:endParaRPr lang="ar-JO" sz="2800" dirty="0">
              <a:solidFill>
                <a:schemeClr val="accent2">
                  <a:lumMod val="50000"/>
                </a:schemeClr>
              </a:solidFill>
            </a:endParaRPr>
          </a:p>
        </p:txBody>
      </p:sp>
      <p:sp>
        <p:nvSpPr>
          <p:cNvPr id="3" name="عنصر نائب للمحتوى 2"/>
          <p:cNvSpPr>
            <a:spLocks noGrp="1"/>
          </p:cNvSpPr>
          <p:nvPr>
            <p:ph sz="quarter" idx="1"/>
          </p:nvPr>
        </p:nvSpPr>
        <p:spPr>
          <a:xfrm>
            <a:off x="785786" y="1857364"/>
            <a:ext cx="7772400" cy="4572000"/>
          </a:xfrm>
        </p:spPr>
        <p:txBody>
          <a:bodyPr>
            <a:normAutofit/>
          </a:bodyPr>
          <a:lstStyle/>
          <a:p>
            <a:pPr algn="l" rtl="0"/>
            <a:r>
              <a:rPr lang="en-US" sz="2400" dirty="0" smtClean="0"/>
              <a:t>NC &amp; Industrial robotics are mostly concerned with motion control of cutting tool or end effecter .</a:t>
            </a:r>
          </a:p>
          <a:p>
            <a:pPr algn="l" rtl="0">
              <a:buNone/>
            </a:pPr>
            <a:r>
              <a:rPr lang="en-US" sz="2400" dirty="0" smtClean="0"/>
              <a:t/>
            </a:r>
            <a:br>
              <a:rPr lang="en-US" sz="2400" dirty="0" smtClean="0"/>
            </a:br>
            <a:r>
              <a:rPr lang="en-US" sz="2400" dirty="0" smtClean="0"/>
              <a:t>A more general control category is discrete control. </a:t>
            </a:r>
          </a:p>
          <a:p>
            <a:pPr algn="l" rtl="0">
              <a:buNone/>
            </a:pPr>
            <a:r>
              <a:rPr lang="en-US" sz="2400" dirty="0" smtClean="0"/>
              <a:t/>
            </a:r>
            <a:br>
              <a:rPr lang="en-US" sz="2400" dirty="0" smtClean="0"/>
            </a:br>
            <a:r>
              <a:rPr lang="en-US" sz="2400" dirty="0" smtClean="0"/>
              <a:t>The two principal industrial discrete  controllers are :</a:t>
            </a:r>
            <a:r>
              <a:rPr lang="en-US" sz="2200" dirty="0" smtClean="0"/>
              <a:t/>
            </a:r>
            <a:br>
              <a:rPr lang="en-US" sz="2200" dirty="0" smtClean="0"/>
            </a:br>
            <a:r>
              <a:rPr lang="en-US" sz="2200" dirty="0" smtClean="0"/>
              <a:t>1- PLCs</a:t>
            </a:r>
            <a:br>
              <a:rPr lang="en-US" sz="2200" dirty="0" smtClean="0"/>
            </a:br>
            <a:r>
              <a:rPr lang="en-US" sz="2200" dirty="0" smtClean="0"/>
              <a:t>2- PCs</a:t>
            </a:r>
            <a:endParaRPr lang="ar-JO"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rtl="0"/>
            <a:r>
              <a:rPr lang="en-US" sz="2800" dirty="0" smtClean="0">
                <a:solidFill>
                  <a:schemeClr val="accent2">
                    <a:lumMod val="50000"/>
                  </a:schemeClr>
                </a:solidFill>
                <a:cs typeface="Times New Roman" pitchFamily="18" charset="0"/>
              </a:rPr>
              <a:t>Example 9.2</a:t>
            </a:r>
            <a:endParaRPr lang="ar-JO" sz="2800" dirty="0" smtClean="0">
              <a:solidFill>
                <a:schemeClr val="accent2">
                  <a:lumMod val="50000"/>
                </a:schemeClr>
              </a:solidFill>
            </a:endParaRPr>
          </a:p>
        </p:txBody>
      </p:sp>
      <p:sp>
        <p:nvSpPr>
          <p:cNvPr id="3" name="Content Placeholder 2"/>
          <p:cNvSpPr>
            <a:spLocks noGrp="1"/>
          </p:cNvSpPr>
          <p:nvPr>
            <p:ph idx="1"/>
          </p:nvPr>
        </p:nvSpPr>
        <p:spPr>
          <a:xfrm>
            <a:off x="914400" y="1571644"/>
            <a:ext cx="7772400" cy="4572000"/>
          </a:xfrm>
        </p:spPr>
        <p:txBody>
          <a:bodyPr rtlCol="1">
            <a:normAutofit fontScale="92500" lnSpcReduction="10000"/>
          </a:bodyPr>
          <a:lstStyle/>
          <a:p>
            <a:pPr algn="l" rtl="0" fontAlgn="auto">
              <a:spcAft>
                <a:spcPts val="0"/>
              </a:spcAft>
              <a:defRPr/>
            </a:pPr>
            <a:r>
              <a:rPr lang="en-US" sz="2400" b="1" u="sng" dirty="0" smtClean="0"/>
              <a:t>Example 9.2 :-</a:t>
            </a:r>
            <a:r>
              <a:rPr lang="en-US" sz="2400" b="1" dirty="0" smtClean="0"/>
              <a:t> </a:t>
            </a:r>
            <a:r>
              <a:rPr lang="en-US" sz="2400" dirty="0" smtClean="0"/>
              <a:t>Push-Button Switch for a motor.</a:t>
            </a:r>
          </a:p>
          <a:p>
            <a:pPr algn="l" rtl="0" fontAlgn="auto">
              <a:spcAft>
                <a:spcPts val="0"/>
              </a:spcAft>
              <a:buFont typeface="Arial" pitchFamily="34" charset="0"/>
              <a:buNone/>
              <a:defRPr/>
            </a:pPr>
            <a:r>
              <a:rPr lang="en-US" sz="2400" dirty="0"/>
              <a:t>	</a:t>
            </a:r>
            <a:r>
              <a:rPr lang="en-US" sz="2400" dirty="0" smtClean="0"/>
              <a:t>Determine the logic network diagram ?</a:t>
            </a:r>
          </a:p>
          <a:p>
            <a:pPr algn="l" rtl="0" fontAlgn="auto">
              <a:spcAft>
                <a:spcPts val="0"/>
              </a:spcAft>
              <a:buFont typeface="Arial" pitchFamily="34" charset="0"/>
              <a:buNone/>
              <a:defRPr/>
            </a:pPr>
            <a:endParaRPr lang="en-US" sz="2400" dirty="0"/>
          </a:p>
          <a:p>
            <a:pPr algn="l" rtl="0" fontAlgn="auto">
              <a:spcAft>
                <a:spcPts val="0"/>
              </a:spcAft>
              <a:defRPr/>
            </a:pPr>
            <a:r>
              <a:rPr lang="en-US" sz="2400" b="1" u="sng" dirty="0" smtClean="0"/>
              <a:t>Solution:-</a:t>
            </a:r>
          </a:p>
          <a:p>
            <a:pPr algn="l" rtl="0" fontAlgn="auto">
              <a:spcAft>
                <a:spcPts val="0"/>
              </a:spcAft>
              <a:defRPr/>
            </a:pPr>
            <a:endParaRPr lang="en-US" sz="2400" b="1" u="sng" dirty="0" smtClean="0"/>
          </a:p>
          <a:p>
            <a:pPr lvl="1" algn="l" rtl="0" fontAlgn="auto">
              <a:spcAft>
                <a:spcPts val="0"/>
              </a:spcAft>
              <a:defRPr/>
            </a:pPr>
            <a:r>
              <a:rPr lang="en-US" sz="2400" b="1" u="sng" dirty="0" smtClean="0"/>
              <a:t>START:-</a:t>
            </a:r>
          </a:p>
          <a:p>
            <a:pPr lvl="1" algn="l" rtl="0" fontAlgn="auto">
              <a:spcAft>
                <a:spcPts val="0"/>
              </a:spcAft>
              <a:buFont typeface="Arial" pitchFamily="34" charset="0"/>
              <a:buNone/>
              <a:defRPr/>
            </a:pPr>
            <a:r>
              <a:rPr lang="en-US" sz="2400" dirty="0"/>
              <a:t>	</a:t>
            </a:r>
            <a:r>
              <a:rPr lang="en-US" sz="2400" dirty="0" smtClean="0"/>
              <a:t>	0	open circuit</a:t>
            </a:r>
          </a:p>
          <a:p>
            <a:pPr lvl="1" algn="l" rtl="0" fontAlgn="auto">
              <a:spcAft>
                <a:spcPts val="0"/>
              </a:spcAft>
              <a:buFont typeface="Arial" pitchFamily="34" charset="0"/>
              <a:buNone/>
              <a:defRPr/>
            </a:pPr>
            <a:r>
              <a:rPr lang="en-US" sz="2400" dirty="0"/>
              <a:t>	</a:t>
            </a:r>
            <a:r>
              <a:rPr lang="en-US" sz="2400" dirty="0" smtClean="0"/>
              <a:t>	1	pressed to contact</a:t>
            </a:r>
          </a:p>
          <a:p>
            <a:pPr lvl="1" algn="l" rtl="0" fontAlgn="auto">
              <a:spcAft>
                <a:spcPts val="0"/>
              </a:spcAft>
              <a:buFont typeface="Arial" pitchFamily="34" charset="0"/>
              <a:buNone/>
              <a:defRPr/>
            </a:pPr>
            <a:endParaRPr lang="en-US" sz="2400" dirty="0" smtClean="0"/>
          </a:p>
          <a:p>
            <a:pPr lvl="1" algn="l" rtl="0" fontAlgn="auto">
              <a:spcAft>
                <a:spcPts val="0"/>
              </a:spcAft>
              <a:defRPr/>
            </a:pPr>
            <a:r>
              <a:rPr lang="en-US" sz="2400" b="1" u="sng" dirty="0" smtClean="0"/>
              <a:t>STOP:-</a:t>
            </a:r>
          </a:p>
          <a:p>
            <a:pPr lvl="1" algn="l" rtl="0" fontAlgn="auto">
              <a:spcAft>
                <a:spcPts val="0"/>
              </a:spcAft>
              <a:buFont typeface="Arial" pitchFamily="34" charset="0"/>
              <a:buNone/>
              <a:defRPr/>
            </a:pPr>
            <a:r>
              <a:rPr lang="en-US" sz="2400" dirty="0"/>
              <a:t>	</a:t>
            </a:r>
            <a:r>
              <a:rPr lang="en-US" sz="2400" dirty="0" smtClean="0"/>
              <a:t>	0	normally closed contact</a:t>
            </a:r>
          </a:p>
          <a:p>
            <a:pPr lvl="1" algn="l" rtl="0" fontAlgn="auto">
              <a:spcAft>
                <a:spcPts val="0"/>
              </a:spcAft>
              <a:buFont typeface="Arial" pitchFamily="34" charset="0"/>
              <a:buNone/>
              <a:defRPr/>
            </a:pPr>
            <a:r>
              <a:rPr lang="en-US" sz="2400" dirty="0"/>
              <a:t>	</a:t>
            </a:r>
            <a:r>
              <a:rPr lang="en-US" sz="2400" dirty="0" smtClean="0"/>
              <a:t>	1	pressed to break contact</a:t>
            </a:r>
          </a:p>
          <a:p>
            <a:pPr lvl="1" algn="l" rtl="0" fontAlgn="auto">
              <a:spcAft>
                <a:spcPts val="0"/>
              </a:spcAft>
              <a:buFont typeface="Arial" pitchFamily="34" charset="0"/>
              <a:buNone/>
              <a:defRPr/>
            </a:pPr>
            <a:endParaRPr lang="ar-JO" sz="2000" dirty="0"/>
          </a:p>
        </p:txBody>
      </p:sp>
      <p:grpSp>
        <p:nvGrpSpPr>
          <p:cNvPr id="7" name="مجموعة 6"/>
          <p:cNvGrpSpPr/>
          <p:nvPr/>
        </p:nvGrpSpPr>
        <p:grpSpPr>
          <a:xfrm>
            <a:off x="6786563" y="1857365"/>
            <a:ext cx="1285899" cy="2214574"/>
            <a:chOff x="6786563" y="1857365"/>
            <a:chExt cx="1285899" cy="2214574"/>
          </a:xfrm>
        </p:grpSpPr>
        <p:sp>
          <p:nvSpPr>
            <p:cNvPr id="4" name="Rectangle 3"/>
            <p:cNvSpPr/>
            <p:nvPr/>
          </p:nvSpPr>
          <p:spPr>
            <a:xfrm>
              <a:off x="6786563" y="1857365"/>
              <a:ext cx="1285899" cy="221457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5" name="Flowchart: Connector 4"/>
            <p:cNvSpPr/>
            <p:nvPr/>
          </p:nvSpPr>
          <p:spPr>
            <a:xfrm>
              <a:off x="6858000" y="1969289"/>
              <a:ext cx="1134618" cy="95964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START</a:t>
              </a:r>
              <a:endParaRPr lang="ar-JO" dirty="0"/>
            </a:p>
          </p:txBody>
        </p:sp>
        <p:sp>
          <p:nvSpPr>
            <p:cNvPr id="6" name="Flowchart: Connector 5"/>
            <p:cNvSpPr/>
            <p:nvPr/>
          </p:nvSpPr>
          <p:spPr>
            <a:xfrm>
              <a:off x="6858000" y="2969414"/>
              <a:ext cx="1134618" cy="95964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STOP</a:t>
              </a:r>
              <a:endParaRPr lang="ar-JO" dirty="0"/>
            </a:p>
          </p:txBody>
        </p:sp>
      </p:grpSp>
      <p:sp>
        <p:nvSpPr>
          <p:cNvPr id="8" name="Rectangle 7"/>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939768"/>
            <a:ext cx="7772400" cy="703282"/>
          </a:xfrm>
        </p:spPr>
        <p:txBody>
          <a:bodyPr>
            <a:normAutofit/>
          </a:bodyPr>
          <a:lstStyle/>
          <a:p>
            <a:r>
              <a:rPr lang="en-US" sz="2800" dirty="0" smtClean="0">
                <a:solidFill>
                  <a:schemeClr val="accent2">
                    <a:lumMod val="50000"/>
                  </a:schemeClr>
                </a:solidFill>
                <a:cs typeface="Times New Roman" pitchFamily="18" charset="0"/>
              </a:rPr>
              <a:t>Example 9.2 (Con.)</a:t>
            </a:r>
            <a:endParaRPr lang="ar-JO" sz="2800" dirty="0" smtClean="0">
              <a:solidFill>
                <a:schemeClr val="accent2">
                  <a:lumMod val="50000"/>
                </a:schemeClr>
              </a:solidFill>
            </a:endParaRPr>
          </a:p>
        </p:txBody>
      </p:sp>
      <p:sp>
        <p:nvSpPr>
          <p:cNvPr id="11267" name="Content Placeholder 2"/>
          <p:cNvSpPr>
            <a:spLocks noGrp="1"/>
          </p:cNvSpPr>
          <p:nvPr>
            <p:ph idx="1"/>
          </p:nvPr>
        </p:nvSpPr>
        <p:spPr>
          <a:xfrm>
            <a:off x="914400" y="1785958"/>
            <a:ext cx="7772400" cy="4572000"/>
          </a:xfrm>
        </p:spPr>
        <p:txBody>
          <a:bodyPr/>
          <a:lstStyle/>
          <a:p>
            <a:pPr marL="914400" lvl="1" indent="-514350" algn="l" rtl="0"/>
            <a:endParaRPr lang="en-US" sz="2400" b="1" u="sng" dirty="0" smtClean="0">
              <a:cs typeface="Arial" pitchFamily="34" charset="0"/>
            </a:endParaRPr>
          </a:p>
          <a:p>
            <a:pPr marL="914400" lvl="1" indent="-514350" algn="l" rtl="0"/>
            <a:r>
              <a:rPr lang="en-US" sz="2400" b="1" u="sng" dirty="0" smtClean="0">
                <a:cs typeface="Arial" pitchFamily="34" charset="0"/>
              </a:rPr>
              <a:t>POWER TO MOTOR:-</a:t>
            </a:r>
          </a:p>
          <a:p>
            <a:pPr marL="914400" lvl="1" indent="-514350" algn="l" rtl="0">
              <a:buFont typeface="Arial" pitchFamily="34" charset="0"/>
              <a:buNone/>
            </a:pPr>
            <a:r>
              <a:rPr lang="en-US" sz="2400" dirty="0" smtClean="0">
                <a:cs typeface="Arial" pitchFamily="34" charset="0"/>
              </a:rPr>
              <a:t>	0	contacts are open</a:t>
            </a:r>
          </a:p>
          <a:p>
            <a:pPr marL="914400" lvl="1" indent="-514350" algn="l" rtl="0">
              <a:buFont typeface="Arial" pitchFamily="34" charset="0"/>
              <a:buNone/>
            </a:pPr>
            <a:r>
              <a:rPr lang="en-US" sz="2400" dirty="0" smtClean="0">
                <a:cs typeface="Arial" pitchFamily="34" charset="0"/>
              </a:rPr>
              <a:t>	1	contacts are closed</a:t>
            </a:r>
          </a:p>
          <a:p>
            <a:pPr marL="914400" lvl="1" indent="-514350" algn="l" rtl="0">
              <a:buFont typeface="Arial" pitchFamily="34" charset="0"/>
              <a:buNone/>
            </a:pPr>
            <a:endParaRPr lang="en-US" sz="2400" dirty="0" smtClean="0">
              <a:cs typeface="Arial" pitchFamily="34" charset="0"/>
            </a:endParaRPr>
          </a:p>
          <a:p>
            <a:pPr marL="914400" lvl="1" indent="-514350" algn="l" rtl="0"/>
            <a:r>
              <a:rPr lang="en-US" sz="2400" b="1" u="sng" dirty="0" smtClean="0">
                <a:cs typeface="Arial" pitchFamily="34" charset="0"/>
              </a:rPr>
              <a:t>MOTOR:-</a:t>
            </a:r>
          </a:p>
          <a:p>
            <a:pPr marL="914400" lvl="1" indent="-514350" algn="l" rtl="0">
              <a:buFont typeface="Arial" pitchFamily="34" charset="0"/>
              <a:buNone/>
            </a:pPr>
            <a:r>
              <a:rPr lang="en-US" sz="2400" dirty="0" smtClean="0">
                <a:cs typeface="Arial" pitchFamily="34" charset="0"/>
              </a:rPr>
              <a:t>	0	off</a:t>
            </a:r>
          </a:p>
          <a:p>
            <a:pPr marL="914400" lvl="1" indent="-514350" algn="l" rtl="0">
              <a:buFont typeface="Arial" pitchFamily="34" charset="0"/>
              <a:buNone/>
            </a:pPr>
            <a:r>
              <a:rPr lang="en-US" sz="2400" dirty="0" smtClean="0">
                <a:cs typeface="Arial" pitchFamily="34" charset="0"/>
              </a:rPr>
              <a:t>	1	on</a:t>
            </a:r>
            <a:endParaRPr lang="ar-JO" sz="2400" dirty="0" smtClean="0"/>
          </a:p>
        </p:txBody>
      </p:sp>
      <p:sp>
        <p:nvSpPr>
          <p:cNvPr id="4" name="Rectangle 3"/>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28662" y="1071546"/>
            <a:ext cx="7772400" cy="560406"/>
          </a:xfrm>
        </p:spPr>
        <p:txBody>
          <a:bodyPr>
            <a:noAutofit/>
          </a:bodyPr>
          <a:lstStyle/>
          <a:p>
            <a:pPr rtl="0"/>
            <a:r>
              <a:rPr lang="en-US" sz="2800" dirty="0" smtClean="0">
                <a:solidFill>
                  <a:schemeClr val="accent2">
                    <a:lumMod val="50000"/>
                  </a:schemeClr>
                </a:solidFill>
                <a:cs typeface="Times New Roman" pitchFamily="18" charset="0"/>
              </a:rPr>
              <a:t>Example 9.2 (Con.)</a:t>
            </a:r>
            <a:endParaRPr lang="ar-JO" sz="2800" dirty="0" smtClean="0">
              <a:solidFill>
                <a:schemeClr val="accent2">
                  <a:lumMod val="50000"/>
                </a:schemeClr>
              </a:solidFill>
            </a:endParaRPr>
          </a:p>
        </p:txBody>
      </p:sp>
      <p:sp>
        <p:nvSpPr>
          <p:cNvPr id="12291" name="Content Placeholder 2"/>
          <p:cNvSpPr>
            <a:spLocks noGrp="1"/>
          </p:cNvSpPr>
          <p:nvPr>
            <p:ph idx="1"/>
          </p:nvPr>
        </p:nvSpPr>
        <p:spPr>
          <a:xfrm>
            <a:off x="785786" y="1928802"/>
            <a:ext cx="7772400" cy="4572000"/>
          </a:xfrm>
        </p:spPr>
        <p:txBody>
          <a:bodyPr/>
          <a:lstStyle/>
          <a:p>
            <a:pPr algn="ctr" rtl="0">
              <a:buFont typeface="Arial" pitchFamily="34" charset="0"/>
              <a:buNone/>
            </a:pPr>
            <a:r>
              <a:rPr lang="en-US" sz="2400" b="1" u="sng" dirty="0" smtClean="0">
                <a:cs typeface="Arial" pitchFamily="34" charset="0"/>
              </a:rPr>
              <a:t>Truth Table for Push-Button Switch</a:t>
            </a:r>
          </a:p>
          <a:p>
            <a:pPr algn="ctr" rtl="0">
              <a:buFont typeface="Arial" pitchFamily="34" charset="0"/>
              <a:buNone/>
            </a:pPr>
            <a:endParaRPr lang="ar-JO" sz="2400" b="1" u="sng" dirty="0" smtClean="0"/>
          </a:p>
        </p:txBody>
      </p:sp>
      <p:graphicFrame>
        <p:nvGraphicFramePr>
          <p:cNvPr id="4" name="Table 3"/>
          <p:cNvGraphicFramePr>
            <a:graphicFrameLocks noGrp="1"/>
          </p:cNvGraphicFramePr>
          <p:nvPr/>
        </p:nvGraphicFramePr>
        <p:xfrm>
          <a:off x="1500188" y="2357438"/>
          <a:ext cx="6096000" cy="378968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a:txBody>
                    <a:bodyPr/>
                    <a:lstStyle/>
                    <a:p>
                      <a:pPr algn="ctr" rtl="0"/>
                      <a:r>
                        <a:rPr lang="en-US" sz="2400" b="1" dirty="0" smtClean="0"/>
                        <a:t>Motor</a:t>
                      </a:r>
                      <a:endParaRPr lang="ar-JO" sz="2400" b="1" dirty="0"/>
                    </a:p>
                  </a:txBody>
                  <a:tcPr/>
                </a:tc>
                <a:tc>
                  <a:txBody>
                    <a:bodyPr/>
                    <a:lstStyle/>
                    <a:p>
                      <a:pPr algn="ctr" rtl="0"/>
                      <a:r>
                        <a:rPr lang="en-US" sz="2400" b="1" dirty="0" smtClean="0"/>
                        <a:t>Power-to-Motor</a:t>
                      </a:r>
                      <a:endParaRPr lang="ar-JO" sz="2400" b="1" dirty="0"/>
                    </a:p>
                  </a:txBody>
                  <a:tcPr/>
                </a:tc>
                <a:tc>
                  <a:txBody>
                    <a:bodyPr/>
                    <a:lstStyle/>
                    <a:p>
                      <a:pPr algn="ctr" rtl="0"/>
                      <a:r>
                        <a:rPr lang="en-US" sz="2400" b="1" dirty="0" smtClean="0"/>
                        <a:t>STOP</a:t>
                      </a:r>
                      <a:endParaRPr lang="ar-JO" sz="2400" b="1" dirty="0"/>
                    </a:p>
                  </a:txBody>
                  <a:tcPr/>
                </a:tc>
                <a:tc>
                  <a:txBody>
                    <a:bodyPr/>
                    <a:lstStyle/>
                    <a:p>
                      <a:pPr algn="ctr" rtl="0"/>
                      <a:r>
                        <a:rPr lang="en-US" sz="2400" b="1" dirty="0" smtClean="0"/>
                        <a:t>START</a:t>
                      </a:r>
                      <a:endParaRPr lang="ar-JO" sz="2400"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r>
              <a:tr h="370840">
                <a:tc>
                  <a:txBody>
                    <a:bodyPr/>
                    <a:lstStyle/>
                    <a:p>
                      <a:pPr algn="ctr" rtl="1"/>
                      <a:r>
                        <a:rPr lang="en-US" b="1" dirty="0" smtClean="0"/>
                        <a:t>1</a:t>
                      </a:r>
                      <a:endParaRPr lang="ar-JO" b="1" dirty="0"/>
                    </a:p>
                  </a:txBody>
                  <a:tcPr/>
                </a:tc>
                <a:tc>
                  <a:txBody>
                    <a:bodyPr/>
                    <a:lstStyle/>
                    <a:p>
                      <a:pPr algn="ctr" rtl="1"/>
                      <a:r>
                        <a:rPr lang="en-US" b="1" dirty="0" smtClean="0"/>
                        <a:t>0</a:t>
                      </a:r>
                      <a:endParaRPr lang="ar-JO" b="1" dirty="0"/>
                    </a:p>
                  </a:txBody>
                  <a:tcPr/>
                </a:tc>
                <a:tc>
                  <a:txBody>
                    <a:bodyPr/>
                    <a:lstStyle/>
                    <a:p>
                      <a:pPr algn="ctr" rtl="1"/>
                      <a:r>
                        <a:rPr lang="en-US" b="1" dirty="0" smtClean="0"/>
                        <a:t>1</a:t>
                      </a:r>
                      <a:endParaRPr lang="ar-JO" b="1" dirty="0"/>
                    </a:p>
                  </a:txBody>
                  <a:tcPr/>
                </a:tc>
                <a:tc>
                  <a:txBody>
                    <a:bodyPr/>
                    <a:lstStyle/>
                    <a:p>
                      <a:pPr algn="ctr" rtl="1"/>
                      <a:r>
                        <a:rPr lang="en-US" b="1" dirty="0" smtClean="0"/>
                        <a:t>1</a:t>
                      </a:r>
                      <a:endParaRPr lang="ar-JO" b="1" dirty="0"/>
                    </a:p>
                  </a:txBody>
                  <a:tcPr/>
                </a:tc>
              </a:tr>
            </a:tbl>
          </a:graphicData>
        </a:graphic>
      </p:graphicFrame>
      <p:sp>
        <p:nvSpPr>
          <p:cNvPr id="5" name="Rectangle 4"/>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071546"/>
            <a:ext cx="7772400" cy="428628"/>
          </a:xfrm>
        </p:spPr>
        <p:txBody>
          <a:bodyPr>
            <a:noAutofit/>
          </a:bodyPr>
          <a:lstStyle/>
          <a:p>
            <a:r>
              <a:rPr lang="en-US" sz="2800" dirty="0" smtClean="0">
                <a:solidFill>
                  <a:schemeClr val="accent2">
                    <a:lumMod val="50000"/>
                  </a:schemeClr>
                </a:solidFill>
                <a:cs typeface="Times New Roman" pitchFamily="18" charset="0"/>
              </a:rPr>
              <a:t>Example 9.2 (Con.)</a:t>
            </a:r>
            <a:endParaRPr lang="ar-JO" sz="2800" dirty="0" smtClean="0">
              <a:solidFill>
                <a:schemeClr val="accent2">
                  <a:lumMod val="50000"/>
                </a:schemeClr>
              </a:solidFill>
            </a:endParaRPr>
          </a:p>
        </p:txBody>
      </p:sp>
      <p:sp>
        <p:nvSpPr>
          <p:cNvPr id="13315" name="Content Placeholder 2"/>
          <p:cNvSpPr>
            <a:spLocks noGrp="1"/>
          </p:cNvSpPr>
          <p:nvPr>
            <p:ph idx="1"/>
          </p:nvPr>
        </p:nvSpPr>
        <p:spPr>
          <a:xfrm>
            <a:off x="457200" y="1643050"/>
            <a:ext cx="8229600" cy="4972050"/>
          </a:xfrm>
        </p:spPr>
        <p:txBody>
          <a:bodyPr/>
          <a:lstStyle/>
          <a:p>
            <a:pPr algn="l" rtl="0"/>
            <a:r>
              <a:rPr lang="en-US" sz="2400" b="1" u="sng" dirty="0" smtClean="0">
                <a:cs typeface="Arial" pitchFamily="34" charset="0"/>
              </a:rPr>
              <a:t>Corresponding Network Logic Diagram:-</a:t>
            </a: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a:t>
            </a:r>
          </a:p>
          <a:p>
            <a:pPr algn="l" rtl="0">
              <a:buFont typeface="Arial" pitchFamily="34" charset="0"/>
              <a:buNone/>
            </a:pPr>
            <a:r>
              <a:rPr lang="en-US" sz="2400" dirty="0" smtClean="0">
                <a:cs typeface="Arial" pitchFamily="34" charset="0"/>
              </a:rPr>
              <a:t>               </a:t>
            </a: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a:t>
            </a:r>
            <a:endParaRPr lang="ar-JO" sz="2400" dirty="0" smtClean="0"/>
          </a:p>
        </p:txBody>
      </p:sp>
      <p:cxnSp>
        <p:nvCxnSpPr>
          <p:cNvPr id="26" name="Straight Connector 25"/>
          <p:cNvCxnSpPr/>
          <p:nvPr/>
        </p:nvCxnSpPr>
        <p:spPr>
          <a:xfrm rot="5400000">
            <a:off x="6895307" y="4750594"/>
            <a:ext cx="149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2071688" y="5500688"/>
            <a:ext cx="5572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1786731" y="5215732"/>
            <a:ext cx="5699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مجموعة 18"/>
          <p:cNvGrpSpPr/>
          <p:nvPr/>
        </p:nvGrpSpPr>
        <p:grpSpPr>
          <a:xfrm>
            <a:off x="1500188" y="2857500"/>
            <a:ext cx="6143625" cy="2255838"/>
            <a:chOff x="1500188" y="2857500"/>
            <a:chExt cx="6143625" cy="2255838"/>
          </a:xfrm>
        </p:grpSpPr>
        <p:sp>
          <p:nvSpPr>
            <p:cNvPr id="4" name="Flowchart: Extract 3"/>
            <p:cNvSpPr/>
            <p:nvPr/>
          </p:nvSpPr>
          <p:spPr>
            <a:xfrm rot="5400000">
              <a:off x="2714625" y="2857500"/>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en-US" dirty="0"/>
            </a:p>
          </p:txBody>
        </p:sp>
        <p:sp>
          <p:nvSpPr>
            <p:cNvPr id="5" name="Flowchart: Delay 4"/>
            <p:cNvSpPr/>
            <p:nvPr/>
          </p:nvSpPr>
          <p:spPr>
            <a:xfrm>
              <a:off x="4857750" y="3714752"/>
              <a:ext cx="785820" cy="612773"/>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AND</a:t>
              </a:r>
              <a:endParaRPr lang="ar-JO" dirty="0"/>
            </a:p>
          </p:txBody>
        </p:sp>
        <p:sp>
          <p:nvSpPr>
            <p:cNvPr id="6" name="Flowchart: Connector 5"/>
            <p:cNvSpPr/>
            <p:nvPr/>
          </p:nvSpPr>
          <p:spPr>
            <a:xfrm>
              <a:off x="6500813" y="378618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7" name="Flowchart: Stored Data 6"/>
            <p:cNvSpPr/>
            <p:nvPr/>
          </p:nvSpPr>
          <p:spPr>
            <a:xfrm flipH="1">
              <a:off x="2643188" y="4500563"/>
              <a:ext cx="871537" cy="61277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dirty="0"/>
                <a:t>OR</a:t>
              </a:r>
              <a:endParaRPr lang="ar-JO" dirty="0"/>
            </a:p>
          </p:txBody>
        </p:sp>
        <p:sp>
          <p:nvSpPr>
            <p:cNvPr id="8" name="Flowchart: Connector 7"/>
            <p:cNvSpPr/>
            <p:nvPr/>
          </p:nvSpPr>
          <p:spPr>
            <a:xfrm>
              <a:off x="3357563" y="3105150"/>
              <a:ext cx="142875" cy="1809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10" name="Straight Connector 9"/>
            <p:cNvCxnSpPr/>
            <p:nvPr/>
          </p:nvCxnSpPr>
          <p:spPr>
            <a:xfrm>
              <a:off x="1500188" y="3213100"/>
              <a:ext cx="12144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3429000" y="3214688"/>
              <a:ext cx="1500188" cy="64293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1"/>
            </p:cNvCxnSpPr>
            <p:nvPr/>
          </p:nvCxnSpPr>
          <p:spPr>
            <a:xfrm flipV="1">
              <a:off x="3514725" y="4143375"/>
              <a:ext cx="1343025" cy="66357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a:endCxn id="6" idx="2"/>
            </p:cNvCxnSpPr>
            <p:nvPr/>
          </p:nvCxnSpPr>
          <p:spPr>
            <a:xfrm flipV="1">
              <a:off x="5643570" y="4014788"/>
              <a:ext cx="857243" cy="6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6"/>
            </p:cNvCxnSpPr>
            <p:nvPr/>
          </p:nvCxnSpPr>
          <p:spPr>
            <a:xfrm flipV="1">
              <a:off x="6958013" y="4000500"/>
              <a:ext cx="685800" cy="14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71688" y="4929188"/>
              <a:ext cx="71437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00188" y="4643438"/>
              <a:ext cx="1285875"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مربع نص 22"/>
          <p:cNvSpPr txBox="1"/>
          <p:nvPr/>
        </p:nvSpPr>
        <p:spPr>
          <a:xfrm>
            <a:off x="1500166" y="2786058"/>
            <a:ext cx="928694" cy="369332"/>
          </a:xfrm>
          <a:prstGeom prst="rect">
            <a:avLst/>
          </a:prstGeom>
          <a:noFill/>
        </p:spPr>
        <p:txBody>
          <a:bodyPr wrap="square" rtlCol="1">
            <a:spAutoFit/>
          </a:bodyPr>
          <a:lstStyle/>
          <a:p>
            <a:r>
              <a:rPr lang="en-US" dirty="0" smtClean="0">
                <a:cs typeface="Arial" pitchFamily="34" charset="0"/>
              </a:rPr>
              <a:t>STOP</a:t>
            </a:r>
            <a:endParaRPr lang="ar-JO" dirty="0"/>
          </a:p>
        </p:txBody>
      </p:sp>
      <p:sp>
        <p:nvSpPr>
          <p:cNvPr id="25" name="مربع نص 24"/>
          <p:cNvSpPr txBox="1"/>
          <p:nvPr/>
        </p:nvSpPr>
        <p:spPr>
          <a:xfrm>
            <a:off x="4714876" y="3071810"/>
            <a:ext cx="1143008" cy="646331"/>
          </a:xfrm>
          <a:prstGeom prst="rect">
            <a:avLst/>
          </a:prstGeom>
          <a:noFill/>
        </p:spPr>
        <p:txBody>
          <a:bodyPr wrap="square" rtlCol="1">
            <a:spAutoFit/>
          </a:bodyPr>
          <a:lstStyle/>
          <a:p>
            <a:pPr algn="ctr" rtl="0">
              <a:buFont typeface="Arial" pitchFamily="34" charset="0"/>
              <a:buNone/>
            </a:pPr>
            <a:r>
              <a:rPr lang="en-US" dirty="0" smtClean="0"/>
              <a:t>Power-to-Motor</a:t>
            </a:r>
            <a:endParaRPr lang="ar-JO" dirty="0"/>
          </a:p>
        </p:txBody>
      </p:sp>
      <p:sp>
        <p:nvSpPr>
          <p:cNvPr id="29" name="مربع نص 28"/>
          <p:cNvSpPr txBox="1"/>
          <p:nvPr/>
        </p:nvSpPr>
        <p:spPr>
          <a:xfrm>
            <a:off x="6286512" y="3357562"/>
            <a:ext cx="928694" cy="369332"/>
          </a:xfrm>
          <a:prstGeom prst="rect">
            <a:avLst/>
          </a:prstGeom>
          <a:noFill/>
        </p:spPr>
        <p:txBody>
          <a:bodyPr wrap="square" rtlCol="1">
            <a:spAutoFit/>
          </a:bodyPr>
          <a:lstStyle/>
          <a:p>
            <a:pPr algn="ctr"/>
            <a:r>
              <a:rPr lang="en-US" dirty="0" smtClean="0">
                <a:cs typeface="Arial" pitchFamily="34" charset="0"/>
              </a:rPr>
              <a:t>Motor</a:t>
            </a:r>
            <a:endParaRPr lang="ar-JO" dirty="0"/>
          </a:p>
        </p:txBody>
      </p:sp>
      <p:sp>
        <p:nvSpPr>
          <p:cNvPr id="30" name="مربع نص 29"/>
          <p:cNvSpPr txBox="1"/>
          <p:nvPr/>
        </p:nvSpPr>
        <p:spPr>
          <a:xfrm>
            <a:off x="1571604" y="4214818"/>
            <a:ext cx="928694" cy="369332"/>
          </a:xfrm>
          <a:prstGeom prst="rect">
            <a:avLst/>
          </a:prstGeom>
          <a:noFill/>
        </p:spPr>
        <p:txBody>
          <a:bodyPr wrap="square" rtlCol="1">
            <a:spAutoFit/>
          </a:bodyPr>
          <a:lstStyle/>
          <a:p>
            <a:r>
              <a:rPr lang="en-US" dirty="0" smtClean="0">
                <a:cs typeface="Arial" pitchFamily="34" charset="0"/>
              </a:rPr>
              <a:t>START</a:t>
            </a:r>
            <a:endParaRPr lang="ar-JO" dirty="0"/>
          </a:p>
        </p:txBody>
      </p:sp>
      <p:sp>
        <p:nvSpPr>
          <p:cNvPr id="32" name="مربع نص 31"/>
          <p:cNvSpPr txBox="1"/>
          <p:nvPr/>
        </p:nvSpPr>
        <p:spPr>
          <a:xfrm>
            <a:off x="3929058" y="5572140"/>
            <a:ext cx="1785950" cy="923330"/>
          </a:xfrm>
          <a:prstGeom prst="rect">
            <a:avLst/>
          </a:prstGeom>
          <a:noFill/>
        </p:spPr>
        <p:txBody>
          <a:bodyPr wrap="square" rtlCol="1">
            <a:spAutoFit/>
          </a:bodyPr>
          <a:lstStyle/>
          <a:p>
            <a:pPr algn="l" rtl="0">
              <a:buFont typeface="Arial" pitchFamily="34" charset="0"/>
              <a:buNone/>
            </a:pPr>
            <a:r>
              <a:rPr lang="en-US" dirty="0" smtClean="0">
                <a:cs typeface="Arial" pitchFamily="34" charset="0"/>
              </a:rPr>
              <a:t>Motor ON or OFF                                       (Feedback Signal)</a:t>
            </a:r>
          </a:p>
          <a:p>
            <a:pPr algn="l" rtl="0"/>
            <a:endParaRPr lang="ar-JO" dirty="0"/>
          </a:p>
        </p:txBody>
      </p:sp>
      <p:sp>
        <p:nvSpPr>
          <p:cNvPr id="27" name="Rectangle 26"/>
          <p:cNvSpPr/>
          <p:nvPr/>
        </p:nvSpPr>
        <p:spPr>
          <a:xfrm>
            <a:off x="2540219" y="142852"/>
            <a:ext cx="2894959" cy="646331"/>
          </a:xfrm>
          <a:prstGeom prst="rect">
            <a:avLst/>
          </a:prstGeom>
        </p:spPr>
        <p:txBody>
          <a:bodyPr wrap="none">
            <a:spAutoFit/>
          </a:bodyPr>
          <a:lstStyle/>
          <a:p>
            <a:r>
              <a:rPr lang="en-US" sz="3600" b="1" dirty="0" smtClean="0">
                <a:solidFill>
                  <a:schemeClr val="accent2">
                    <a:lumMod val="50000"/>
                  </a:schemeClr>
                </a:solidFill>
              </a:rPr>
              <a:t>Logic Control</a:t>
            </a:r>
            <a:endParaRPr lang="en-US"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chemeClr val="accent2">
                    <a:lumMod val="50000"/>
                  </a:schemeClr>
                </a:solidFill>
                <a:cs typeface="Times New Roman" pitchFamily="18" charset="0"/>
              </a:rPr>
              <a:t>9.1.2 Sequencing</a:t>
            </a:r>
            <a:endParaRPr lang="ar-JO" dirty="0" smtClean="0">
              <a:solidFill>
                <a:schemeClr val="accent2">
                  <a:lumMod val="50000"/>
                </a:schemeClr>
              </a:solidFill>
            </a:endParaRPr>
          </a:p>
        </p:txBody>
      </p:sp>
      <p:sp>
        <p:nvSpPr>
          <p:cNvPr id="14339" name="Content Placeholder 2"/>
          <p:cNvSpPr>
            <a:spLocks noGrp="1"/>
          </p:cNvSpPr>
          <p:nvPr>
            <p:ph idx="1"/>
          </p:nvPr>
        </p:nvSpPr>
        <p:spPr/>
        <p:txBody>
          <a:bodyPr/>
          <a:lstStyle/>
          <a:p>
            <a:pPr algn="l" rtl="0"/>
            <a:r>
              <a:rPr lang="en-US" sz="2400" dirty="0" smtClean="0">
                <a:cs typeface="Arial" pitchFamily="34" charset="0"/>
              </a:rPr>
              <a:t>It is the use of timing devices (timers) to initiate changes. These devices are internal to the system. The changes affect the output variable.</a:t>
            </a:r>
          </a:p>
          <a:p>
            <a:pPr algn="l" rtl="0"/>
            <a:endParaRPr lang="en-US" sz="2400" dirty="0" smtClean="0">
              <a:cs typeface="Arial" pitchFamily="34" charset="0"/>
            </a:endParaRPr>
          </a:p>
          <a:p>
            <a:pPr algn="l" rtl="0"/>
            <a:r>
              <a:rPr lang="en-US" sz="2400" dirty="0" smtClean="0">
                <a:cs typeface="Arial" pitchFamily="34" charset="0"/>
              </a:rPr>
              <a:t>The outputs are often generated in an open-loop fashion. Also, the sequence of output signals is usually cyclical in repeated pattern.</a:t>
            </a:r>
          </a:p>
          <a:p>
            <a:pPr algn="l" rtl="0"/>
            <a:endParaRPr lang="en-US" sz="2400" dirty="0" smtClean="0">
              <a:cs typeface="Arial" pitchFamily="34" charset="0"/>
            </a:endParaRPr>
          </a:p>
          <a:p>
            <a:pPr algn="l" rtl="0"/>
            <a:r>
              <a:rPr lang="en-US" sz="2400" dirty="0" smtClean="0">
                <a:cs typeface="Arial" pitchFamily="34" charset="0"/>
              </a:rPr>
              <a:t>A </a:t>
            </a:r>
            <a:r>
              <a:rPr lang="en-US" sz="2400" b="1" dirty="0" smtClean="0">
                <a:cs typeface="Arial" pitchFamily="34" charset="0"/>
              </a:rPr>
              <a:t>timer</a:t>
            </a:r>
            <a:r>
              <a:rPr lang="en-US" sz="2400" dirty="0" smtClean="0">
                <a:cs typeface="Arial" pitchFamily="34" charset="0"/>
              </a:rPr>
              <a:t> switches its output ON or OFF at preset time intervals.</a:t>
            </a:r>
          </a:p>
          <a:p>
            <a:pPr algn="l" rtl="0">
              <a:buFont typeface="Arial" pitchFamily="34" charset="0"/>
              <a:buNone/>
            </a:pPr>
            <a:endParaRPr lang="ar-JO"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0"/>
            <a:r>
              <a:rPr lang="en-US" dirty="0" smtClean="0">
                <a:solidFill>
                  <a:schemeClr val="accent2">
                    <a:lumMod val="50000"/>
                  </a:schemeClr>
                </a:solidFill>
                <a:cs typeface="Times New Roman" pitchFamily="18" charset="0"/>
              </a:rPr>
              <a:t>9.1.2 Sequencing</a:t>
            </a:r>
            <a:r>
              <a:rPr lang="ar-JO" dirty="0" smtClean="0">
                <a:solidFill>
                  <a:schemeClr val="accent2">
                    <a:lumMod val="50000"/>
                  </a:schemeClr>
                </a:solidFill>
              </a:rPr>
              <a:t> </a:t>
            </a:r>
            <a:r>
              <a:rPr lang="en-US" dirty="0" smtClean="0">
                <a:solidFill>
                  <a:schemeClr val="accent2">
                    <a:lumMod val="50000"/>
                  </a:schemeClr>
                </a:solidFill>
                <a:cs typeface="Times New Roman" pitchFamily="18" charset="0"/>
              </a:rPr>
              <a:t> (Con.)</a:t>
            </a:r>
            <a:endParaRPr lang="ar-JO" dirty="0" smtClean="0">
              <a:solidFill>
                <a:schemeClr val="accent2">
                  <a:lumMod val="50000"/>
                </a:schemeClr>
              </a:solidFill>
            </a:endParaRPr>
          </a:p>
        </p:txBody>
      </p:sp>
      <p:sp>
        <p:nvSpPr>
          <p:cNvPr id="15363" name="Content Placeholder 2"/>
          <p:cNvSpPr>
            <a:spLocks noGrp="1"/>
          </p:cNvSpPr>
          <p:nvPr>
            <p:ph idx="1"/>
          </p:nvPr>
        </p:nvSpPr>
        <p:spPr/>
        <p:txBody>
          <a:bodyPr/>
          <a:lstStyle/>
          <a:p>
            <a:pPr algn="l" rtl="0"/>
            <a:r>
              <a:rPr lang="en-US" sz="2400" b="1" u="sng" dirty="0" smtClean="0">
                <a:cs typeface="Arial" pitchFamily="34" charset="0"/>
              </a:rPr>
              <a:t>Two additional types of timers are:-</a:t>
            </a:r>
          </a:p>
          <a:p>
            <a:pPr algn="l" rtl="0">
              <a:buFont typeface="Arial" pitchFamily="34" charset="0"/>
              <a:buNone/>
            </a:pPr>
            <a:r>
              <a:rPr lang="en-US" sz="2000" dirty="0" smtClean="0">
                <a:cs typeface="Arial" pitchFamily="34" charset="0"/>
              </a:rPr>
              <a:t>		1 - </a:t>
            </a:r>
            <a:r>
              <a:rPr lang="en-US" sz="2000" dirty="0" smtClean="0">
                <a:cs typeface="Arial" pitchFamily="34" charset="0"/>
              </a:rPr>
              <a:t>Delay–off Timers</a:t>
            </a:r>
            <a:endParaRPr lang="en-US" sz="2000" dirty="0" smtClean="0">
              <a:cs typeface="Arial" pitchFamily="34" charset="0"/>
            </a:endParaRPr>
          </a:p>
          <a:p>
            <a:pPr algn="l" rtl="0">
              <a:buFont typeface="Arial" pitchFamily="34" charset="0"/>
              <a:buNone/>
            </a:pPr>
            <a:r>
              <a:rPr lang="en-US" sz="2000" dirty="0" smtClean="0">
                <a:cs typeface="Arial" pitchFamily="34" charset="0"/>
              </a:rPr>
              <a:t>		2 - </a:t>
            </a:r>
            <a:r>
              <a:rPr lang="en-US" sz="2000" dirty="0" smtClean="0">
                <a:cs typeface="Arial" pitchFamily="34" charset="0"/>
              </a:rPr>
              <a:t>Delay–on Timers </a:t>
            </a:r>
            <a:endParaRPr lang="en-US" sz="2000" dirty="0" smtClean="0">
              <a:cs typeface="Arial" pitchFamily="34" charset="0"/>
            </a:endParaRPr>
          </a:p>
          <a:p>
            <a:pPr algn="l" rtl="0">
              <a:buFont typeface="Arial" pitchFamily="34" charset="0"/>
              <a:buNone/>
            </a:pPr>
            <a:endParaRPr lang="en-US" sz="2000" dirty="0" smtClean="0">
              <a:cs typeface="Arial" pitchFamily="34" charset="0"/>
            </a:endParaRPr>
          </a:p>
          <a:p>
            <a:pPr algn="l" rtl="0"/>
            <a:r>
              <a:rPr lang="en-US" sz="2000" b="1" u="sng" dirty="0" smtClean="0">
                <a:cs typeface="Arial" pitchFamily="34" charset="0"/>
              </a:rPr>
              <a:t>Delay–off  </a:t>
            </a:r>
            <a:r>
              <a:rPr lang="en-US" sz="2000" b="1" u="sng" dirty="0" smtClean="0">
                <a:cs typeface="Arial" pitchFamily="34" charset="0"/>
              </a:rPr>
              <a:t>Timers:- </a:t>
            </a:r>
          </a:p>
          <a:p>
            <a:pPr algn="l" rtl="0">
              <a:buFont typeface="Arial" pitchFamily="34" charset="0"/>
              <a:buNone/>
            </a:pPr>
            <a:r>
              <a:rPr lang="en-US" sz="2000" dirty="0" smtClean="0">
                <a:cs typeface="Arial" pitchFamily="34" charset="0"/>
              </a:rPr>
              <a:t>	Switches power on immediately, and then switches power off after a specified time delay</a:t>
            </a:r>
            <a:r>
              <a:rPr lang="en-US" sz="2000" dirty="0" smtClean="0">
                <a:cs typeface="Arial" pitchFamily="34" charset="0"/>
              </a:rPr>
              <a:t>. </a:t>
            </a:r>
            <a:r>
              <a:rPr lang="en-US" sz="2000" dirty="0">
                <a:cs typeface="Arial" pitchFamily="34" charset="0"/>
              </a:rPr>
              <a:t>e</a:t>
            </a:r>
            <a:r>
              <a:rPr lang="en-US" sz="2000" dirty="0" smtClean="0">
                <a:cs typeface="Arial" pitchFamily="34" charset="0"/>
              </a:rPr>
              <a:t>.g. car cabin light.</a:t>
            </a:r>
            <a:endParaRPr lang="en-US" sz="2000" dirty="0" smtClean="0">
              <a:cs typeface="Arial" pitchFamily="34" charset="0"/>
            </a:endParaRPr>
          </a:p>
          <a:p>
            <a:pPr algn="l" rtl="0">
              <a:buFont typeface="Arial" pitchFamily="34" charset="0"/>
              <a:buNone/>
            </a:pPr>
            <a:endParaRPr lang="en-US" sz="2000" dirty="0" smtClean="0">
              <a:cs typeface="Arial" pitchFamily="34" charset="0"/>
            </a:endParaRPr>
          </a:p>
          <a:p>
            <a:pPr algn="l" rtl="0"/>
            <a:r>
              <a:rPr lang="en-US" sz="2000" b="1" u="sng" dirty="0" smtClean="0">
                <a:cs typeface="Arial" pitchFamily="34" charset="0"/>
              </a:rPr>
              <a:t>Delay–on  </a:t>
            </a:r>
            <a:r>
              <a:rPr lang="en-US" sz="2000" b="1" u="sng" dirty="0" smtClean="0">
                <a:cs typeface="Arial" pitchFamily="34" charset="0"/>
              </a:rPr>
              <a:t>Timers:-</a:t>
            </a:r>
          </a:p>
          <a:p>
            <a:pPr algn="l" rtl="0">
              <a:buFont typeface="Arial" pitchFamily="34" charset="0"/>
              <a:buNone/>
            </a:pPr>
            <a:r>
              <a:rPr lang="en-US" sz="2000" dirty="0" smtClean="0">
                <a:cs typeface="Arial" pitchFamily="34" charset="0"/>
              </a:rPr>
              <a:t>	Waits a specified length of time before switching power on when it receives a start signal</a:t>
            </a:r>
            <a:r>
              <a:rPr lang="en-US" sz="2000" dirty="0" smtClean="0">
                <a:cs typeface="Arial" pitchFamily="34" charset="0"/>
              </a:rPr>
              <a:t>. </a:t>
            </a:r>
            <a:r>
              <a:rPr lang="en-US" sz="2000" dirty="0" smtClean="0">
                <a:cs typeface="Arial" pitchFamily="34" charset="0"/>
              </a:rPr>
              <a:t>e</a:t>
            </a:r>
            <a:r>
              <a:rPr lang="en-US" sz="2000" dirty="0" smtClean="0">
                <a:cs typeface="Arial" pitchFamily="34" charset="0"/>
              </a:rPr>
              <a:t>.g. TV recorder.</a:t>
            </a:r>
            <a:endParaRPr lang="en-US" sz="2000" dirty="0" smtClean="0">
              <a:cs typeface="Arial" pitchFamily="34" charset="0"/>
            </a:endParaRPr>
          </a:p>
          <a:p>
            <a:pPr algn="l" rtl="0">
              <a:buFont typeface="Arial" pitchFamily="34" charset="0"/>
              <a:buNone/>
            </a:pPr>
            <a:endParaRPr lang="en-US" sz="2000" dirty="0" smtClean="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rtl="0"/>
            <a:r>
              <a:rPr lang="en-US" dirty="0" smtClean="0">
                <a:solidFill>
                  <a:schemeClr val="accent2">
                    <a:lumMod val="50000"/>
                  </a:schemeClr>
                </a:solidFill>
                <a:cs typeface="Times New Roman" pitchFamily="18" charset="0"/>
              </a:rPr>
              <a:t>9.1.2 Sequencing</a:t>
            </a:r>
            <a:r>
              <a:rPr lang="ar-JO" dirty="0" smtClean="0">
                <a:solidFill>
                  <a:schemeClr val="accent2">
                    <a:lumMod val="50000"/>
                  </a:schemeClr>
                </a:solidFill>
              </a:rPr>
              <a:t> </a:t>
            </a:r>
            <a:r>
              <a:rPr lang="en-US" dirty="0" smtClean="0">
                <a:solidFill>
                  <a:schemeClr val="accent2">
                    <a:lumMod val="50000"/>
                  </a:schemeClr>
                </a:solidFill>
                <a:cs typeface="Times New Roman" pitchFamily="18" charset="0"/>
              </a:rPr>
              <a:t> (Con.)</a:t>
            </a:r>
            <a:endParaRPr lang="ar-JO" dirty="0" smtClean="0">
              <a:solidFill>
                <a:schemeClr val="accent2">
                  <a:lumMod val="50000"/>
                </a:schemeClr>
              </a:solidFill>
            </a:endParaRPr>
          </a:p>
        </p:txBody>
      </p:sp>
      <p:sp>
        <p:nvSpPr>
          <p:cNvPr id="16387" name="Content Placeholder 2"/>
          <p:cNvSpPr>
            <a:spLocks noGrp="1"/>
          </p:cNvSpPr>
          <p:nvPr>
            <p:ph idx="1"/>
          </p:nvPr>
        </p:nvSpPr>
        <p:spPr/>
        <p:txBody>
          <a:bodyPr/>
          <a:lstStyle/>
          <a:p>
            <a:pPr algn="l" rtl="0"/>
            <a:r>
              <a:rPr lang="en-US" sz="2400" dirty="0" smtClean="0">
                <a:cs typeface="Arial" pitchFamily="34" charset="0"/>
              </a:rPr>
              <a:t>A </a:t>
            </a:r>
            <a:r>
              <a:rPr lang="en-US" sz="2400" b="1" dirty="0" smtClean="0">
                <a:cs typeface="Arial" pitchFamily="34" charset="0"/>
              </a:rPr>
              <a:t>counter</a:t>
            </a:r>
            <a:r>
              <a:rPr lang="en-US" sz="2400" dirty="0" smtClean="0">
                <a:cs typeface="Arial" pitchFamily="34" charset="0"/>
              </a:rPr>
              <a:t> is used to count electrical pulses and store the results. It can display the results at any time.</a:t>
            </a:r>
          </a:p>
          <a:p>
            <a:pPr algn="l" rtl="0"/>
            <a:endParaRPr lang="en-US" sz="2400" dirty="0" smtClean="0">
              <a:cs typeface="Arial" pitchFamily="34" charset="0"/>
            </a:endParaRPr>
          </a:p>
          <a:p>
            <a:pPr algn="l" rtl="0"/>
            <a:r>
              <a:rPr lang="en-US" sz="2400" b="1" u="sng" dirty="0" smtClean="0">
                <a:cs typeface="Arial" pitchFamily="34" charset="0"/>
              </a:rPr>
              <a:t>Counters are three types:-</a:t>
            </a:r>
          </a:p>
          <a:p>
            <a:pPr algn="l" rtl="0">
              <a:buFont typeface="Arial" pitchFamily="34" charset="0"/>
              <a:buNone/>
            </a:pPr>
            <a:r>
              <a:rPr lang="en-US" sz="2400" dirty="0" smtClean="0">
                <a:cs typeface="Arial" pitchFamily="34" charset="0"/>
              </a:rPr>
              <a:t>		</a:t>
            </a:r>
            <a:r>
              <a:rPr lang="en-US" sz="2000" dirty="0" smtClean="0">
                <a:cs typeface="Arial" pitchFamily="34" charset="0"/>
              </a:rPr>
              <a:t>1 – Up-counters 	    ( 0  -  n )</a:t>
            </a:r>
          </a:p>
          <a:p>
            <a:pPr algn="l" rtl="0">
              <a:buFont typeface="Arial" pitchFamily="34" charset="0"/>
              <a:buNone/>
            </a:pPr>
            <a:r>
              <a:rPr lang="en-US" sz="2000" dirty="0" smtClean="0">
                <a:cs typeface="Arial" pitchFamily="34" charset="0"/>
              </a:rPr>
              <a:t>		2 – Down-counters    ( n  -  0 )</a:t>
            </a:r>
          </a:p>
          <a:p>
            <a:pPr algn="l" rtl="0">
              <a:buFont typeface="Arial" pitchFamily="34" charset="0"/>
              <a:buNone/>
            </a:pPr>
            <a:r>
              <a:rPr lang="en-US" sz="2000" dirty="0" smtClean="0">
                <a:cs typeface="Arial" pitchFamily="34" charset="0"/>
              </a:rPr>
              <a:t>		3 – Up/Down-counters  ( 0  -  n ) – adding entering items</a:t>
            </a:r>
          </a:p>
          <a:p>
            <a:pPr algn="l" rtl="0">
              <a:buFont typeface="Arial" pitchFamily="34" charset="0"/>
              <a:buNone/>
            </a:pPr>
            <a:r>
              <a:rPr lang="en-US" sz="2000" dirty="0" smtClean="0">
                <a:cs typeface="Arial" pitchFamily="34" charset="0"/>
              </a:rPr>
              <a:t>				         ( n  -  0 ) – subtracting exiting items</a:t>
            </a:r>
          </a:p>
          <a:p>
            <a:pPr algn="l" rtl="0">
              <a:buFont typeface="Arial" pitchFamily="34" charset="0"/>
              <a:buNone/>
            </a:pPr>
            <a:endParaRPr lang="en-US" sz="2000" dirty="0" smtClean="0">
              <a:cs typeface="Arial" pitchFamily="34" charset="0"/>
            </a:endParaRPr>
          </a:p>
          <a:p>
            <a:pPr algn="l" rtl="0"/>
            <a:r>
              <a:rPr lang="en-US" sz="2000" b="1" dirty="0" smtClean="0">
                <a:cs typeface="Arial" pitchFamily="34" charset="0"/>
              </a:rPr>
              <a:t>Up/Down-counters</a:t>
            </a:r>
            <a:r>
              <a:rPr lang="en-US" sz="2000" dirty="0" smtClean="0">
                <a:cs typeface="Arial" pitchFamily="34" charset="0"/>
              </a:rPr>
              <a:t>  may be used in a storage buffer to get the current count ( entering – exiting ) .</a:t>
            </a:r>
            <a:endParaRPr lang="ar-JO"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rtl="0"/>
            <a:r>
              <a:rPr lang="en-US" dirty="0" smtClean="0">
                <a:solidFill>
                  <a:schemeClr val="accent2">
                    <a:lumMod val="50000"/>
                  </a:schemeClr>
                </a:solidFill>
                <a:cs typeface="Times New Roman" pitchFamily="18" charset="0"/>
              </a:rPr>
              <a:t>9.2- Ladder Logic Diagrams (LD)</a:t>
            </a:r>
            <a:endParaRPr lang="ar-JO" dirty="0" smtClean="0">
              <a:solidFill>
                <a:schemeClr val="accent2">
                  <a:lumMod val="50000"/>
                </a:schemeClr>
              </a:solidFill>
            </a:endParaRPr>
          </a:p>
        </p:txBody>
      </p:sp>
      <p:sp>
        <p:nvSpPr>
          <p:cNvPr id="17411" name="Content Placeholder 2"/>
          <p:cNvSpPr>
            <a:spLocks noGrp="1"/>
          </p:cNvSpPr>
          <p:nvPr>
            <p:ph idx="1"/>
          </p:nvPr>
        </p:nvSpPr>
        <p:spPr/>
        <p:txBody>
          <a:bodyPr/>
          <a:lstStyle/>
          <a:p>
            <a:pPr algn="l" rtl="0"/>
            <a:r>
              <a:rPr lang="en-US" sz="2400" b="1" u="sng" dirty="0" smtClean="0">
                <a:cs typeface="Arial" pitchFamily="34" charset="0"/>
              </a:rPr>
              <a:t>Ladder Logic Diagram (</a:t>
            </a:r>
            <a:r>
              <a:rPr lang="en-US" sz="2400" b="1" u="sng" dirty="0" smtClean="0">
                <a:cs typeface="Arial" pitchFamily="34" charset="0"/>
              </a:rPr>
              <a:t>LD</a:t>
            </a:r>
            <a:r>
              <a:rPr lang="en-US" sz="2400" b="1" u="sng" dirty="0" smtClean="0">
                <a:cs typeface="Arial" pitchFamily="34" charset="0"/>
              </a:rPr>
              <a:t>):-</a:t>
            </a:r>
          </a:p>
          <a:p>
            <a:pPr algn="just" rtl="0">
              <a:buFont typeface="Arial" pitchFamily="34" charset="0"/>
              <a:buNone/>
            </a:pPr>
            <a:r>
              <a:rPr lang="en-US" sz="2400" dirty="0" smtClean="0">
                <a:cs typeface="Arial" pitchFamily="34" charset="0"/>
              </a:rPr>
              <a:t>	Is a graphical technique that exhibits the logic and to some extent the timing and sequencing of the system. It is analogous to the electrical circuits used to accomplish the logic and sequence control.</a:t>
            </a:r>
          </a:p>
          <a:p>
            <a:pPr algn="l" rtl="0">
              <a:buFont typeface="Arial" pitchFamily="34" charset="0"/>
              <a:buNone/>
            </a:pPr>
            <a:endParaRPr lang="en-US" sz="2400" dirty="0" smtClean="0">
              <a:cs typeface="Arial" pitchFamily="34" charset="0"/>
            </a:endParaRPr>
          </a:p>
          <a:p>
            <a:pPr algn="l" rtl="0"/>
            <a:r>
              <a:rPr lang="en-US" sz="2400" b="1" dirty="0" smtClean="0">
                <a:cs typeface="Arial" pitchFamily="34" charset="0"/>
              </a:rPr>
              <a:t>LDs</a:t>
            </a:r>
            <a:r>
              <a:rPr lang="en-US" sz="2400" dirty="0" smtClean="0">
                <a:cs typeface="Arial" pitchFamily="34" charset="0"/>
              </a:rPr>
              <a:t> </a:t>
            </a:r>
            <a:r>
              <a:rPr lang="en-US" sz="2400" dirty="0" smtClean="0">
                <a:cs typeface="Arial" pitchFamily="34" charset="0"/>
              </a:rPr>
              <a:t>are familiar to shop personnel who deal with the discrete control system.</a:t>
            </a:r>
          </a:p>
          <a:p>
            <a:pPr algn="l" rtl="0"/>
            <a:r>
              <a:rPr lang="en-US" sz="2400" b="1" dirty="0" smtClean="0">
                <a:cs typeface="Arial" pitchFamily="34" charset="0"/>
              </a:rPr>
              <a:t>LD</a:t>
            </a:r>
            <a:r>
              <a:rPr lang="en-US" sz="2400" dirty="0" smtClean="0">
                <a:cs typeface="Arial" pitchFamily="34" charset="0"/>
              </a:rPr>
              <a:t> </a:t>
            </a:r>
            <a:r>
              <a:rPr lang="en-US" sz="2400" dirty="0" smtClean="0">
                <a:cs typeface="Arial" pitchFamily="34" charset="0"/>
              </a:rPr>
              <a:t>is the main technique for setting up the control programs in PLCs.</a:t>
            </a:r>
            <a:endParaRPr lang="ar-JO" sz="2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8015318" cy="1143000"/>
          </a:xfrm>
        </p:spPr>
        <p:txBody>
          <a:bodyPr rtlCol="1">
            <a:normAutofit fontScale="90000"/>
          </a:bodyPr>
          <a:lstStyle/>
          <a:p>
            <a:pPr rtl="0" fontAlgn="auto">
              <a:spcAft>
                <a:spcPts val="0"/>
              </a:spcAft>
              <a:defRPr/>
            </a:pPr>
            <a:r>
              <a:rPr lang="en-US" dirty="0" smtClean="0">
                <a:solidFill>
                  <a:schemeClr val="accent2">
                    <a:lumMod val="50000"/>
                  </a:schemeClr>
                </a:solidFill>
              </a:rPr>
              <a:t>9.2- Ladder Logic Diagrams (LD) (Con.)</a:t>
            </a:r>
            <a:endParaRPr lang="ar-JO" dirty="0">
              <a:solidFill>
                <a:schemeClr val="accent2">
                  <a:lumMod val="50000"/>
                </a:schemeClr>
              </a:solidFill>
            </a:endParaRPr>
          </a:p>
        </p:txBody>
      </p:sp>
      <p:sp>
        <p:nvSpPr>
          <p:cNvPr id="18435" name="Content Placeholder 4"/>
          <p:cNvSpPr>
            <a:spLocks noGrp="1"/>
          </p:cNvSpPr>
          <p:nvPr>
            <p:ph sz="half" idx="1"/>
          </p:nvPr>
        </p:nvSpPr>
        <p:spPr>
          <a:xfrm>
            <a:off x="457200" y="1600200"/>
            <a:ext cx="8115300" cy="4686300"/>
          </a:xfrm>
        </p:spPr>
        <p:txBody>
          <a:bodyPr/>
          <a:lstStyle/>
          <a:p>
            <a:pPr algn="l" rtl="0"/>
            <a:r>
              <a:rPr lang="en-US" sz="2400" dirty="0" smtClean="0">
                <a:cs typeface="Arial" pitchFamily="34" charset="0"/>
              </a:rPr>
              <a:t>As the name implies, it looks like a ladder!</a:t>
            </a: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Rail</a:t>
            </a: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endParaRPr lang="en-US" sz="2400" dirty="0" smtClean="0">
              <a:cs typeface="Arial" pitchFamily="34" charset="0"/>
            </a:endParaRPr>
          </a:p>
          <a:p>
            <a:pPr algn="l" rtl="0">
              <a:buFont typeface="Arial" pitchFamily="34" charset="0"/>
              <a:buNone/>
            </a:pPr>
            <a:r>
              <a:rPr lang="en-US" sz="2400" dirty="0" smtClean="0">
                <a:cs typeface="Arial" pitchFamily="34" charset="0"/>
              </a:rPr>
              <a:t>                       Rung ( Step )    </a:t>
            </a:r>
          </a:p>
        </p:txBody>
      </p:sp>
      <p:cxnSp>
        <p:nvCxnSpPr>
          <p:cNvPr id="8" name="Straight Connector 7"/>
          <p:cNvCxnSpPr/>
          <p:nvPr/>
        </p:nvCxnSpPr>
        <p:spPr>
          <a:xfrm rot="5400000">
            <a:off x="4644231" y="4214019"/>
            <a:ext cx="3000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20131" y="4179094"/>
            <a:ext cx="29305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3786188" y="3357563"/>
            <a:ext cx="2357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786188" y="4214813"/>
            <a:ext cx="2357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786188" y="5072063"/>
            <a:ext cx="235743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57375" y="2786063"/>
            <a:ext cx="1928813" cy="7858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714750" y="5143500"/>
            <a:ext cx="1285875" cy="642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7224" y="214290"/>
            <a:ext cx="7772400" cy="642942"/>
          </a:xfrm>
        </p:spPr>
        <p:txBody>
          <a:bodyPr rtlCol="1">
            <a:normAutofit fontScale="90000"/>
          </a:bodyPr>
          <a:lstStyle/>
          <a:p>
            <a:pPr fontAlgn="auto">
              <a:spcAft>
                <a:spcPts val="0"/>
              </a:spcAft>
              <a:defRPr/>
            </a:pPr>
            <a:r>
              <a:rPr lang="en-US" dirty="0" smtClean="0">
                <a:solidFill>
                  <a:schemeClr val="accent2">
                    <a:lumMod val="50000"/>
                  </a:schemeClr>
                </a:solidFill>
              </a:rPr>
              <a:t>9.2- Ladder Logic Diagrams (LD) (Con.)</a:t>
            </a:r>
            <a:endParaRPr lang="ar-JO" dirty="0">
              <a:solidFill>
                <a:schemeClr val="accent2">
                  <a:lumMod val="50000"/>
                </a:schemeClr>
              </a:solidFill>
            </a:endParaRPr>
          </a:p>
        </p:txBody>
      </p:sp>
      <p:sp>
        <p:nvSpPr>
          <p:cNvPr id="19464" name="Content Placeholder 5"/>
          <p:cNvSpPr>
            <a:spLocks noGrp="1"/>
          </p:cNvSpPr>
          <p:nvPr>
            <p:ph idx="1"/>
          </p:nvPr>
        </p:nvSpPr>
        <p:spPr>
          <a:xfrm>
            <a:off x="271490" y="1571625"/>
            <a:ext cx="8229600" cy="4525963"/>
          </a:xfrm>
        </p:spPr>
        <p:txBody>
          <a:bodyPr/>
          <a:lstStyle/>
          <a:p>
            <a:pPr algn="l" rtl="0">
              <a:buNone/>
            </a:pPr>
            <a:r>
              <a:rPr lang="en-US" sz="2400" dirty="0" smtClean="0">
                <a:cs typeface="Arial" pitchFamily="34" charset="0"/>
              </a:rPr>
              <a:t>Elements and components represent :</a:t>
            </a:r>
          </a:p>
          <a:p>
            <a:pPr algn="l" rtl="0"/>
            <a:r>
              <a:rPr lang="en-US" sz="2400" dirty="0" smtClean="0">
                <a:cs typeface="Arial" pitchFamily="34" charset="0"/>
              </a:rPr>
              <a:t>Input </a:t>
            </a:r>
            <a:r>
              <a:rPr lang="en-US" sz="2400" dirty="0" smtClean="0">
                <a:cs typeface="Arial" pitchFamily="34" charset="0"/>
                <a:sym typeface="Wingdings" pitchFamily="2" charset="2"/>
              </a:rPr>
              <a:t> contacts</a:t>
            </a:r>
          </a:p>
          <a:p>
            <a:pPr algn="l" rtl="0"/>
            <a:r>
              <a:rPr lang="en-US" sz="2400" dirty="0" smtClean="0">
                <a:cs typeface="Arial" pitchFamily="34" charset="0"/>
                <a:sym typeface="Wingdings" pitchFamily="2" charset="2"/>
              </a:rPr>
              <a:t>Output loads, coils. </a:t>
            </a:r>
          </a:p>
          <a:p>
            <a:pPr algn="l" rtl="0"/>
            <a:r>
              <a:rPr lang="en-US" sz="2400" dirty="0" smtClean="0">
                <a:cs typeface="Arial" pitchFamily="34" charset="0"/>
                <a:sym typeface="Wingdings" pitchFamily="2" charset="2"/>
              </a:rPr>
              <a:t>Input include switches &amp; relay</a:t>
            </a:r>
          </a:p>
          <a:p>
            <a:pPr algn="l" rtl="0">
              <a:buFont typeface="Arial" pitchFamily="34" charset="0"/>
              <a:buNone/>
            </a:pPr>
            <a:r>
              <a:rPr lang="en-US" sz="2400" dirty="0" smtClean="0">
                <a:cs typeface="Arial" pitchFamily="34" charset="0"/>
                <a:sym typeface="Wingdings" pitchFamily="2" charset="2"/>
              </a:rPr>
              <a:t>     contacts</a:t>
            </a:r>
          </a:p>
          <a:p>
            <a:pPr algn="l" rtl="0"/>
            <a:r>
              <a:rPr lang="en-US" sz="2400" dirty="0" smtClean="0">
                <a:cs typeface="Arial" pitchFamily="34" charset="0"/>
                <a:sym typeface="Wingdings" pitchFamily="2" charset="2"/>
              </a:rPr>
              <a:t>X1 = start button</a:t>
            </a:r>
          </a:p>
          <a:p>
            <a:pPr algn="l" rtl="0">
              <a:buFont typeface="Arial" pitchFamily="34" charset="0"/>
              <a:buNone/>
            </a:pPr>
            <a:r>
              <a:rPr lang="en-US" sz="2400" dirty="0" smtClean="0">
                <a:cs typeface="Arial" pitchFamily="34" charset="0"/>
                <a:sym typeface="Wingdings" pitchFamily="2" charset="2"/>
              </a:rPr>
              <a:t>	C1,C2 = relay</a:t>
            </a:r>
          </a:p>
          <a:p>
            <a:pPr algn="l" rtl="0">
              <a:buFont typeface="Arial" pitchFamily="34" charset="0"/>
              <a:buNone/>
            </a:pPr>
            <a:r>
              <a:rPr lang="en-US" sz="2400" dirty="0" smtClean="0">
                <a:cs typeface="Arial" pitchFamily="34" charset="0"/>
                <a:sym typeface="Wingdings" pitchFamily="2" charset="2"/>
              </a:rPr>
              <a:t>	S1,S2 = solenoid</a:t>
            </a:r>
          </a:p>
          <a:p>
            <a:pPr algn="l" rtl="0">
              <a:buFont typeface="Arial" pitchFamily="34" charset="0"/>
              <a:buNone/>
            </a:pPr>
            <a:r>
              <a:rPr lang="en-US" sz="2400" dirty="0" smtClean="0">
                <a:cs typeface="Arial" pitchFamily="34" charset="0"/>
                <a:sym typeface="Wingdings" pitchFamily="2" charset="2"/>
              </a:rPr>
              <a:t>	T1,T2 = timer</a:t>
            </a:r>
          </a:p>
          <a:p>
            <a:pPr algn="l" rtl="0">
              <a:buFont typeface="Arial" pitchFamily="34" charset="0"/>
              <a:buNone/>
            </a:pPr>
            <a:r>
              <a:rPr lang="en-US" sz="2400" dirty="0" smtClean="0">
                <a:cs typeface="Arial" pitchFamily="34" charset="0"/>
                <a:sym typeface="Wingdings" pitchFamily="2" charset="2"/>
              </a:rPr>
              <a:t>	FS = float switch</a:t>
            </a:r>
          </a:p>
          <a:p>
            <a:pPr algn="l" rtl="0">
              <a:buFont typeface="Arial" pitchFamily="34" charset="0"/>
              <a:buNone/>
            </a:pPr>
            <a:endParaRPr lang="en-US" sz="2400" dirty="0" smtClean="0">
              <a:cs typeface="Arial" pitchFamily="34" charset="0"/>
            </a:endParaRPr>
          </a:p>
          <a:p>
            <a:pPr algn="l" rtl="0">
              <a:buFont typeface="Arial" pitchFamily="34" charset="0"/>
              <a:buNone/>
            </a:pPr>
            <a:endParaRPr lang="ar-JO" sz="2400" dirty="0" smtClean="0"/>
          </a:p>
        </p:txBody>
      </p:sp>
      <p:grpSp>
        <p:nvGrpSpPr>
          <p:cNvPr id="78" name="مجموعة 77"/>
          <p:cNvGrpSpPr/>
          <p:nvPr/>
        </p:nvGrpSpPr>
        <p:grpSpPr>
          <a:xfrm>
            <a:off x="5713417" y="1571624"/>
            <a:ext cx="2501921" cy="4857771"/>
            <a:chOff x="5141913" y="1571625"/>
            <a:chExt cx="2217737" cy="4643438"/>
          </a:xfrm>
        </p:grpSpPr>
        <p:sp>
          <p:nvSpPr>
            <p:cNvPr id="99" name="Rectangle 98"/>
            <p:cNvSpPr/>
            <p:nvPr/>
          </p:nvSpPr>
          <p:spPr>
            <a:xfrm>
              <a:off x="6572250" y="4929188"/>
              <a:ext cx="500063"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sz="1000" dirty="0"/>
                <a:t>T M R</a:t>
              </a:r>
            </a:p>
            <a:p>
              <a:pPr algn="ctr" rtl="1" fontAlgn="auto">
                <a:spcBef>
                  <a:spcPts val="0"/>
                </a:spcBef>
                <a:spcAft>
                  <a:spcPts val="0"/>
                </a:spcAft>
                <a:defRPr/>
              </a:pPr>
              <a:r>
                <a:rPr lang="en-US" sz="1000" dirty="0"/>
                <a:t>90 s</a:t>
              </a:r>
              <a:endParaRPr lang="ar-JO" sz="1000" dirty="0"/>
            </a:p>
          </p:txBody>
        </p:sp>
        <p:sp>
          <p:nvSpPr>
            <p:cNvPr id="98" name="Rectangle 97"/>
            <p:cNvSpPr/>
            <p:nvPr/>
          </p:nvSpPr>
          <p:spPr>
            <a:xfrm>
              <a:off x="6572250" y="4000500"/>
              <a:ext cx="500063"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en-US" sz="1000" dirty="0"/>
                <a:t>T M R</a:t>
              </a:r>
            </a:p>
            <a:p>
              <a:pPr algn="ctr" rtl="1" fontAlgn="auto">
                <a:spcBef>
                  <a:spcPts val="0"/>
                </a:spcBef>
                <a:spcAft>
                  <a:spcPts val="0"/>
                </a:spcAft>
                <a:defRPr/>
              </a:pPr>
              <a:r>
                <a:rPr lang="en-US" sz="1000" dirty="0"/>
                <a:t>120 s</a:t>
              </a:r>
              <a:r>
                <a:rPr lang="en-US" sz="800" dirty="0"/>
                <a:t> </a:t>
              </a:r>
              <a:endParaRPr lang="ar-JO" sz="800" dirty="0"/>
            </a:p>
          </p:txBody>
        </p:sp>
        <p:sp>
          <p:nvSpPr>
            <p:cNvPr id="94" name="Flowchart: Connector 93"/>
            <p:cNvSpPr/>
            <p:nvPr/>
          </p:nvSpPr>
          <p:spPr>
            <a:xfrm>
              <a:off x="6643688" y="4500563"/>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93" name="Flowchart: Connector 92"/>
            <p:cNvSpPr/>
            <p:nvPr/>
          </p:nvSpPr>
          <p:spPr>
            <a:xfrm>
              <a:off x="6643688" y="2786063"/>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sp>
          <p:nvSpPr>
            <p:cNvPr id="92" name="Flowchart: Connector 91"/>
            <p:cNvSpPr/>
            <p:nvPr/>
          </p:nvSpPr>
          <p:spPr>
            <a:xfrm>
              <a:off x="6643688" y="3214688"/>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JO"/>
            </a:p>
          </p:txBody>
        </p:sp>
        <p:cxnSp>
          <p:nvCxnSpPr>
            <p:cNvPr id="8" name="Straight Connector 7"/>
            <p:cNvCxnSpPr/>
            <p:nvPr/>
          </p:nvCxnSpPr>
          <p:spPr>
            <a:xfrm rot="5400000">
              <a:off x="5072063" y="3857625"/>
              <a:ext cx="457358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856707" y="3928269"/>
              <a:ext cx="4572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3500" y="20701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286375" y="20685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438775" y="20701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72125" y="20701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43500" y="421322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286375" y="421163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438775" y="421322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72125" y="421322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43500" y="46418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286375" y="464026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438775" y="464185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72125" y="46418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43500" y="50704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286375" y="506888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438775" y="507047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72125" y="50704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43500" y="37846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286375" y="37830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438775" y="37846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72125" y="37846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143500"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5286375" y="335438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438775" y="335597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2125"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43500" y="292735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286375" y="292576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438775" y="292735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72125" y="2927350"/>
              <a:ext cx="1785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143500" y="25019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286375" y="25003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438775" y="25019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2125" y="25019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57875" y="2070100"/>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6000750" y="2068513"/>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153150" y="2070100"/>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286500" y="2071688"/>
              <a:ext cx="107156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857875"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000750" y="3354388"/>
              <a:ext cx="28733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153150" y="3355975"/>
              <a:ext cx="2873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286500" y="3355975"/>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flipH="1" flipV="1">
              <a:off x="5644356" y="2285207"/>
              <a:ext cx="4286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5644356" y="3571082"/>
              <a:ext cx="4286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Flowchart: Connector 81"/>
            <p:cNvSpPr/>
            <p:nvPr/>
          </p:nvSpPr>
          <p:spPr>
            <a:xfrm>
              <a:off x="6643688" y="1928813"/>
              <a:ext cx="357187" cy="28575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en-US" sz="800" dirty="0"/>
            </a:p>
          </p:txBody>
        </p:sp>
        <p:cxnSp>
          <p:nvCxnSpPr>
            <p:cNvPr id="85" name="Straight Connector 84"/>
            <p:cNvCxnSpPr/>
            <p:nvPr/>
          </p:nvCxnSpPr>
          <p:spPr>
            <a:xfrm>
              <a:off x="6286500" y="3355975"/>
              <a:ext cx="107156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572125" y="4213225"/>
              <a:ext cx="1785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72125" y="5072063"/>
              <a:ext cx="1785938"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572125" y="4641850"/>
              <a:ext cx="17859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6143625" y="2000250"/>
              <a:ext cx="14287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143625" y="3286125"/>
              <a:ext cx="142875" cy="1428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مربع نص 79"/>
          <p:cNvSpPr txBox="1"/>
          <p:nvPr/>
        </p:nvSpPr>
        <p:spPr>
          <a:xfrm>
            <a:off x="5857884" y="1643050"/>
            <a:ext cx="428628" cy="307777"/>
          </a:xfrm>
          <a:prstGeom prst="rect">
            <a:avLst/>
          </a:prstGeom>
          <a:noFill/>
        </p:spPr>
        <p:txBody>
          <a:bodyPr wrap="square" rtlCol="1">
            <a:spAutoFit/>
          </a:bodyPr>
          <a:lstStyle/>
          <a:p>
            <a:r>
              <a:rPr lang="en-US" sz="1400" dirty="0" smtClean="0"/>
              <a:t>X1</a:t>
            </a:r>
            <a:endParaRPr lang="ar-JO" sz="1400" dirty="0"/>
          </a:p>
        </p:txBody>
      </p:sp>
      <p:sp>
        <p:nvSpPr>
          <p:cNvPr id="83" name="مربع نص 82"/>
          <p:cNvSpPr txBox="1"/>
          <p:nvPr/>
        </p:nvSpPr>
        <p:spPr>
          <a:xfrm>
            <a:off x="7358082" y="1928802"/>
            <a:ext cx="428628" cy="307777"/>
          </a:xfrm>
          <a:prstGeom prst="rect">
            <a:avLst/>
          </a:prstGeom>
          <a:noFill/>
        </p:spPr>
        <p:txBody>
          <a:bodyPr wrap="square" rtlCol="1">
            <a:spAutoFit/>
          </a:bodyPr>
          <a:lstStyle/>
          <a:p>
            <a:r>
              <a:rPr lang="en-US" sz="1400" dirty="0" smtClean="0"/>
              <a:t>C1</a:t>
            </a:r>
            <a:endParaRPr lang="ar-JO" sz="1400" dirty="0"/>
          </a:p>
        </p:txBody>
      </p:sp>
      <p:sp>
        <p:nvSpPr>
          <p:cNvPr id="84" name="مربع نص 83"/>
          <p:cNvSpPr txBox="1"/>
          <p:nvPr/>
        </p:nvSpPr>
        <p:spPr>
          <a:xfrm>
            <a:off x="5929322" y="2214554"/>
            <a:ext cx="428628" cy="307777"/>
          </a:xfrm>
          <a:prstGeom prst="rect">
            <a:avLst/>
          </a:prstGeom>
          <a:noFill/>
        </p:spPr>
        <p:txBody>
          <a:bodyPr wrap="square" rtlCol="1">
            <a:spAutoFit/>
          </a:bodyPr>
          <a:lstStyle/>
          <a:p>
            <a:r>
              <a:rPr lang="en-US" sz="1400" dirty="0" smtClean="0"/>
              <a:t>C1</a:t>
            </a:r>
            <a:endParaRPr lang="ar-JO" sz="1400" dirty="0"/>
          </a:p>
        </p:txBody>
      </p:sp>
      <p:sp>
        <p:nvSpPr>
          <p:cNvPr id="86" name="مربع نص 85"/>
          <p:cNvSpPr txBox="1"/>
          <p:nvPr/>
        </p:nvSpPr>
        <p:spPr>
          <a:xfrm>
            <a:off x="5643570" y="2764033"/>
            <a:ext cx="428628" cy="307777"/>
          </a:xfrm>
          <a:prstGeom prst="rect">
            <a:avLst/>
          </a:prstGeom>
          <a:noFill/>
        </p:spPr>
        <p:txBody>
          <a:bodyPr wrap="square" rtlCol="1">
            <a:spAutoFit/>
          </a:bodyPr>
          <a:lstStyle/>
          <a:p>
            <a:r>
              <a:rPr lang="en-US" sz="1400" dirty="0" smtClean="0"/>
              <a:t>C1</a:t>
            </a:r>
            <a:endParaRPr lang="ar-JO" sz="1400" dirty="0"/>
          </a:p>
        </p:txBody>
      </p:sp>
      <p:sp>
        <p:nvSpPr>
          <p:cNvPr id="88" name="مربع نص 87"/>
          <p:cNvSpPr txBox="1"/>
          <p:nvPr/>
        </p:nvSpPr>
        <p:spPr>
          <a:xfrm>
            <a:off x="7358082" y="3286124"/>
            <a:ext cx="428628" cy="307777"/>
          </a:xfrm>
          <a:prstGeom prst="rect">
            <a:avLst/>
          </a:prstGeom>
          <a:noFill/>
        </p:spPr>
        <p:txBody>
          <a:bodyPr wrap="square" rtlCol="1">
            <a:spAutoFit/>
          </a:bodyPr>
          <a:lstStyle/>
          <a:p>
            <a:r>
              <a:rPr lang="en-US" sz="1400" dirty="0" smtClean="0"/>
              <a:t>C2</a:t>
            </a:r>
            <a:endParaRPr lang="ar-JO" sz="1400" dirty="0"/>
          </a:p>
        </p:txBody>
      </p:sp>
      <p:sp>
        <p:nvSpPr>
          <p:cNvPr id="89" name="مربع نص 88"/>
          <p:cNvSpPr txBox="1"/>
          <p:nvPr/>
        </p:nvSpPr>
        <p:spPr>
          <a:xfrm>
            <a:off x="5643570" y="3692727"/>
            <a:ext cx="428628" cy="307777"/>
          </a:xfrm>
          <a:prstGeom prst="rect">
            <a:avLst/>
          </a:prstGeom>
          <a:noFill/>
        </p:spPr>
        <p:txBody>
          <a:bodyPr wrap="square" rtlCol="1">
            <a:spAutoFit/>
          </a:bodyPr>
          <a:lstStyle/>
          <a:p>
            <a:r>
              <a:rPr lang="en-US" sz="1400" dirty="0" smtClean="0"/>
              <a:t>C2</a:t>
            </a:r>
            <a:endParaRPr lang="ar-JO" sz="1400" dirty="0"/>
          </a:p>
        </p:txBody>
      </p:sp>
      <p:sp>
        <p:nvSpPr>
          <p:cNvPr id="95" name="مربع نص 94"/>
          <p:cNvSpPr txBox="1"/>
          <p:nvPr/>
        </p:nvSpPr>
        <p:spPr>
          <a:xfrm>
            <a:off x="5857884" y="4049917"/>
            <a:ext cx="428628" cy="307777"/>
          </a:xfrm>
          <a:prstGeom prst="rect">
            <a:avLst/>
          </a:prstGeom>
          <a:noFill/>
        </p:spPr>
        <p:txBody>
          <a:bodyPr wrap="square" rtlCol="1">
            <a:spAutoFit/>
          </a:bodyPr>
          <a:lstStyle/>
          <a:p>
            <a:r>
              <a:rPr lang="en-US" sz="1400" dirty="0" smtClean="0"/>
              <a:t>C2</a:t>
            </a:r>
            <a:endParaRPr lang="ar-JO" sz="1400" dirty="0"/>
          </a:p>
        </p:txBody>
      </p:sp>
      <p:sp>
        <p:nvSpPr>
          <p:cNvPr id="100" name="مربع نص 99"/>
          <p:cNvSpPr txBox="1"/>
          <p:nvPr/>
        </p:nvSpPr>
        <p:spPr>
          <a:xfrm>
            <a:off x="7358082" y="2835471"/>
            <a:ext cx="428628" cy="307777"/>
          </a:xfrm>
          <a:prstGeom prst="rect">
            <a:avLst/>
          </a:prstGeom>
          <a:noFill/>
        </p:spPr>
        <p:txBody>
          <a:bodyPr wrap="square" rtlCol="1">
            <a:spAutoFit/>
          </a:bodyPr>
          <a:lstStyle/>
          <a:p>
            <a:r>
              <a:rPr lang="en-US" sz="1400" dirty="0" smtClean="0"/>
              <a:t>S1</a:t>
            </a:r>
            <a:endParaRPr lang="ar-JO" sz="1400" dirty="0"/>
          </a:p>
        </p:txBody>
      </p:sp>
      <p:sp>
        <p:nvSpPr>
          <p:cNvPr id="101" name="مربع نص 100"/>
          <p:cNvSpPr txBox="1"/>
          <p:nvPr/>
        </p:nvSpPr>
        <p:spPr>
          <a:xfrm>
            <a:off x="7358082" y="4643446"/>
            <a:ext cx="428628" cy="307777"/>
          </a:xfrm>
          <a:prstGeom prst="rect">
            <a:avLst/>
          </a:prstGeom>
          <a:noFill/>
        </p:spPr>
        <p:txBody>
          <a:bodyPr wrap="square" rtlCol="1">
            <a:spAutoFit/>
          </a:bodyPr>
          <a:lstStyle/>
          <a:p>
            <a:r>
              <a:rPr lang="en-US" sz="1400" dirty="0" smtClean="0"/>
              <a:t>S2</a:t>
            </a:r>
            <a:endParaRPr lang="ar-JO" sz="1400" dirty="0"/>
          </a:p>
        </p:txBody>
      </p:sp>
      <p:sp>
        <p:nvSpPr>
          <p:cNvPr id="102" name="مربع نص 101"/>
          <p:cNvSpPr txBox="1"/>
          <p:nvPr/>
        </p:nvSpPr>
        <p:spPr>
          <a:xfrm>
            <a:off x="6643702" y="1714488"/>
            <a:ext cx="428628" cy="307777"/>
          </a:xfrm>
          <a:prstGeom prst="rect">
            <a:avLst/>
          </a:prstGeom>
          <a:noFill/>
        </p:spPr>
        <p:txBody>
          <a:bodyPr wrap="square" rtlCol="1">
            <a:spAutoFit/>
          </a:bodyPr>
          <a:lstStyle/>
          <a:p>
            <a:r>
              <a:rPr lang="en-US" sz="1400" dirty="0" smtClean="0"/>
              <a:t>FS</a:t>
            </a:r>
            <a:endParaRPr lang="ar-JO" sz="1400" dirty="0"/>
          </a:p>
        </p:txBody>
      </p:sp>
      <p:sp>
        <p:nvSpPr>
          <p:cNvPr id="103" name="مربع نص 102"/>
          <p:cNvSpPr txBox="1"/>
          <p:nvPr/>
        </p:nvSpPr>
        <p:spPr>
          <a:xfrm>
            <a:off x="5643570" y="3192661"/>
            <a:ext cx="428628" cy="307777"/>
          </a:xfrm>
          <a:prstGeom prst="rect">
            <a:avLst/>
          </a:prstGeom>
          <a:noFill/>
        </p:spPr>
        <p:txBody>
          <a:bodyPr wrap="square" rtlCol="1">
            <a:spAutoFit/>
          </a:bodyPr>
          <a:lstStyle/>
          <a:p>
            <a:r>
              <a:rPr lang="en-US" sz="1400" dirty="0" smtClean="0"/>
              <a:t>FS</a:t>
            </a:r>
            <a:endParaRPr lang="ar-JO" sz="1400" dirty="0"/>
          </a:p>
        </p:txBody>
      </p:sp>
      <p:sp>
        <p:nvSpPr>
          <p:cNvPr id="104" name="مربع نص 103"/>
          <p:cNvSpPr txBox="1"/>
          <p:nvPr/>
        </p:nvSpPr>
        <p:spPr>
          <a:xfrm>
            <a:off x="5857884" y="4500570"/>
            <a:ext cx="428628" cy="307777"/>
          </a:xfrm>
          <a:prstGeom prst="rect">
            <a:avLst/>
          </a:prstGeom>
          <a:noFill/>
        </p:spPr>
        <p:txBody>
          <a:bodyPr wrap="square" rtlCol="1">
            <a:spAutoFit/>
          </a:bodyPr>
          <a:lstStyle/>
          <a:p>
            <a:r>
              <a:rPr lang="en-US" sz="1400" dirty="0" smtClean="0"/>
              <a:t>T1</a:t>
            </a:r>
            <a:endParaRPr lang="ar-JO" sz="1400" dirty="0"/>
          </a:p>
        </p:txBody>
      </p:sp>
      <p:sp>
        <p:nvSpPr>
          <p:cNvPr id="105" name="مربع نص 104"/>
          <p:cNvSpPr txBox="1"/>
          <p:nvPr/>
        </p:nvSpPr>
        <p:spPr>
          <a:xfrm>
            <a:off x="7358082" y="3857628"/>
            <a:ext cx="428628" cy="307777"/>
          </a:xfrm>
          <a:prstGeom prst="rect">
            <a:avLst/>
          </a:prstGeom>
          <a:noFill/>
        </p:spPr>
        <p:txBody>
          <a:bodyPr wrap="square" rtlCol="1">
            <a:spAutoFit/>
          </a:bodyPr>
          <a:lstStyle/>
          <a:p>
            <a:r>
              <a:rPr lang="en-US" sz="1400" dirty="0" smtClean="0"/>
              <a:t>T1</a:t>
            </a:r>
            <a:endParaRPr lang="ar-JO" sz="1400" dirty="0"/>
          </a:p>
        </p:txBody>
      </p:sp>
      <p:sp>
        <p:nvSpPr>
          <p:cNvPr id="106" name="مربع نص 105"/>
          <p:cNvSpPr txBox="1"/>
          <p:nvPr/>
        </p:nvSpPr>
        <p:spPr>
          <a:xfrm>
            <a:off x="7358082" y="5429264"/>
            <a:ext cx="428628" cy="307777"/>
          </a:xfrm>
          <a:prstGeom prst="rect">
            <a:avLst/>
          </a:prstGeom>
          <a:noFill/>
        </p:spPr>
        <p:txBody>
          <a:bodyPr wrap="square" rtlCol="1">
            <a:spAutoFit/>
          </a:bodyPr>
          <a:lstStyle/>
          <a:p>
            <a:r>
              <a:rPr lang="en-US" sz="1400" dirty="0" smtClean="0"/>
              <a:t>T2</a:t>
            </a:r>
            <a:endParaRPr lang="ar-JO" sz="1400" dirty="0"/>
          </a:p>
        </p:txBody>
      </p:sp>
      <p:sp>
        <p:nvSpPr>
          <p:cNvPr id="107" name="مربع نص 106"/>
          <p:cNvSpPr txBox="1"/>
          <p:nvPr/>
        </p:nvSpPr>
        <p:spPr>
          <a:xfrm>
            <a:off x="6643702" y="3071810"/>
            <a:ext cx="428628" cy="307777"/>
          </a:xfrm>
          <a:prstGeom prst="rect">
            <a:avLst/>
          </a:prstGeom>
          <a:noFill/>
        </p:spPr>
        <p:txBody>
          <a:bodyPr wrap="square" rtlCol="1">
            <a:spAutoFit/>
          </a:bodyPr>
          <a:lstStyle/>
          <a:p>
            <a:r>
              <a:rPr lang="en-US" sz="1400" dirty="0" smtClean="0"/>
              <a:t>T2</a:t>
            </a:r>
            <a:endParaRPr lang="ar-JO"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chemeClr val="accent2">
                    <a:lumMod val="50000"/>
                  </a:schemeClr>
                </a:solidFill>
              </a:rPr>
              <a:t>9.1  Discrete Process Control</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914400" y="1643082"/>
            <a:ext cx="7772400" cy="4572000"/>
          </a:xfrm>
        </p:spPr>
        <p:txBody>
          <a:bodyPr>
            <a:normAutofit/>
          </a:bodyPr>
          <a:lstStyle/>
          <a:p>
            <a:pPr algn="just" rtl="0"/>
            <a:r>
              <a:rPr lang="en-US" sz="2400" dirty="0" smtClean="0"/>
              <a:t>It deals with discrete parameters &amp; variables , which are typically binary (1 or 0)</a:t>
            </a:r>
            <a:r>
              <a:rPr lang="en-US" sz="2400" dirty="0" smtClean="0">
                <a:latin typeface="Century Schoolbook"/>
              </a:rPr>
              <a:t>→</a:t>
            </a:r>
            <a:r>
              <a:rPr lang="en-US" sz="2400" dirty="0" smtClean="0"/>
              <a:t> ON or OFF ,True or false , object present or not present , high voltage or low voltage ….etc .</a:t>
            </a:r>
          </a:p>
          <a:p>
            <a:pPr algn="just" rtl="0"/>
            <a:endParaRPr lang="en-US" sz="2400" dirty="0" smtClean="0"/>
          </a:p>
          <a:p>
            <a:pPr algn="just" rtl="0"/>
            <a:r>
              <a:rPr lang="en-US" sz="2400" dirty="0" smtClean="0"/>
              <a:t>Input signals to the controller are generated by binary sensors ,such as limit switches or photosensors.</a:t>
            </a:r>
          </a:p>
          <a:p>
            <a:pPr algn="just" rtl="0"/>
            <a:endParaRPr lang="en-US" sz="2400" dirty="0" smtClean="0"/>
          </a:p>
          <a:p>
            <a:pPr algn="just" rtl="0"/>
            <a:r>
              <a:rPr lang="en-US" sz="2400" dirty="0" smtClean="0"/>
              <a:t>Output signals are generated by the controller as a function of time to operate binary actuators (values,  motors,  switches, etc….</a:t>
            </a:r>
            <a:endParaRPr lang="ar-JO"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654032"/>
          </a:xfrm>
        </p:spPr>
        <p:txBody>
          <a:bodyPr>
            <a:normAutofit fontScale="90000"/>
          </a:bodyPr>
          <a:lstStyle/>
          <a:p>
            <a:r>
              <a:rPr lang="en-US" dirty="0" smtClean="0">
                <a:solidFill>
                  <a:schemeClr val="accent2">
                    <a:lumMod val="50000"/>
                  </a:schemeClr>
                </a:solidFill>
              </a:rPr>
              <a:t>9.2 Ladder Logic Diagrams (LD) (Con.)</a:t>
            </a:r>
            <a:endParaRPr lang="ar-JO" dirty="0">
              <a:solidFill>
                <a:schemeClr val="accent2">
                  <a:lumMod val="50000"/>
                </a:schemeClr>
              </a:solidFill>
            </a:endParaRPr>
          </a:p>
        </p:txBody>
      </p:sp>
      <p:sp>
        <p:nvSpPr>
          <p:cNvPr id="3" name="عنصر نائب للمحتوى 2"/>
          <p:cNvSpPr>
            <a:spLocks noGrp="1"/>
          </p:cNvSpPr>
          <p:nvPr>
            <p:ph sz="quarter" idx="1"/>
          </p:nvPr>
        </p:nvSpPr>
        <p:spPr>
          <a:xfrm>
            <a:off x="857224" y="1785926"/>
            <a:ext cx="7772400" cy="4572000"/>
          </a:xfrm>
        </p:spPr>
        <p:txBody>
          <a:bodyPr>
            <a:normAutofit/>
          </a:bodyPr>
          <a:lstStyle/>
          <a:p>
            <a:pPr algn="l" rtl="0"/>
            <a:r>
              <a:rPr lang="en-US" sz="2400" dirty="0" smtClean="0"/>
              <a:t> Outputs  include motors , lamps &amp; alarms.</a:t>
            </a:r>
          </a:p>
          <a:p>
            <a:pPr algn="l" rtl="0"/>
            <a:endParaRPr lang="en-US" sz="2400" dirty="0" smtClean="0"/>
          </a:p>
          <a:p>
            <a:pPr algn="l" rtl="0"/>
            <a:r>
              <a:rPr lang="en-US" sz="2400" dirty="0" smtClean="0"/>
              <a:t>The two vertical rails provide the power (voltage) to the components.</a:t>
            </a:r>
          </a:p>
          <a:p>
            <a:pPr algn="l" rtl="0"/>
            <a:endParaRPr lang="en-US" sz="2400" dirty="0" smtClean="0"/>
          </a:p>
          <a:p>
            <a:pPr algn="l" rtl="0"/>
            <a:endParaRPr lang="en-US" sz="2400" dirty="0" smtClean="0"/>
          </a:p>
          <a:p>
            <a:pPr algn="l" rtl="0"/>
            <a:endParaRPr lang="ar-JO"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8"/>
            <a:ext cx="8715436" cy="571496"/>
          </a:xfrm>
        </p:spPr>
        <p:txBody>
          <a:bodyPr>
            <a:normAutofit/>
          </a:bodyPr>
          <a:lstStyle/>
          <a:p>
            <a:pPr algn="ctr"/>
            <a:r>
              <a:rPr lang="en-US" sz="2400" b="1" dirty="0" smtClean="0">
                <a:solidFill>
                  <a:schemeClr val="accent2">
                    <a:lumMod val="50000"/>
                  </a:schemeClr>
                </a:solidFill>
              </a:rPr>
              <a:t>Symbols used in LD that represent Logic &amp; sequence elements:</a:t>
            </a:r>
            <a:endParaRPr lang="en-US" sz="2400" b="1" dirty="0">
              <a:solidFill>
                <a:schemeClr val="accent2">
                  <a:lumMod val="50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2888838" y="1135191"/>
            <a:ext cx="5643602" cy="5528622"/>
          </a:xfrm>
          <a:prstGeom prst="rect">
            <a:avLst/>
          </a:prstGeom>
          <a:noFill/>
          <a:ln w="9525">
            <a:noFill/>
            <a:miter lim="800000"/>
            <a:headEnd/>
            <a:tailEnd/>
          </a:ln>
          <a:effectLst/>
        </p:spPr>
      </p:pic>
      <p:sp>
        <p:nvSpPr>
          <p:cNvPr id="6" name="TextBox 5"/>
          <p:cNvSpPr txBox="1"/>
          <p:nvPr/>
        </p:nvSpPr>
        <p:spPr>
          <a:xfrm>
            <a:off x="381000" y="1752600"/>
            <a:ext cx="2262174" cy="1569660"/>
          </a:xfrm>
          <a:prstGeom prst="rect">
            <a:avLst/>
          </a:prstGeom>
          <a:noFill/>
        </p:spPr>
        <p:txBody>
          <a:bodyPr wrap="square" rtlCol="0">
            <a:spAutoFit/>
          </a:bodyPr>
          <a:lstStyle/>
          <a:p>
            <a:pPr algn="l"/>
            <a:r>
              <a:rPr lang="en-US" sz="2400" dirty="0" smtClean="0"/>
              <a:t>ON/OFF inputs to the logic circuit</a:t>
            </a:r>
          </a:p>
          <a:p>
            <a:pPr algn="l"/>
            <a:r>
              <a:rPr lang="en-US" sz="2400" dirty="0" smtClean="0"/>
              <a:t>(Binary contact devices</a:t>
            </a:r>
            <a:endParaRPr lang="en-US" sz="2400" dirty="0"/>
          </a:p>
        </p:txBody>
      </p:sp>
      <p:sp>
        <p:nvSpPr>
          <p:cNvPr id="8" name="Left Brace 7"/>
          <p:cNvSpPr/>
          <p:nvPr/>
        </p:nvSpPr>
        <p:spPr>
          <a:xfrm>
            <a:off x="2530624" y="1981200"/>
            <a:ext cx="457200" cy="14478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ysClr val="windowText" lastClr="000000"/>
              </a:solidFill>
            </a:endParaRPr>
          </a:p>
        </p:txBody>
      </p:sp>
      <p:sp>
        <p:nvSpPr>
          <p:cNvPr id="9" name="Rectangle 8"/>
          <p:cNvSpPr/>
          <p:nvPr/>
        </p:nvSpPr>
        <p:spPr>
          <a:xfrm>
            <a:off x="1736042" y="3571876"/>
            <a:ext cx="692818" cy="369332"/>
          </a:xfrm>
          <a:prstGeom prst="rect">
            <a:avLst/>
          </a:prstGeom>
        </p:spPr>
        <p:txBody>
          <a:bodyPr wrap="none">
            <a:spAutoFit/>
          </a:bodyPr>
          <a:lstStyle/>
          <a:p>
            <a:r>
              <a:rPr lang="en-US" dirty="0" smtClean="0"/>
              <a:t>Node</a:t>
            </a:r>
            <a:endParaRPr lang="en-US" dirty="0"/>
          </a:p>
        </p:txBody>
      </p:sp>
      <p:cxnSp>
        <p:nvCxnSpPr>
          <p:cNvPr id="12" name="Straight Arrow Connector 11"/>
          <p:cNvCxnSpPr>
            <a:stCxn id="18" idx="3"/>
          </p:cNvCxnSpPr>
          <p:nvPr/>
        </p:nvCxnSpPr>
        <p:spPr>
          <a:xfrm flipV="1">
            <a:off x="2362200" y="4648200"/>
            <a:ext cx="914400"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071538" y="4648200"/>
            <a:ext cx="1290662" cy="369332"/>
          </a:xfrm>
          <a:prstGeom prst="rect">
            <a:avLst/>
          </a:prstGeom>
          <a:noFill/>
        </p:spPr>
        <p:txBody>
          <a:bodyPr wrap="square" rtlCol="0">
            <a:spAutoFit/>
          </a:bodyPr>
          <a:lstStyle/>
          <a:p>
            <a:r>
              <a:rPr lang="en-US" dirty="0" smtClean="0"/>
              <a:t>Input signal</a:t>
            </a:r>
            <a:endParaRPr lang="en-US" dirty="0"/>
          </a:p>
        </p:txBody>
      </p:sp>
      <p:cxnSp>
        <p:nvCxnSpPr>
          <p:cNvPr id="20" name="Straight Arrow Connector 19"/>
          <p:cNvCxnSpPr>
            <a:stCxn id="21" idx="3"/>
          </p:cNvCxnSpPr>
          <p:nvPr/>
        </p:nvCxnSpPr>
        <p:spPr>
          <a:xfrm flipV="1">
            <a:off x="2286000" y="5486400"/>
            <a:ext cx="1066800" cy="337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1071538" y="5638800"/>
            <a:ext cx="1214462" cy="369332"/>
          </a:xfrm>
          <a:prstGeom prst="rect">
            <a:avLst/>
          </a:prstGeom>
          <a:noFill/>
        </p:spPr>
        <p:txBody>
          <a:bodyPr wrap="square" rtlCol="0">
            <a:spAutoFit/>
          </a:bodyPr>
          <a:lstStyle/>
          <a:p>
            <a:r>
              <a:rPr lang="en-US" dirty="0" smtClean="0"/>
              <a:t>Reset signal</a:t>
            </a:r>
            <a:endParaRPr lang="en-US" dirty="0"/>
          </a:p>
        </p:txBody>
      </p:sp>
      <p:sp>
        <p:nvSpPr>
          <p:cNvPr id="11" name="TextBox 20"/>
          <p:cNvSpPr txBox="1"/>
          <p:nvPr/>
        </p:nvSpPr>
        <p:spPr>
          <a:xfrm>
            <a:off x="1000084" y="5357826"/>
            <a:ext cx="1214462" cy="369332"/>
          </a:xfrm>
          <a:prstGeom prst="rect">
            <a:avLst/>
          </a:prstGeom>
          <a:noFill/>
        </p:spPr>
        <p:txBody>
          <a:bodyPr wrap="square" rtlCol="0">
            <a:spAutoFit/>
          </a:bodyPr>
          <a:lstStyle/>
          <a:p>
            <a:r>
              <a:rPr lang="en-US" dirty="0" smtClean="0"/>
              <a:t>Pulse train</a:t>
            </a:r>
            <a:endParaRPr lang="en-US" dirty="0"/>
          </a:p>
        </p:txBody>
      </p:sp>
      <p:cxnSp>
        <p:nvCxnSpPr>
          <p:cNvPr id="13" name="Straight Arrow Connector 19"/>
          <p:cNvCxnSpPr>
            <a:stCxn id="11" idx="3"/>
          </p:cNvCxnSpPr>
          <p:nvPr/>
        </p:nvCxnSpPr>
        <p:spPr>
          <a:xfrm flipV="1">
            <a:off x="2214546" y="5357826"/>
            <a:ext cx="1143008" cy="1846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914400"/>
            <a:ext cx="8763000" cy="5410200"/>
          </a:xfrm>
        </p:spPr>
        <p:txBody>
          <a:bodyPr>
            <a:normAutofit/>
          </a:bodyPr>
          <a:lstStyle/>
          <a:p>
            <a:pPr algn="just" rtl="0">
              <a:buNone/>
            </a:pPr>
            <a:endParaRPr lang="en-US" sz="2400" dirty="0" smtClean="0"/>
          </a:p>
          <a:p>
            <a:pPr algn="just" rtl="0"/>
            <a:r>
              <a:rPr lang="en-US" sz="2400" b="1" u="sng" dirty="0" smtClean="0"/>
              <a:t>Normally open contact</a:t>
            </a:r>
            <a:r>
              <a:rPr lang="en-US" sz="2400" dirty="0" smtClean="0"/>
              <a:t>: </a:t>
            </a:r>
          </a:p>
          <a:p>
            <a:pPr algn="just" rtl="0">
              <a:buNone/>
            </a:pPr>
            <a:r>
              <a:rPr lang="en-US" sz="2400" dirty="0" smtClean="0"/>
              <a:t> remains  open until activated. When activated, it closes to allow current  to flow.</a:t>
            </a:r>
          </a:p>
          <a:p>
            <a:pPr algn="just" rtl="0">
              <a:buNone/>
            </a:pPr>
            <a:endParaRPr lang="en-US" sz="2400" dirty="0"/>
          </a:p>
          <a:p>
            <a:pPr algn="just" rtl="0">
              <a:buNone/>
            </a:pPr>
            <a:endParaRPr lang="en-US" sz="2400" dirty="0" smtClean="0"/>
          </a:p>
          <a:p>
            <a:pPr algn="just" rtl="0"/>
            <a:r>
              <a:rPr lang="en-US" sz="2400" b="1" u="sng" dirty="0" smtClean="0"/>
              <a:t>Normally closed contact</a:t>
            </a:r>
            <a:r>
              <a:rPr lang="en-US" sz="2400" dirty="0" smtClean="0"/>
              <a:t>:  </a:t>
            </a:r>
          </a:p>
          <a:p>
            <a:pPr algn="just" rtl="0">
              <a:buNone/>
            </a:pPr>
            <a:r>
              <a:rPr lang="en-US" sz="2400" dirty="0" smtClean="0"/>
              <a:t>remains  closed , allowing current to flow , until activated. When activated, it opens , thereby turning off the flow of current.</a:t>
            </a:r>
          </a:p>
          <a:p>
            <a:pPr algn="just" rtl="0">
              <a:buNone/>
            </a:pPr>
            <a:endParaRPr lang="en-US" sz="2400" dirty="0"/>
          </a:p>
        </p:txBody>
      </p:sp>
      <p:pic>
        <p:nvPicPr>
          <p:cNvPr id="2053" name="Picture 5"/>
          <p:cNvPicPr>
            <a:picLocks noChangeAspect="1" noChangeArrowheads="1"/>
          </p:cNvPicPr>
          <p:nvPr/>
        </p:nvPicPr>
        <p:blipFill>
          <a:blip r:embed="rId3"/>
          <a:srcRect/>
          <a:stretch>
            <a:fillRect/>
          </a:stretch>
        </p:blipFill>
        <p:spPr bwMode="auto">
          <a:xfrm>
            <a:off x="6357950" y="2143116"/>
            <a:ext cx="2019300" cy="120967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6500826" y="4857760"/>
            <a:ext cx="1666875" cy="1352550"/>
          </a:xfrm>
          <a:prstGeom prst="rect">
            <a:avLst/>
          </a:prstGeom>
          <a:noFill/>
          <a:ln w="9525">
            <a:noFill/>
            <a:miter lim="800000"/>
            <a:headEnd/>
            <a:tailEnd/>
          </a:ln>
          <a:effectLst/>
        </p:spPr>
      </p:pic>
      <p:sp>
        <p:nvSpPr>
          <p:cNvPr id="5" name="Title 1"/>
          <p:cNvSpPr>
            <a:spLocks noGrp="1"/>
          </p:cNvSpPr>
          <p:nvPr>
            <p:ph type="title"/>
          </p:nvPr>
        </p:nvSpPr>
        <p:spPr>
          <a:xfrm>
            <a:off x="214282" y="214298"/>
            <a:ext cx="8715436" cy="571496"/>
          </a:xfrm>
        </p:spPr>
        <p:txBody>
          <a:bodyPr>
            <a:normAutofit/>
          </a:bodyPr>
          <a:lstStyle/>
          <a:p>
            <a:pPr algn="ctr"/>
            <a:r>
              <a:rPr lang="en-US" sz="2400" b="1" dirty="0" smtClean="0">
                <a:solidFill>
                  <a:schemeClr val="accent2">
                    <a:lumMod val="50000"/>
                  </a:schemeClr>
                </a:solidFill>
              </a:rPr>
              <a:t>Symbols used in LD that represent Logic &amp; sequence elements:</a:t>
            </a:r>
            <a:endParaRPr lang="en-US" sz="24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28"/>
            <a:ext cx="8229600" cy="857248"/>
          </a:xfrm>
        </p:spPr>
        <p:txBody>
          <a:bodyPr>
            <a:noAutofit/>
          </a:bodyPr>
          <a:lstStyle/>
          <a:p>
            <a:pPr algn="l"/>
            <a:r>
              <a:rPr lang="en-US" sz="3200" b="1" dirty="0" smtClean="0">
                <a:solidFill>
                  <a:schemeClr val="accent2">
                    <a:lumMod val="50000"/>
                  </a:schemeClr>
                </a:solidFill>
              </a:rPr>
              <a:t>Ex:9.3 Create LDs for the following circuits :</a:t>
            </a:r>
            <a:endParaRPr lang="en-US" sz="3200" b="1" dirty="0">
              <a:solidFill>
                <a:schemeClr val="accent2">
                  <a:lumMod val="50000"/>
                </a:schemeClr>
              </a:solidFill>
            </a:endParaRPr>
          </a:p>
        </p:txBody>
      </p:sp>
      <p:sp>
        <p:nvSpPr>
          <p:cNvPr id="3" name="Content Placeholder 2"/>
          <p:cNvSpPr>
            <a:spLocks noGrp="1"/>
          </p:cNvSpPr>
          <p:nvPr>
            <p:ph idx="1"/>
          </p:nvPr>
        </p:nvSpPr>
        <p:spPr>
          <a:xfrm>
            <a:off x="381000" y="1238272"/>
            <a:ext cx="8548718" cy="5334000"/>
          </a:xfrm>
        </p:spPr>
        <p:txBody>
          <a:bodyPr>
            <a:normAutofit/>
          </a:bodyPr>
          <a:lstStyle/>
          <a:p>
            <a:pPr algn="l" rtl="0"/>
            <a:r>
              <a:rPr lang="en-US" sz="2400" dirty="0" smtClean="0"/>
              <a:t>(a) AND</a:t>
            </a:r>
          </a:p>
          <a:p>
            <a:pPr algn="l" rtl="0"/>
            <a:endParaRPr lang="en-US" sz="2400" dirty="0"/>
          </a:p>
          <a:p>
            <a:pPr algn="l" rtl="0"/>
            <a:endParaRPr lang="en-US" sz="2400" dirty="0" smtClean="0"/>
          </a:p>
          <a:p>
            <a:pPr algn="l" rtl="0"/>
            <a:endParaRPr lang="en-US" sz="2400" dirty="0"/>
          </a:p>
          <a:p>
            <a:pPr algn="l" rtl="0"/>
            <a:endParaRPr lang="en-US" sz="2400" dirty="0" smtClean="0"/>
          </a:p>
          <a:p>
            <a:pPr algn="l" rtl="0"/>
            <a:endParaRPr lang="en-US" sz="2400" dirty="0" smtClean="0"/>
          </a:p>
          <a:p>
            <a:pPr algn="l" rtl="0"/>
            <a:r>
              <a:rPr lang="en-US" sz="2400" dirty="0" smtClean="0"/>
              <a:t>(b) OR</a:t>
            </a:r>
            <a:endParaRPr lang="en-US" sz="2400" dirty="0"/>
          </a:p>
        </p:txBody>
      </p:sp>
      <p:grpSp>
        <p:nvGrpSpPr>
          <p:cNvPr id="11" name="مجموعة 10"/>
          <p:cNvGrpSpPr/>
          <p:nvPr/>
        </p:nvGrpSpPr>
        <p:grpSpPr>
          <a:xfrm>
            <a:off x="276225" y="4343400"/>
            <a:ext cx="8420100" cy="2271557"/>
            <a:chOff x="276225" y="4343400"/>
            <a:chExt cx="8420100" cy="2271557"/>
          </a:xfrm>
        </p:grpSpPr>
        <p:pic>
          <p:nvPicPr>
            <p:cNvPr id="3079" name="Picture 7"/>
            <p:cNvPicPr>
              <a:picLocks noChangeAspect="1" noChangeArrowheads="1"/>
            </p:cNvPicPr>
            <p:nvPr/>
          </p:nvPicPr>
          <p:blipFill>
            <a:blip r:embed="rId3"/>
            <a:srcRect/>
            <a:stretch>
              <a:fillRect/>
            </a:stretch>
          </p:blipFill>
          <p:spPr bwMode="auto">
            <a:xfrm>
              <a:off x="5334000" y="4362469"/>
              <a:ext cx="3362325" cy="1781175"/>
            </a:xfrm>
            <a:prstGeom prst="rect">
              <a:avLst/>
            </a:prstGeom>
            <a:noFill/>
            <a:ln w="9525">
              <a:noFill/>
              <a:miter lim="800000"/>
              <a:headEnd/>
              <a:tailEnd/>
            </a:ln>
            <a:effectLst/>
          </p:spPr>
        </p:pic>
        <p:pic>
          <p:nvPicPr>
            <p:cNvPr id="10" name="Picture 9" descr="logic-and-operation.jpg"/>
            <p:cNvPicPr>
              <a:picLocks noChangeAspect="1"/>
            </p:cNvPicPr>
            <p:nvPr/>
          </p:nvPicPr>
          <p:blipFill>
            <a:blip r:embed="rId4"/>
            <a:stretch>
              <a:fillRect/>
            </a:stretch>
          </p:blipFill>
          <p:spPr>
            <a:xfrm>
              <a:off x="276225" y="4343400"/>
              <a:ext cx="3305175" cy="2271557"/>
            </a:xfrm>
            <a:prstGeom prst="rect">
              <a:avLst/>
            </a:prstGeom>
          </p:spPr>
        </p:pic>
        <p:sp>
          <p:nvSpPr>
            <p:cNvPr id="14" name="Right Arrow 13"/>
            <p:cNvSpPr/>
            <p:nvPr/>
          </p:nvSpPr>
          <p:spPr>
            <a:xfrm>
              <a:off x="3805238" y="5143512"/>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مجموعة 11"/>
          <p:cNvGrpSpPr/>
          <p:nvPr/>
        </p:nvGrpSpPr>
        <p:grpSpPr>
          <a:xfrm>
            <a:off x="431363" y="1905000"/>
            <a:ext cx="8045887" cy="1743075"/>
            <a:chOff x="431363" y="1905000"/>
            <a:chExt cx="8045887" cy="1743075"/>
          </a:xfrm>
        </p:grpSpPr>
        <p:pic>
          <p:nvPicPr>
            <p:cNvPr id="3075" name="Picture 3"/>
            <p:cNvPicPr>
              <a:picLocks noChangeAspect="1" noChangeArrowheads="1"/>
            </p:cNvPicPr>
            <p:nvPr/>
          </p:nvPicPr>
          <p:blipFill>
            <a:blip r:embed="rId5"/>
            <a:srcRect/>
            <a:stretch>
              <a:fillRect/>
            </a:stretch>
          </p:blipFill>
          <p:spPr bwMode="auto">
            <a:xfrm>
              <a:off x="5029200" y="2147886"/>
              <a:ext cx="3448050" cy="1066800"/>
            </a:xfrm>
            <a:prstGeom prst="rect">
              <a:avLst/>
            </a:prstGeom>
            <a:noFill/>
            <a:ln w="9525">
              <a:noFill/>
              <a:miter lim="800000"/>
              <a:headEnd/>
              <a:tailEnd/>
            </a:ln>
            <a:effectLst/>
          </p:spPr>
        </p:pic>
        <p:sp>
          <p:nvSpPr>
            <p:cNvPr id="13" name="Right Arrow 12"/>
            <p:cNvSpPr/>
            <p:nvPr/>
          </p:nvSpPr>
          <p:spPr>
            <a:xfrm>
              <a:off x="3962400" y="257174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6"/>
            <a:srcRect/>
            <a:stretch>
              <a:fillRect/>
            </a:stretch>
          </p:blipFill>
          <p:spPr bwMode="auto">
            <a:xfrm>
              <a:off x="431363" y="1905000"/>
              <a:ext cx="3454837" cy="174307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rPr>
              <a:t>Ex:9.3  Create LDs for the following circuits (cont.) :</a:t>
            </a:r>
            <a:endParaRPr lang="en-US" dirty="0"/>
          </a:p>
        </p:txBody>
      </p:sp>
      <p:sp>
        <p:nvSpPr>
          <p:cNvPr id="3" name="Content Placeholder 2"/>
          <p:cNvSpPr>
            <a:spLocks noGrp="1"/>
          </p:cNvSpPr>
          <p:nvPr>
            <p:ph idx="1"/>
          </p:nvPr>
        </p:nvSpPr>
        <p:spPr>
          <a:xfrm>
            <a:off x="857224" y="1714488"/>
            <a:ext cx="7772400" cy="4572000"/>
          </a:xfrm>
        </p:spPr>
        <p:txBody>
          <a:bodyPr>
            <a:normAutofit/>
          </a:bodyPr>
          <a:lstStyle/>
          <a:p>
            <a:pPr algn="l" rtl="0"/>
            <a:r>
              <a:rPr lang="en-US" sz="2400" dirty="0" smtClean="0"/>
              <a:t>(C) Not</a:t>
            </a:r>
            <a:endParaRPr lang="en-US" sz="2400" dirty="0"/>
          </a:p>
        </p:txBody>
      </p:sp>
      <p:grpSp>
        <p:nvGrpSpPr>
          <p:cNvPr id="8" name="مجموعة 7"/>
          <p:cNvGrpSpPr/>
          <p:nvPr/>
        </p:nvGrpSpPr>
        <p:grpSpPr>
          <a:xfrm>
            <a:off x="527319" y="2095512"/>
            <a:ext cx="8130910" cy="3048000"/>
            <a:chOff x="527319" y="2095512"/>
            <a:chExt cx="8130910" cy="3048000"/>
          </a:xfrm>
        </p:grpSpPr>
        <p:pic>
          <p:nvPicPr>
            <p:cNvPr id="4099" name="Picture 3"/>
            <p:cNvPicPr>
              <a:picLocks noChangeAspect="1" noChangeArrowheads="1"/>
            </p:cNvPicPr>
            <p:nvPr/>
          </p:nvPicPr>
          <p:blipFill>
            <a:blip r:embed="rId2"/>
            <a:srcRect/>
            <a:stretch>
              <a:fillRect/>
            </a:stretch>
          </p:blipFill>
          <p:spPr bwMode="auto">
            <a:xfrm>
              <a:off x="5143504" y="2757495"/>
              <a:ext cx="3514725" cy="1743075"/>
            </a:xfrm>
            <a:prstGeom prst="rect">
              <a:avLst/>
            </a:prstGeom>
            <a:noFill/>
            <a:ln w="9525">
              <a:noFill/>
              <a:miter lim="800000"/>
              <a:headEnd/>
              <a:tailEnd/>
            </a:ln>
            <a:effectLst/>
          </p:spPr>
        </p:pic>
        <p:pic>
          <p:nvPicPr>
            <p:cNvPr id="6" name="Picture 5" descr="logic-and-operation.GIF"/>
            <p:cNvPicPr>
              <a:picLocks noChangeAspect="1"/>
            </p:cNvPicPr>
            <p:nvPr/>
          </p:nvPicPr>
          <p:blipFill>
            <a:blip r:embed="rId3"/>
            <a:stretch>
              <a:fillRect/>
            </a:stretch>
          </p:blipFill>
          <p:spPr>
            <a:xfrm>
              <a:off x="527319" y="2095512"/>
              <a:ext cx="3892281" cy="3048000"/>
            </a:xfrm>
            <a:prstGeom prst="rect">
              <a:avLst/>
            </a:prstGeom>
          </p:spPr>
        </p:pic>
        <p:sp>
          <p:nvSpPr>
            <p:cNvPr id="7" name="Right Arrow 6"/>
            <p:cNvSpPr/>
            <p:nvPr/>
          </p:nvSpPr>
          <p:spPr>
            <a:xfrm>
              <a:off x="4019552" y="3257552"/>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414"/>
            <a:ext cx="8229600" cy="785834"/>
          </a:xfrm>
        </p:spPr>
        <p:txBody>
          <a:bodyPr>
            <a:normAutofit/>
          </a:bodyPr>
          <a:lstStyle/>
          <a:p>
            <a:pPr algn="l"/>
            <a:r>
              <a:rPr lang="en-US" sz="3600" b="1" dirty="0" smtClean="0">
                <a:solidFill>
                  <a:schemeClr val="accent2">
                    <a:lumMod val="50000"/>
                  </a:schemeClr>
                </a:solidFill>
              </a:rPr>
              <a:t>LD, Ex:9.5 </a:t>
            </a:r>
            <a:endParaRPr lang="en-US" sz="3600" dirty="0">
              <a:solidFill>
                <a:schemeClr val="accent2">
                  <a:lumMod val="50000"/>
                </a:schemeClr>
              </a:solidFill>
            </a:endParaRPr>
          </a:p>
        </p:txBody>
      </p:sp>
      <p:sp>
        <p:nvSpPr>
          <p:cNvPr id="3" name="Content Placeholder 2"/>
          <p:cNvSpPr>
            <a:spLocks noGrp="1"/>
          </p:cNvSpPr>
          <p:nvPr>
            <p:ph idx="1"/>
          </p:nvPr>
        </p:nvSpPr>
        <p:spPr>
          <a:xfrm>
            <a:off x="0" y="785794"/>
            <a:ext cx="9144000" cy="6096000"/>
          </a:xfrm>
        </p:spPr>
        <p:txBody>
          <a:bodyPr>
            <a:normAutofit/>
          </a:bodyPr>
          <a:lstStyle/>
          <a:p>
            <a:pPr algn="l" rtl="0"/>
            <a:r>
              <a:rPr lang="en-US" sz="2400" dirty="0" smtClean="0"/>
              <a:t>Control Relay used for ON/OFF actuation of a powered device at a remote location, in addition to defining alternative decisions in logic control.</a:t>
            </a:r>
            <a:endParaRPr lang="en-US" sz="2400" dirty="0"/>
          </a:p>
        </p:txBody>
      </p:sp>
      <p:sp>
        <p:nvSpPr>
          <p:cNvPr id="18" name="TextBox 17"/>
          <p:cNvSpPr txBox="1"/>
          <p:nvPr/>
        </p:nvSpPr>
        <p:spPr>
          <a:xfrm>
            <a:off x="228600" y="2395478"/>
            <a:ext cx="2590800" cy="2585323"/>
          </a:xfrm>
          <a:prstGeom prst="rect">
            <a:avLst/>
          </a:prstGeom>
          <a:noFill/>
        </p:spPr>
        <p:txBody>
          <a:bodyPr wrap="square" rtlCol="0">
            <a:spAutoFit/>
          </a:bodyPr>
          <a:lstStyle/>
          <a:p>
            <a:pPr algn="l" rtl="0"/>
            <a:r>
              <a:rPr lang="en-US" b="1" dirty="0" smtClean="0"/>
              <a:t>Control switch </a:t>
            </a:r>
            <a:r>
              <a:rPr lang="en-US" dirty="0" smtClean="0"/>
              <a:t>:</a:t>
            </a:r>
          </a:p>
          <a:p>
            <a:pPr algn="l" rtl="0"/>
            <a:endParaRPr lang="en-US" dirty="0" smtClean="0"/>
          </a:p>
          <a:p>
            <a:pPr algn="l" rtl="0"/>
            <a:r>
              <a:rPr lang="en-US" u="sng" dirty="0" smtClean="0"/>
              <a:t>Open</a:t>
            </a:r>
            <a:r>
              <a:rPr lang="en-US" dirty="0" smtClean="0"/>
              <a:t>:  relay is de-energized </a:t>
            </a:r>
            <a:r>
              <a:rPr lang="en-US" dirty="0" smtClean="0">
                <a:latin typeface="Century Schoolbook"/>
              </a:rPr>
              <a:t>→</a:t>
            </a:r>
            <a:r>
              <a:rPr lang="en-US" dirty="0" smtClean="0"/>
              <a:t>load Y1 is connected.</a:t>
            </a:r>
          </a:p>
          <a:p>
            <a:pPr algn="l" rtl="0"/>
            <a:endParaRPr lang="en-US" dirty="0" smtClean="0"/>
          </a:p>
          <a:p>
            <a:pPr algn="l" rtl="0"/>
            <a:r>
              <a:rPr lang="en-US" u="sng" dirty="0" smtClean="0"/>
              <a:t>Closed</a:t>
            </a:r>
            <a:r>
              <a:rPr lang="en-US" dirty="0" smtClean="0"/>
              <a:t>:  relay is energized   </a:t>
            </a:r>
          </a:p>
          <a:p>
            <a:pPr algn="l" rtl="0"/>
            <a:r>
              <a:rPr lang="en-US" dirty="0" smtClean="0">
                <a:latin typeface="Century Schoolbook"/>
              </a:rPr>
              <a:t>→</a:t>
            </a:r>
            <a:r>
              <a:rPr lang="en-US" dirty="0" smtClean="0"/>
              <a:t>C1 opens &amp; C2 closes</a:t>
            </a:r>
          </a:p>
          <a:p>
            <a:pPr algn="l" rtl="0"/>
            <a:r>
              <a:rPr lang="en-US" dirty="0" smtClean="0">
                <a:latin typeface="Century Schoolbook"/>
              </a:rPr>
              <a:t>→</a:t>
            </a:r>
            <a:r>
              <a:rPr lang="en-US" dirty="0" smtClean="0"/>
              <a:t>Y1 shuts off &amp; Y2 turns on</a:t>
            </a:r>
          </a:p>
          <a:p>
            <a:pPr algn="l" rtl="0"/>
            <a:endParaRPr lang="en-US" dirty="0"/>
          </a:p>
        </p:txBody>
      </p:sp>
      <p:pic>
        <p:nvPicPr>
          <p:cNvPr id="3079" name="Picture 7"/>
          <p:cNvPicPr>
            <a:picLocks noChangeAspect="1" noChangeArrowheads="1"/>
          </p:cNvPicPr>
          <p:nvPr/>
        </p:nvPicPr>
        <p:blipFill>
          <a:blip r:embed="rId2"/>
          <a:srcRect/>
          <a:stretch>
            <a:fillRect/>
          </a:stretch>
        </p:blipFill>
        <p:spPr bwMode="auto">
          <a:xfrm>
            <a:off x="2743200" y="2277110"/>
            <a:ext cx="3581400" cy="3790315"/>
          </a:xfrm>
          <a:prstGeom prst="rect">
            <a:avLst/>
          </a:prstGeom>
          <a:noFill/>
          <a:ln w="9525">
            <a:noFill/>
            <a:miter lim="800000"/>
            <a:headEnd/>
            <a:tailEnd/>
          </a:ln>
          <a:effectLst/>
        </p:spPr>
      </p:pic>
      <p:sp>
        <p:nvSpPr>
          <p:cNvPr id="30" name="TextBox 29"/>
          <p:cNvSpPr txBox="1"/>
          <p:nvPr/>
        </p:nvSpPr>
        <p:spPr>
          <a:xfrm>
            <a:off x="3962400" y="2895600"/>
            <a:ext cx="762000" cy="646331"/>
          </a:xfrm>
          <a:prstGeom prst="rect">
            <a:avLst/>
          </a:prstGeom>
          <a:noFill/>
        </p:spPr>
        <p:txBody>
          <a:bodyPr wrap="square" rtlCol="0">
            <a:spAutoFit/>
          </a:bodyPr>
          <a:lstStyle/>
          <a:p>
            <a:r>
              <a:rPr lang="en-US" dirty="0" smtClean="0"/>
              <a:t>rung</a:t>
            </a:r>
          </a:p>
          <a:p>
            <a:endParaRPr lang="en-US" dirty="0"/>
          </a:p>
        </p:txBody>
      </p:sp>
      <p:cxnSp>
        <p:nvCxnSpPr>
          <p:cNvPr id="32" name="Straight Arrow Connector 31"/>
          <p:cNvCxnSpPr/>
          <p:nvPr/>
        </p:nvCxnSpPr>
        <p:spPr>
          <a:xfrm>
            <a:off x="2000232" y="2643182"/>
            <a:ext cx="1500198"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10800000" flipV="1">
            <a:off x="5715000" y="2286000"/>
            <a:ext cx="10668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6705600" y="1981200"/>
            <a:ext cx="2057400" cy="1200329"/>
          </a:xfrm>
          <a:prstGeom prst="rect">
            <a:avLst/>
          </a:prstGeom>
          <a:noFill/>
        </p:spPr>
        <p:txBody>
          <a:bodyPr wrap="square" rtlCol="0">
            <a:spAutoFit/>
          </a:bodyPr>
          <a:lstStyle/>
          <a:p>
            <a:r>
              <a:rPr lang="en-US" dirty="0" smtClean="0"/>
              <a:t>Relay(control relay)</a:t>
            </a:r>
          </a:p>
          <a:p>
            <a:r>
              <a:rPr lang="en-US" dirty="0" smtClean="0"/>
              <a:t>ON/OFF operation</a:t>
            </a:r>
          </a:p>
          <a:p>
            <a:endParaRPr lang="en-US" dirty="0" smtClean="0"/>
          </a:p>
          <a:p>
            <a:endParaRPr lang="en-US" dirty="0"/>
          </a:p>
        </p:txBody>
      </p:sp>
      <p:cxnSp>
        <p:nvCxnSpPr>
          <p:cNvPr id="49" name="Straight Arrow Connector 48"/>
          <p:cNvCxnSpPr/>
          <p:nvPr/>
        </p:nvCxnSpPr>
        <p:spPr>
          <a:xfrm rot="10800000" flipV="1">
            <a:off x="5562600" y="3505200"/>
            <a:ext cx="14478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a:off x="5410202" y="3581400"/>
            <a:ext cx="1752598" cy="1600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7010400" y="2971800"/>
            <a:ext cx="1524000" cy="646331"/>
          </a:xfrm>
          <a:prstGeom prst="rect">
            <a:avLst/>
          </a:prstGeom>
          <a:noFill/>
        </p:spPr>
        <p:txBody>
          <a:bodyPr wrap="square" rtlCol="0">
            <a:spAutoFit/>
          </a:bodyPr>
          <a:lstStyle/>
          <a:p>
            <a:pPr algn="l" rtl="0"/>
            <a:r>
              <a:rPr lang="en-US" dirty="0" smtClean="0"/>
              <a:t> Tow motor (loads)</a:t>
            </a:r>
            <a:endParaRPr lang="en-US" dirty="0"/>
          </a:p>
        </p:txBody>
      </p:sp>
      <p:sp>
        <p:nvSpPr>
          <p:cNvPr id="59" name="TextBox 58"/>
          <p:cNvSpPr txBox="1"/>
          <p:nvPr/>
        </p:nvSpPr>
        <p:spPr>
          <a:xfrm>
            <a:off x="6477000" y="4114800"/>
            <a:ext cx="2590800" cy="923330"/>
          </a:xfrm>
          <a:prstGeom prst="rect">
            <a:avLst/>
          </a:prstGeom>
          <a:noFill/>
        </p:spPr>
        <p:txBody>
          <a:bodyPr wrap="square" rtlCol="0">
            <a:spAutoFit/>
          </a:bodyPr>
          <a:lstStyle/>
          <a:p>
            <a:pPr algn="l" rtl="0"/>
            <a:r>
              <a:rPr lang="en-US" dirty="0" smtClean="0"/>
              <a:t>C  has two logic function:</a:t>
            </a:r>
          </a:p>
          <a:p>
            <a:pPr lvl="1" algn="l" rtl="0">
              <a:buFont typeface="Arial" pitchFamily="34" charset="0"/>
              <a:buChar char="•"/>
            </a:pPr>
            <a:r>
              <a:rPr lang="en-US" dirty="0" smtClean="0"/>
              <a:t>Opens C1</a:t>
            </a:r>
          </a:p>
          <a:p>
            <a:pPr lvl="1" algn="l" rtl="0">
              <a:buFont typeface="Arial" pitchFamily="34" charset="0"/>
              <a:buChar char="•"/>
            </a:pPr>
            <a:r>
              <a:rPr lang="en-US" dirty="0" smtClean="0"/>
              <a:t>Closed C2</a:t>
            </a:r>
            <a:endParaRPr lang="en-US" dirty="0"/>
          </a:p>
        </p:txBody>
      </p:sp>
      <p:sp>
        <p:nvSpPr>
          <p:cNvPr id="65" name="TextBox 64"/>
          <p:cNvSpPr txBox="1"/>
          <p:nvPr/>
        </p:nvSpPr>
        <p:spPr>
          <a:xfrm>
            <a:off x="6629400" y="5257800"/>
            <a:ext cx="1905000" cy="646331"/>
          </a:xfrm>
          <a:prstGeom prst="rect">
            <a:avLst/>
          </a:prstGeom>
          <a:noFill/>
        </p:spPr>
        <p:txBody>
          <a:bodyPr wrap="square" rtlCol="0">
            <a:spAutoFit/>
          </a:bodyPr>
          <a:lstStyle/>
          <a:p>
            <a:pPr algn="l" rtl="0"/>
            <a:r>
              <a:rPr lang="en-US" dirty="0" smtClean="0"/>
              <a:t>C  is used as both input &amp; output!</a:t>
            </a:r>
            <a:endParaRPr lang="en-US" dirty="0"/>
          </a:p>
        </p:txBody>
      </p:sp>
      <p:sp>
        <p:nvSpPr>
          <p:cNvPr id="66" name="TextBox 65"/>
          <p:cNvSpPr txBox="1"/>
          <p:nvPr/>
        </p:nvSpPr>
        <p:spPr>
          <a:xfrm>
            <a:off x="304800" y="5257800"/>
            <a:ext cx="2133600" cy="646331"/>
          </a:xfrm>
          <a:prstGeom prst="rect">
            <a:avLst/>
          </a:prstGeom>
          <a:noFill/>
        </p:spPr>
        <p:txBody>
          <a:bodyPr wrap="square" rtlCol="0">
            <a:spAutoFit/>
          </a:bodyPr>
          <a:lstStyle/>
          <a:p>
            <a:pPr algn="l" rtl="0"/>
            <a:r>
              <a:rPr lang="en-US" dirty="0" smtClean="0"/>
              <a:t>C1: normally closed</a:t>
            </a:r>
          </a:p>
          <a:p>
            <a:pPr algn="l" rtl="0"/>
            <a:r>
              <a:rPr lang="en-US" dirty="0" smtClean="0"/>
              <a:t>C2: normally open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7772400" cy="785810"/>
          </a:xfrm>
        </p:spPr>
        <p:txBody>
          <a:bodyPr>
            <a:normAutofit/>
          </a:bodyPr>
          <a:lstStyle/>
          <a:p>
            <a:pPr algn="l"/>
            <a:r>
              <a:rPr lang="en-US" sz="2800" b="1" dirty="0" smtClean="0">
                <a:solidFill>
                  <a:schemeClr val="accent2">
                    <a:lumMod val="50000"/>
                  </a:schemeClr>
                </a:solidFill>
              </a:rPr>
              <a:t>9.3  Programmable Logic Controllers(PLCs)</a:t>
            </a:r>
            <a:endParaRPr lang="en-US" sz="2800" b="1" dirty="0">
              <a:solidFill>
                <a:schemeClr val="accent2">
                  <a:lumMod val="50000"/>
                </a:schemeClr>
              </a:solidFill>
            </a:endParaRPr>
          </a:p>
        </p:txBody>
      </p:sp>
      <p:sp>
        <p:nvSpPr>
          <p:cNvPr id="3" name="Content Placeholder 2"/>
          <p:cNvSpPr>
            <a:spLocks noGrp="1"/>
          </p:cNvSpPr>
          <p:nvPr>
            <p:ph idx="1"/>
          </p:nvPr>
        </p:nvSpPr>
        <p:spPr>
          <a:xfrm>
            <a:off x="357158" y="1142984"/>
            <a:ext cx="8405842" cy="5272110"/>
          </a:xfrm>
        </p:spPr>
        <p:txBody>
          <a:bodyPr>
            <a:normAutofit lnSpcReduction="10000"/>
          </a:bodyPr>
          <a:lstStyle/>
          <a:p>
            <a:pPr algn="just" rtl="0"/>
            <a:r>
              <a:rPr lang="en-US" sz="2400" dirty="0" smtClean="0"/>
              <a:t>A PLC is a microcomputer-based controller that uses </a:t>
            </a:r>
            <a:r>
              <a:rPr lang="en-US" sz="2400" dirty="0" smtClean="0"/>
              <a:t>stored </a:t>
            </a:r>
            <a:r>
              <a:rPr lang="en-US" sz="2400" dirty="0" smtClean="0"/>
              <a:t>instructions to implement logic and sequencing functions</a:t>
            </a:r>
            <a:r>
              <a:rPr lang="en-US" dirty="0" smtClean="0"/>
              <a:t>.</a:t>
            </a:r>
          </a:p>
          <a:p>
            <a:pPr algn="just" rtl="0">
              <a:buNone/>
            </a:pPr>
            <a:endParaRPr lang="en-US" dirty="0" smtClean="0"/>
          </a:p>
          <a:p>
            <a:pPr algn="just" rtl="0"/>
            <a:r>
              <a:rPr lang="en-US" sz="2400" dirty="0" smtClean="0"/>
              <a:t> It does so through digital or analog I/O modules.</a:t>
            </a:r>
          </a:p>
          <a:p>
            <a:pPr algn="just" rtl="0"/>
            <a:endParaRPr lang="en-US" sz="2400" dirty="0" smtClean="0"/>
          </a:p>
          <a:p>
            <a:pPr algn="just" rtl="0"/>
            <a:r>
              <a:rPr lang="en-US" sz="2400" dirty="0" smtClean="0"/>
              <a:t>Its purpose is to control machines &amp; processes.</a:t>
            </a:r>
          </a:p>
          <a:p>
            <a:pPr algn="just" rtl="0"/>
            <a:endParaRPr lang="en-US" sz="2400" dirty="0" smtClean="0"/>
          </a:p>
          <a:p>
            <a:pPr algn="just" rtl="0"/>
            <a:r>
              <a:rPr lang="en-US" sz="2400" dirty="0" smtClean="0"/>
              <a:t>It is used both in process &amp; discrete industries.</a:t>
            </a:r>
          </a:p>
          <a:p>
            <a:pPr algn="just" rtl="0">
              <a:buNone/>
            </a:pPr>
            <a:endParaRPr lang="en-US" sz="2400" dirty="0" smtClean="0"/>
          </a:p>
          <a:p>
            <a:pPr algn="just" rtl="0"/>
            <a:r>
              <a:rPr lang="en-US" sz="2400" dirty="0" smtClean="0"/>
              <a:t>It was introduced around 1970</a:t>
            </a:r>
            <a:r>
              <a:rPr lang="en-US" sz="2400" dirty="0" smtClean="0"/>
              <a:t>. Before that, </a:t>
            </a:r>
            <a:r>
              <a:rPr lang="en-US" sz="2400" dirty="0" smtClean="0"/>
              <a:t>hard-wired controllers were used.</a:t>
            </a:r>
          </a:p>
          <a:p>
            <a:pPr algn="just" rtl="0"/>
            <a:endParaRPr lang="en-US" sz="2400" dirty="0" smtClean="0"/>
          </a:p>
          <a:p>
            <a:pPr algn="just" rtl="0"/>
            <a:r>
              <a:rPr lang="en-US" sz="2400" dirty="0" smtClean="0"/>
              <a:t>PLC is more productive &amp; reliable than hard-wired controllers.</a:t>
            </a:r>
          </a:p>
          <a:p>
            <a:pPr algn="just" rtl="0"/>
            <a:endParaRPr lang="en-US" sz="2400" dirty="0" smtClean="0"/>
          </a:p>
          <a:p>
            <a:pPr algn="just" rtl="0"/>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14"/>
            <a:ext cx="8229600" cy="857272"/>
          </a:xfrm>
        </p:spPr>
        <p:txBody>
          <a:bodyPr>
            <a:normAutofit/>
          </a:bodyPr>
          <a:lstStyle/>
          <a:p>
            <a:pPr algn="l"/>
            <a:r>
              <a:rPr lang="en-US" sz="2800" b="1" dirty="0" smtClean="0">
                <a:solidFill>
                  <a:schemeClr val="accent2">
                    <a:lumMod val="50000"/>
                  </a:schemeClr>
                </a:solidFill>
              </a:rPr>
              <a:t>Advantages of PLCs (over hard-wired controllers):</a:t>
            </a:r>
            <a:endParaRPr lang="en-US" sz="2800" b="1" dirty="0">
              <a:solidFill>
                <a:schemeClr val="accent2">
                  <a:lumMod val="50000"/>
                </a:schemeClr>
              </a:solidFill>
            </a:endParaRPr>
          </a:p>
        </p:txBody>
      </p:sp>
      <p:sp>
        <p:nvSpPr>
          <p:cNvPr id="3" name="Content Placeholder 2"/>
          <p:cNvSpPr>
            <a:spLocks noGrp="1"/>
          </p:cNvSpPr>
          <p:nvPr>
            <p:ph idx="1"/>
          </p:nvPr>
        </p:nvSpPr>
        <p:spPr>
          <a:xfrm>
            <a:off x="228600" y="1066800"/>
            <a:ext cx="8686800" cy="5486400"/>
          </a:xfrm>
        </p:spPr>
        <p:txBody>
          <a:bodyPr>
            <a:normAutofit/>
          </a:bodyPr>
          <a:lstStyle/>
          <a:p>
            <a:pPr algn="just" rtl="0">
              <a:buNone/>
            </a:pPr>
            <a:r>
              <a:rPr lang="en-US" sz="2400" dirty="0" smtClean="0"/>
              <a:t>1- Programming the PLC is easier than wiring the relay control panel.</a:t>
            </a:r>
          </a:p>
          <a:p>
            <a:pPr algn="just" rtl="0">
              <a:buNone/>
            </a:pPr>
            <a:endParaRPr lang="en-US" sz="2400" dirty="0" smtClean="0"/>
          </a:p>
          <a:p>
            <a:pPr algn="just" rtl="0">
              <a:buNone/>
            </a:pPr>
            <a:r>
              <a:rPr lang="en-US" sz="2400" dirty="0" smtClean="0"/>
              <a:t>2- </a:t>
            </a:r>
            <a:r>
              <a:rPr lang="en-US" sz="2400" dirty="0" smtClean="0"/>
              <a:t>PLC </a:t>
            </a:r>
            <a:r>
              <a:rPr lang="en-US" sz="2400" dirty="0" smtClean="0"/>
              <a:t>can be reprogrammed, whereas hard-wired controls  must be rewired or scrapped.</a:t>
            </a:r>
          </a:p>
          <a:p>
            <a:pPr algn="just" rtl="0">
              <a:buNone/>
            </a:pPr>
            <a:endParaRPr lang="en-US" sz="2400" dirty="0" smtClean="0"/>
          </a:p>
          <a:p>
            <a:pPr algn="just" rtl="0">
              <a:buNone/>
            </a:pPr>
            <a:r>
              <a:rPr lang="en-US" sz="2400" dirty="0" smtClean="0"/>
              <a:t>3- PLCs take less floor space.</a:t>
            </a:r>
          </a:p>
          <a:p>
            <a:pPr algn="just" rtl="0">
              <a:buNone/>
            </a:pPr>
            <a:endParaRPr lang="en-US" sz="2400" dirty="0" smtClean="0"/>
          </a:p>
          <a:p>
            <a:pPr algn="just" rtl="0">
              <a:buNone/>
            </a:pPr>
            <a:r>
              <a:rPr lang="en-US" sz="2400" dirty="0" smtClean="0"/>
              <a:t>4- Greater </a:t>
            </a:r>
            <a:r>
              <a:rPr lang="en-US" sz="2400" dirty="0" smtClean="0"/>
              <a:t>reliability &amp; easier maintenance.</a:t>
            </a:r>
          </a:p>
          <a:p>
            <a:pPr algn="just" rtl="0">
              <a:buNone/>
            </a:pPr>
            <a:endParaRPr lang="en-US" sz="2400" dirty="0" smtClean="0"/>
          </a:p>
          <a:p>
            <a:pPr algn="just" rtl="0">
              <a:buNone/>
            </a:pPr>
            <a:r>
              <a:rPr lang="en-US" sz="2400" dirty="0" smtClean="0"/>
              <a:t>5- Easier </a:t>
            </a:r>
            <a:r>
              <a:rPr lang="en-US" sz="2400" dirty="0" smtClean="0"/>
              <a:t>to connect to computers.</a:t>
            </a:r>
          </a:p>
          <a:p>
            <a:pPr algn="just" rtl="0">
              <a:buNone/>
            </a:pPr>
            <a:endParaRPr lang="en-US" sz="2400" dirty="0" smtClean="0"/>
          </a:p>
          <a:p>
            <a:pPr algn="just" rtl="0">
              <a:buNone/>
            </a:pPr>
            <a:r>
              <a:rPr lang="en-US" sz="2400" dirty="0" smtClean="0"/>
              <a:t>6- Can perform a greater variety of control functions.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7772400" cy="714396"/>
          </a:xfrm>
        </p:spPr>
        <p:txBody>
          <a:bodyPr>
            <a:normAutofit/>
          </a:bodyPr>
          <a:lstStyle/>
          <a:p>
            <a:pPr algn="l"/>
            <a:r>
              <a:rPr lang="en-US" sz="3200" b="1" dirty="0" smtClean="0">
                <a:solidFill>
                  <a:schemeClr val="accent2">
                    <a:lumMod val="50000"/>
                  </a:schemeClr>
                </a:solidFill>
              </a:rPr>
              <a:t>9.3.1   Components of the PLC</a:t>
            </a:r>
            <a:endParaRPr lang="en-US" sz="3200" dirty="0">
              <a:solidFill>
                <a:schemeClr val="accent2">
                  <a:lumMod val="50000"/>
                </a:schemeClr>
              </a:solidFill>
            </a:endParaRPr>
          </a:p>
        </p:txBody>
      </p:sp>
      <p:pic>
        <p:nvPicPr>
          <p:cNvPr id="5123" name="Picture 3"/>
          <p:cNvPicPr>
            <a:picLocks noChangeAspect="1" noChangeArrowheads="1"/>
          </p:cNvPicPr>
          <p:nvPr/>
        </p:nvPicPr>
        <p:blipFill>
          <a:blip r:embed="rId2"/>
          <a:srcRect/>
          <a:stretch>
            <a:fillRect/>
          </a:stretch>
        </p:blipFill>
        <p:spPr bwMode="auto">
          <a:xfrm>
            <a:off x="357158" y="1071546"/>
            <a:ext cx="7643866" cy="5322233"/>
          </a:xfrm>
          <a:prstGeom prst="rect">
            <a:avLst/>
          </a:prstGeom>
          <a:noFill/>
          <a:ln w="9525">
            <a:noFill/>
            <a:miter lim="800000"/>
            <a:headEnd/>
            <a:tailEnd/>
          </a:ln>
          <a:effectLst/>
        </p:spPr>
      </p:pic>
      <p:cxnSp>
        <p:nvCxnSpPr>
          <p:cNvPr id="8" name="Straight Arrow Connector 7"/>
          <p:cNvCxnSpPr/>
          <p:nvPr/>
        </p:nvCxnSpPr>
        <p:spPr>
          <a:xfrm flipV="1">
            <a:off x="6286512" y="2057400"/>
            <a:ext cx="723888" cy="4429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786578" y="838200"/>
            <a:ext cx="2286000" cy="1200329"/>
          </a:xfrm>
          <a:prstGeom prst="rect">
            <a:avLst/>
          </a:prstGeom>
          <a:noFill/>
        </p:spPr>
        <p:txBody>
          <a:bodyPr wrap="square" rtlCol="0">
            <a:spAutoFit/>
          </a:bodyPr>
          <a:lstStyle/>
          <a:p>
            <a:pPr algn="l" rtl="0"/>
            <a:r>
              <a:rPr lang="en-US" b="1" dirty="0" smtClean="0"/>
              <a:t>Housing cabinet design for industrial environment (electrical noise)</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66818"/>
            <a:ext cx="8715436" cy="5334016"/>
          </a:xfrm>
        </p:spPr>
        <p:txBody>
          <a:bodyPr>
            <a:normAutofit/>
          </a:bodyPr>
          <a:lstStyle/>
          <a:p>
            <a:pPr algn="l" rtl="0"/>
            <a:r>
              <a:rPr lang="en-US" sz="2400" b="1" u="sng" dirty="0" smtClean="0"/>
              <a:t>Processor</a:t>
            </a:r>
            <a:r>
              <a:rPr lang="en-US" sz="2400" dirty="0" smtClean="0"/>
              <a:t>:  </a:t>
            </a:r>
          </a:p>
          <a:p>
            <a:pPr algn="l" rtl="0">
              <a:buNone/>
            </a:pPr>
            <a:r>
              <a:rPr lang="en-US" sz="2400" dirty="0" smtClean="0"/>
              <a:t>     It  is the CPU of the PLC. It consists of one or more microprocessors.</a:t>
            </a:r>
          </a:p>
          <a:p>
            <a:pPr algn="l" rtl="0">
              <a:buNone/>
            </a:pPr>
            <a:endParaRPr lang="en-US" sz="2400" dirty="0" smtClean="0"/>
          </a:p>
          <a:p>
            <a:pPr algn="l" rtl="0"/>
            <a:r>
              <a:rPr lang="en-US" sz="2400" b="1" u="sng" dirty="0" smtClean="0"/>
              <a:t>Memory unit</a:t>
            </a:r>
            <a:r>
              <a:rPr lang="en-US" sz="2400" u="sng" dirty="0" smtClean="0"/>
              <a:t> </a:t>
            </a:r>
            <a:r>
              <a:rPr lang="en-US" sz="2400" dirty="0" smtClean="0"/>
              <a:t>: </a:t>
            </a:r>
          </a:p>
          <a:p>
            <a:pPr algn="just" rtl="0">
              <a:buNone/>
            </a:pPr>
            <a:r>
              <a:rPr lang="en-US" sz="2400" dirty="0" smtClean="0"/>
              <a:t>    (AKA user or application memory)  It contains the programs of logic , sequencing,  &amp;  I/O operations . The operating system memory is stored in the processor. The operating system is entered by the PLC manufacturer and Cannot be altered by the user.</a:t>
            </a:r>
          </a:p>
          <a:p>
            <a:pPr lvl="1" algn="l" rtl="0">
              <a:buNone/>
            </a:pPr>
            <a:endParaRPr lang="en-US" sz="2000" b="1" dirty="0" smtClean="0"/>
          </a:p>
          <a:p>
            <a:pPr algn="l" rtl="0"/>
            <a:r>
              <a:rPr lang="en-US" sz="2400" b="1" u="sng" dirty="0" smtClean="0"/>
              <a:t>The Power Supply </a:t>
            </a:r>
            <a:r>
              <a:rPr lang="en-US" sz="2400" dirty="0" smtClean="0"/>
              <a:t>:</a:t>
            </a:r>
          </a:p>
          <a:p>
            <a:pPr algn="just" rtl="0">
              <a:buNone/>
            </a:pPr>
            <a:r>
              <a:rPr lang="en-US" sz="2400" dirty="0" smtClean="0"/>
              <a:t>    converts the AC voltage into smaller DC voltage . The power supply  often includes battery backup that switches on automatically in case of power outage.</a:t>
            </a:r>
          </a:p>
        </p:txBody>
      </p:sp>
      <p:sp>
        <p:nvSpPr>
          <p:cNvPr id="4" name="Rectangle 3"/>
          <p:cNvSpPr/>
          <p:nvPr/>
        </p:nvSpPr>
        <p:spPr>
          <a:xfrm>
            <a:off x="2533562" y="262574"/>
            <a:ext cx="3752950" cy="523220"/>
          </a:xfrm>
          <a:prstGeom prst="rect">
            <a:avLst/>
          </a:prstGeom>
        </p:spPr>
        <p:txBody>
          <a:bodyPr wrap="none">
            <a:spAutoFit/>
          </a:bodyPr>
          <a:lstStyle/>
          <a:p>
            <a:r>
              <a:rPr lang="en-US" sz="2800" b="1" dirty="0" smtClean="0">
                <a:solidFill>
                  <a:schemeClr val="accent2">
                    <a:lumMod val="50000"/>
                  </a:schemeClr>
                </a:solidFill>
              </a:rPr>
              <a:t>Components of the PLC</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algn="just" rtl="0"/>
            <a:r>
              <a:rPr lang="en-US" sz="2400" dirty="0" smtClean="0"/>
              <a:t>Discrete process control is divided into two categories: </a:t>
            </a:r>
            <a:br>
              <a:rPr lang="en-US" sz="2400" dirty="0" smtClean="0"/>
            </a:br>
            <a:endParaRPr lang="en-US" sz="2400" dirty="0" smtClean="0"/>
          </a:p>
          <a:p>
            <a:pPr algn="just" rtl="0">
              <a:buNone/>
            </a:pPr>
            <a:r>
              <a:rPr lang="en-US" sz="1800" dirty="0" smtClean="0"/>
              <a:t>	AKA switching systems </a:t>
            </a:r>
          </a:p>
          <a:p>
            <a:pPr algn="just" rtl="0">
              <a:buNone/>
            </a:pPr>
            <a:r>
              <a:rPr lang="en-US" sz="2400" dirty="0" smtClean="0"/>
              <a:t/>
            </a:r>
            <a:br>
              <a:rPr lang="en-US" sz="2400" dirty="0" smtClean="0"/>
            </a:br>
            <a:r>
              <a:rPr lang="en-US" sz="2400" dirty="0" smtClean="0"/>
              <a:t>1- Logic control : concerned with event – driven changes</a:t>
            </a:r>
          </a:p>
          <a:p>
            <a:pPr algn="just" rtl="0">
              <a:buNone/>
            </a:pPr>
            <a:r>
              <a:rPr lang="en-US" sz="2400" dirty="0" smtClean="0"/>
              <a:t> </a:t>
            </a:r>
            <a:br>
              <a:rPr lang="en-US" sz="2400" dirty="0" smtClean="0"/>
            </a:br>
            <a:r>
              <a:rPr lang="en-US" sz="2400" dirty="0" smtClean="0"/>
              <a:t>2- Sequencing : concerned with time – driven changes </a:t>
            </a:r>
          </a:p>
          <a:p>
            <a:pPr algn="just" rtl="0"/>
            <a:endParaRPr lang="ar-JO" sz="2400" dirty="0"/>
          </a:p>
        </p:txBody>
      </p:sp>
      <p:sp>
        <p:nvSpPr>
          <p:cNvPr id="4" name="Right Brace 4"/>
          <p:cNvSpPr/>
          <p:nvPr/>
        </p:nvSpPr>
        <p:spPr>
          <a:xfrm>
            <a:off x="1857356" y="1500182"/>
            <a:ext cx="426719" cy="1143000"/>
          </a:xfrm>
          <a:prstGeom prst="rightBrace">
            <a:avLst>
              <a:gd name="adj1" fmla="val 8333"/>
              <a:gd name="adj2" fmla="val 48841"/>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4"/>
          <p:cNvSpPr/>
          <p:nvPr/>
        </p:nvSpPr>
        <p:spPr>
          <a:xfrm>
            <a:off x="772003" y="428604"/>
            <a:ext cx="4514377" cy="523220"/>
          </a:xfrm>
          <a:prstGeom prst="rect">
            <a:avLst/>
          </a:prstGeom>
        </p:spPr>
        <p:txBody>
          <a:bodyPr wrap="none">
            <a:spAutoFit/>
          </a:bodyPr>
          <a:lstStyle/>
          <a:p>
            <a:r>
              <a:rPr lang="en-US" sz="2800" b="1" dirty="0" smtClean="0">
                <a:solidFill>
                  <a:schemeClr val="accent2">
                    <a:lumMod val="50000"/>
                  </a:schemeClr>
                </a:solidFill>
              </a:rPr>
              <a:t>9.1  Discrete Process Control</a:t>
            </a:r>
            <a:endParaRPr lang="en-U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66796"/>
            <a:ext cx="8305800" cy="5562600"/>
          </a:xfrm>
        </p:spPr>
        <p:txBody>
          <a:bodyPr>
            <a:normAutofit/>
          </a:bodyPr>
          <a:lstStyle/>
          <a:p>
            <a:pPr algn="l" rtl="0"/>
            <a:r>
              <a:rPr lang="en-US" sz="2400" b="1" u="sng" dirty="0" smtClean="0"/>
              <a:t>The input/output module </a:t>
            </a:r>
            <a:r>
              <a:rPr lang="en-US" sz="2400" dirty="0" smtClean="0"/>
              <a:t>: </a:t>
            </a:r>
          </a:p>
          <a:p>
            <a:pPr algn="l" rtl="0">
              <a:buNone/>
            </a:pPr>
            <a:endParaRPr lang="en-US" sz="2400" dirty="0" smtClean="0"/>
          </a:p>
          <a:p>
            <a:pPr lvl="1" algn="just" rtl="0">
              <a:buFont typeface="Wingdings" pitchFamily="2" charset="2"/>
              <a:buChar char="Ø"/>
            </a:pPr>
            <a:r>
              <a:rPr lang="en-US" sz="2200" dirty="0" smtClean="0"/>
              <a:t> </a:t>
            </a:r>
            <a:r>
              <a:rPr lang="en-US" dirty="0" smtClean="0"/>
              <a:t>Provides the connections to the industrial equipment or process that is to be controlled.</a:t>
            </a:r>
          </a:p>
          <a:p>
            <a:pPr algn="just" rtl="0"/>
            <a:endParaRPr lang="en-US" sz="2400" dirty="0" smtClean="0"/>
          </a:p>
          <a:p>
            <a:pPr lvl="1" algn="just" rtl="0">
              <a:buFont typeface="Wingdings" pitchFamily="2" charset="2"/>
              <a:buChar char="Ø"/>
            </a:pPr>
            <a:r>
              <a:rPr lang="en-US" dirty="0" smtClean="0"/>
              <a:t>Inputs include signals from limit switches ,push-buttons , sensors ,etc…</a:t>
            </a:r>
          </a:p>
          <a:p>
            <a:pPr algn="just" rtl="0"/>
            <a:endParaRPr lang="en-US" sz="2400" dirty="0"/>
          </a:p>
          <a:p>
            <a:pPr lvl="1" algn="just" rtl="0">
              <a:buFont typeface="Wingdings" pitchFamily="2" charset="2"/>
              <a:buChar char="Ø"/>
            </a:pPr>
            <a:r>
              <a:rPr lang="en-US" dirty="0" smtClean="0"/>
              <a:t>Outputs are ON/OFF signals to operate motors, valves , actuators , etc…</a:t>
            </a:r>
          </a:p>
          <a:p>
            <a:pPr algn="just" rtl="0"/>
            <a:endParaRPr lang="en-US" sz="2400" dirty="0" smtClean="0"/>
          </a:p>
          <a:p>
            <a:pPr lvl="1" algn="just" rtl="0">
              <a:buFont typeface="Wingdings" pitchFamily="2" charset="2"/>
              <a:buChar char="Ø"/>
            </a:pPr>
            <a:r>
              <a:rPr lang="en-US" dirty="0" smtClean="0"/>
              <a:t>Many PLCs are capable of accepting continuous signals from analog sensors and generating signals for analog actuators.</a:t>
            </a:r>
            <a:endParaRPr lang="en-US" dirty="0"/>
          </a:p>
        </p:txBody>
      </p:sp>
      <p:sp>
        <p:nvSpPr>
          <p:cNvPr id="4" name="Rectangle 3"/>
          <p:cNvSpPr/>
          <p:nvPr/>
        </p:nvSpPr>
        <p:spPr>
          <a:xfrm>
            <a:off x="2533562" y="142852"/>
            <a:ext cx="3752950" cy="523220"/>
          </a:xfrm>
          <a:prstGeom prst="rect">
            <a:avLst/>
          </a:prstGeom>
        </p:spPr>
        <p:txBody>
          <a:bodyPr wrap="none">
            <a:spAutoFit/>
          </a:bodyPr>
          <a:lstStyle/>
          <a:p>
            <a:r>
              <a:rPr lang="en-US" sz="2800" b="1" dirty="0" smtClean="0">
                <a:solidFill>
                  <a:schemeClr val="accent2">
                    <a:lumMod val="50000"/>
                  </a:schemeClr>
                </a:solidFill>
              </a:rPr>
              <a:t>Components of the PLC</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chemeClr val="accent2">
                    <a:lumMod val="50000"/>
                  </a:schemeClr>
                </a:solidFill>
              </a:rPr>
              <a:t>Typical classification of PLCs</a:t>
            </a:r>
            <a:endParaRPr lang="ar-JO" sz="2800" b="1" dirty="0">
              <a:solidFill>
                <a:schemeClr val="accent2">
                  <a:lumMod val="50000"/>
                </a:schemeClr>
              </a:solidFill>
            </a:endParaRPr>
          </a:p>
        </p:txBody>
      </p:sp>
      <p:pic>
        <p:nvPicPr>
          <p:cNvPr id="4" name="Picture 2"/>
          <p:cNvPicPr>
            <a:picLocks noGrp="1" noChangeAspect="1" noChangeArrowheads="1"/>
          </p:cNvPicPr>
          <p:nvPr>
            <p:ph sz="quarter" idx="1"/>
          </p:nvPr>
        </p:nvPicPr>
        <p:blipFill>
          <a:blip r:embed="rId2"/>
          <a:srcRect/>
          <a:stretch>
            <a:fillRect/>
          </a:stretch>
        </p:blipFill>
        <p:spPr bwMode="auto">
          <a:xfrm>
            <a:off x="1160819" y="1677661"/>
            <a:ext cx="6840205" cy="439454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785926"/>
            <a:ext cx="8229600" cy="4525963"/>
          </a:xfrm>
        </p:spPr>
        <p:txBody>
          <a:bodyPr>
            <a:normAutofit/>
          </a:bodyPr>
          <a:lstStyle/>
          <a:p>
            <a:pPr algn="just" rtl="0"/>
            <a:r>
              <a:rPr lang="en-US" sz="2400" dirty="0" smtClean="0"/>
              <a:t>The PLC is programmed by means of a programming device, which is usually detachable from the PLC cabinet, so that it can be shared among different controllers.</a:t>
            </a:r>
          </a:p>
          <a:p>
            <a:pPr algn="just" rtl="0"/>
            <a:endParaRPr lang="en-US" sz="2400" dirty="0" smtClean="0"/>
          </a:p>
          <a:p>
            <a:pPr algn="just" rtl="0"/>
            <a:r>
              <a:rPr lang="en-US" sz="2400" dirty="0" smtClean="0"/>
              <a:t>PCs can also be used to program PLCs.</a:t>
            </a:r>
            <a:endParaRPr lang="en-US" sz="2400" dirty="0"/>
          </a:p>
        </p:txBody>
      </p:sp>
      <p:sp>
        <p:nvSpPr>
          <p:cNvPr id="4" name="Title 1"/>
          <p:cNvSpPr>
            <a:spLocks noGrp="1"/>
          </p:cNvSpPr>
          <p:nvPr>
            <p:ph type="title"/>
          </p:nvPr>
        </p:nvSpPr>
        <p:spPr>
          <a:xfrm>
            <a:off x="914400" y="142852"/>
            <a:ext cx="7772400" cy="785810"/>
          </a:xfrm>
        </p:spPr>
        <p:txBody>
          <a:bodyPr>
            <a:normAutofit/>
          </a:bodyPr>
          <a:lstStyle/>
          <a:p>
            <a:pPr algn="l"/>
            <a:r>
              <a:rPr lang="en-US" sz="2800" b="1" dirty="0" smtClean="0">
                <a:solidFill>
                  <a:schemeClr val="accent2">
                    <a:lumMod val="50000"/>
                  </a:schemeClr>
                </a:solidFill>
              </a:rPr>
              <a:t>Programmable Logic Controllers(PLCs)</a:t>
            </a:r>
            <a:endParaRPr lang="en-US" sz="28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chemeClr val="accent2">
                    <a:lumMod val="50000"/>
                  </a:schemeClr>
                </a:solidFill>
              </a:rPr>
              <a:t>9.3.2: Programmable Logic Controllers(PLCs)</a:t>
            </a:r>
            <a:endParaRPr lang="en-US" sz="2800" dirty="0">
              <a:solidFill>
                <a:schemeClr val="accent2">
                  <a:lumMod val="50000"/>
                </a:schemeClr>
              </a:solidFill>
            </a:endParaRPr>
          </a:p>
        </p:txBody>
      </p:sp>
      <p:sp>
        <p:nvSpPr>
          <p:cNvPr id="3" name="Content Placeholder 2"/>
          <p:cNvSpPr>
            <a:spLocks noGrp="1"/>
          </p:cNvSpPr>
          <p:nvPr>
            <p:ph idx="1"/>
          </p:nvPr>
        </p:nvSpPr>
        <p:spPr>
          <a:xfrm>
            <a:off x="457200" y="1600200"/>
            <a:ext cx="8153400" cy="4876800"/>
          </a:xfrm>
        </p:spPr>
        <p:txBody>
          <a:bodyPr>
            <a:normAutofit/>
          </a:bodyPr>
          <a:lstStyle/>
          <a:p>
            <a:pPr algn="just" rtl="0"/>
            <a:r>
              <a:rPr lang="en-US" sz="2400" dirty="0" smtClean="0"/>
              <a:t>The typical operating cycle of the PLC called a </a:t>
            </a:r>
            <a:r>
              <a:rPr lang="en-US" sz="2400" b="1" u="sng" dirty="0" smtClean="0"/>
              <a:t>scan</a:t>
            </a:r>
            <a:r>
              <a:rPr lang="en-US" sz="2400" dirty="0" smtClean="0"/>
              <a:t>.</a:t>
            </a:r>
          </a:p>
          <a:p>
            <a:pPr algn="just" rtl="0">
              <a:buNone/>
            </a:pPr>
            <a:endParaRPr lang="en-US" sz="2400" dirty="0" smtClean="0"/>
          </a:p>
          <a:p>
            <a:pPr algn="just" rtl="0"/>
            <a:r>
              <a:rPr lang="en-US" sz="2400" dirty="0" smtClean="0"/>
              <a:t>It consist of three parts:</a:t>
            </a:r>
          </a:p>
          <a:p>
            <a:pPr marL="731520" lvl="1" indent="-457200" algn="just" rtl="0">
              <a:buFont typeface="+mj-lt"/>
              <a:buAutoNum type="arabicPeriod"/>
            </a:pPr>
            <a:r>
              <a:rPr lang="en-US" u="sng" dirty="0" smtClean="0"/>
              <a:t>Input scan</a:t>
            </a:r>
            <a:r>
              <a:rPr lang="en-US" dirty="0" smtClean="0"/>
              <a:t>: inputs are read by the processor and stored in memory.</a:t>
            </a:r>
          </a:p>
          <a:p>
            <a:pPr marL="731520" lvl="1" indent="-457200" algn="just" rtl="0">
              <a:buFont typeface="+mj-lt"/>
              <a:buAutoNum type="arabicPeriod"/>
            </a:pPr>
            <a:endParaRPr lang="en-US" dirty="0" smtClean="0"/>
          </a:p>
          <a:p>
            <a:pPr marL="731520" lvl="1" indent="-457200" algn="just" rtl="0">
              <a:buFont typeface="+mj-lt"/>
              <a:buAutoNum type="arabicPeriod"/>
            </a:pPr>
            <a:r>
              <a:rPr lang="en-US" u="sng" dirty="0" smtClean="0"/>
              <a:t>Program scan </a:t>
            </a:r>
            <a:r>
              <a:rPr lang="en-US" dirty="0" smtClean="0"/>
              <a:t>: control program is executed.</a:t>
            </a:r>
          </a:p>
          <a:p>
            <a:pPr marL="731520" lvl="1" indent="-457200" algn="just" rtl="0">
              <a:buFont typeface="+mj-lt"/>
              <a:buAutoNum type="arabicPeriod"/>
            </a:pPr>
            <a:endParaRPr lang="en-US" dirty="0" smtClean="0"/>
          </a:p>
          <a:p>
            <a:pPr marL="731520" lvl="1" indent="-457200" algn="just" rtl="0">
              <a:buFont typeface="+mj-lt"/>
              <a:buAutoNum type="arabicPeriod"/>
            </a:pPr>
            <a:r>
              <a:rPr lang="en-US" u="sng" dirty="0" smtClean="0"/>
              <a:t>Output scan</a:t>
            </a:r>
            <a:r>
              <a:rPr lang="en-US" dirty="0" smtClean="0"/>
              <a:t>:  The outputs are updated to agree with the calculated values.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525963"/>
          </a:xfrm>
        </p:spPr>
        <p:txBody>
          <a:bodyPr>
            <a:normAutofit/>
          </a:bodyPr>
          <a:lstStyle/>
          <a:p>
            <a:pPr algn="just" rtl="0"/>
            <a:r>
              <a:rPr lang="en-US" sz="2400" b="1" u="sng" dirty="0" smtClean="0"/>
              <a:t>Scan time</a:t>
            </a:r>
            <a:r>
              <a:rPr lang="en-US" sz="2400" dirty="0" smtClean="0"/>
              <a:t>: </a:t>
            </a:r>
          </a:p>
          <a:p>
            <a:pPr algn="just" rtl="0">
              <a:buNone/>
            </a:pPr>
            <a:r>
              <a:rPr lang="en-US" sz="2400" dirty="0" smtClean="0"/>
              <a:t>     The time to perform the scan.</a:t>
            </a:r>
          </a:p>
          <a:p>
            <a:pPr algn="just" rtl="0">
              <a:buNone/>
            </a:pPr>
            <a:r>
              <a:rPr lang="en-US" sz="2400" dirty="0" smtClean="0"/>
              <a:t> </a:t>
            </a:r>
          </a:p>
          <a:p>
            <a:pPr lvl="1" algn="just" rtl="0">
              <a:buFont typeface="Wingdings" pitchFamily="2" charset="2"/>
              <a:buChar char="§"/>
            </a:pPr>
            <a:r>
              <a:rPr lang="en-US" dirty="0" smtClean="0"/>
              <a:t>It depends on the number of inputs , complexity of control functions , and the number of outputs. It also depends on the speed of processor.</a:t>
            </a:r>
          </a:p>
          <a:p>
            <a:pPr algn="just" rtl="0">
              <a:buNone/>
            </a:pPr>
            <a:endParaRPr lang="en-US" sz="2400" dirty="0" smtClean="0"/>
          </a:p>
          <a:p>
            <a:pPr lvl="1" algn="just" rtl="0">
              <a:buFont typeface="Wingdings" pitchFamily="2" charset="2"/>
              <a:buChar char="§"/>
            </a:pPr>
            <a:r>
              <a:rPr lang="en-US" dirty="0" smtClean="0"/>
              <a:t>Typical scan times vary between (1 &amp; 25 )ms </a:t>
            </a:r>
            <a:r>
              <a:rPr lang="en-US" dirty="0" smtClean="0">
                <a:latin typeface="Century Schoolbook"/>
              </a:rPr>
              <a:t>→</a:t>
            </a:r>
            <a:r>
              <a:rPr lang="en-US" dirty="0" smtClean="0"/>
              <a:t> shorter is better.</a:t>
            </a:r>
            <a:endParaRPr lang="en-US" dirty="0"/>
          </a:p>
        </p:txBody>
      </p:sp>
      <p:sp>
        <p:nvSpPr>
          <p:cNvPr id="4" name="Title 1"/>
          <p:cNvSpPr>
            <a:spLocks noGrp="1"/>
          </p:cNvSpPr>
          <p:nvPr>
            <p:ph type="title"/>
          </p:nvPr>
        </p:nvSpPr>
        <p:spPr>
          <a:xfrm>
            <a:off x="914400" y="142852"/>
            <a:ext cx="7772400" cy="785810"/>
          </a:xfrm>
        </p:spPr>
        <p:txBody>
          <a:bodyPr>
            <a:normAutofit/>
          </a:bodyPr>
          <a:lstStyle/>
          <a:p>
            <a:pPr algn="l"/>
            <a:r>
              <a:rPr lang="en-US" sz="2800" b="1" dirty="0" smtClean="0">
                <a:solidFill>
                  <a:schemeClr val="accent2">
                    <a:lumMod val="50000"/>
                  </a:schemeClr>
                </a:solidFill>
              </a:rPr>
              <a:t>9.3  Programmable Logic Controllers(PLCs)</a:t>
            </a:r>
            <a:endParaRPr lang="en-US" sz="28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1414"/>
            <a:ext cx="8229600" cy="857272"/>
          </a:xfrm>
        </p:spPr>
        <p:txBody>
          <a:bodyPr>
            <a:normAutofit/>
          </a:bodyPr>
          <a:lstStyle/>
          <a:p>
            <a:pPr algn="l"/>
            <a:r>
              <a:rPr lang="en-US" sz="2800" b="1" dirty="0" smtClean="0">
                <a:solidFill>
                  <a:schemeClr val="accent2">
                    <a:lumMod val="50000"/>
                  </a:schemeClr>
                </a:solidFill>
              </a:rPr>
              <a:t>9.3.3: Additional Capabilities of the PLC :</a:t>
            </a:r>
            <a:endParaRPr lang="en-US" sz="2800" dirty="0">
              <a:solidFill>
                <a:schemeClr val="accent2">
                  <a:lumMod val="50000"/>
                </a:schemeClr>
              </a:solidFill>
            </a:endParaRPr>
          </a:p>
        </p:txBody>
      </p:sp>
      <p:sp>
        <p:nvSpPr>
          <p:cNvPr id="3" name="Content Placeholder 2"/>
          <p:cNvSpPr>
            <a:spLocks noGrp="1"/>
          </p:cNvSpPr>
          <p:nvPr>
            <p:ph idx="1"/>
          </p:nvPr>
        </p:nvSpPr>
        <p:spPr>
          <a:xfrm>
            <a:off x="357158" y="1071546"/>
            <a:ext cx="8482042" cy="5557854"/>
          </a:xfrm>
        </p:spPr>
        <p:txBody>
          <a:bodyPr>
            <a:normAutofit fontScale="92500" lnSpcReduction="10000"/>
          </a:bodyPr>
          <a:lstStyle/>
          <a:p>
            <a:pPr algn="just" rtl="0">
              <a:buFont typeface="Arial" charset="0"/>
              <a:buChar char="•"/>
            </a:pPr>
            <a:r>
              <a:rPr lang="en-US" sz="2400" b="1" u="sng" dirty="0" smtClean="0"/>
              <a:t>Analog Control</a:t>
            </a:r>
            <a:r>
              <a:rPr lang="en-US" sz="2400" dirty="0" smtClean="0"/>
              <a:t>:</a:t>
            </a:r>
          </a:p>
          <a:p>
            <a:pPr algn="just" rtl="0">
              <a:buNone/>
            </a:pPr>
            <a:r>
              <a:rPr lang="en-US" sz="2400" dirty="0" smtClean="0"/>
              <a:t>    Proportional-integral-derivative (PID) control is available on some PLCs.</a:t>
            </a:r>
          </a:p>
          <a:p>
            <a:pPr algn="just" rtl="0">
              <a:buNone/>
            </a:pPr>
            <a:endParaRPr lang="en-US" sz="2400" dirty="0" smtClean="0"/>
          </a:p>
          <a:p>
            <a:pPr algn="just" rtl="0">
              <a:buFont typeface="Arial" pitchFamily="34" charset="0"/>
              <a:buChar char="•"/>
            </a:pPr>
            <a:r>
              <a:rPr lang="en-US" sz="2400" b="1" u="sng" dirty="0" smtClean="0"/>
              <a:t>Arithmetic Functions</a:t>
            </a:r>
            <a:r>
              <a:rPr lang="en-US" sz="2400" dirty="0" smtClean="0"/>
              <a:t>:</a:t>
            </a:r>
          </a:p>
          <a:p>
            <a:pPr algn="just" rtl="0">
              <a:buNone/>
            </a:pPr>
            <a:r>
              <a:rPr lang="en-US" sz="2400" dirty="0" smtClean="0"/>
              <a:t>    Such as addition , subtraction , multiplication, and division </a:t>
            </a:r>
            <a:r>
              <a:rPr lang="en-US" sz="2400" dirty="0" smtClean="0">
                <a:latin typeface="Century Schoolbook"/>
              </a:rPr>
              <a:t>→</a:t>
            </a:r>
            <a:r>
              <a:rPr lang="en-US" dirty="0" smtClean="0"/>
              <a:t> </a:t>
            </a:r>
            <a:r>
              <a:rPr lang="en-US" sz="2400" dirty="0" smtClean="0"/>
              <a:t>more complex control algorithms can be developed</a:t>
            </a:r>
            <a:r>
              <a:rPr lang="en-US" dirty="0" smtClean="0"/>
              <a:t>.</a:t>
            </a:r>
          </a:p>
          <a:p>
            <a:pPr algn="just" rtl="0">
              <a:buNone/>
            </a:pPr>
            <a:endParaRPr lang="en-US" dirty="0" smtClean="0"/>
          </a:p>
          <a:p>
            <a:pPr algn="just" rtl="0">
              <a:buFont typeface="Arial" charset="0"/>
              <a:buChar char="•"/>
            </a:pPr>
            <a:r>
              <a:rPr lang="en-US" sz="2400" b="1" u="sng" dirty="0" smtClean="0"/>
              <a:t>Matrix Functions</a:t>
            </a:r>
            <a:r>
              <a:rPr lang="en-US" sz="2400" dirty="0" smtClean="0"/>
              <a:t>:</a:t>
            </a:r>
          </a:p>
          <a:p>
            <a:pPr algn="just" rtl="0">
              <a:buNone/>
            </a:pPr>
            <a:r>
              <a:rPr lang="en-US" sz="2400" dirty="0" smtClean="0"/>
              <a:t>    Used to compare actual  I/O values with stored values to see if there is an error.</a:t>
            </a:r>
          </a:p>
          <a:p>
            <a:pPr algn="just" rtl="0">
              <a:buNone/>
            </a:pPr>
            <a:endParaRPr lang="en-US" sz="2400" dirty="0" smtClean="0"/>
          </a:p>
          <a:p>
            <a:pPr algn="l" rtl="0">
              <a:lnSpc>
                <a:spcPct val="150000"/>
              </a:lnSpc>
              <a:buFont typeface="Arial" pitchFamily="34" charset="0"/>
              <a:buChar char="•"/>
            </a:pPr>
            <a:r>
              <a:rPr lang="en-US" sz="2400" b="1" u="sng" dirty="0" smtClean="0"/>
              <a:t>Data processing and reporting :</a:t>
            </a:r>
          </a:p>
          <a:p>
            <a:pPr algn="l" rtl="0">
              <a:lnSpc>
                <a:spcPct val="150000"/>
              </a:lnSpc>
              <a:buNone/>
            </a:pPr>
            <a:r>
              <a:rPr lang="en-US" sz="2400" dirty="0" smtClean="0"/>
              <a:t>    They make the PLC more like a PC .</a:t>
            </a:r>
          </a:p>
          <a:p>
            <a:pPr algn="just" rtl="0">
              <a:buNone/>
            </a:pP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00034" y="274638"/>
            <a:ext cx="8186766" cy="582594"/>
          </a:xfrm>
        </p:spPr>
        <p:txBody>
          <a:bodyPr>
            <a:normAutofit/>
          </a:bodyPr>
          <a:lstStyle/>
          <a:p>
            <a:r>
              <a:rPr lang="en-US" sz="2800" b="1" dirty="0" smtClean="0">
                <a:solidFill>
                  <a:schemeClr val="accent2">
                    <a:lumMod val="50000"/>
                  </a:schemeClr>
                </a:solidFill>
              </a:rPr>
              <a:t>9.3.4 . Programming the PLC:</a:t>
            </a:r>
            <a:endParaRPr lang="ar-JO" sz="2800" dirty="0">
              <a:solidFill>
                <a:schemeClr val="accent2">
                  <a:lumMod val="50000"/>
                </a:schemeClr>
              </a:solidFill>
            </a:endParaRPr>
          </a:p>
        </p:txBody>
      </p:sp>
      <p:sp>
        <p:nvSpPr>
          <p:cNvPr id="14337" name="Content Placeholder 2"/>
          <p:cNvSpPr>
            <a:spLocks noGrp="1"/>
          </p:cNvSpPr>
          <p:nvPr>
            <p:ph sz="quarter" idx="1"/>
          </p:nvPr>
        </p:nvSpPr>
        <p:spPr>
          <a:xfrm>
            <a:off x="500034" y="1357298"/>
            <a:ext cx="8186766" cy="4929222"/>
          </a:xfrm>
        </p:spPr>
        <p:txBody>
          <a:bodyPr>
            <a:normAutofit/>
          </a:bodyPr>
          <a:lstStyle/>
          <a:p>
            <a:pPr algn="just" rtl="0" eaLnBrk="1" hangingPunct="1">
              <a:lnSpc>
                <a:spcPct val="150000"/>
              </a:lnSpc>
            </a:pPr>
            <a:r>
              <a:rPr lang="en-US" sz="2400" dirty="0" smtClean="0"/>
              <a:t>The control instructions are entered through the programming device.</a:t>
            </a:r>
          </a:p>
          <a:p>
            <a:pPr algn="just" rtl="0" eaLnBrk="1" hangingPunct="1">
              <a:lnSpc>
                <a:spcPct val="150000"/>
              </a:lnSpc>
            </a:pPr>
            <a:r>
              <a:rPr lang="en-US" sz="2400" dirty="0" smtClean="0"/>
              <a:t>Basic control instructions include switching, logic, sequencing, counting and timing.</a:t>
            </a:r>
          </a:p>
          <a:p>
            <a:pPr algn="just" rtl="0" eaLnBrk="1" hangingPunct="1">
              <a:lnSpc>
                <a:spcPct val="150000"/>
              </a:lnSpc>
            </a:pPr>
            <a:r>
              <a:rPr lang="en-US" sz="2400" dirty="0" smtClean="0"/>
              <a:t>To address the need for more advanced functions, various PLC programming languages have been developed.</a:t>
            </a:r>
          </a:p>
          <a:p>
            <a:pPr algn="just" rtl="0">
              <a:lnSpc>
                <a:spcPct val="150000"/>
              </a:lnSpc>
            </a:pPr>
            <a:r>
              <a:rPr lang="en-US" sz="2400" dirty="0" smtClean="0"/>
              <a:t>A standard for PLC programming was published in 1992, entitled ‘’ International Standard for Programmable Controllers (IEC 1131-3)’’.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500034" y="857232"/>
            <a:ext cx="8258204" cy="5786478"/>
          </a:xfrm>
        </p:spPr>
        <p:txBody>
          <a:bodyPr/>
          <a:lstStyle/>
          <a:p>
            <a:pPr algn="l" rtl="0" eaLnBrk="1" hangingPunct="1">
              <a:lnSpc>
                <a:spcPct val="150000"/>
              </a:lnSpc>
            </a:pPr>
            <a:r>
              <a:rPr lang="en-US" sz="2400" dirty="0" smtClean="0"/>
              <a:t>This standard specifies the following graphical and text-based languages:</a:t>
            </a:r>
          </a:p>
          <a:p>
            <a:pPr algn="l" rtl="0" eaLnBrk="1" hangingPunct="1">
              <a:lnSpc>
                <a:spcPct val="150000"/>
              </a:lnSpc>
              <a:buFont typeface="Wingdings" pitchFamily="2" charset="2"/>
              <a:buChar char="Ø"/>
            </a:pPr>
            <a:r>
              <a:rPr lang="en-US" sz="2400" b="1" u="sng" dirty="0" smtClean="0"/>
              <a:t>Graphical</a:t>
            </a:r>
            <a:r>
              <a:rPr lang="en-US" sz="2400" b="1" dirty="0" smtClean="0"/>
              <a:t>:</a:t>
            </a:r>
          </a:p>
          <a:p>
            <a:pPr marL="731520" lvl="1" indent="-457200" algn="l" rtl="0">
              <a:lnSpc>
                <a:spcPct val="150000"/>
              </a:lnSpc>
              <a:buFont typeface="+mj-lt"/>
              <a:buAutoNum type="arabicPeriod"/>
            </a:pPr>
            <a:r>
              <a:rPr lang="en-US" sz="2200" dirty="0" smtClean="0"/>
              <a:t>Ladder logic diagrams.</a:t>
            </a:r>
          </a:p>
          <a:p>
            <a:pPr marL="731520" lvl="1" indent="-457200" algn="l" rtl="0">
              <a:lnSpc>
                <a:spcPct val="150000"/>
              </a:lnSpc>
              <a:buFont typeface="+mj-lt"/>
              <a:buAutoNum type="arabicPeriod"/>
            </a:pPr>
            <a:r>
              <a:rPr lang="en-US" sz="2200" dirty="0" smtClean="0"/>
              <a:t>Function block diagrams. </a:t>
            </a:r>
          </a:p>
          <a:p>
            <a:pPr marL="731520" lvl="1" indent="-457200" algn="l" rtl="0">
              <a:lnSpc>
                <a:spcPct val="150000"/>
              </a:lnSpc>
              <a:buFont typeface="+mj-lt"/>
              <a:buAutoNum type="arabicPeriod"/>
            </a:pPr>
            <a:r>
              <a:rPr lang="en-US" sz="2200" dirty="0" smtClean="0"/>
              <a:t>Sequential functions charts.</a:t>
            </a:r>
          </a:p>
          <a:p>
            <a:pPr marL="731520" lvl="1" indent="-457200" algn="l" rtl="0">
              <a:lnSpc>
                <a:spcPct val="150000"/>
              </a:lnSpc>
              <a:buNone/>
            </a:pPr>
            <a:endParaRPr lang="en-US" sz="2200" dirty="0" smtClean="0"/>
          </a:p>
          <a:p>
            <a:pPr algn="l" rtl="0" eaLnBrk="1" hangingPunct="1">
              <a:lnSpc>
                <a:spcPct val="150000"/>
              </a:lnSpc>
              <a:buFont typeface="Wingdings" pitchFamily="2" charset="2"/>
              <a:buChar char="Ø"/>
            </a:pPr>
            <a:r>
              <a:rPr lang="en-US" sz="2400" b="1" u="sng" dirty="0" smtClean="0"/>
              <a:t>Text-based:</a:t>
            </a:r>
          </a:p>
          <a:p>
            <a:pPr marL="731520" lvl="1" indent="-457200" algn="l" rtl="0">
              <a:lnSpc>
                <a:spcPct val="150000"/>
              </a:lnSpc>
              <a:buFont typeface="+mj-lt"/>
              <a:buAutoNum type="arabicPeriod"/>
            </a:pPr>
            <a:r>
              <a:rPr lang="en-US" sz="2200" dirty="0" smtClean="0"/>
              <a:t>Instruction list.</a:t>
            </a:r>
          </a:p>
          <a:p>
            <a:pPr marL="731520" lvl="1" indent="-457200" algn="l" rtl="0">
              <a:lnSpc>
                <a:spcPct val="150000"/>
              </a:lnSpc>
              <a:buFont typeface="+mj-lt"/>
              <a:buAutoNum type="arabicPeriod"/>
            </a:pPr>
            <a:r>
              <a:rPr lang="en-US" sz="2200" dirty="0" smtClean="0"/>
              <a:t>Structured text.</a:t>
            </a:r>
          </a:p>
          <a:p>
            <a:pPr algn="l" rtl="0" eaLnBrk="1" hangingPunct="1">
              <a:lnSpc>
                <a:spcPct val="150000"/>
              </a:lnSpc>
              <a:buFont typeface="Arial" charset="0"/>
              <a:buNone/>
            </a:pPr>
            <a:endParaRPr lang="en-US" sz="2400" u="sng" dirty="0" smtClean="0"/>
          </a:p>
        </p:txBody>
      </p:sp>
      <p:sp>
        <p:nvSpPr>
          <p:cNvPr id="3" name="عنوان 2"/>
          <p:cNvSpPr>
            <a:spLocks noGrp="1"/>
          </p:cNvSpPr>
          <p:nvPr>
            <p:ph type="title"/>
          </p:nvPr>
        </p:nvSpPr>
        <p:spPr>
          <a:xfrm>
            <a:off x="500034" y="274638"/>
            <a:ext cx="8186766" cy="582594"/>
          </a:xfrm>
        </p:spPr>
        <p:txBody>
          <a:bodyPr>
            <a:normAutofit/>
          </a:bodyPr>
          <a:lstStyle/>
          <a:p>
            <a:r>
              <a:rPr lang="en-US" sz="2800" b="1" dirty="0" smtClean="0">
                <a:solidFill>
                  <a:schemeClr val="accent2">
                    <a:lumMod val="50000"/>
                  </a:schemeClr>
                </a:solidFill>
              </a:rPr>
              <a:t>9.3.4 . Programming the PLC:</a:t>
            </a:r>
            <a:endParaRPr lang="ar-JO" sz="2800" dirty="0">
              <a:solidFill>
                <a:schemeClr val="accent2">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142844" y="714356"/>
            <a:ext cx="8858312" cy="500067"/>
          </a:xfrm>
        </p:spPr>
        <p:txBody>
          <a:bodyPr>
            <a:noAutofit/>
          </a:bodyPr>
          <a:lstStyle/>
          <a:p>
            <a:pPr algn="ctr" rtl="0" eaLnBrk="1" hangingPunct="1">
              <a:lnSpc>
                <a:spcPct val="150000"/>
              </a:lnSpc>
              <a:buFont typeface="Arial" charset="0"/>
              <a:buNone/>
            </a:pPr>
            <a:r>
              <a:rPr lang="en-US" sz="2400" u="sng" dirty="0" smtClean="0"/>
              <a:t> </a:t>
            </a:r>
            <a:r>
              <a:rPr lang="en-US" sz="2400" b="1" u="sng" dirty="0" smtClean="0"/>
              <a:t>Features of the five PLC languages specified in the IEC 1131-3 standard:</a:t>
            </a:r>
          </a:p>
          <a:p>
            <a:pPr eaLnBrk="1" hangingPunct="1">
              <a:lnSpc>
                <a:spcPct val="150000"/>
              </a:lnSpc>
              <a:buFont typeface="Arial" charset="0"/>
              <a:buNone/>
            </a:pPr>
            <a:endParaRPr lang="en-US" sz="2400" b="1" dirty="0" smtClean="0"/>
          </a:p>
        </p:txBody>
      </p:sp>
      <p:graphicFrame>
        <p:nvGraphicFramePr>
          <p:cNvPr id="23596" name="Group 44"/>
          <p:cNvGraphicFramePr>
            <a:graphicFrameLocks noGrp="1"/>
          </p:cNvGraphicFramePr>
          <p:nvPr/>
        </p:nvGraphicFramePr>
        <p:xfrm>
          <a:off x="304800" y="1400175"/>
          <a:ext cx="8229600" cy="5306062"/>
        </p:xfrm>
        <a:graphic>
          <a:graphicData uri="http://schemas.openxmlformats.org/drawingml/2006/table">
            <a:tbl>
              <a:tblPr rtl="1">
                <a:tableStyleId>{5DA37D80-6434-44D0-A028-1B22A696006F}</a:tableStyleId>
              </a:tblPr>
              <a:tblGrid>
                <a:gridCol w="2057400"/>
                <a:gridCol w="2057400"/>
                <a:gridCol w="2057400"/>
                <a:gridCol w="2057400"/>
              </a:tblGrid>
              <a:tr h="8223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Application best suited for</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smtClean="0">
                          <a:ln>
                            <a:noFill/>
                          </a:ln>
                          <a:effectLst/>
                        </a:rPr>
                        <a:t>Type</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smtClean="0">
                          <a:ln>
                            <a:noFill/>
                          </a:ln>
                          <a:effectLst/>
                        </a:rPr>
                        <a:t>Abbreviation</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Language</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39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Discrete control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Graphical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LD</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Ladder logic diagram</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39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Continuous control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Graphical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FBD</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Function block diagram</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39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Sequencing </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Graphical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SFC</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Sequential function chart</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82232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Discrete control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Textual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IL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Instruction list</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r h="11890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Complex logic, computations, etc…</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Textual</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ST</a:t>
                      </a:r>
                      <a:endParaRPr kumimoji="0" lang="en-US" sz="2400" b="0" i="0" u="none" strike="noStrike" cap="none" normalizeH="0" baseline="0" smtClean="0">
                        <a:ln>
                          <a:noFill/>
                        </a:ln>
                        <a:solidFill>
                          <a:schemeClr val="tx1"/>
                        </a:solidFill>
                        <a:effectLst/>
                        <a:latin typeface="Calibri" pitchFamily="34" charset="0"/>
                        <a:cs typeface="Arial" charset="0"/>
                      </a:endParaRPr>
                    </a:p>
                  </a:txBody>
                  <a:tcP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Structured text</a:t>
                      </a:r>
                      <a:endParaRPr kumimoji="0" lang="en-US" sz="2400" b="0" i="0" u="none" strike="noStrike" cap="none" normalizeH="0" baseline="0" dirty="0" smtClean="0">
                        <a:ln>
                          <a:noFill/>
                        </a:ln>
                        <a:solidFill>
                          <a:schemeClr val="tx1"/>
                        </a:solidFill>
                        <a:effectLst/>
                        <a:latin typeface="Calibri" pitchFamily="34" charset="0"/>
                        <a:cs typeface="Arial" charset="0"/>
                      </a:endParaRPr>
                    </a:p>
                  </a:txBody>
                  <a:tcPr horzOverflow="overflow">
                    <a:solidFill>
                      <a:schemeClr val="accent1">
                        <a:lumMod val="60000"/>
                        <a:lumOff val="40000"/>
                      </a:schemeClr>
                    </a:solidFill>
                  </a:tcPr>
                </a:tc>
              </a:tr>
            </a:tbl>
          </a:graphicData>
        </a:graphic>
      </p:graphicFrame>
      <p:sp>
        <p:nvSpPr>
          <p:cNvPr id="4" name="عنوان 2"/>
          <p:cNvSpPr>
            <a:spLocks noGrp="1"/>
          </p:cNvSpPr>
          <p:nvPr>
            <p:ph type="title"/>
          </p:nvPr>
        </p:nvSpPr>
        <p:spPr>
          <a:xfrm>
            <a:off x="500034" y="274638"/>
            <a:ext cx="8186766" cy="582594"/>
          </a:xfrm>
        </p:spPr>
        <p:txBody>
          <a:bodyPr>
            <a:normAutofit/>
          </a:bodyPr>
          <a:lstStyle/>
          <a:p>
            <a:r>
              <a:rPr lang="en-US" sz="2800" b="1" dirty="0" smtClean="0">
                <a:solidFill>
                  <a:schemeClr val="accent2">
                    <a:lumMod val="50000"/>
                  </a:schemeClr>
                </a:solidFill>
              </a:rPr>
              <a:t>9.3.4 . Programming the PLC:</a:t>
            </a:r>
            <a:endParaRPr lang="ar-JO" sz="2800" dirty="0">
              <a:solidFill>
                <a:schemeClr val="accent2">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457200" y="381000"/>
            <a:ext cx="8229600" cy="5745163"/>
          </a:xfrm>
        </p:spPr>
        <p:txBody>
          <a:bodyPr/>
          <a:lstStyle/>
          <a:p>
            <a:pPr algn="just" rtl="0" eaLnBrk="1" hangingPunct="1">
              <a:lnSpc>
                <a:spcPct val="150000"/>
              </a:lnSpc>
              <a:buFont typeface="Arial" charset="0"/>
              <a:buNone/>
            </a:pPr>
            <a:r>
              <a:rPr lang="en-US" sz="2400" b="1" u="sng" dirty="0" smtClean="0"/>
              <a:t>Ladder Logic diagrams (LDs)</a:t>
            </a:r>
          </a:p>
          <a:p>
            <a:pPr algn="just" rtl="0" eaLnBrk="1" hangingPunct="1">
              <a:lnSpc>
                <a:spcPct val="150000"/>
              </a:lnSpc>
              <a:buFont typeface="Arial" charset="0"/>
              <a:buNone/>
            </a:pPr>
            <a:endParaRPr lang="en-US" sz="2400" b="1" u="sng" dirty="0" smtClean="0"/>
          </a:p>
          <a:p>
            <a:pPr algn="just" rtl="0" eaLnBrk="1" hangingPunct="1">
              <a:lnSpc>
                <a:spcPct val="150000"/>
              </a:lnSpc>
            </a:pPr>
            <a:r>
              <a:rPr lang="en-US" sz="2400" dirty="0" smtClean="0"/>
              <a:t>The most widely used PLC programming language direct entry of LD into PLC memory requires a keyboard and </a:t>
            </a:r>
            <a:r>
              <a:rPr lang="en-US" sz="2400" u="sng" dirty="0" smtClean="0"/>
              <a:t>monitor</a:t>
            </a:r>
            <a:r>
              <a:rPr lang="en-US" sz="2400" dirty="0" smtClean="0"/>
              <a:t> </a:t>
            </a:r>
            <a:r>
              <a:rPr lang="en-US" sz="2400" dirty="0" smtClean="0">
                <a:sym typeface="Wingdings" pitchFamily="2" charset="2"/>
              </a:rPr>
              <a:t> </a:t>
            </a:r>
            <a:r>
              <a:rPr lang="en-US" sz="2400" dirty="0" smtClean="0"/>
              <a:t>for verification.</a:t>
            </a:r>
          </a:p>
          <a:p>
            <a:pPr algn="just" rtl="0" eaLnBrk="1" hangingPunct="1">
              <a:lnSpc>
                <a:spcPct val="150000"/>
              </a:lnSpc>
            </a:pPr>
            <a:r>
              <a:rPr lang="en-US" sz="2400" dirty="0" smtClean="0"/>
              <a:t>The components are of two types: contacts and coils. </a:t>
            </a:r>
          </a:p>
          <a:p>
            <a:pPr algn="just" rtl="0" eaLnBrk="1" hangingPunct="1">
              <a:lnSpc>
                <a:spcPct val="150000"/>
              </a:lnSpc>
            </a:pPr>
            <a:endParaRPr lang="en-US" sz="2400" dirty="0" smtClean="0"/>
          </a:p>
          <a:p>
            <a:pPr algn="just" rtl="0" eaLnBrk="1" hangingPunct="1">
              <a:lnSpc>
                <a:spcPct val="150000"/>
              </a:lnSpc>
            </a:pPr>
            <a:r>
              <a:rPr lang="en-US" sz="2400" dirty="0" smtClean="0"/>
              <a:t>The programmer inputs the ladder logic circuit diagram rung by rung into the PLC.</a:t>
            </a:r>
          </a:p>
          <a:p>
            <a:pPr algn="just" rtl="0" eaLnBrk="1" hangingPunct="1">
              <a:lnSpc>
                <a:spcPct val="150000"/>
              </a:lnSpc>
              <a:buFont typeface="Arial" charset="0"/>
              <a:buNone/>
            </a:pPr>
            <a:endParaRPr lang="en-US" sz="2400" dirty="0" smtClean="0"/>
          </a:p>
          <a:p>
            <a:pPr algn="just" rtl="0" eaLnBrk="1" hangingPunct="1">
              <a:lnSpc>
                <a:spcPct val="150000"/>
              </a:lnSpc>
            </a:pP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solidFill>
                  <a:schemeClr val="accent2">
                    <a:lumMod val="50000"/>
                  </a:schemeClr>
                </a:solidFill>
              </a:rPr>
              <a:t>9.1.1  Logic Control</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914400" y="1643082"/>
            <a:ext cx="7772400" cy="4572000"/>
          </a:xfrm>
        </p:spPr>
        <p:txBody>
          <a:bodyPr>
            <a:normAutofit/>
          </a:bodyPr>
          <a:lstStyle/>
          <a:p>
            <a:pPr algn="just" rtl="0"/>
            <a:r>
              <a:rPr lang="en-US" sz="2400" dirty="0" smtClean="0"/>
              <a:t>Also referred to as </a:t>
            </a:r>
            <a:r>
              <a:rPr lang="en-US" sz="2400" dirty="0" smtClean="0"/>
              <a:t>“combinational </a:t>
            </a:r>
            <a:r>
              <a:rPr lang="en-US" sz="2400" dirty="0" smtClean="0"/>
              <a:t>logic </a:t>
            </a:r>
            <a:r>
              <a:rPr lang="en-US" sz="2400" dirty="0" smtClean="0"/>
              <a:t>control” </a:t>
            </a:r>
            <a:r>
              <a:rPr lang="en-US" sz="2400" dirty="0" smtClean="0"/>
              <a:t>Its output is determined by the current inputs.  It has no memory !</a:t>
            </a:r>
          </a:p>
          <a:p>
            <a:pPr algn="just" rtl="0">
              <a:buNone/>
            </a:pPr>
            <a:r>
              <a:rPr lang="en-US" sz="2400" dirty="0" smtClean="0"/>
              <a:t>    It disregards any previous values of input signals . </a:t>
            </a:r>
          </a:p>
          <a:p>
            <a:pPr algn="just" rtl="0">
              <a:buNone/>
            </a:pPr>
            <a:endParaRPr lang="en-US" sz="2400" dirty="0" smtClean="0"/>
          </a:p>
          <a:p>
            <a:pPr algn="just" rtl="0"/>
            <a:r>
              <a:rPr lang="en-US" sz="2400" dirty="0" smtClean="0"/>
              <a:t>It does not perform as a function of time . </a:t>
            </a:r>
          </a:p>
          <a:p>
            <a:pPr algn="just" rtl="0">
              <a:buNone/>
            </a:pPr>
            <a:endParaRPr lang="en-US" sz="2400" dirty="0" smtClean="0"/>
          </a:p>
          <a:p>
            <a:pPr algn="just" rtl="0"/>
            <a:r>
              <a:rPr lang="en-US" sz="2400" dirty="0" smtClean="0"/>
              <a:t>The work cycle is initiated only after receiving the required input signals (regardless of the past history ).</a:t>
            </a:r>
            <a:endParaRPr lang="ar-JO" sz="2400" dirty="0" smtClean="0"/>
          </a:p>
          <a:p>
            <a:pPr algn="just" rtl="0">
              <a:buNone/>
            </a:pPr>
            <a:r>
              <a:rPr lang="en-US" sz="2400" dirty="0" smtClean="0"/>
              <a:t/>
            </a:r>
            <a:br>
              <a:rPr lang="en-US" sz="2400" dirty="0" smtClean="0"/>
            </a:br>
            <a:r>
              <a:rPr lang="en-US" sz="2400" dirty="0" smtClean="0"/>
              <a:t/>
            </a:r>
            <a:br>
              <a:rPr lang="en-US" sz="2400" dirty="0" smtClean="0"/>
            </a:br>
            <a:endParaRPr lang="ar-JO"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57158" y="357166"/>
            <a:ext cx="7772400" cy="989034"/>
          </a:xfrm>
        </p:spPr>
        <p:txBody>
          <a:bodyPr>
            <a:noAutofit/>
          </a:bodyPr>
          <a:lstStyle/>
          <a:p>
            <a:r>
              <a:rPr lang="en-US" sz="2400" b="1" dirty="0" smtClean="0">
                <a:solidFill>
                  <a:schemeClr val="tx1"/>
                </a:solidFill>
                <a:latin typeface="+mn-lt"/>
              </a:rPr>
              <a:t>Function Block Diagram (FBD) : </a:t>
            </a:r>
            <a:br>
              <a:rPr lang="en-US" sz="2400" b="1" dirty="0" smtClean="0">
                <a:solidFill>
                  <a:schemeClr val="tx1"/>
                </a:solidFill>
                <a:latin typeface="+mn-lt"/>
              </a:rPr>
            </a:br>
            <a:endParaRPr lang="ar-JO" sz="2400" dirty="0">
              <a:solidFill>
                <a:schemeClr val="tx1"/>
              </a:solidFill>
              <a:latin typeface="+mn-lt"/>
            </a:endParaRPr>
          </a:p>
        </p:txBody>
      </p:sp>
      <p:sp>
        <p:nvSpPr>
          <p:cNvPr id="5" name="عنصر نائب للمحتوى 4"/>
          <p:cNvSpPr>
            <a:spLocks noGrp="1"/>
          </p:cNvSpPr>
          <p:nvPr>
            <p:ph sz="quarter" idx="1"/>
          </p:nvPr>
        </p:nvSpPr>
        <p:spPr>
          <a:xfrm>
            <a:off x="571472" y="1142984"/>
            <a:ext cx="7858180" cy="5286412"/>
          </a:xfrm>
        </p:spPr>
        <p:txBody>
          <a:bodyPr>
            <a:normAutofit fontScale="92500"/>
          </a:bodyPr>
          <a:lstStyle/>
          <a:p>
            <a:pPr algn="just" rtl="0">
              <a:lnSpc>
                <a:spcPct val="150000"/>
              </a:lnSpc>
            </a:pPr>
            <a:r>
              <a:rPr lang="en-US" dirty="0" smtClean="0"/>
              <a:t>Provides a means of inputting high-level instructions.</a:t>
            </a:r>
          </a:p>
          <a:p>
            <a:pPr algn="just" rtl="0">
              <a:lnSpc>
                <a:spcPct val="150000"/>
              </a:lnSpc>
            </a:pPr>
            <a:r>
              <a:rPr lang="en-US" dirty="0" smtClean="0"/>
              <a:t>Instructions are composed of operational blocks. </a:t>
            </a:r>
          </a:p>
          <a:p>
            <a:pPr algn="just" rtl="0">
              <a:lnSpc>
                <a:spcPct val="150000"/>
              </a:lnSpc>
            </a:pPr>
            <a:r>
              <a:rPr lang="en-US" dirty="0" smtClean="0"/>
              <a:t>Each block has one or more inputs and one or more outputs .</a:t>
            </a:r>
          </a:p>
          <a:p>
            <a:pPr algn="just" rtl="0">
              <a:lnSpc>
                <a:spcPct val="150000"/>
              </a:lnSpc>
            </a:pPr>
            <a:r>
              <a:rPr lang="en-US" dirty="0" smtClean="0"/>
              <a:t>Within a block certain operations take place on the inputs to transform the signals into desired outputs .</a:t>
            </a:r>
          </a:p>
          <a:p>
            <a:pPr algn="just" rtl="0">
              <a:lnSpc>
                <a:spcPct val="150000"/>
              </a:lnSpc>
            </a:pPr>
            <a:r>
              <a:rPr lang="en-US" dirty="0" smtClean="0"/>
              <a:t>The function blocks include operations such as timers and counters, control computations using equations (PID control) data manipulations, and data transfer to other computer systems.</a:t>
            </a:r>
          </a:p>
          <a:p>
            <a:pPr algn="just" rtl="0"/>
            <a:endParaRPr lang="ar-JO" dirty="0"/>
          </a:p>
        </p:txBody>
      </p:sp>
    </p:spTree>
    <p:extLst>
      <p:ext uri="{BB962C8B-B14F-4D97-AF65-F5344CB8AC3E}">
        <p14:creationId xmlns:p14="http://schemas.microsoft.com/office/powerpoint/2010/main" val="1250003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405842" cy="5929354"/>
          </a:xfrm>
        </p:spPr>
        <p:txBody>
          <a:bodyPr>
            <a:noAutofit/>
          </a:bodyPr>
          <a:lstStyle/>
          <a:p>
            <a:pPr marL="0" indent="0" algn="l" rtl="0">
              <a:lnSpc>
                <a:spcPct val="150000"/>
              </a:lnSpc>
              <a:buNone/>
            </a:pPr>
            <a:r>
              <a:rPr lang="en-US" sz="3600" b="1" dirty="0"/>
              <a:t>Sequential function charts (SFC</a:t>
            </a:r>
            <a:r>
              <a:rPr lang="en-US" sz="3600" b="1" dirty="0" smtClean="0"/>
              <a:t>):</a:t>
            </a:r>
          </a:p>
          <a:p>
            <a:pPr marL="0" indent="0" algn="l" rtl="0">
              <a:lnSpc>
                <a:spcPct val="150000"/>
              </a:lnSpc>
              <a:buNone/>
            </a:pPr>
            <a:endParaRPr lang="en-US" sz="3600" b="1" dirty="0" smtClean="0"/>
          </a:p>
          <a:p>
            <a:pPr marL="0" indent="0" algn="just" rtl="0">
              <a:lnSpc>
                <a:spcPct val="150000"/>
              </a:lnSpc>
              <a:buNone/>
            </a:pPr>
            <a:r>
              <a:rPr lang="en-US" sz="3600" dirty="0" smtClean="0"/>
              <a:t>AKA </a:t>
            </a:r>
            <a:r>
              <a:rPr lang="en-US" sz="3600" dirty="0"/>
              <a:t>“Grafcet” method , graphically displays the sequential functions of an automated system as a series of steps and transitions from one state of the system to the next. It is used in Europe more than </a:t>
            </a:r>
            <a:r>
              <a:rPr lang="en-US" sz="3600" dirty="0" smtClean="0"/>
              <a:t>in the US.</a:t>
            </a:r>
          </a:p>
          <a:p>
            <a:pPr algn="l" rtl="0">
              <a:lnSpc>
                <a:spcPct val="150000"/>
              </a:lnSpc>
            </a:pPr>
            <a:endParaRPr lang="en-US" sz="3600" dirty="0"/>
          </a:p>
        </p:txBody>
      </p:sp>
    </p:spTree>
    <p:extLst>
      <p:ext uri="{BB962C8B-B14F-4D97-AF65-F5344CB8AC3E}">
        <p14:creationId xmlns:p14="http://schemas.microsoft.com/office/powerpoint/2010/main" val="2242666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285728"/>
            <a:ext cx="8572560" cy="5201424"/>
          </a:xfrm>
          <a:prstGeom prst="rect">
            <a:avLst/>
          </a:prstGeom>
        </p:spPr>
        <p:txBody>
          <a:bodyPr wrap="square">
            <a:spAutoFit/>
          </a:bodyPr>
          <a:lstStyle/>
          <a:p>
            <a:pPr algn="l" rtl="0">
              <a:lnSpc>
                <a:spcPct val="150000"/>
              </a:lnSpc>
            </a:pPr>
            <a:r>
              <a:rPr lang="en-US" sz="3200" b="1" dirty="0" smtClean="0"/>
              <a:t>Instruction list (IL):</a:t>
            </a:r>
          </a:p>
          <a:p>
            <a:pPr algn="l" rtl="0">
              <a:lnSpc>
                <a:spcPct val="150000"/>
              </a:lnSpc>
            </a:pPr>
            <a:endParaRPr lang="en-US" sz="3200" dirty="0" smtClean="0"/>
          </a:p>
          <a:p>
            <a:pPr algn="just" rtl="0">
              <a:lnSpc>
                <a:spcPct val="150000"/>
              </a:lnSpc>
            </a:pPr>
            <a:r>
              <a:rPr lang="en-US" sz="3200" dirty="0" smtClean="0"/>
              <a:t>Provides a away of entering the ladder logic diagram into PLC memory. The programmer uses a low-level computer language to construct the LD by entering statements that specify the components and their relationships for each rung.</a:t>
            </a:r>
            <a:endParaRPr lang="en-US" sz="3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14290"/>
            <a:ext cx="8043890" cy="917596"/>
          </a:xfrm>
        </p:spPr>
        <p:txBody>
          <a:bodyPr>
            <a:noAutofit/>
          </a:bodyPr>
          <a:lstStyle/>
          <a:p>
            <a:r>
              <a:rPr lang="en-US" sz="2800" b="1" dirty="0" smtClean="0">
                <a:solidFill>
                  <a:schemeClr val="accent2">
                    <a:lumMod val="50000"/>
                  </a:schemeClr>
                </a:solidFill>
              </a:rPr>
              <a:t>Typical low-level language instruction set for a PLC</a:t>
            </a:r>
            <a:br>
              <a:rPr lang="en-US" sz="2800" b="1" dirty="0" smtClean="0">
                <a:solidFill>
                  <a:schemeClr val="accent2">
                    <a:lumMod val="50000"/>
                  </a:schemeClr>
                </a:solidFill>
              </a:rPr>
            </a:br>
            <a:endParaRPr lang="ar-JO" sz="2800" b="1" dirty="0">
              <a:solidFill>
                <a:schemeClr val="accent2">
                  <a:lumMod val="50000"/>
                </a:schemeClr>
              </a:solidFill>
            </a:endParaRPr>
          </a:p>
        </p:txBody>
      </p:sp>
      <p:graphicFrame>
        <p:nvGraphicFramePr>
          <p:cNvPr id="4" name="عنصر نائب للمحتوى 3"/>
          <p:cNvGraphicFramePr>
            <a:graphicFrameLocks noGrp="1"/>
          </p:cNvGraphicFramePr>
          <p:nvPr>
            <p:ph sz="quarter" idx="1"/>
          </p:nvPr>
        </p:nvGraphicFramePr>
        <p:xfrm>
          <a:off x="785786" y="857232"/>
          <a:ext cx="7858180" cy="5785723"/>
        </p:xfrm>
        <a:graphic>
          <a:graphicData uri="http://schemas.openxmlformats.org/drawingml/2006/table">
            <a:tbl>
              <a:tblPr rtl="1" firstRow="1" bandRow="1">
                <a:tableStyleId>{5C22544A-7EE6-4342-B048-85BDC9FD1C3A}</a:tableStyleId>
              </a:tblPr>
              <a:tblGrid>
                <a:gridCol w="6282496"/>
                <a:gridCol w="1575684"/>
              </a:tblGrid>
              <a:tr h="432188">
                <a:tc>
                  <a:txBody>
                    <a:bodyPr/>
                    <a:lstStyle/>
                    <a:p>
                      <a:pPr algn="ctr" rtl="0"/>
                      <a:r>
                        <a:rPr lang="en-US" dirty="0" smtClean="0"/>
                        <a:t>Description</a:t>
                      </a:r>
                      <a:endParaRPr lang="ar-JO" dirty="0"/>
                    </a:p>
                  </a:txBody>
                  <a:tcPr/>
                </a:tc>
                <a:tc>
                  <a:txBody>
                    <a:bodyPr/>
                    <a:lstStyle/>
                    <a:p>
                      <a:pPr algn="l" rtl="0"/>
                      <a:r>
                        <a:rPr lang="en-US" dirty="0" smtClean="0"/>
                        <a:t>Instruction</a:t>
                      </a:r>
                      <a:endParaRPr lang="ar-JO" dirty="0"/>
                    </a:p>
                  </a:txBody>
                  <a:tcPr/>
                </a:tc>
              </a:tr>
              <a:tr h="497311">
                <a:tc>
                  <a:txBody>
                    <a:bodyPr/>
                    <a:lstStyle/>
                    <a:p>
                      <a:pPr algn="l" rtl="0"/>
                      <a:r>
                        <a:rPr lang="en-US" sz="2200" dirty="0" smtClean="0"/>
                        <a:t>Store a new input and start a new rung of the ladder</a:t>
                      </a:r>
                      <a:endParaRPr lang="ar-JO" sz="2200" dirty="0"/>
                    </a:p>
                  </a:txBody>
                  <a:tcPr/>
                </a:tc>
                <a:tc>
                  <a:txBody>
                    <a:bodyPr/>
                    <a:lstStyle/>
                    <a:p>
                      <a:pPr algn="l" rtl="0"/>
                      <a:r>
                        <a:rPr lang="en-US" sz="2200" dirty="0" smtClean="0"/>
                        <a:t>STR</a:t>
                      </a:r>
                      <a:endParaRPr lang="ar-JO" sz="2200" dirty="0"/>
                    </a:p>
                  </a:txBody>
                  <a:tcPr/>
                </a:tc>
              </a:tr>
              <a:tr h="791312">
                <a:tc>
                  <a:txBody>
                    <a:bodyPr/>
                    <a:lstStyle/>
                    <a:p>
                      <a:pPr algn="l" rtl="0"/>
                      <a:r>
                        <a:rPr lang="en-US" sz="2200" dirty="0" smtClean="0"/>
                        <a:t>logical AND interpreted as a series circuit relative to the previously entered element</a:t>
                      </a:r>
                      <a:endParaRPr lang="ar-JO" sz="2200" dirty="0"/>
                    </a:p>
                  </a:txBody>
                  <a:tcPr/>
                </a:tc>
                <a:tc>
                  <a:txBody>
                    <a:bodyPr/>
                    <a:lstStyle/>
                    <a:p>
                      <a:pPr algn="l" rtl="0"/>
                      <a:r>
                        <a:rPr lang="en-US" sz="2200" dirty="0" smtClean="0"/>
                        <a:t>AND</a:t>
                      </a:r>
                      <a:endParaRPr lang="ar-JO" sz="2200" dirty="0"/>
                    </a:p>
                  </a:txBody>
                  <a:tcPr/>
                </a:tc>
              </a:tr>
              <a:tr h="791312">
                <a:tc>
                  <a:txBody>
                    <a:bodyPr/>
                    <a:lstStyle/>
                    <a:p>
                      <a:pPr algn="l" rtl="0"/>
                      <a:r>
                        <a:rPr lang="en-US" sz="2200" dirty="0" smtClean="0"/>
                        <a:t>logical OR</a:t>
                      </a:r>
                      <a:r>
                        <a:rPr lang="en-US" sz="2200" dirty="0" smtClean="0">
                          <a:latin typeface="Century Schoolbook"/>
                        </a:rPr>
                        <a:t>→ </a:t>
                      </a:r>
                      <a:r>
                        <a:rPr lang="en-US" sz="2200" dirty="0" smtClean="0"/>
                        <a:t>parallel circuit relative to the previously entered element</a:t>
                      </a:r>
                      <a:endParaRPr lang="ar-JO" sz="2200" dirty="0"/>
                    </a:p>
                  </a:txBody>
                  <a:tcPr/>
                </a:tc>
                <a:tc>
                  <a:txBody>
                    <a:bodyPr/>
                    <a:lstStyle/>
                    <a:p>
                      <a:pPr algn="l" rtl="0"/>
                      <a:r>
                        <a:rPr lang="en-US" sz="2200" dirty="0" smtClean="0"/>
                        <a:t>OR</a:t>
                      </a:r>
                      <a:endParaRPr lang="ar-JO" sz="2200" dirty="0"/>
                    </a:p>
                  </a:txBody>
                  <a:tcPr/>
                </a:tc>
              </a:tr>
              <a:tr h="497311">
                <a:tc>
                  <a:txBody>
                    <a:bodyPr/>
                    <a:lstStyle/>
                    <a:p>
                      <a:pPr algn="l" rtl="0"/>
                      <a:r>
                        <a:rPr lang="en-US" sz="2200" dirty="0" smtClean="0"/>
                        <a:t>logical NOT or inverse of entered element</a:t>
                      </a:r>
                      <a:endParaRPr lang="ar-JO" sz="2200" dirty="0"/>
                    </a:p>
                  </a:txBody>
                  <a:tcPr/>
                </a:tc>
                <a:tc>
                  <a:txBody>
                    <a:bodyPr/>
                    <a:lstStyle/>
                    <a:p>
                      <a:pPr algn="l" rtl="0"/>
                      <a:r>
                        <a:rPr lang="en-US" sz="2200" dirty="0" smtClean="0"/>
                        <a:t>NOT</a:t>
                      </a:r>
                      <a:endParaRPr lang="ar-JO" sz="2200" dirty="0"/>
                    </a:p>
                  </a:txBody>
                  <a:tcPr/>
                </a:tc>
              </a:tr>
              <a:tr h="497311">
                <a:tc>
                  <a:txBody>
                    <a:bodyPr/>
                    <a:lstStyle/>
                    <a:p>
                      <a:pPr algn="l" rtl="0"/>
                      <a:r>
                        <a:rPr lang="en-US" sz="2200" dirty="0" smtClean="0"/>
                        <a:t>Output element for the rung</a:t>
                      </a:r>
                      <a:endParaRPr lang="ar-JO" sz="2200" dirty="0"/>
                    </a:p>
                  </a:txBody>
                  <a:tcPr/>
                </a:tc>
                <a:tc>
                  <a:txBody>
                    <a:bodyPr/>
                    <a:lstStyle/>
                    <a:p>
                      <a:pPr algn="l" rtl="0"/>
                      <a:r>
                        <a:rPr lang="en-US" sz="2200" dirty="0" smtClean="0"/>
                        <a:t>OUT</a:t>
                      </a:r>
                      <a:endParaRPr lang="ar-JO" sz="2200" dirty="0"/>
                    </a:p>
                  </a:txBody>
                  <a:tcPr/>
                </a:tc>
              </a:tr>
              <a:tr h="1487666">
                <a:tc>
                  <a:txBody>
                    <a:bodyPr/>
                    <a:lstStyle/>
                    <a:p>
                      <a:pPr algn="l" rtl="0"/>
                      <a:r>
                        <a:rPr lang="en-US" sz="2200" dirty="0" smtClean="0"/>
                        <a:t>Timer element requires one input signal to initiate timing sequence. Output is delayed as specified by the programmer . resetting is accomplished by interrupting (stopping) the input signal</a:t>
                      </a:r>
                      <a:endParaRPr lang="ar-JO" sz="2200" dirty="0"/>
                    </a:p>
                  </a:txBody>
                  <a:tcPr/>
                </a:tc>
                <a:tc>
                  <a:txBody>
                    <a:bodyPr/>
                    <a:lstStyle/>
                    <a:p>
                      <a:pPr algn="l" rtl="0"/>
                      <a:r>
                        <a:rPr lang="en-US" sz="2200" dirty="0" smtClean="0"/>
                        <a:t>TMR</a:t>
                      </a:r>
                      <a:endParaRPr lang="ar-JO" sz="2200" dirty="0"/>
                    </a:p>
                  </a:txBody>
                  <a:tcPr/>
                </a:tc>
              </a:tr>
              <a:tr h="791312">
                <a:tc>
                  <a:txBody>
                    <a:bodyPr/>
                    <a:lstStyle/>
                    <a:p>
                      <a:pPr algn="l" rtl="0"/>
                      <a:r>
                        <a:rPr lang="en-US" sz="2200" dirty="0" smtClean="0"/>
                        <a:t>counter element . Requires two inputs : incoming pulse train and rest signal</a:t>
                      </a:r>
                      <a:endParaRPr lang="ar-JO" sz="2200" dirty="0"/>
                    </a:p>
                  </a:txBody>
                  <a:tcPr/>
                </a:tc>
                <a:tc>
                  <a:txBody>
                    <a:bodyPr/>
                    <a:lstStyle/>
                    <a:p>
                      <a:pPr algn="l" rtl="0"/>
                      <a:r>
                        <a:rPr lang="en-US" sz="2200" dirty="0" smtClean="0"/>
                        <a:t>CTR</a:t>
                      </a:r>
                      <a:endParaRPr lang="ar-JO" sz="2200"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285728"/>
            <a:ext cx="7772400" cy="774720"/>
          </a:xfrm>
        </p:spPr>
        <p:txBody>
          <a:bodyPr>
            <a:normAutofit/>
          </a:bodyPr>
          <a:lstStyle/>
          <a:p>
            <a:r>
              <a:rPr lang="en-US" sz="2800" b="1" dirty="0" smtClean="0">
                <a:solidFill>
                  <a:schemeClr val="accent2">
                    <a:lumMod val="50000"/>
                  </a:schemeClr>
                </a:solidFill>
                <a:latin typeface="Calibri" pitchFamily="34" charset="0"/>
                <a:ea typeface="Calibri" pitchFamily="34" charset="0"/>
                <a:cs typeface="Arial" pitchFamily="34" charset="0"/>
              </a:rPr>
              <a:t>Ex 9.8 </a:t>
            </a:r>
            <a:r>
              <a:rPr lang="en-US" sz="2800" dirty="0" smtClean="0">
                <a:solidFill>
                  <a:schemeClr val="accent2">
                    <a:lumMod val="50000"/>
                  </a:schemeClr>
                </a:solidFill>
                <a:latin typeface="Calibri" pitchFamily="34" charset="0"/>
                <a:ea typeface="Calibri" pitchFamily="34" charset="0"/>
                <a:cs typeface="Arial" pitchFamily="34" charset="0"/>
              </a:rPr>
              <a:t>  </a:t>
            </a:r>
            <a:r>
              <a:rPr lang="en-US" sz="2800" b="1" dirty="0" smtClean="0">
                <a:solidFill>
                  <a:schemeClr val="accent2">
                    <a:lumMod val="50000"/>
                  </a:schemeClr>
                </a:solidFill>
                <a:latin typeface="Calibri" pitchFamily="34" charset="0"/>
                <a:ea typeface="Calibri" pitchFamily="34" charset="0"/>
                <a:cs typeface="Arial" pitchFamily="34" charset="0"/>
              </a:rPr>
              <a:t>Language commands for control relay</a:t>
            </a:r>
            <a:endParaRPr lang="ar-JO" sz="2800" b="1" dirty="0">
              <a:solidFill>
                <a:schemeClr val="accent2">
                  <a:lumMod val="50000"/>
                </a:schemeClr>
              </a:solidFill>
            </a:endParaRPr>
          </a:p>
        </p:txBody>
      </p:sp>
      <p:sp>
        <p:nvSpPr>
          <p:cNvPr id="3" name="عنصر نائب للمحتوى 2"/>
          <p:cNvSpPr>
            <a:spLocks noGrp="1"/>
          </p:cNvSpPr>
          <p:nvPr>
            <p:ph sz="quarter" idx="1"/>
          </p:nvPr>
        </p:nvSpPr>
        <p:spPr>
          <a:xfrm>
            <a:off x="914400" y="1142984"/>
            <a:ext cx="7772400" cy="4572000"/>
          </a:xfrm>
        </p:spPr>
        <p:txBody>
          <a:bodyPr>
            <a:normAutofit/>
          </a:bodyPr>
          <a:lstStyle/>
          <a:p>
            <a:pPr marL="0" lvl="0" indent="0" algn="l" rtl="0" eaLnBrk="0" fontAlgn="base" hangingPunct="0">
              <a:lnSpc>
                <a:spcPct val="150000"/>
              </a:lnSpc>
              <a:spcBef>
                <a:spcPct val="0"/>
              </a:spcBef>
              <a:spcAft>
                <a:spcPct val="0"/>
              </a:spcAft>
              <a:buClrTx/>
              <a:buSzTx/>
              <a:buNone/>
            </a:pPr>
            <a:r>
              <a:rPr lang="en-US" sz="2400" dirty="0" smtClean="0">
                <a:latin typeface="Calibri" pitchFamily="34" charset="0"/>
                <a:ea typeface="Calibri" pitchFamily="34" charset="0"/>
                <a:cs typeface="Arial" pitchFamily="34" charset="0"/>
              </a:rPr>
              <a:t>Write the PLC program for the control relay depicted in the LD below: </a:t>
            </a:r>
            <a:r>
              <a:rPr lang="en-US" sz="2000" dirty="0" smtClean="0">
                <a:latin typeface="Calibri" pitchFamily="34" charset="0"/>
                <a:ea typeface="Calibri" pitchFamily="34" charset="0"/>
                <a:cs typeface="Arial" pitchFamily="34" charset="0"/>
              </a:rPr>
              <a:t>Using low-level language Instruction list (IL).</a:t>
            </a:r>
            <a:endParaRPr lang="en-US" sz="2000" dirty="0" smtClean="0">
              <a:latin typeface="Arial" pitchFamily="34" charset="0"/>
              <a:cs typeface="Arial" pitchFamily="34" charset="0"/>
            </a:endParaRPr>
          </a:p>
          <a:p>
            <a:pPr algn="l" rtl="0"/>
            <a:endParaRPr lang="ar-JO"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1670" y="2500306"/>
            <a:ext cx="5105416" cy="388488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990600"/>
            <a:ext cx="6553200" cy="738664"/>
          </a:xfrm>
          <a:prstGeom prst="rect">
            <a:avLst/>
          </a:prstGeom>
          <a:noFill/>
        </p:spPr>
        <p:txBody>
          <a:bodyPr wrap="square" rtlCol="0">
            <a:spAutoFit/>
          </a:bodyPr>
          <a:lstStyle/>
          <a:p>
            <a:pPr algn="l" rtl="0"/>
            <a:r>
              <a:rPr lang="en-US" sz="2400" b="1" dirty="0" smtClean="0"/>
              <a:t>Solution</a:t>
            </a:r>
            <a:r>
              <a:rPr lang="en-US" sz="2400" dirty="0" smtClean="0"/>
              <a:t> :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93816203"/>
              </p:ext>
            </p:extLst>
          </p:nvPr>
        </p:nvGraphicFramePr>
        <p:xfrm>
          <a:off x="762000" y="1798320"/>
          <a:ext cx="7531508" cy="3840480"/>
        </p:xfrm>
        <a:graphic>
          <a:graphicData uri="http://schemas.openxmlformats.org/drawingml/2006/table">
            <a:tbl>
              <a:tblPr firstRow="1" firstCol="1" bandRow="1">
                <a:tableStyleId>{21E4AEA4-8DFA-4A89-87EB-49C32662AFE0}</a:tableStyleId>
              </a:tblPr>
              <a:tblGrid>
                <a:gridCol w="3886200"/>
                <a:gridCol w="3645308"/>
              </a:tblGrid>
              <a:tr h="0">
                <a:tc>
                  <a:txBody>
                    <a:bodyPr/>
                    <a:lstStyle/>
                    <a:p>
                      <a:pPr marL="0" marR="0" algn="ctr">
                        <a:lnSpc>
                          <a:spcPct val="150000"/>
                        </a:lnSpc>
                        <a:spcBef>
                          <a:spcPts val="0"/>
                        </a:spcBef>
                        <a:spcAft>
                          <a:spcPts val="0"/>
                        </a:spcAft>
                      </a:pPr>
                      <a:r>
                        <a:rPr lang="en-US" sz="2400" dirty="0">
                          <a:effectLst/>
                        </a:rPr>
                        <a:t>Commands</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comment</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dirty="0">
                          <a:effectLst/>
                        </a:rPr>
                        <a:t>STR X</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dirty="0" smtClean="0">
                          <a:effectLst/>
                        </a:rPr>
                        <a:t>Store </a:t>
                      </a:r>
                      <a:r>
                        <a:rPr lang="en-US" sz="2400" dirty="0">
                          <a:effectLst/>
                        </a:rPr>
                        <a:t>input X</a:t>
                      </a:r>
                      <a:endParaRPr lang="en-US" sz="2400" dirty="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dirty="0">
                          <a:effectLst/>
                        </a:rPr>
                        <a:t>OUT C</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Output contact relay C</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dirty="0">
                          <a:effectLst/>
                        </a:rPr>
                        <a:t>STR NOT C</a:t>
                      </a:r>
                      <a:endParaRPr lang="en-US" sz="2400" dirty="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Store inverse of C output</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a:effectLst/>
                        </a:rPr>
                        <a:t>OUT Y1</a:t>
                      </a:r>
                      <a:endParaRPr lang="en-US" sz="240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dirty="0">
                          <a:effectLst/>
                        </a:rPr>
                        <a:t>Output load Y1</a:t>
                      </a:r>
                      <a:endParaRPr lang="en-US" sz="2400" dirty="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a:effectLst/>
                        </a:rPr>
                        <a:t>STR C</a:t>
                      </a:r>
                      <a:endParaRPr lang="en-US" sz="240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a:effectLst/>
                        </a:rPr>
                        <a:t>Store C output</a:t>
                      </a:r>
                      <a:endParaRPr lang="en-US" sz="2400">
                        <a:solidFill>
                          <a:srgbClr val="943634"/>
                        </a:solidFill>
                        <a:effectLst/>
                        <a:latin typeface="Calibri"/>
                        <a:ea typeface="Calibri"/>
                        <a:cs typeface="Arial"/>
                      </a:endParaRPr>
                    </a:p>
                  </a:txBody>
                  <a:tcPr marL="68580" marR="68580" marT="0" marB="0"/>
                </a:tc>
              </a:tr>
              <a:tr h="0">
                <a:tc>
                  <a:txBody>
                    <a:bodyPr/>
                    <a:lstStyle/>
                    <a:p>
                      <a:pPr marL="0" marR="0" algn="ctr">
                        <a:lnSpc>
                          <a:spcPct val="150000"/>
                        </a:lnSpc>
                        <a:spcBef>
                          <a:spcPts val="0"/>
                        </a:spcBef>
                        <a:spcAft>
                          <a:spcPts val="0"/>
                        </a:spcAft>
                      </a:pPr>
                      <a:r>
                        <a:rPr lang="en-US" sz="2400">
                          <a:effectLst/>
                        </a:rPr>
                        <a:t>OUT Y2</a:t>
                      </a:r>
                      <a:endParaRPr lang="en-US" sz="2400">
                        <a:solidFill>
                          <a:srgbClr val="943634"/>
                        </a:solidFill>
                        <a:effectLst/>
                        <a:latin typeface="Calibri"/>
                        <a:ea typeface="Calibri"/>
                        <a:cs typeface="Arial"/>
                      </a:endParaRPr>
                    </a:p>
                  </a:txBody>
                  <a:tcPr marL="68580" marR="68580" marT="0" marB="0"/>
                </a:tc>
                <a:tc>
                  <a:txBody>
                    <a:bodyPr/>
                    <a:lstStyle/>
                    <a:p>
                      <a:pPr marL="0" marR="0" algn="ctr">
                        <a:lnSpc>
                          <a:spcPct val="150000"/>
                        </a:lnSpc>
                        <a:spcBef>
                          <a:spcPts val="0"/>
                        </a:spcBef>
                        <a:spcAft>
                          <a:spcPts val="0"/>
                        </a:spcAft>
                      </a:pPr>
                      <a:r>
                        <a:rPr lang="en-US" sz="2400" dirty="0">
                          <a:effectLst/>
                        </a:rPr>
                        <a:t>Output load Y2</a:t>
                      </a:r>
                      <a:endParaRPr lang="en-US" sz="2400" dirty="0">
                        <a:solidFill>
                          <a:srgbClr val="943634"/>
                        </a:solidFill>
                        <a:effectLst/>
                        <a:latin typeface="Calibri"/>
                        <a:ea typeface="Calibri"/>
                        <a:cs typeface="Arial"/>
                      </a:endParaRPr>
                    </a:p>
                  </a:txBody>
                  <a:tcPr marL="68580" marR="68580" marT="0" marB="0"/>
                </a:tc>
              </a:tr>
            </a:tbl>
          </a:graphicData>
        </a:graphic>
      </p:graphicFrame>
      <p:sp>
        <p:nvSpPr>
          <p:cNvPr id="6" name="Rectangle 1"/>
          <p:cNvSpPr>
            <a:spLocks noChangeArrowheads="1"/>
          </p:cNvSpPr>
          <p:nvPr/>
        </p:nvSpPr>
        <p:spPr bwMode="auto">
          <a:xfrm>
            <a:off x="1531938" y="2881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عنوان 1"/>
          <p:cNvSpPr>
            <a:spLocks noGrp="1"/>
          </p:cNvSpPr>
          <p:nvPr>
            <p:ph type="title"/>
          </p:nvPr>
        </p:nvSpPr>
        <p:spPr>
          <a:xfrm>
            <a:off x="857224" y="142852"/>
            <a:ext cx="7772400" cy="774720"/>
          </a:xfrm>
        </p:spPr>
        <p:txBody>
          <a:bodyPr>
            <a:normAutofit/>
          </a:bodyPr>
          <a:lstStyle/>
          <a:p>
            <a:r>
              <a:rPr lang="en-US" sz="2800" b="1" dirty="0" smtClean="0">
                <a:solidFill>
                  <a:schemeClr val="accent2">
                    <a:lumMod val="50000"/>
                  </a:schemeClr>
                </a:solidFill>
                <a:latin typeface="Calibri" pitchFamily="34" charset="0"/>
                <a:ea typeface="Calibri" pitchFamily="34" charset="0"/>
                <a:cs typeface="Arial" pitchFamily="34" charset="0"/>
              </a:rPr>
              <a:t>Ex 9.8 </a:t>
            </a:r>
            <a:r>
              <a:rPr lang="en-US" sz="2800" dirty="0" smtClean="0">
                <a:solidFill>
                  <a:schemeClr val="accent2">
                    <a:lumMod val="50000"/>
                  </a:schemeClr>
                </a:solidFill>
                <a:latin typeface="Calibri" pitchFamily="34" charset="0"/>
                <a:ea typeface="Calibri" pitchFamily="34" charset="0"/>
                <a:cs typeface="Arial" pitchFamily="34" charset="0"/>
              </a:rPr>
              <a:t>  </a:t>
            </a:r>
            <a:r>
              <a:rPr lang="en-US" sz="2800" b="1" dirty="0" smtClean="0">
                <a:solidFill>
                  <a:schemeClr val="accent2">
                    <a:lumMod val="50000"/>
                  </a:schemeClr>
                </a:solidFill>
                <a:latin typeface="Calibri" pitchFamily="34" charset="0"/>
                <a:ea typeface="Calibri" pitchFamily="34" charset="0"/>
                <a:cs typeface="Arial" pitchFamily="34" charset="0"/>
              </a:rPr>
              <a:t>Language commands for control relay</a:t>
            </a:r>
            <a:endParaRPr lang="ar-JO" sz="2800" b="1" dirty="0">
              <a:solidFill>
                <a:schemeClr val="accent2">
                  <a:lumMod val="50000"/>
                </a:schemeClr>
              </a:solidFill>
            </a:endParaRPr>
          </a:p>
        </p:txBody>
      </p:sp>
    </p:spTree>
    <p:extLst>
      <p:ext uri="{BB962C8B-B14F-4D97-AF65-F5344CB8AC3E}">
        <p14:creationId xmlns:p14="http://schemas.microsoft.com/office/powerpoint/2010/main" val="1390658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solidFill>
                  <a:schemeClr val="accent2">
                    <a:lumMod val="50000"/>
                  </a:schemeClr>
                </a:solidFill>
              </a:rPr>
              <a:t>Structured Text (ST) </a:t>
            </a:r>
            <a:br>
              <a:rPr lang="en-US" sz="3200" b="1" dirty="0" smtClean="0">
                <a:solidFill>
                  <a:schemeClr val="accent2">
                    <a:lumMod val="50000"/>
                  </a:schemeClr>
                </a:solidFill>
              </a:rPr>
            </a:br>
            <a:endParaRPr lang="ar-JO" sz="3200" b="1" dirty="0">
              <a:solidFill>
                <a:schemeClr val="accent2">
                  <a:lumMod val="50000"/>
                </a:schemeClr>
              </a:solidFill>
            </a:endParaRPr>
          </a:p>
        </p:txBody>
      </p:sp>
      <p:sp>
        <p:nvSpPr>
          <p:cNvPr id="3" name="عنصر نائب للمحتوى 2"/>
          <p:cNvSpPr>
            <a:spLocks noGrp="1"/>
          </p:cNvSpPr>
          <p:nvPr>
            <p:ph sz="quarter" idx="1"/>
          </p:nvPr>
        </p:nvSpPr>
        <p:spPr/>
        <p:txBody>
          <a:bodyPr>
            <a:normAutofit fontScale="77500" lnSpcReduction="20000"/>
          </a:bodyPr>
          <a:lstStyle/>
          <a:p>
            <a:pPr algn="just" rtl="0">
              <a:lnSpc>
                <a:spcPct val="150000"/>
              </a:lnSpc>
            </a:pPr>
            <a:r>
              <a:rPr lang="en-US" sz="2800" dirty="0" smtClean="0"/>
              <a:t>Is </a:t>
            </a:r>
            <a:r>
              <a:rPr lang="en-US" sz="2800" dirty="0" smtClean="0"/>
              <a:t>a high-level computer-type language.</a:t>
            </a:r>
          </a:p>
          <a:p>
            <a:pPr algn="just" rtl="0">
              <a:lnSpc>
                <a:spcPct val="150000"/>
              </a:lnSpc>
            </a:pPr>
            <a:r>
              <a:rPr lang="en-US" sz="2800" dirty="0" smtClean="0"/>
              <a:t>It has a good prospect.</a:t>
            </a:r>
          </a:p>
          <a:p>
            <a:pPr algn="just" rtl="0">
              <a:lnSpc>
                <a:spcPct val="150000"/>
              </a:lnSpc>
            </a:pPr>
            <a:r>
              <a:rPr lang="en-US" sz="2800" dirty="0" smtClean="0"/>
              <a:t>It is capable of performing data processing and calculations on values other than binary</a:t>
            </a:r>
            <a:r>
              <a:rPr lang="en-US" sz="2800" dirty="0" smtClean="0">
                <a:latin typeface="Century Schoolbook"/>
              </a:rPr>
              <a:t>→ </a:t>
            </a:r>
            <a:r>
              <a:rPr lang="en-US" sz="2800" dirty="0" smtClean="0"/>
              <a:t>can do more complex control algorithms.</a:t>
            </a:r>
          </a:p>
          <a:p>
            <a:pPr algn="just" rtl="0">
              <a:lnSpc>
                <a:spcPct val="150000"/>
              </a:lnSpc>
            </a:pPr>
            <a:r>
              <a:rPr lang="en-US" sz="2800" dirty="0" smtClean="0"/>
              <a:t>LD and low-level PLC language have limited ability to operate on signals that are other than ON/OFF types.</a:t>
            </a:r>
          </a:p>
          <a:p>
            <a:pPr algn="just" rtl="0">
              <a:lnSpc>
                <a:spcPct val="150000"/>
              </a:lnSpc>
            </a:pPr>
            <a:r>
              <a:rPr lang="en-US" sz="2800" dirty="0" smtClean="0"/>
              <a:t>It also makes it easier to interpret complicated control programs.</a:t>
            </a:r>
          </a:p>
          <a:p>
            <a:pPr algn="just" rtl="0">
              <a:lnSpc>
                <a:spcPct val="150000"/>
              </a:lnSpc>
            </a:pPr>
            <a:r>
              <a:rPr lang="en-US" sz="2800" dirty="0" smtClean="0"/>
              <a:t>Explanatory comments can be inserted into the program.</a:t>
            </a:r>
          </a:p>
          <a:p>
            <a:pPr algn="just" rtl="0">
              <a:lnSpc>
                <a:spcPct val="150000"/>
              </a:lnSpc>
            </a:pPr>
            <a:endParaRPr lang="en-US" sz="2800" dirty="0" smtClean="0"/>
          </a:p>
          <a:p>
            <a:pPr algn="just" rtl="0"/>
            <a:endParaRPr lang="ar-JO"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914400" y="274638"/>
            <a:ext cx="7772400" cy="511156"/>
          </a:xfrm>
        </p:spPr>
        <p:txBody>
          <a:bodyPr>
            <a:normAutofit fontScale="90000"/>
          </a:bodyPr>
          <a:lstStyle/>
          <a:p>
            <a:r>
              <a:rPr lang="en-US" sz="3200" b="1" dirty="0" smtClean="0">
                <a:solidFill>
                  <a:schemeClr val="accent2">
                    <a:lumMod val="50000"/>
                  </a:schemeClr>
                </a:solidFill>
              </a:rPr>
              <a:t>9.4   Personal Computers Using Soft Logic</a:t>
            </a:r>
            <a:endParaRPr lang="ar-JO" sz="3200" b="1" dirty="0">
              <a:solidFill>
                <a:schemeClr val="accent2">
                  <a:lumMod val="50000"/>
                </a:schemeClr>
              </a:solidFill>
            </a:endParaRPr>
          </a:p>
        </p:txBody>
      </p:sp>
      <p:sp>
        <p:nvSpPr>
          <p:cNvPr id="3" name="Content Placeholder 2"/>
          <p:cNvSpPr>
            <a:spLocks noGrp="1"/>
          </p:cNvSpPr>
          <p:nvPr>
            <p:ph sz="quarter" idx="1"/>
          </p:nvPr>
        </p:nvSpPr>
        <p:spPr>
          <a:xfrm>
            <a:off x="500034" y="1071546"/>
            <a:ext cx="8186766" cy="4948254"/>
          </a:xfrm>
        </p:spPr>
        <p:txBody>
          <a:bodyPr>
            <a:normAutofit/>
          </a:bodyPr>
          <a:lstStyle/>
          <a:p>
            <a:pPr marL="0" indent="0" algn="just" rtl="0">
              <a:lnSpc>
                <a:spcPct val="150000"/>
              </a:lnSpc>
              <a:buNone/>
            </a:pPr>
            <a:r>
              <a:rPr lang="en-US" sz="2400" dirty="0" smtClean="0"/>
              <a:t>PLCs </a:t>
            </a:r>
            <a:r>
              <a:rPr lang="en-US" sz="2400" dirty="0"/>
              <a:t>were favored for use in factories because:</a:t>
            </a:r>
          </a:p>
          <a:p>
            <a:pPr marL="731520" lvl="1" indent="-457200" algn="just" rtl="0">
              <a:lnSpc>
                <a:spcPct val="150000"/>
              </a:lnSpc>
              <a:buFont typeface="+mj-lt"/>
              <a:buAutoNum type="arabicPeriod"/>
            </a:pPr>
            <a:r>
              <a:rPr lang="en-US" dirty="0" smtClean="0"/>
              <a:t>They </a:t>
            </a:r>
            <a:r>
              <a:rPr lang="en-US" dirty="0"/>
              <a:t>were designed to operate in harsh environment.</a:t>
            </a:r>
          </a:p>
          <a:p>
            <a:pPr marL="731520" lvl="1" indent="-457200" algn="just" rtl="0">
              <a:lnSpc>
                <a:spcPct val="150000"/>
              </a:lnSpc>
              <a:buFont typeface="+mj-lt"/>
              <a:buAutoNum type="arabicPeriod"/>
            </a:pPr>
            <a:r>
              <a:rPr lang="en-US" dirty="0" smtClean="0"/>
              <a:t>PCs </a:t>
            </a:r>
            <a:r>
              <a:rPr lang="en-US" dirty="0"/>
              <a:t>were designed for office environment.</a:t>
            </a:r>
          </a:p>
          <a:p>
            <a:pPr marL="731520" lvl="1" indent="-457200" algn="just" rtl="0">
              <a:lnSpc>
                <a:spcPct val="150000"/>
              </a:lnSpc>
              <a:buFont typeface="+mj-lt"/>
              <a:buAutoNum type="arabicPeriod"/>
            </a:pPr>
            <a:r>
              <a:rPr lang="en-US" dirty="0" smtClean="0"/>
              <a:t>PLC </a:t>
            </a:r>
            <a:r>
              <a:rPr lang="en-US" dirty="0"/>
              <a:t>is ready to connect to external equipment for process </a:t>
            </a:r>
            <a:r>
              <a:rPr lang="en-US" dirty="0" smtClean="0"/>
              <a:t>control </a:t>
            </a:r>
            <a:r>
              <a:rPr lang="en-US" dirty="0" smtClean="0">
                <a:latin typeface="Century Schoolbook"/>
              </a:rPr>
              <a:t>→</a:t>
            </a:r>
            <a:r>
              <a:rPr lang="en-US" dirty="0" smtClean="0"/>
              <a:t>PCs </a:t>
            </a:r>
            <a:r>
              <a:rPr lang="en-US" dirty="0"/>
              <a:t>need I/O cards and programs to connect.</a:t>
            </a:r>
          </a:p>
          <a:p>
            <a:pPr marL="731520" lvl="1" indent="-457200" algn="just" rtl="0">
              <a:lnSpc>
                <a:spcPct val="150000"/>
              </a:lnSpc>
              <a:buFont typeface="+mj-lt"/>
              <a:buAutoNum type="arabicPeriod"/>
            </a:pPr>
            <a:r>
              <a:rPr lang="en-US" dirty="0" smtClean="0"/>
              <a:t>PCs </a:t>
            </a:r>
            <a:r>
              <a:rPr lang="en-US" dirty="0"/>
              <a:t>sometimes lockup for no apparent reason.</a:t>
            </a:r>
          </a:p>
          <a:p>
            <a:pPr algn="just" rtl="0">
              <a:lnSpc>
                <a:spcPct val="150000"/>
              </a:lnSpc>
            </a:pPr>
            <a:endParaRPr lang="en-US" sz="2400" dirty="0"/>
          </a:p>
        </p:txBody>
      </p:sp>
    </p:spTree>
    <p:extLst>
      <p:ext uri="{BB962C8B-B14F-4D97-AF65-F5344CB8AC3E}">
        <p14:creationId xmlns:p14="http://schemas.microsoft.com/office/powerpoint/2010/main" val="3057322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329642" cy="5110178"/>
          </a:xfrm>
          <a:ln>
            <a:solidFill>
              <a:schemeClr val="bg1"/>
            </a:solidFill>
          </a:ln>
        </p:spPr>
        <p:txBody>
          <a:bodyPr>
            <a:noAutofit/>
          </a:bodyPr>
          <a:lstStyle/>
          <a:p>
            <a:pPr marL="0" indent="0" algn="just" rtl="0">
              <a:lnSpc>
                <a:spcPct val="170000"/>
              </a:lnSpc>
              <a:buFont typeface="Wingdings" pitchFamily="2" charset="2"/>
              <a:buChar char="§"/>
            </a:pPr>
            <a:r>
              <a:rPr lang="en-US" sz="2400" dirty="0" smtClean="0"/>
              <a:t> However</a:t>
            </a:r>
            <a:r>
              <a:rPr lang="en-US" sz="2400" dirty="0"/>
              <a:t>, PCs have developed faster than PLCs.</a:t>
            </a:r>
          </a:p>
          <a:p>
            <a:pPr marL="0" indent="0" algn="just" rtl="0">
              <a:lnSpc>
                <a:spcPct val="170000"/>
              </a:lnSpc>
              <a:buFont typeface="Wingdings" pitchFamily="2" charset="2"/>
              <a:buChar char="§"/>
            </a:pPr>
            <a:r>
              <a:rPr lang="en-US" sz="2400" dirty="0" smtClean="0"/>
              <a:t> PCs </a:t>
            </a:r>
            <a:r>
              <a:rPr lang="en-US" sz="2400" dirty="0"/>
              <a:t>now have much greater frequency than PLCs.</a:t>
            </a:r>
          </a:p>
          <a:p>
            <a:pPr marL="0" indent="0" algn="just" rtl="0">
              <a:lnSpc>
                <a:spcPct val="170000"/>
              </a:lnSpc>
              <a:buFont typeface="Wingdings" pitchFamily="2" charset="2"/>
              <a:buChar char="§"/>
            </a:pPr>
            <a:r>
              <a:rPr lang="en-US" sz="2400" dirty="0" smtClean="0"/>
              <a:t> There </a:t>
            </a:r>
            <a:r>
              <a:rPr lang="en-US" sz="2400" dirty="0"/>
              <a:t>is much more proprietary software in PLCs than in PCs. Making </a:t>
            </a:r>
            <a:r>
              <a:rPr lang="en-US" sz="2400" dirty="0" smtClean="0"/>
              <a:t>         it </a:t>
            </a:r>
            <a:r>
              <a:rPr lang="en-US" sz="2400" dirty="0"/>
              <a:t>difficult to mix components from different vendors.</a:t>
            </a:r>
          </a:p>
          <a:p>
            <a:pPr marL="0" indent="0" algn="just" rtl="0">
              <a:lnSpc>
                <a:spcPct val="150000"/>
              </a:lnSpc>
              <a:buFont typeface="Wingdings" pitchFamily="2" charset="2"/>
              <a:buChar char="§"/>
            </a:pPr>
            <a:r>
              <a:rPr lang="en-US" sz="2400" dirty="0" smtClean="0"/>
              <a:t> Therefore, </a:t>
            </a:r>
            <a:r>
              <a:rPr lang="en-US" sz="2400" dirty="0"/>
              <a:t>PLCs performance  lags its PC counterpart by two years and the gab is increasing</a:t>
            </a:r>
            <a:r>
              <a:rPr lang="en-US" sz="2400" dirty="0" smtClean="0"/>
              <a:t>.</a:t>
            </a:r>
          </a:p>
          <a:p>
            <a:pPr marL="0" indent="0" algn="just" rtl="0">
              <a:lnSpc>
                <a:spcPct val="150000"/>
              </a:lnSpc>
              <a:buFont typeface="Wingdings" pitchFamily="2" charset="2"/>
              <a:buChar char="§"/>
            </a:pPr>
            <a:r>
              <a:rPr lang="en-US" sz="2400" dirty="0" smtClean="0"/>
              <a:t> PC </a:t>
            </a:r>
            <a:r>
              <a:rPr lang="en-US" sz="2400" dirty="0"/>
              <a:t>speeds are doubling every 18 </a:t>
            </a:r>
            <a:r>
              <a:rPr lang="en-US" sz="2400" dirty="0" smtClean="0"/>
              <a:t>months </a:t>
            </a:r>
            <a:r>
              <a:rPr lang="en-US" sz="2400" dirty="0"/>
              <a:t>improvements in PLC technology is slower</a:t>
            </a:r>
            <a:r>
              <a:rPr lang="en-US" sz="2400" dirty="0" smtClean="0"/>
              <a:t>.</a:t>
            </a:r>
          </a:p>
        </p:txBody>
      </p:sp>
      <p:sp>
        <p:nvSpPr>
          <p:cNvPr id="4" name="عنوان 3"/>
          <p:cNvSpPr>
            <a:spLocks noGrp="1"/>
          </p:cNvSpPr>
          <p:nvPr>
            <p:ph type="title"/>
          </p:nvPr>
        </p:nvSpPr>
        <p:spPr>
          <a:xfrm>
            <a:off x="914400" y="274638"/>
            <a:ext cx="7772400" cy="511156"/>
          </a:xfrm>
        </p:spPr>
        <p:txBody>
          <a:bodyPr>
            <a:normAutofit fontScale="90000"/>
          </a:bodyPr>
          <a:lstStyle/>
          <a:p>
            <a:r>
              <a:rPr lang="en-US" sz="3200" b="1" dirty="0" smtClean="0">
                <a:solidFill>
                  <a:schemeClr val="accent2">
                    <a:lumMod val="50000"/>
                  </a:schemeClr>
                </a:solidFill>
              </a:rPr>
              <a:t>9.4   Personal Computers Using Soft Logic</a:t>
            </a:r>
            <a:endParaRPr lang="ar-JO" sz="3200" b="1" dirty="0">
              <a:solidFill>
                <a:schemeClr val="accent2">
                  <a:lumMod val="50000"/>
                </a:schemeClr>
              </a:solidFill>
            </a:endParaRPr>
          </a:p>
        </p:txBody>
      </p:sp>
    </p:spTree>
    <p:extLst>
      <p:ext uri="{BB962C8B-B14F-4D97-AF65-F5344CB8AC3E}">
        <p14:creationId xmlns:p14="http://schemas.microsoft.com/office/powerpoint/2010/main" val="1024219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331929"/>
            <a:ext cx="8229600" cy="4668839"/>
          </a:xfrm>
        </p:spPr>
        <p:txBody>
          <a:bodyPr>
            <a:normAutofit/>
          </a:bodyPr>
          <a:lstStyle/>
          <a:p>
            <a:pPr marL="0" indent="0" algn="just" rtl="0">
              <a:lnSpc>
                <a:spcPct val="150000"/>
              </a:lnSpc>
              <a:buFont typeface="Wingdings" pitchFamily="2" charset="2"/>
              <a:buChar char="§"/>
            </a:pPr>
            <a:r>
              <a:rPr lang="en-US" sz="2400" dirty="0" smtClean="0"/>
              <a:t> PCs are now available in more sturdy enclosures for industrial environment ,in addition to feature like dirt resistance  ,noise resistance,  moisture protection.</a:t>
            </a:r>
          </a:p>
          <a:p>
            <a:pPr marL="0" indent="0" algn="just" rtl="0">
              <a:lnSpc>
                <a:spcPct val="150000"/>
              </a:lnSpc>
              <a:buFont typeface="Wingdings" pitchFamily="2" charset="2"/>
              <a:buChar char="§"/>
            </a:pPr>
            <a:r>
              <a:rPr lang="en-US" sz="2400" dirty="0" smtClean="0"/>
              <a:t> I/O </a:t>
            </a:r>
            <a:r>
              <a:rPr lang="en-US" sz="2400" dirty="0"/>
              <a:t>cards are reliable  together with related hardware to connect to equipment.</a:t>
            </a:r>
          </a:p>
          <a:p>
            <a:pPr marL="0" indent="0" algn="just" rtl="0">
              <a:lnSpc>
                <a:spcPct val="150000"/>
              </a:lnSpc>
              <a:buFont typeface="Wingdings" pitchFamily="2" charset="2"/>
              <a:buChar char="§"/>
            </a:pPr>
            <a:r>
              <a:rPr lang="en-US" sz="2400" dirty="0"/>
              <a:t> </a:t>
            </a:r>
            <a:r>
              <a:rPr lang="en-US" sz="2400" dirty="0" smtClean="0"/>
              <a:t>Operating </a:t>
            </a:r>
            <a:r>
              <a:rPr lang="en-US" sz="2400" dirty="0"/>
              <a:t>systems for real-time control can be </a:t>
            </a:r>
            <a:r>
              <a:rPr lang="en-US" sz="2400" dirty="0" smtClean="0"/>
              <a:t>installed.</a:t>
            </a:r>
            <a:endParaRPr lang="en-US" sz="2400" dirty="0"/>
          </a:p>
          <a:p>
            <a:pPr algn="just" rtl="0">
              <a:lnSpc>
                <a:spcPct val="150000"/>
              </a:lnSpc>
              <a:buFont typeface="Wingdings" pitchFamily="2" charset="2"/>
              <a:buChar char="§"/>
            </a:pPr>
            <a:endParaRPr lang="en-US" sz="2400" dirty="0"/>
          </a:p>
        </p:txBody>
      </p:sp>
      <p:sp>
        <p:nvSpPr>
          <p:cNvPr id="4" name="عنوان 3"/>
          <p:cNvSpPr>
            <a:spLocks noGrp="1"/>
          </p:cNvSpPr>
          <p:nvPr>
            <p:ph type="title"/>
          </p:nvPr>
        </p:nvSpPr>
        <p:spPr>
          <a:xfrm>
            <a:off x="914400" y="346076"/>
            <a:ext cx="7772400" cy="511156"/>
          </a:xfrm>
        </p:spPr>
        <p:txBody>
          <a:bodyPr>
            <a:normAutofit fontScale="90000"/>
          </a:bodyPr>
          <a:lstStyle/>
          <a:p>
            <a:r>
              <a:rPr lang="en-US" sz="3200" b="1" dirty="0" smtClean="0">
                <a:solidFill>
                  <a:schemeClr val="accent2">
                    <a:lumMod val="50000"/>
                  </a:schemeClr>
                </a:solidFill>
              </a:rPr>
              <a:t>9.4   Personal Computers Using Soft Logic</a:t>
            </a:r>
            <a:endParaRPr lang="ar-JO" sz="3200" b="1" dirty="0">
              <a:solidFill>
                <a:schemeClr val="accent2">
                  <a:lumMod val="50000"/>
                </a:schemeClr>
              </a:solidFill>
            </a:endParaRPr>
          </a:p>
        </p:txBody>
      </p:sp>
    </p:spTree>
    <p:extLst>
      <p:ext uri="{BB962C8B-B14F-4D97-AF65-F5344CB8AC3E}">
        <p14:creationId xmlns:p14="http://schemas.microsoft.com/office/powerpoint/2010/main" val="4063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dirty="0" smtClean="0">
                <a:solidFill>
                  <a:schemeClr val="accent2">
                    <a:lumMod val="50000"/>
                  </a:schemeClr>
                </a:solidFill>
              </a:rPr>
              <a:t>Elements </a:t>
            </a:r>
            <a:r>
              <a:rPr lang="en-US" sz="3600" dirty="0" smtClean="0">
                <a:solidFill>
                  <a:schemeClr val="accent2">
                    <a:lumMod val="50000"/>
                  </a:schemeClr>
                </a:solidFill>
              </a:rPr>
              <a:t>of Logic Control :</a:t>
            </a:r>
            <a:endParaRPr lang="ar-JO" sz="3600" dirty="0">
              <a:solidFill>
                <a:schemeClr val="accent2">
                  <a:lumMod val="50000"/>
                </a:schemeClr>
              </a:solidFill>
            </a:endParaRPr>
          </a:p>
        </p:txBody>
      </p:sp>
      <p:sp>
        <p:nvSpPr>
          <p:cNvPr id="3" name="عنصر نائب للمحتوى 2"/>
          <p:cNvSpPr>
            <a:spLocks noGrp="1"/>
          </p:cNvSpPr>
          <p:nvPr>
            <p:ph sz="quarter" idx="1"/>
          </p:nvPr>
        </p:nvSpPr>
        <p:spPr>
          <a:xfrm>
            <a:off x="539552" y="1643082"/>
            <a:ext cx="8147248" cy="4572000"/>
          </a:xfrm>
        </p:spPr>
        <p:txBody>
          <a:bodyPr>
            <a:normAutofit/>
          </a:bodyPr>
          <a:lstStyle/>
          <a:p>
            <a:pPr algn="l" rtl="0"/>
            <a:r>
              <a:rPr lang="en-US" sz="2400" dirty="0" smtClean="0"/>
              <a:t>They are the Logic gates AND, OR, &amp; NOT . </a:t>
            </a:r>
          </a:p>
          <a:p>
            <a:pPr algn="l" rtl="0">
              <a:buNone/>
            </a:pPr>
            <a:endParaRPr lang="en-US" sz="2400" dirty="0" smtClean="0"/>
          </a:p>
          <a:p>
            <a:pPr algn="l" rtl="0"/>
            <a:r>
              <a:rPr lang="en-US" sz="2400" dirty="0" smtClean="0"/>
              <a:t>For both inputs &amp; outputs , the values can be 0 (OFF)  or 1 (ON ) .</a:t>
            </a:r>
            <a:br>
              <a:rPr lang="en-US" sz="2400" dirty="0" smtClean="0"/>
            </a:br>
            <a:r>
              <a:rPr lang="en-US" sz="2400" dirty="0" smtClean="0"/>
              <a:t/>
            </a:r>
            <a:br>
              <a:rPr lang="en-US" sz="2400" dirty="0" smtClean="0"/>
            </a:br>
            <a:endParaRPr lang="ar-JO"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r>
              <a:rPr lang="en-US" sz="2800" b="1" dirty="0" smtClean="0">
                <a:solidFill>
                  <a:schemeClr val="accent2">
                    <a:lumMod val="50000"/>
                  </a:schemeClr>
                </a:solidFill>
              </a:rPr>
              <a:t>There are two basic approaches used in PC-based control systems</a:t>
            </a:r>
            <a:endParaRPr lang="ar-JO" sz="2800" b="1" dirty="0">
              <a:solidFill>
                <a:schemeClr val="accent2">
                  <a:lumMod val="50000"/>
                </a:schemeClr>
              </a:solidFill>
            </a:endParaRPr>
          </a:p>
        </p:txBody>
      </p:sp>
      <p:sp>
        <p:nvSpPr>
          <p:cNvPr id="9" name="عنصر نائب للمحتوى 8"/>
          <p:cNvSpPr>
            <a:spLocks noGrp="1"/>
          </p:cNvSpPr>
          <p:nvPr>
            <p:ph sz="quarter" idx="1"/>
          </p:nvPr>
        </p:nvSpPr>
        <p:spPr>
          <a:xfrm>
            <a:off x="857224" y="1447800"/>
            <a:ext cx="7829576" cy="4838720"/>
          </a:xfrm>
        </p:spPr>
        <p:txBody>
          <a:bodyPr>
            <a:normAutofit/>
          </a:bodyPr>
          <a:lstStyle/>
          <a:p>
            <a:pPr marL="514350" indent="-514350" algn="just" rtl="0">
              <a:lnSpc>
                <a:spcPct val="150000"/>
              </a:lnSpc>
              <a:buFont typeface="+mj-lt"/>
              <a:buAutoNum type="arabicPeriod"/>
            </a:pPr>
            <a:r>
              <a:rPr lang="en-US" sz="2800" b="1" u="sng" dirty="0" smtClean="0"/>
              <a:t>Soft-logic </a:t>
            </a:r>
            <a:r>
              <a:rPr lang="en-US" sz="2800" b="1" u="sng" dirty="0" smtClean="0"/>
              <a:t>configuration </a:t>
            </a:r>
            <a:r>
              <a:rPr lang="en-US" sz="2800" dirty="0" smtClean="0"/>
              <a:t>:</a:t>
            </a:r>
          </a:p>
          <a:p>
            <a:pPr lvl="1" algn="just" rtl="0">
              <a:lnSpc>
                <a:spcPct val="150000"/>
              </a:lnSpc>
            </a:pPr>
            <a:r>
              <a:rPr lang="en-US" dirty="0" smtClean="0"/>
              <a:t>The PC’s operating system is windows, and control algorithms  are installed as high-priority programs.</a:t>
            </a:r>
          </a:p>
          <a:p>
            <a:pPr lvl="1" algn="just" rtl="0">
              <a:lnSpc>
                <a:spcPct val="150000"/>
              </a:lnSpc>
            </a:pPr>
            <a:r>
              <a:rPr lang="en-US" dirty="0" smtClean="0"/>
              <a:t>However, it is possible to interrupt the control tasks by windows systems</a:t>
            </a:r>
            <a:r>
              <a:rPr lang="en-US" dirty="0" smtClean="0">
                <a:latin typeface="Century Schoolbook"/>
              </a:rPr>
              <a:t>→ </a:t>
            </a:r>
            <a:r>
              <a:rPr lang="en-US" dirty="0" smtClean="0"/>
              <a:t>control function is delayed</a:t>
            </a:r>
            <a:r>
              <a:rPr lang="en-US" dirty="0" smtClean="0">
                <a:latin typeface="Century Schoolbook"/>
              </a:rPr>
              <a:t>→</a:t>
            </a:r>
            <a:r>
              <a:rPr lang="en-US" dirty="0" smtClean="0"/>
              <a:t> possible -</a:t>
            </a:r>
            <a:r>
              <a:rPr lang="en-US" dirty="0" err="1" smtClean="0"/>
              <a:t>ive</a:t>
            </a:r>
            <a:r>
              <a:rPr lang="en-US" dirty="0" smtClean="0"/>
              <a:t> consequences to the </a:t>
            </a:r>
            <a:r>
              <a:rPr lang="en-US" dirty="0" err="1" smtClean="0"/>
              <a:t>process</a:t>
            </a:r>
            <a:r>
              <a:rPr lang="en-US" dirty="0" err="1" smtClean="0">
                <a:latin typeface="Century Schoolbook"/>
              </a:rPr>
              <a:t>→</a:t>
            </a:r>
            <a:r>
              <a:rPr lang="en-US" dirty="0" err="1" smtClean="0"/>
              <a:t>it</a:t>
            </a:r>
            <a:r>
              <a:rPr lang="en-US" dirty="0" smtClean="0"/>
              <a:t> is not considered a real-time </a:t>
            </a:r>
            <a:r>
              <a:rPr lang="en-US" dirty="0" err="1" smtClean="0"/>
              <a:t>controller</a:t>
            </a:r>
            <a:r>
              <a:rPr lang="en-US" dirty="0" err="1" smtClean="0">
                <a:latin typeface="Century Schoolbook"/>
              </a:rPr>
              <a:t>→</a:t>
            </a:r>
            <a:r>
              <a:rPr lang="en-US" dirty="0" err="1" smtClean="0"/>
              <a:t>this</a:t>
            </a:r>
            <a:r>
              <a:rPr lang="en-US" dirty="0" smtClean="0"/>
              <a:t> leads to potential hazards in critical processes.</a:t>
            </a:r>
          </a:p>
          <a:p>
            <a:pPr algn="just" rtl="0"/>
            <a:endParaRPr lang="ar-JO" dirty="0"/>
          </a:p>
        </p:txBody>
      </p:sp>
    </p:spTree>
    <p:extLst>
      <p:ext uri="{BB962C8B-B14F-4D97-AF65-F5344CB8AC3E}">
        <p14:creationId xmlns:p14="http://schemas.microsoft.com/office/powerpoint/2010/main" val="1165076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sz="quarter" idx="1"/>
          </p:nvPr>
        </p:nvSpPr>
        <p:spPr>
          <a:xfrm>
            <a:off x="385762" y="928670"/>
            <a:ext cx="8401080" cy="4838720"/>
          </a:xfrm>
        </p:spPr>
        <p:txBody>
          <a:bodyPr>
            <a:normAutofit/>
          </a:bodyPr>
          <a:lstStyle/>
          <a:p>
            <a:pPr marL="514350" indent="-514350" algn="just" rtl="0">
              <a:lnSpc>
                <a:spcPct val="150000"/>
              </a:lnSpc>
              <a:buFont typeface="+mj-lt"/>
              <a:buAutoNum type="arabicPeriod" startAt="2"/>
            </a:pPr>
            <a:r>
              <a:rPr lang="en-US" sz="2800" b="1" u="sng" dirty="0" smtClean="0"/>
              <a:t>Hard Real-time control system :</a:t>
            </a:r>
          </a:p>
          <a:p>
            <a:pPr marL="514350" indent="-514350" algn="just" rtl="0">
              <a:lnSpc>
                <a:spcPct val="150000"/>
              </a:lnSpc>
              <a:buFont typeface="+mj-lt"/>
              <a:buAutoNum type="arabicPeriod" startAt="2"/>
            </a:pPr>
            <a:endParaRPr lang="en-US" sz="2800" b="1" u="sng" dirty="0" smtClean="0"/>
          </a:p>
          <a:p>
            <a:pPr marL="0" indent="0" algn="just" rtl="0">
              <a:lnSpc>
                <a:spcPct val="150000"/>
              </a:lnSpc>
              <a:buNone/>
            </a:pPr>
            <a:r>
              <a:rPr lang="en-US" sz="2400" dirty="0" smtClean="0"/>
              <a:t>The PC’s operating system is the real-time operating system and the control software takes priority over all other </a:t>
            </a:r>
            <a:r>
              <a:rPr lang="en-US" sz="2400" dirty="0" smtClean="0"/>
              <a:t>software </a:t>
            </a:r>
            <a:r>
              <a:rPr lang="en-US" sz="2400" dirty="0" smtClean="0">
                <a:latin typeface="Century Schoolbook"/>
              </a:rPr>
              <a:t>→ </a:t>
            </a:r>
            <a:r>
              <a:rPr lang="en-US" sz="2400" dirty="0" smtClean="0"/>
              <a:t>windows </a:t>
            </a:r>
            <a:r>
              <a:rPr lang="en-US" sz="2400" dirty="0" smtClean="0"/>
              <a:t>cannot interrupt the execution of the real-time controller. If  windows lock up, it does not affect the controller operation.</a:t>
            </a:r>
            <a:endParaRPr lang="en-US" sz="2400" dirty="0"/>
          </a:p>
        </p:txBody>
      </p:sp>
    </p:spTree>
    <p:extLst>
      <p:ext uri="{BB962C8B-B14F-4D97-AF65-F5344CB8AC3E}">
        <p14:creationId xmlns:p14="http://schemas.microsoft.com/office/powerpoint/2010/main" val="116507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2">
                    <a:lumMod val="50000"/>
                  </a:schemeClr>
                </a:solidFill>
              </a:rPr>
              <a:t>AND Gate:</a:t>
            </a:r>
            <a:endParaRPr lang="ar-JO" sz="2800" dirty="0">
              <a:solidFill>
                <a:schemeClr val="accent2">
                  <a:lumMod val="50000"/>
                </a:schemeClr>
              </a:solidFill>
            </a:endParaRPr>
          </a:p>
        </p:txBody>
      </p:sp>
      <p:pic>
        <p:nvPicPr>
          <p:cNvPr id="5" name="Picture 16" descr="1.PNG"/>
          <p:cNvPicPr>
            <a:picLocks noChangeAspect="1"/>
          </p:cNvPicPr>
          <p:nvPr/>
        </p:nvPicPr>
        <p:blipFill>
          <a:blip r:embed="rId2" cstate="print"/>
          <a:stretch>
            <a:fillRect/>
          </a:stretch>
        </p:blipFill>
        <p:spPr>
          <a:xfrm>
            <a:off x="2419238" y="3071830"/>
            <a:ext cx="3938712" cy="2428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17"/>
          <p:cNvSpPr txBox="1"/>
          <p:nvPr/>
        </p:nvSpPr>
        <p:spPr>
          <a:xfrm>
            <a:off x="2452694" y="5572140"/>
            <a:ext cx="3976694" cy="646331"/>
          </a:xfrm>
          <a:prstGeom prst="rect">
            <a:avLst/>
          </a:prstGeom>
          <a:noFill/>
        </p:spPr>
        <p:txBody>
          <a:bodyPr wrap="square" rtlCol="0">
            <a:spAutoFit/>
          </a:bodyPr>
          <a:lstStyle/>
          <a:p>
            <a:pPr algn="ctr">
              <a:lnSpc>
                <a:spcPct val="150000"/>
              </a:lnSpc>
            </a:pPr>
            <a:r>
              <a:rPr lang="en-US" sz="2400" dirty="0" smtClean="0"/>
              <a:t>Series circuit two or more inputs </a:t>
            </a:r>
            <a:endParaRPr lang="en-US" sz="2400" dirty="0"/>
          </a:p>
        </p:txBody>
      </p:sp>
      <p:sp>
        <p:nvSpPr>
          <p:cNvPr id="7" name="مربع نص 6"/>
          <p:cNvSpPr txBox="1"/>
          <p:nvPr/>
        </p:nvSpPr>
        <p:spPr>
          <a:xfrm>
            <a:off x="642910" y="1571612"/>
            <a:ext cx="4214842" cy="1200329"/>
          </a:xfrm>
          <a:prstGeom prst="rect">
            <a:avLst/>
          </a:prstGeom>
          <a:noFill/>
        </p:spPr>
        <p:txBody>
          <a:bodyPr wrap="square" rtlCol="1">
            <a:spAutoFit/>
          </a:bodyPr>
          <a:lstStyle/>
          <a:p>
            <a:pPr algn="l" rtl="0">
              <a:lnSpc>
                <a:spcPct val="150000"/>
              </a:lnSpc>
            </a:pPr>
            <a:r>
              <a:rPr lang="en-US" sz="2400" dirty="0" smtClean="0"/>
              <a:t>if X1 = 1 ,   X2 = 1 then Y =1</a:t>
            </a:r>
            <a:br>
              <a:rPr lang="en-US" sz="2400" dirty="0" smtClean="0"/>
            </a:br>
            <a:r>
              <a:rPr lang="en-US" sz="2400" dirty="0" smtClean="0"/>
              <a:t>if either X1 or X2 = 0 then   Y = 0</a:t>
            </a:r>
            <a:endParaRPr lang="ar-JO"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2">
                    <a:lumMod val="50000"/>
                  </a:schemeClr>
                </a:solidFill>
              </a:rPr>
              <a:t>OR Gate:</a:t>
            </a:r>
            <a:endParaRPr lang="ar-JO" sz="2800" dirty="0">
              <a:solidFill>
                <a:schemeClr val="accent2">
                  <a:lumMod val="50000"/>
                </a:schemeClr>
              </a:solidFill>
            </a:endParaRPr>
          </a:p>
        </p:txBody>
      </p:sp>
      <p:sp>
        <p:nvSpPr>
          <p:cNvPr id="6" name="TextBox 17"/>
          <p:cNvSpPr txBox="1"/>
          <p:nvPr/>
        </p:nvSpPr>
        <p:spPr>
          <a:xfrm>
            <a:off x="2643174" y="5572140"/>
            <a:ext cx="3976694" cy="600164"/>
          </a:xfrm>
          <a:prstGeom prst="rect">
            <a:avLst/>
          </a:prstGeom>
          <a:noFill/>
        </p:spPr>
        <p:txBody>
          <a:bodyPr wrap="square" rtlCol="0">
            <a:spAutoFit/>
          </a:bodyPr>
          <a:lstStyle/>
          <a:p>
            <a:pPr algn="ctr">
              <a:lnSpc>
                <a:spcPct val="150000"/>
              </a:lnSpc>
            </a:pPr>
            <a:r>
              <a:rPr lang="en-US" sz="2400" dirty="0" smtClean="0"/>
              <a:t>Parallel circuit two or more inputs </a:t>
            </a:r>
            <a:endParaRPr lang="en-US" sz="2400" dirty="0"/>
          </a:p>
        </p:txBody>
      </p:sp>
      <p:sp>
        <p:nvSpPr>
          <p:cNvPr id="7" name="مربع نص 6"/>
          <p:cNvSpPr txBox="1"/>
          <p:nvPr/>
        </p:nvSpPr>
        <p:spPr>
          <a:xfrm>
            <a:off x="642910" y="1571612"/>
            <a:ext cx="5072098" cy="1200329"/>
          </a:xfrm>
          <a:prstGeom prst="rect">
            <a:avLst/>
          </a:prstGeom>
          <a:noFill/>
        </p:spPr>
        <p:txBody>
          <a:bodyPr wrap="square" rtlCol="1">
            <a:spAutoFit/>
          </a:bodyPr>
          <a:lstStyle/>
          <a:p>
            <a:pPr algn="l" rtl="0">
              <a:lnSpc>
                <a:spcPct val="150000"/>
              </a:lnSpc>
            </a:pPr>
            <a:r>
              <a:rPr lang="en-US" sz="2400" dirty="0" smtClean="0"/>
              <a:t>if  either A = 1 or  B = 1 then Q =1</a:t>
            </a:r>
            <a:br>
              <a:rPr lang="en-US" sz="2400" dirty="0" smtClean="0"/>
            </a:br>
            <a:r>
              <a:rPr lang="en-US" sz="2400" dirty="0" smtClean="0"/>
              <a:t>otherwise Q = 0</a:t>
            </a:r>
            <a:endParaRPr lang="ar-JO" sz="2400" dirty="0"/>
          </a:p>
        </p:txBody>
      </p:sp>
      <p:sp>
        <p:nvSpPr>
          <p:cNvPr id="57346" name="AutoShape 2" descr="data:image/jpeg;base64,/9j/4AAQSkZJRgABAQAAAQABAAD/2wCEAAkGBhIPERAUEBEQFBAQFQ8PEBISGRITEBcQFhEYFxMWFRIXJyYqGiUjGRUTHzIgJCcpLC4sFR82ODQqNSYsLSkBCQoKDgwOGQ8PFywkHCQwLSosLSkvNSkxKjUqKikxLDQpKjM0NTUsKSosLCwxLjU1LTU1LjU1NCouLSwvLCo0Kv/AABEIAJ4BGAMBIgACEQEDEQH/xAAcAAEBAAIDAQEAAAAAAAAAAAAABQQGAQIDBwj/xABIEAACAgECAgUGCgcHAgcAAAABAgADBBESBSEGEzFBURYiMlRhkgcjM1JTcYGRk9M0QnJ0srTSFERic4OUwqPwFSShsbPB0f/EABsBAQADAQADAAAAAAAAAAAAAAABAgMEBQYH/8QALBEBAAIBAwIEBAcBAAAAAAAAAAECEQMhMQQSBUFR8BMyYZE0cXKBseHxIv/aAAwDAQACEQMRAD8A+4yHkNZlZFlS2PVTjivrGr0Fr2ONwUMddoC6E6cyW9kuSLl4V1N7346rYLlRb6WbYxZNQjo51Guh0IOmug5yl3V00xmeM42zxnMeu3GcZ83mRZh3UDrbLcfIfqdLSGsrtKlkIs7Sp2kEHXQkaSLj5dtWHjZP9rua+wUN1FjIyWl2AKBNNQSCdCDy0l1MS7Juqe9BVVjsbK6twexrdpUM5XkAAzaAE6k6nsmFhdHbKquHuErOTiqlNgO07qW5WKH7iPSB9hH6xmMxPlx/jyOnqacR/wBzHdtnjf59pnjfaJmPpndZ45xE49Luq7n1RK1PIGx3CICfDcwk88GcDV8+8ZB57gyCoN7KCNNvsPPTvlPi3Dhk0vWWK7tCrDtV1IZGA9jAH7JEycW+3lbw/Esv0CC9zW1PsYgguB37dPt75e/Ll6aY7MRMROd8442xz5c5j752ZvE8ywUVIHUZGQ1dAermoY87XXXwRXbn4CTsnIsfAuJutTIwhkI7IQpaypTtZhodQy7H05elPTB6IBWrSznTRW2woTWWyLXLXPpWRtGgAC9mjGc5fRx0GYmOPisrHdSHdiRkgFVOrknRlYAnu6sSk9874+nv93TS3T1mK1tGc92cRjnjPp2+WOdnhxB1psxq7s2+up6siwu1iqzWBqtoLEdwZuU2HhDoalNdxuTztLCwcnnz84eHZJ3Eca5bseyqkWhKbqnUuqEFmqII3dvoGVsKx2QGyvq256puD6c+XnCXpGLT79HN1F4to0mP33j1t5cveIibPHEREBERAREQEREBERAREQEREBERAREQEREBERAREQEREBERAREQEREBERAREl2N/amKj9HUlbG+kYHQ1r/hB5Me88vGBSRwwBBBB7COY++dpwBpOYCIiAiIgIiICIiAiIgIiICIiAiIgIiICIiAiIgJ8D+HPivFKs5BU+VXibE6g0l0RnPymrJ2tr3Hu08Z93vyVr272A3Mta697t6I+2d3cAEkgAAkk8gAO0kwNU6IZfFGwsY5VNBvKDrDbZZXaefIvWtZCnTTUa/d2Sx1+b9BifjXflT04PxpMqlLgrJXYxFJs0U2JrojqPBwNw156EcpnmwagajcQSB36DTU6faPvkCZ1+b9BifjXflR1+b9BifjXflSrEkSuvzfoMT8a78qY+ZxTMq6vWjFPWOlQ0ut7W10PyXsl2SuPf3b95o/5SA6/N+gxPxrvyo6/N+gxPxrvypViSPzLfxTj78WNZbLGU76GlS4x+rJ05KPNCbf1vt11n6XqrCgKoAVQFUDkAo5AAd3Kd5K4/e+2umpyluQ+xXGm5EUbrHAPgo0+thKzPbGWmnSdS0V9x6/ZA+FzJza+G2nh4frNy9a1evWrj6Heyac9fR5jmBqZo3wG8S4taMkuWuxQF2tl2WD47XmK3KuT5oOo7BqPGfXuCZxvpRn06wa12gd1yErYPeB+zSZ8mJzGUXpNLTWeYSuvzfoMT8a78qOvzfoMT8a78qVYkqJXX5v0GJ+Nd+VMnhWabqg7KqtusRlUll1SxkOjEDUebr2DtmZJnR35D/Vy/5myBTiIgIiICIiAiIgIiICInV3CjUkADvPIQO0TAXj+KTtGTjlvDrK9fu1mcrgjUEEeI5iBzERAREQNX6UY2SWoK31BDlY2xTSWZfO5avvGvPn2CefTCi3+xbMhy9VltSZr0o1ZGEz/G+aCx000DEHUKWPdNsiB86XhyZLZNPDLd+KlFdtTixr8eviVVwfG6q1i3cvnqp0AC9hPO10MyDnPdnsjJ1q142OjjRkpr529vje1gPiKkm1ATmRgIiJISVx7+7fvNH/AClWSuPf3b95o/5QKsREBJOTwJb7zZeqOiItdCHU7SSTax9p0Qcu5PbK0nm97rNKyVqrb4ywdruD8mnsB9JvsHeRExE8tNPUtpzM1nEuvCuEDGe4V7RRYUsVBr5tm3SzT2HRD9e6UoiIiIjEI1NS2pbutyRESVCTOjvyH+rl/wAzZKcmdHfkP9XL/mbIFOIiAiIgIiICJK4jxh0s6umsO6hXcu2xApJ0AI1JJ2t3aDTn7cA9LmKvYtB6mkuLtzAWaoSLBWo1DbdCdSRrpy7Zw6niHTad5pfUiJjETH58e/utFJnfDZImuv0rZQrtQ3U2FEq2sDcWc6JuTsAbUfrcu/2eOZx8k11ZPV463FmNnWAKalGrV7zt0c6qPDQtoeUafiHTalopTUiZnMRH5ck0tHkqvmWXkrj+agJV8gjUAgkMKlPpEEabj5oPztCJ2XgFB52J1rcvOv8AjTr7A2oH2ATpX0hwlAVcrECqAABbSAABoAADynYdJMQ/3rG58h8bV2/fO1VmtioRoUUjwIGn3TDbgNI51A0t86jSvnrrzQea3P5wMzcfJSxQ1bK6HsZCGU/URPSSJ1GW9bLXkaHdoK7hoqM3crJr5rfVqD3aeiKM88jHWxSrgMrciDMPhV7DfTYSbKNo3N6T1EHq7D7TtYE/ORoFCIiAiIgIiICIiAknpCSFoba7BL6XbYj2MFGup2ICT2jsErRAl+UVXzMr/bZv5c6W9KKUVmZcoBQzH/y2Z2Aan9TwEraRpA+H8I+Hq3Mza8d6Fqxcm1KEassclVdwq6sTpz1AJABGp05gT7dTSqKFUAKoAAHYBNbwPg04bRlHKqxUW/cXB1corntZKydqn6hy7pZ4rxM0CvbW1jWuKlVSqnXaza6sQOxTImcbyvSk3ntryi/CN01HB8M39X1ljMtNSnUL1jAkFiOwAKT7ezvmr/Bp8Mh4mba8mgpdWOsBxkvtRk3Ac0UOykEjt5HXum8W0UcTx7asinWss1V1Nmm5XXQ9qnt5ghge8Ty6MdCcLhgcYdAr6wguxLO507AXck6ezsiJzvCLVmk9s8snyiq+Zlf7bN/LnHlJV83K/wBtmflyppOdJKqZ5RVfNyP9vl/0TA4Jxuqura/Wg9ZktoacgHRsh2HLb4EGbFECZ5R0eNv4WR/THlHR42/hZH9MpxAmeUdHjb+Fkf0x5R0eNv4WR/TKcQJnlHR42/hZH9MeUdHjb+Fkf0ynODA0jgPSiriGTntSD1dDU4wY6jcyqxY7SARzYjn82edP6Hn/ALfEf4nmq/AphPQOJ1WjSyrJ6uwf41Ug8+/n3zaqf0PP/b4j/E8+ZeKfjtX9VP4dtPlh6Z/6Nh/5uB/Gkon9Nw/2cv8AgSTs/wDRsP8AzcD+NJRP6bh/s5f8CSvhH43R/Vb+DU+WWz6SL0qsVK6nsGtVd9D2jQt5u7RfMGu7Ryh0AJ5cuctSL0nt6oY9u1nFNyk1qCzvvRqwEUdrAuCB7DPp0uI4Fkrdbk2VbhSxqTawZGNyhjY5rbmuqtUOYB8zXTmCcni3FTT1aVobL7iwqr12jRQCzO/6qrqNToe0cjrMfgeQbrci3Y1evU1Gp9BYGRWYu6jsLCxR2nlWvPuGJ0mW2q2nIqIVFS2i5+ra41o5Vg4rUjUapoTz0B7JS8zFcw6el066mrFbfXnznG0bb7z6bzxDIfi+RjlTlVVdS7KhtpZmFbMdF6xWA5EkDcOzXmJk5/mZGK47HNuO/hoyb1+0NXoP2zNW4v0k62m3Geym0XBEGVTqKURnAY3qSerIGpHPQnwm08Y5tiAHm16sPqWt2P8A6AytLd2cS36vQnTrW1q4mc8ZxMRjE78cz9uFOIibPHkREBERAREQEREBERASB0uKgYpssapBeN1itsZR1Nn63d4fbL8Sto7ow20dT4V4vj3hB6JABbwjO9PWlqrXB32bkUuSxA36PuAbTnp7JeiIrHbGEa2p8W83xyRESzIiIgIiICIiAiIga02OiZmUVChrUxrLNO1mAdAx+xVGvskahwcPPOo038R/93m55/C679vWLzXXawJVgD6QDDuI5Ed/2CdH4JSWVtgBXbyXkh2+huQcjt5aeGk9X6vwG3UdRfWjUx3TWcY9Of6b11cRjDUs+5f7LhtuG3rMA66jTTenfM7LuZczDKJvbblDaGVT6C97fVM7gvCamfJdl3E35KgN5yAMRv2oeQ3d/jqfE65R6PVqpFWqWBleuw6uVZfRHPtUAkbdRyJ7O2V6PwC3T69NX4me2bTx68f2W1cxMYdv/EMj1RvxKf8A9mHxN8m0VbcQ6121W6NZUAQp84ajXuJ+6VMHO36o4C3Jp1iakjQ9jKSBuU89D7CDoQQMue0sE7h2O5stusXY1i1VisENotZsIYsOWp6w9ncBKMRJHGkm/LZQ09DFVgfbfYBpof8ADXr7Pjh4GeubnEHq6QHvI10PoIp7HtI7B26DtbQ6dhK+2DhilAoJJ5lnbTczn0mbTvJ8OUgZEREkIiICIiAiIgIiICIiAiIgIiICIiAiIgIiICIiAiIgIiIEvgPZkfvGR/Fp/wDUqSZwI+bf+8ZP/wAhlOBjZvDq7gN45rzVlJV1PirroR2DsPdMXqsqv0XquXn8prVb9roCrd/6q93bKcQJgzcrX9FT6+uGn8Mf2bJt5WWV1L3igFrCP81/R+xNfAiU4geGJhJSu2tQoJLHtJLHtLMeZPZzPhPeIgIiICIiAiIgIiICIiAiIgIiICIiAiIgIiICIiAiIgIiICIiBO4GNFu9t+Sf+oZRk7gQ+Lf23ZJ/6zSjIjgIiJIREQEREBERASfx3iwxKHt2FyDWiVggF7bLFrrXcezVmUa90oSN0uxLLcVuqQvZXZjZAQaBnFOQljKuug1KoQNe/SRIxfKS3GtROIJRWtq2PXbU7tWGQruSzeo05OCG7OR105a3Lc6tHrrZgLLd5rXvYIAX0+oEfeJqubUvFcigdTkLjVVZi5DXVW4+vX1CoVqLQCx0LkkAgadupnp0Nw8l7HuzUYW49a8OqLct61trdkL7LWFZ+qsQNtiIkhERAREQEREBERAREQEREBERAREQEREBERAm9Hz8U2v02V/MPKUm9Hz8Sf8ANy/5myUogIiICIiAiIgIiICaT8IHwqY/BmqSyuy260F9iaKFr103Mx8TyAHgezlru007p98GGLxnq2tayu6obFtr0J2a67WU8jzJPjzgVuiHS2jimMmRQSFYlXRtN6WD0lb7x9YIlnePETXej3wfYWDjpTXQjhdSXsCtYzHtZj/3pKXk3i+rUe4sCjvHiI3jxEneTeL6tR7ix5N4vq1HuLAo7x4iN48RJ3k3i+rUe4seTeL6tR7iwKO8eIjePESd5N4vq1HuLHk3i+rUe4sCjvHiI3jxEneTeL6tR7ix5N4vq1HuLAo7x4iN48RJ3k3i+rUe4seTeL6tR7iwKO8eIjePESd5N4vq1HuLHk3i+rUe4sCjvHiI3jxEneTeL6tR7ix5N4vq1HuLAo7x4iN48RJ3k3i+rUe4seTeL6tR7iwKO8eIjePESd5N4vq1HuLHk3i+rUe4sCjvHiI3jxEneTeL6tR7ix5N4vq1HuLAo7x4iN48RJ3k3i+rUe4seTeL6tR7iwOOjvyH+rl/zNkpzzx8ZK1C1qqovoqoAUc9eQE9ICIiAiIgIiICIiB//9k=">
            <a:hlinkClick r:id="rId2"/>
          </p:cNvPr>
          <p:cNvSpPr>
            <a:spLocks noChangeAspect="1" noChangeArrowheads="1"/>
          </p:cNvSpPr>
          <p:nvPr/>
        </p:nvSpPr>
        <p:spPr bwMode="auto">
          <a:xfrm>
            <a:off x="28575" y="-898525"/>
            <a:ext cx="3333750" cy="188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47" name="Picture 3"/>
          <p:cNvPicPr>
            <a:picLocks noChangeAspect="1" noChangeArrowheads="1"/>
          </p:cNvPicPr>
          <p:nvPr/>
        </p:nvPicPr>
        <p:blipFill>
          <a:blip r:embed="rId3"/>
          <a:srcRect l="11718" t="48828" r="54590" b="28711"/>
          <a:stretch>
            <a:fillRect/>
          </a:stretch>
        </p:blipFill>
        <p:spPr bwMode="auto">
          <a:xfrm>
            <a:off x="2214546" y="2928934"/>
            <a:ext cx="5000660" cy="250033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dirty="0" smtClean="0">
                <a:solidFill>
                  <a:schemeClr val="accent2">
                    <a:lumMod val="50000"/>
                  </a:schemeClr>
                </a:solidFill>
              </a:rPr>
              <a:t>NOT Gate:</a:t>
            </a:r>
            <a:endParaRPr lang="ar-JO" sz="2800" dirty="0">
              <a:solidFill>
                <a:schemeClr val="accent2">
                  <a:lumMod val="50000"/>
                </a:schemeClr>
              </a:solidFill>
            </a:endParaRPr>
          </a:p>
        </p:txBody>
      </p:sp>
      <p:graphicFrame>
        <p:nvGraphicFramePr>
          <p:cNvPr id="4" name="عنصر نائب للمحتوى 3"/>
          <p:cNvGraphicFramePr>
            <a:graphicFrameLocks noGrp="1"/>
          </p:cNvGraphicFramePr>
          <p:nvPr>
            <p:ph sz="quarter" idx="1"/>
          </p:nvPr>
        </p:nvGraphicFramePr>
        <p:xfrm>
          <a:off x="714348" y="2786057"/>
          <a:ext cx="1738324" cy="1657362"/>
        </p:xfrm>
        <a:graphic>
          <a:graphicData uri="http://schemas.openxmlformats.org/drawingml/2006/table">
            <a:tbl>
              <a:tblPr rtl="1" firstRow="1" bandRow="1">
                <a:tableStyleId>{5C22544A-7EE6-4342-B048-85BDC9FD1C3A}</a:tableStyleId>
              </a:tblPr>
              <a:tblGrid>
                <a:gridCol w="869162"/>
                <a:gridCol w="869162"/>
              </a:tblGrid>
              <a:tr h="552454">
                <a:tc>
                  <a:txBody>
                    <a:bodyPr/>
                    <a:lstStyle/>
                    <a:p>
                      <a:pPr algn="ctr" rtl="1"/>
                      <a:r>
                        <a:rPr lang="en-US" dirty="0" smtClean="0"/>
                        <a:t>O/P</a:t>
                      </a:r>
                      <a:endParaRPr lang="ar-JO" dirty="0"/>
                    </a:p>
                  </a:txBody>
                  <a:tcPr/>
                </a:tc>
                <a:tc>
                  <a:txBody>
                    <a:bodyPr/>
                    <a:lstStyle/>
                    <a:p>
                      <a:pPr algn="ctr" rtl="0"/>
                      <a:r>
                        <a:rPr lang="en-US" dirty="0" smtClean="0"/>
                        <a:t>I/P</a:t>
                      </a:r>
                      <a:endParaRPr lang="ar-JO" dirty="0"/>
                    </a:p>
                  </a:txBody>
                  <a:tcPr/>
                </a:tc>
              </a:tr>
              <a:tr h="552454">
                <a:tc>
                  <a:txBody>
                    <a:bodyPr/>
                    <a:lstStyle/>
                    <a:p>
                      <a:pPr algn="ctr" rtl="1"/>
                      <a:r>
                        <a:rPr lang="en-US" dirty="0" smtClean="0"/>
                        <a:t>1</a:t>
                      </a:r>
                      <a:endParaRPr lang="ar-JO" dirty="0"/>
                    </a:p>
                  </a:txBody>
                  <a:tcPr/>
                </a:tc>
                <a:tc>
                  <a:txBody>
                    <a:bodyPr/>
                    <a:lstStyle/>
                    <a:p>
                      <a:pPr algn="ctr" rtl="1"/>
                      <a:r>
                        <a:rPr lang="en-US" dirty="0" smtClean="0"/>
                        <a:t>0</a:t>
                      </a:r>
                      <a:endParaRPr lang="ar-JO" dirty="0"/>
                    </a:p>
                  </a:txBody>
                  <a:tcPr/>
                </a:tc>
              </a:tr>
              <a:tr h="552454">
                <a:tc>
                  <a:txBody>
                    <a:bodyPr/>
                    <a:lstStyle/>
                    <a:p>
                      <a:pPr algn="ctr" rtl="1"/>
                      <a:r>
                        <a:rPr lang="en-US" dirty="0" smtClean="0"/>
                        <a:t>0</a:t>
                      </a:r>
                      <a:endParaRPr lang="ar-JO" dirty="0"/>
                    </a:p>
                  </a:txBody>
                  <a:tcPr/>
                </a:tc>
                <a:tc>
                  <a:txBody>
                    <a:bodyPr/>
                    <a:lstStyle/>
                    <a:p>
                      <a:pPr algn="ctr" rtl="1"/>
                      <a:r>
                        <a:rPr lang="en-US" dirty="0" smtClean="0"/>
                        <a:t>1</a:t>
                      </a:r>
                      <a:endParaRPr lang="ar-JO" dirty="0"/>
                    </a:p>
                  </a:txBody>
                  <a:tcPr/>
                </a:tc>
              </a:tr>
            </a:tbl>
          </a:graphicData>
        </a:graphic>
      </p:graphicFrame>
      <p:sp>
        <p:nvSpPr>
          <p:cNvPr id="6" name="TextBox 17"/>
          <p:cNvSpPr txBox="1"/>
          <p:nvPr/>
        </p:nvSpPr>
        <p:spPr>
          <a:xfrm>
            <a:off x="4357686" y="5286388"/>
            <a:ext cx="4476760" cy="646331"/>
          </a:xfrm>
          <a:prstGeom prst="rect">
            <a:avLst/>
          </a:prstGeom>
          <a:noFill/>
        </p:spPr>
        <p:txBody>
          <a:bodyPr wrap="square" rtlCol="0">
            <a:spAutoFit/>
          </a:bodyPr>
          <a:lstStyle/>
          <a:p>
            <a:pPr>
              <a:lnSpc>
                <a:spcPct val="150000"/>
              </a:lnSpc>
            </a:pPr>
            <a:r>
              <a:rPr lang="en-US" sz="2400" dirty="0" smtClean="0"/>
              <a:t>Currents goes through either Y or X1</a:t>
            </a:r>
            <a:endParaRPr lang="en-US" sz="2400" dirty="0"/>
          </a:p>
        </p:txBody>
      </p:sp>
      <p:sp>
        <p:nvSpPr>
          <p:cNvPr id="7" name="مربع نص 6"/>
          <p:cNvSpPr txBox="1"/>
          <p:nvPr/>
        </p:nvSpPr>
        <p:spPr>
          <a:xfrm>
            <a:off x="642910" y="1571612"/>
            <a:ext cx="5072098" cy="600164"/>
          </a:xfrm>
          <a:prstGeom prst="rect">
            <a:avLst/>
          </a:prstGeom>
          <a:noFill/>
        </p:spPr>
        <p:txBody>
          <a:bodyPr wrap="square" rtlCol="1">
            <a:spAutoFit/>
          </a:bodyPr>
          <a:lstStyle/>
          <a:p>
            <a:pPr algn="l" rtl="0">
              <a:lnSpc>
                <a:spcPct val="150000"/>
              </a:lnSpc>
            </a:pPr>
            <a:r>
              <a:rPr lang="en-US" sz="2400" dirty="0" smtClean="0"/>
              <a:t>Reverse the input signal (single input) : </a:t>
            </a:r>
            <a:endParaRPr lang="ar-JO" sz="2400" dirty="0"/>
          </a:p>
        </p:txBody>
      </p:sp>
      <p:pic>
        <p:nvPicPr>
          <p:cNvPr id="9" name="Picture 5" descr="3.PNG"/>
          <p:cNvPicPr>
            <a:picLocks noChangeAspect="1"/>
          </p:cNvPicPr>
          <p:nvPr/>
        </p:nvPicPr>
        <p:blipFill>
          <a:blip r:embed="rId2" cstate="print"/>
          <a:stretch>
            <a:fillRect/>
          </a:stretch>
        </p:blipFill>
        <p:spPr>
          <a:xfrm>
            <a:off x="4714876" y="2714620"/>
            <a:ext cx="3862248" cy="2332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C1DB888C805498739F74CAC3DD313" ma:contentTypeVersion="0" ma:contentTypeDescription="Create a new document." ma:contentTypeScope="" ma:versionID="ad2a74d943e047cc181316e1d34e97fe">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10A3DF-A760-40D7-8258-0CBB39E2B8FD}"/>
</file>

<file path=customXml/itemProps2.xml><?xml version="1.0" encoding="utf-8"?>
<ds:datastoreItem xmlns:ds="http://schemas.openxmlformats.org/officeDocument/2006/customXml" ds:itemID="{ECF366F7-597F-459B-9D43-F26842B1C1C3}"/>
</file>

<file path=customXml/itemProps3.xml><?xml version="1.0" encoding="utf-8"?>
<ds:datastoreItem xmlns:ds="http://schemas.openxmlformats.org/officeDocument/2006/customXml" ds:itemID="{46AA2071-8E11-439E-A856-26A0E6966706}"/>
</file>

<file path=docProps/app.xml><?xml version="1.0" encoding="utf-8"?>
<Properties xmlns="http://schemas.openxmlformats.org/officeDocument/2006/extended-properties" xmlns:vt="http://schemas.openxmlformats.org/officeDocument/2006/docPropsVTypes">
  <Template>Equity</Template>
  <TotalTime>431</TotalTime>
  <Words>2867</Words>
  <Application>Microsoft Office PowerPoint</Application>
  <PresentationFormat>عرض على الشاشة (3:4)‏</PresentationFormat>
  <Paragraphs>621</Paragraphs>
  <Slides>61</Slides>
  <Notes>2</Notes>
  <HiddenSlides>0</HiddenSlides>
  <MMClips>0</MMClips>
  <ScaleCrop>false</ScaleCrop>
  <HeadingPairs>
    <vt:vector size="4" baseType="variant">
      <vt:variant>
        <vt:lpstr>نسق</vt:lpstr>
      </vt:variant>
      <vt:variant>
        <vt:i4>1</vt:i4>
      </vt:variant>
      <vt:variant>
        <vt:lpstr>عناوين الشرائح</vt:lpstr>
      </vt:variant>
      <vt:variant>
        <vt:i4>61</vt:i4>
      </vt:variant>
    </vt:vector>
  </HeadingPairs>
  <TitlesOfParts>
    <vt:vector size="62" baseType="lpstr">
      <vt:lpstr>موازنة</vt:lpstr>
      <vt:lpstr>Chapter 9</vt:lpstr>
      <vt:lpstr>Discrete Control using Programmable Logic Controllers (PLC) &amp; Personal Computers (PCs)</vt:lpstr>
      <vt:lpstr>9.1  Discrete Process Control</vt:lpstr>
      <vt:lpstr>عرض تقديمي في PowerPoint</vt:lpstr>
      <vt:lpstr>9.1.1  Logic Control</vt:lpstr>
      <vt:lpstr>Elements of Logic Control :</vt:lpstr>
      <vt:lpstr>AND Gate:</vt:lpstr>
      <vt:lpstr>OR Gate:</vt:lpstr>
      <vt:lpstr>NOT Gate:</vt:lpstr>
      <vt:lpstr>Boolean Algebra (AKA logical algebra)  &amp; Truth Tables “AND”</vt:lpstr>
      <vt:lpstr>عرض تقديمي في PowerPoint</vt:lpstr>
      <vt:lpstr>Boolean Algebra &amp; Truth Tables “OR”</vt:lpstr>
      <vt:lpstr>Boolean Algebra &amp; Truth Tables “NOT”</vt:lpstr>
      <vt:lpstr>Boolean Algebra &amp; Truth Tables “NAND”</vt:lpstr>
      <vt:lpstr>Boolean Algebra &amp; Truth Tables “NOR”</vt:lpstr>
      <vt:lpstr>Boolean Algebra &amp; Truth Tables (Con.)</vt:lpstr>
      <vt:lpstr>Laws &amp; Theorems Of Boolean Algebra</vt:lpstr>
      <vt:lpstr>Laws &amp; Theorems Of Boolean Algebra (Con.)</vt:lpstr>
      <vt:lpstr>Laws &amp; Theorems Of Boolean Algebra (Con.)</vt:lpstr>
      <vt:lpstr>Example 9.2</vt:lpstr>
      <vt:lpstr>Example 9.2 (Con.)</vt:lpstr>
      <vt:lpstr>Example 9.2 (Con.)</vt:lpstr>
      <vt:lpstr>Example 9.2 (Con.)</vt:lpstr>
      <vt:lpstr>9.1.2 Sequencing</vt:lpstr>
      <vt:lpstr>9.1.2 Sequencing  (Con.)</vt:lpstr>
      <vt:lpstr>9.1.2 Sequencing  (Con.)</vt:lpstr>
      <vt:lpstr>9.2- Ladder Logic Diagrams (LD)</vt:lpstr>
      <vt:lpstr>9.2- Ladder Logic Diagrams (LD) (Con.)</vt:lpstr>
      <vt:lpstr>9.2- Ladder Logic Diagrams (LD) (Con.)</vt:lpstr>
      <vt:lpstr>9.2 Ladder Logic Diagrams (LD) (Con.)</vt:lpstr>
      <vt:lpstr>Symbols used in LD that represent Logic &amp; sequence elements:</vt:lpstr>
      <vt:lpstr>Symbols used in LD that represent Logic &amp; sequence elements:</vt:lpstr>
      <vt:lpstr>Ex:9.3 Create LDs for the following circuits :</vt:lpstr>
      <vt:lpstr>Ex:9.3  Create LDs for the following circuits (cont.) :</vt:lpstr>
      <vt:lpstr>LD, Ex:9.5 </vt:lpstr>
      <vt:lpstr>9.3  Programmable Logic Controllers(PLCs)</vt:lpstr>
      <vt:lpstr>Advantages of PLCs (over hard-wired controllers):</vt:lpstr>
      <vt:lpstr>9.3.1   Components of the PLC</vt:lpstr>
      <vt:lpstr>عرض تقديمي في PowerPoint</vt:lpstr>
      <vt:lpstr>عرض تقديمي في PowerPoint</vt:lpstr>
      <vt:lpstr>Typical classification of PLCs</vt:lpstr>
      <vt:lpstr>Programmable Logic Controllers(PLCs)</vt:lpstr>
      <vt:lpstr>9.3.2: Programmable Logic Controllers(PLCs)</vt:lpstr>
      <vt:lpstr>9.3  Programmable Logic Controllers(PLCs)</vt:lpstr>
      <vt:lpstr>9.3.3: Additional Capabilities of the PLC :</vt:lpstr>
      <vt:lpstr>9.3.4 . Programming the PLC:</vt:lpstr>
      <vt:lpstr>9.3.4 . Programming the PLC:</vt:lpstr>
      <vt:lpstr>9.3.4 . Programming the PLC:</vt:lpstr>
      <vt:lpstr>عرض تقديمي في PowerPoint</vt:lpstr>
      <vt:lpstr>Function Block Diagram (FBD) :  </vt:lpstr>
      <vt:lpstr>عرض تقديمي في PowerPoint</vt:lpstr>
      <vt:lpstr>عرض تقديمي في PowerPoint</vt:lpstr>
      <vt:lpstr>Typical low-level language instruction set for a PLC </vt:lpstr>
      <vt:lpstr>Ex 9.8   Language commands for control relay</vt:lpstr>
      <vt:lpstr>Ex 9.8   Language commands for control relay</vt:lpstr>
      <vt:lpstr>Structured Text (ST)  </vt:lpstr>
      <vt:lpstr>9.4   Personal Computers Using Soft Logic</vt:lpstr>
      <vt:lpstr>9.4   Personal Computers Using Soft Logic</vt:lpstr>
      <vt:lpstr>9.4   Personal Computers Using Soft Logic</vt:lpstr>
      <vt:lpstr>There are two basic approaches used in PC-based control systems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dc:title>
  <dc:creator>alfaouri</dc:creator>
  <cp:lastModifiedBy>Osama</cp:lastModifiedBy>
  <cp:revision>100</cp:revision>
  <dcterms:created xsi:type="dcterms:W3CDTF">2012-04-16T14:05:07Z</dcterms:created>
  <dcterms:modified xsi:type="dcterms:W3CDTF">2014-05-27T05:54:16Z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0x010100792C1DB888C805498739F74CAC3DD313</vt:lpwstr>
  </property>
</Properties>
</file>