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79" r:id="rId5"/>
    <p:sldId id="259" r:id="rId6"/>
    <p:sldId id="273" r:id="rId7"/>
    <p:sldId id="280" r:id="rId8"/>
    <p:sldId id="260" r:id="rId9"/>
    <p:sldId id="261" r:id="rId10"/>
    <p:sldId id="262" r:id="rId11"/>
    <p:sldId id="263" r:id="rId12"/>
    <p:sldId id="264" r:id="rId13"/>
    <p:sldId id="265" r:id="rId14"/>
    <p:sldId id="272" r:id="rId15"/>
    <p:sldId id="266" r:id="rId16"/>
    <p:sldId id="274" r:id="rId1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253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3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3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3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3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3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3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3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4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4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4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4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rtl="0"/>
              <a:endParaRPr lang="en-US"/>
            </a:p>
          </p:txBody>
        </p:sp>
        <p:sp>
          <p:nvSpPr>
            <p:cNvPr id="2254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rtl="0"/>
              <a:endParaRPr 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2254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2255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2255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2255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2255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5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2255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2255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2255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/>
            </a:p>
          </p:txBody>
        </p:sp>
        <p:sp>
          <p:nvSpPr>
            <p:cNvPr id="2255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5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6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6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6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/>
            </a:p>
          </p:txBody>
        </p:sp>
        <p:sp>
          <p:nvSpPr>
            <p:cNvPr id="2256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6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8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9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0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1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2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4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4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4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4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4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4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74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74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748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749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750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DFA835-178B-4789-B968-8F7F062CE795}" type="slidenum">
              <a:rPr lang="ar-JO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46" grpId="0"/>
      <p:bldP spid="2274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27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8B06F8-C357-4087-9398-08E982B6D4FB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6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E1820A-D9FF-444A-BF01-F281839B776B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4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8B1E04-19A4-4E05-9D84-1320ACB49E31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5154B6-5E53-42F1-8101-724CEDE0F657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3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02E358-63DE-4CA1-A681-BB6C6B5F1592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4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B5321A-6FF4-4D9C-99FB-0053CBE6972A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1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33EF6C-9998-4CD0-BBFC-E5DF1D8575DA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5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03C904-CF16-4ECE-90C3-751FFD9EC1C6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A7936D-F5C2-43CE-BD94-F66733D50F3D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3A455A-0D8F-4E5D-BF8E-821229C25FA7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6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0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0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rtl="0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2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2E9846F-78B8-460D-A37D-B605666792BE}" type="slidenum">
              <a:rPr lang="ar-JO"/>
              <a:pPr/>
              <a:t>‹#›</a:t>
            </a:fld>
            <a:endParaRPr lang="en-US"/>
          </a:p>
        </p:txBody>
      </p:sp>
      <p:sp>
        <p:nvSpPr>
          <p:cNvPr id="2172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172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172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2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2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7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172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7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172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7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172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7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172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7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17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726" grpId="0"/>
    </p:bldLst>
  </p:timing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Dr_Areej\Desktop\&#1578;&#1587;&#1580;&#1610;&#1604;%20&#1605;&#1581;&#1575;&#1590;&#1585;&#1575;&#1578;\Voice%20003.m4a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8686800" cy="2971800"/>
          </a:xfrm>
        </p:spPr>
        <p:txBody>
          <a:bodyPr/>
          <a:lstStyle/>
          <a:p>
            <a:endParaRPr lang="en-US" sz="4000" dirty="0"/>
          </a:p>
          <a:p>
            <a:pPr rtl="0"/>
            <a:r>
              <a:rPr lang="en-US" sz="4000" b="1" dirty="0"/>
              <a:t>Coping with concerns during toddlerhood</a:t>
            </a:r>
          </a:p>
        </p:txBody>
      </p:sp>
      <p:pic>
        <p:nvPicPr>
          <p:cNvPr id="3" name="Voice 003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3124200" y="4876800"/>
            <a:ext cx="1539875" cy="15398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533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9300"/>
          </a:xfrm>
        </p:spPr>
        <p:txBody>
          <a:bodyPr/>
          <a:lstStyle/>
          <a:p>
            <a:pPr algn="l" rtl="0"/>
            <a:r>
              <a:rPr lang="en-US" b="1"/>
              <a:t>Psychologic readiness:</a:t>
            </a:r>
          </a:p>
          <a:p>
            <a:pPr algn="l" rtl="0">
              <a:buFontTx/>
              <a:buChar char="o"/>
            </a:pPr>
            <a:r>
              <a:rPr lang="en-US" sz="2800" b="1"/>
              <a:t>Expresses willingness to please parent</a:t>
            </a:r>
          </a:p>
          <a:p>
            <a:pPr algn="l" rtl="0">
              <a:buFontTx/>
              <a:buChar char="o"/>
            </a:pPr>
            <a:r>
              <a:rPr lang="en-US" sz="2800" b="1"/>
              <a:t>Able to sit on toilet for 5 to 10 minutes without fussing or getting off</a:t>
            </a:r>
          </a:p>
          <a:p>
            <a:pPr algn="l" rtl="0">
              <a:buFontTx/>
              <a:buChar char="o"/>
            </a:pPr>
            <a:r>
              <a:rPr lang="en-US" sz="2800" b="1"/>
              <a:t>Interest about adult's or older sibling's toilet habits</a:t>
            </a:r>
          </a:p>
          <a:p>
            <a:pPr algn="l" rtl="0">
              <a:buFontTx/>
              <a:buChar char="o"/>
            </a:pPr>
            <a:r>
              <a:rPr lang="en-US" sz="2800" b="1"/>
              <a:t>Impatience with soiled or wet diapers; desire to be changed immediately</a:t>
            </a:r>
          </a:p>
          <a:p>
            <a:pPr>
              <a:buFontTx/>
              <a:buNone/>
            </a:pPr>
            <a:endParaRPr lang="en-US" sz="2800" b="1"/>
          </a:p>
        </p:txBody>
      </p:sp>
    </p:spTree>
    <p:custDataLst>
      <p:tags r:id="rId1"/>
    </p:custDataLst>
  </p:cSld>
  <p:clrMapOvr>
    <a:masterClrMapping/>
  </p:clrMapOvr>
  <p:transition advTm="4998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72100"/>
          </a:xfrm>
        </p:spPr>
        <p:txBody>
          <a:bodyPr/>
          <a:lstStyle/>
          <a:p>
            <a:pPr algn="l" rtl="0"/>
            <a:r>
              <a:rPr lang="en-US" b="1"/>
              <a:t>Parental readiness</a:t>
            </a:r>
            <a:r>
              <a:rPr lang="en-US"/>
              <a:t>:</a:t>
            </a:r>
          </a:p>
          <a:p>
            <a:pPr algn="l" rtl="0">
              <a:buFontTx/>
              <a:buChar char="o"/>
            </a:pPr>
            <a:r>
              <a:rPr lang="en-US" b="1"/>
              <a:t>Recognizes child's level of readiness</a:t>
            </a:r>
          </a:p>
          <a:p>
            <a:pPr algn="l" rtl="0">
              <a:buFontTx/>
              <a:buChar char="o"/>
            </a:pPr>
            <a:r>
              <a:rPr lang="en-US" b="1"/>
              <a:t>Willing to invest the time required for toilet training</a:t>
            </a:r>
          </a:p>
          <a:p>
            <a:pPr algn="l" rtl="0">
              <a:buFontTx/>
              <a:buChar char="o"/>
            </a:pPr>
            <a:r>
              <a:rPr lang="en-US" b="1"/>
              <a:t>Absence of family stress or change , such as a divorce, moving , new sibling, or imminent vacation</a:t>
            </a:r>
          </a:p>
        </p:txBody>
      </p:sp>
    </p:spTree>
    <p:custDataLst>
      <p:tags r:id="rId1"/>
    </p:custDataLst>
  </p:cSld>
  <p:clrMapOvr>
    <a:masterClrMapping/>
  </p:clrMapOvr>
  <p:transition advTm="55099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2.  Sibling rivalry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715000"/>
          </a:xfrm>
        </p:spPr>
        <p:txBody>
          <a:bodyPr/>
          <a:lstStyle/>
          <a:p>
            <a:pPr marL="533400" indent="-533400" algn="l" rtl="0">
              <a:lnSpc>
                <a:spcPct val="90000"/>
              </a:lnSpc>
            </a:pPr>
            <a:r>
              <a:rPr lang="en-US" sz="2400" b="1" dirty="0"/>
              <a:t>Sibling rivalry: is the natural jealousy and resentment of children toward a new child in the family, when a parent turns his or her attention from the toddler and interact with a new baby.</a:t>
            </a:r>
          </a:p>
          <a:p>
            <a:pPr marL="533400" indent="-533400" algn="l" rtl="0">
              <a:lnSpc>
                <a:spcPct val="90000"/>
              </a:lnSpc>
            </a:pPr>
            <a:endParaRPr lang="en-US" sz="2400" b="1" dirty="0"/>
          </a:p>
          <a:p>
            <a:pPr marL="533400" indent="-533400" algn="l" rtl="0">
              <a:lnSpc>
                <a:spcPct val="90000"/>
              </a:lnSpc>
            </a:pPr>
            <a:r>
              <a:rPr lang="en-US" sz="2400" b="1" dirty="0"/>
              <a:t>Preparation of children for the birth of a sibling is quite individual, but age dictates some important considerations:</a:t>
            </a:r>
          </a:p>
          <a:p>
            <a:pPr marL="533400" indent="-533400" algn="l" rtl="0">
              <a:lnSpc>
                <a:spcPct val="90000"/>
              </a:lnSpc>
              <a:buFontTx/>
              <a:buAutoNum type="arabicPeriod"/>
            </a:pPr>
            <a:endParaRPr lang="en-US" sz="2400" b="1" dirty="0"/>
          </a:p>
          <a:p>
            <a:pPr marL="533400" indent="-533400" algn="l" rtl="0">
              <a:lnSpc>
                <a:spcPct val="90000"/>
              </a:lnSpc>
              <a:buFontTx/>
              <a:buChar char="o"/>
            </a:pPr>
            <a:r>
              <a:rPr lang="en-US" sz="2400" b="1" dirty="0"/>
              <a:t>A good time to start talking about the baby is when toddlers become aware of the pregnancy </a:t>
            </a:r>
          </a:p>
          <a:p>
            <a:pPr marL="533400" indent="-533400" algn="l" rtl="0">
              <a:lnSpc>
                <a:spcPct val="90000"/>
              </a:lnSpc>
              <a:buFontTx/>
              <a:buChar char="o"/>
            </a:pPr>
            <a:r>
              <a:rPr lang="en-US" sz="2400" b="1" dirty="0" smtClean="0"/>
              <a:t>Toddlers need to have realistic ideas</a:t>
            </a:r>
            <a:endParaRPr lang="en-US" sz="2400" b="1" dirty="0"/>
          </a:p>
          <a:p>
            <a:pPr marL="533400" indent="-533400" algn="l" rtl="0">
              <a:lnSpc>
                <a:spcPct val="90000"/>
              </a:lnSpc>
              <a:buFontTx/>
              <a:buChar char="o"/>
            </a:pPr>
            <a:endParaRPr lang="en-US" sz="2400" b="1" dirty="0" smtClean="0"/>
          </a:p>
          <a:p>
            <a:pPr marL="533400" indent="-533400" algn="l" rtl="0">
              <a:lnSpc>
                <a:spcPct val="90000"/>
              </a:lnSpc>
              <a:buFontTx/>
              <a:buChar char="o"/>
            </a:pPr>
            <a:r>
              <a:rPr lang="en-US" sz="2400" b="1" dirty="0" smtClean="0"/>
              <a:t>Telling </a:t>
            </a:r>
            <a:r>
              <a:rPr lang="en-US" sz="2400" b="1" dirty="0"/>
              <a:t>them that a new playmate will come home soon sets up unrealistic expectations.</a:t>
            </a:r>
          </a:p>
        </p:txBody>
      </p:sp>
    </p:spTree>
    <p:custDataLst>
      <p:tags r:id="rId1"/>
    </p:custDataLst>
  </p:cSld>
  <p:clrMapOvr>
    <a:masterClrMapping/>
  </p:clrMapOvr>
  <p:transition advTm="23225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Preparation of children for the birth of a sibling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sz="2800" b="1" dirty="0"/>
              <a:t>Parents should emphasize which routines will stay the same, such as reading-stories.</a:t>
            </a:r>
          </a:p>
          <a:p>
            <a:pPr marL="609600" indent="-609600" algn="l" rtl="0">
              <a:buFont typeface="Wingdings" pitchFamily="2" charset="2"/>
              <a:buAutoNum type="arabicPeriod"/>
            </a:pPr>
            <a:endParaRPr lang="en-US" sz="2800" b="1" dirty="0"/>
          </a:p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sz="2800" b="1" dirty="0" smtClean="0"/>
              <a:t>Introducing them to  contact with infants, Providing  </a:t>
            </a:r>
            <a:r>
              <a:rPr lang="en-US" sz="2800" b="1" dirty="0"/>
              <a:t>a doll on which toddlers can imitate parental behaviors.</a:t>
            </a:r>
          </a:p>
          <a:p>
            <a:pPr marL="609600" indent="-609600" algn="l" rtl="0">
              <a:buFont typeface="Wingdings" pitchFamily="2" charset="2"/>
              <a:buAutoNum type="arabicPeriod"/>
            </a:pPr>
            <a:endParaRPr lang="en-US" sz="2800" b="1" dirty="0"/>
          </a:p>
          <a:p>
            <a:pPr marL="609600" indent="-609600" algn="l" rtl="0">
              <a:buFont typeface="Wingdings" pitchFamily="2" charset="2"/>
              <a:buAutoNum type="arabicPeriod"/>
            </a:pPr>
            <a:r>
              <a:rPr lang="en-US" sz="2800" b="1" dirty="0"/>
              <a:t>A new sibling in the home is stressful, so any additional stresses for the toddler should be avoided or minimized.</a:t>
            </a:r>
          </a:p>
          <a:p>
            <a:pPr marL="609600" indent="-609600" algn="l" rtl="0">
              <a:buFont typeface="Wingdings" pitchFamily="2" charset="2"/>
              <a:buNone/>
            </a:pPr>
            <a:endParaRPr lang="en-US" sz="2800" b="1" dirty="0"/>
          </a:p>
          <a:p>
            <a:pPr marL="609600" indent="-609600" algn="l" rtl="0">
              <a:buFont typeface="Wingdings" pitchFamily="2" charset="2"/>
              <a:buNone/>
            </a:pPr>
            <a:endParaRPr lang="en-US" sz="2800" b="1" dirty="0"/>
          </a:p>
        </p:txBody>
      </p:sp>
    </p:spTree>
    <p:custDataLst>
      <p:tags r:id="rId1"/>
    </p:custDataLst>
  </p:cSld>
  <p:clrMapOvr>
    <a:masterClrMapping/>
  </p:clrMapOvr>
  <p:transition advTm="13595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600700"/>
          </a:xfrm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2800" b="1" dirty="0"/>
              <a:t>Pregnancy is an abstraction for toddler, so seeing simple pictures of the uterus and fetus and feeling the fetus move help the child feel involved the experience.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 startAt="4"/>
            </a:pPr>
            <a:endParaRPr lang="en-US" sz="2800" b="1" dirty="0"/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2800" b="1" dirty="0"/>
              <a:t>Parents can </a:t>
            </a:r>
            <a:r>
              <a:rPr lang="en-US" sz="2800" b="1" dirty="0" smtClean="0"/>
              <a:t>alert </a:t>
            </a:r>
            <a:r>
              <a:rPr lang="en-US" sz="2800" b="1" dirty="0"/>
              <a:t>visitors to the toddler's needs, having small presents on hand for the toddler, and including the child in the visit as much as possible.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 startAt="4"/>
            </a:pPr>
            <a:endParaRPr lang="en-US" sz="2800" b="1" dirty="0"/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2800" b="1" dirty="0"/>
              <a:t>The toddler can also help with the care of the newborn by getting diapers and doing other small tasks.</a:t>
            </a:r>
          </a:p>
          <a:p>
            <a:pPr marL="609600" indent="-609600">
              <a:lnSpc>
                <a:spcPct val="90000"/>
              </a:lnSpc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 advTm="7258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How children exhibit jealousy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b="1" dirty="0"/>
              <a:t>Some will overtly hit the infant</a:t>
            </a:r>
          </a:p>
          <a:p>
            <a:pPr algn="l" rtl="0">
              <a:lnSpc>
                <a:spcPct val="90000"/>
              </a:lnSpc>
            </a:pPr>
            <a:endParaRPr lang="en-US" sz="2800" b="1" dirty="0"/>
          </a:p>
          <a:p>
            <a:pPr algn="l" rtl="0">
              <a:lnSpc>
                <a:spcPct val="90000"/>
              </a:lnSpc>
            </a:pPr>
            <a:r>
              <a:rPr lang="en-US" sz="2800" b="1" dirty="0"/>
              <a:t>Push the child off the mother's lap</a:t>
            </a:r>
          </a:p>
          <a:p>
            <a:pPr algn="l" rtl="0">
              <a:lnSpc>
                <a:spcPct val="90000"/>
              </a:lnSpc>
            </a:pPr>
            <a:endParaRPr lang="en-US" sz="2800" b="1" dirty="0"/>
          </a:p>
          <a:p>
            <a:pPr algn="l" rtl="0">
              <a:lnSpc>
                <a:spcPct val="90000"/>
              </a:lnSpc>
            </a:pPr>
            <a:r>
              <a:rPr lang="en-US" sz="2800" b="1" dirty="0"/>
              <a:t>Pull the bottle or breast from the infant's mouth</a:t>
            </a:r>
          </a:p>
          <a:p>
            <a:pPr algn="l" rtl="0">
              <a:lnSpc>
                <a:spcPct val="90000"/>
              </a:lnSpc>
            </a:pPr>
            <a:endParaRPr lang="en-US" sz="2800" b="1" dirty="0"/>
          </a:p>
          <a:p>
            <a:pPr algn="l" rtl="0">
              <a:lnSpc>
                <a:spcPct val="90000"/>
              </a:lnSpc>
            </a:pPr>
            <a:r>
              <a:rPr lang="en-US" sz="2800" b="1" dirty="0" smtClean="0"/>
              <a:t>More often the hostility id subtle </a:t>
            </a:r>
            <a:r>
              <a:rPr lang="en-US" sz="2800" b="1" dirty="0"/>
              <a:t>and covert </a:t>
            </a:r>
          </a:p>
          <a:p>
            <a:pPr algn="l" rtl="0">
              <a:lnSpc>
                <a:spcPct val="90000"/>
              </a:lnSpc>
            </a:pPr>
            <a:endParaRPr lang="en-US" sz="2800" b="1" dirty="0"/>
          </a:p>
          <a:p>
            <a:pPr algn="l" rtl="0">
              <a:lnSpc>
                <a:spcPct val="90000"/>
              </a:lnSpc>
            </a:pPr>
            <a:r>
              <a:rPr lang="en-US" sz="2800" b="1" dirty="0"/>
              <a:t>Toddlers may verbally express a wish that the infant “go back inside mommy”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</p:txBody>
      </p:sp>
    </p:spTree>
    <p:custDataLst>
      <p:tags r:id="rId1"/>
    </p:custDataLst>
  </p:cSld>
  <p:clrMapOvr>
    <a:masterClrMapping/>
  </p:clrMapOvr>
  <p:transition advTm="6856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600700"/>
          </a:xfrm>
        </p:spPr>
        <p:txBody>
          <a:bodyPr/>
          <a:lstStyle/>
          <a:p>
            <a:pPr algn="l" rtl="0"/>
            <a:r>
              <a:rPr lang="en-US" b="1"/>
              <a:t>They will revert to more infantile forms of behavior as demanding a bottle, using baby talk</a:t>
            </a:r>
          </a:p>
          <a:p>
            <a:pPr algn="l" rtl="0"/>
            <a:endParaRPr lang="en-US" b="1"/>
          </a:p>
          <a:p>
            <a:pPr algn="l" rtl="0"/>
            <a:r>
              <a:rPr lang="en-US" b="1"/>
              <a:t>Aggressively acting out toward others</a:t>
            </a:r>
          </a:p>
          <a:p>
            <a:pPr algn="l" rtl="0"/>
            <a:endParaRPr lang="en-US" b="1"/>
          </a:p>
          <a:p>
            <a:pPr algn="l" rtl="0"/>
            <a:r>
              <a:rPr lang="en-US" b="1"/>
              <a:t>For this reason, infant must be protected by parental supervision of the interaction between the siblings</a:t>
            </a:r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9013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/>
          <a:lstStyle/>
          <a:p>
            <a:r>
              <a:rPr lang="en-US" sz="4000" b="1"/>
              <a:t>1. Toilet training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800" b="1"/>
              <a:t>Anticipatory guidance for families about toilet training should begin prior to the child's developmental readiness to toilet train.</a:t>
            </a:r>
          </a:p>
          <a:p>
            <a:pPr algn="l" rtl="0">
              <a:lnSpc>
                <a:spcPct val="80000"/>
              </a:lnSpc>
            </a:pPr>
            <a:endParaRPr lang="en-US" sz="2800" b="1"/>
          </a:p>
          <a:p>
            <a:pPr algn="l" rtl="0">
              <a:lnSpc>
                <a:spcPct val="80000"/>
              </a:lnSpc>
            </a:pPr>
            <a:r>
              <a:rPr lang="en-US" sz="2800" b="1"/>
              <a:t>Psycho physiologic factors are required for readiness</a:t>
            </a:r>
          </a:p>
          <a:p>
            <a:pPr algn="l" rtl="0">
              <a:lnSpc>
                <a:spcPct val="80000"/>
              </a:lnSpc>
            </a:pPr>
            <a:endParaRPr lang="en-US" sz="2800" b="1"/>
          </a:p>
          <a:p>
            <a:pPr algn="l" rtl="0">
              <a:lnSpc>
                <a:spcPct val="80000"/>
              </a:lnSpc>
            </a:pPr>
            <a:r>
              <a:rPr lang="en-US" sz="2800" b="1"/>
              <a:t>There is not a universal right age to begin toilet training or an absolute deadline to complete training.</a:t>
            </a:r>
          </a:p>
          <a:p>
            <a:pPr algn="l" rtl="0">
              <a:lnSpc>
                <a:spcPct val="80000"/>
              </a:lnSpc>
            </a:pPr>
            <a:endParaRPr lang="en-US" sz="2800" b="1"/>
          </a:p>
          <a:p>
            <a:pPr algn="l" rtl="0">
              <a:lnSpc>
                <a:spcPct val="80000"/>
              </a:lnSpc>
            </a:pPr>
            <a:r>
              <a:rPr lang="en-US" sz="2800" b="1"/>
              <a:t>Nighttime bladder control normally takes several months to years after daytime training begins, sleep cycle needs to mature.</a:t>
            </a:r>
          </a:p>
        </p:txBody>
      </p:sp>
    </p:spTree>
    <p:custDataLst>
      <p:tags r:id="rId1"/>
    </p:custDataLst>
  </p:cSld>
  <p:clrMapOvr>
    <a:masterClrMapping/>
  </p:clrMapOvr>
  <p:transition advTm="5274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endParaRPr lang="en-US" sz="2800" b="1" dirty="0" smtClean="0"/>
          </a:p>
          <a:p>
            <a:pPr algn="l" rtl="0">
              <a:lnSpc>
                <a:spcPct val="90000"/>
              </a:lnSpc>
            </a:pPr>
            <a:r>
              <a:rPr lang="en-US" sz="2800" b="1" dirty="0" smtClean="0"/>
              <a:t>Children </a:t>
            </a:r>
            <a:r>
              <a:rPr lang="en-US" sz="2800" b="1" dirty="0"/>
              <a:t>who do not have nighttime dryness by the age of 6 years require intervention</a:t>
            </a:r>
          </a:p>
          <a:p>
            <a:pPr algn="l" rtl="0">
              <a:lnSpc>
                <a:spcPct val="90000"/>
              </a:lnSpc>
            </a:pPr>
            <a:endParaRPr lang="en-US" sz="2800" b="1" dirty="0"/>
          </a:p>
          <a:p>
            <a:pPr algn="l" rtl="0">
              <a:lnSpc>
                <a:spcPct val="90000"/>
              </a:lnSpc>
            </a:pPr>
            <a:r>
              <a:rPr lang="en-US" sz="2800" b="1" dirty="0"/>
              <a:t>Bowel training is usually accomplished before bladder training R/to greater regularity and </a:t>
            </a:r>
            <a:r>
              <a:rPr lang="en-US" sz="2800" b="1" dirty="0" smtClean="0"/>
              <a:t>predictability</a:t>
            </a:r>
          </a:p>
          <a:p>
            <a:pPr algn="l" rtl="0">
              <a:lnSpc>
                <a:spcPct val="90000"/>
              </a:lnSpc>
            </a:pPr>
            <a:r>
              <a:rPr lang="en-US" sz="2800" b="1" dirty="0" smtClean="0"/>
              <a:t>There is a stronger sensation for defecation rather than for urination </a:t>
            </a:r>
            <a:endParaRPr lang="en-US" sz="2800" b="1" dirty="0"/>
          </a:p>
          <a:p>
            <a:pPr algn="l" rtl="0"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</p:txBody>
      </p:sp>
    </p:spTree>
    <p:custDataLst>
      <p:tags r:id="rId1"/>
    </p:custDataLst>
  </p:cSld>
  <p:clrMapOvr>
    <a:masterClrMapping/>
  </p:clrMapOvr>
  <p:transition advTm="1558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Helpful techniques when initiating training</a:t>
            </a:r>
            <a:br>
              <a:rPr lang="en-US" sz="4000" b="1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b="1" dirty="0" smtClean="0"/>
              <a:t>The Selection of a potty chair or use the toilet, or a portable seat attached to the regular toilet.</a:t>
            </a:r>
          </a:p>
          <a:p>
            <a:pPr marL="0" indent="0" algn="l" rtl="0">
              <a:lnSpc>
                <a:spcPct val="90000"/>
              </a:lnSpc>
              <a:buNone/>
            </a:pPr>
            <a:endParaRPr lang="en-US" b="1" dirty="0" smtClean="0"/>
          </a:p>
          <a:p>
            <a:pPr algn="l" rtl="0">
              <a:lnSpc>
                <a:spcPct val="90000"/>
              </a:lnSpc>
            </a:pPr>
            <a:r>
              <a:rPr lang="en-US" b="1" dirty="0" smtClean="0"/>
              <a:t>Practice sessions should be limited to 5 or 10 minutes.</a:t>
            </a:r>
          </a:p>
          <a:p>
            <a:pPr marL="0" indent="0" algn="l" rtl="0">
              <a:lnSpc>
                <a:spcPct val="90000"/>
              </a:lnSpc>
              <a:buNone/>
            </a:pPr>
            <a:endParaRPr lang="en-US" b="1" dirty="0" smtClean="0"/>
          </a:p>
          <a:p>
            <a:pPr algn="l" rtl="0">
              <a:lnSpc>
                <a:spcPct val="90000"/>
              </a:lnSpc>
            </a:pPr>
            <a:r>
              <a:rPr lang="en-US" b="1" dirty="0" smtClean="0"/>
              <a:t>Dressing children in easily removed clothes</a:t>
            </a:r>
          </a:p>
          <a:p>
            <a:pPr algn="l" rtl="0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0465021"/>
      </p:ext>
    </p:extLst>
  </p:cSld>
  <p:clrMapOvr>
    <a:masterClrMapping/>
  </p:clrMapOvr>
  <p:transition advTm="18206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pPr algn="l" rtl="0">
              <a:buFontTx/>
              <a:buChar char="o"/>
            </a:pPr>
            <a:r>
              <a:rPr lang="en-US" b="1" dirty="0"/>
              <a:t>A parent should stay with the child</a:t>
            </a:r>
          </a:p>
          <a:p>
            <a:pPr algn="l" rtl="0">
              <a:buFontTx/>
              <a:buChar char="o"/>
            </a:pPr>
            <a:endParaRPr lang="en-US" b="1" dirty="0"/>
          </a:p>
          <a:p>
            <a:pPr algn="l" rtl="0">
              <a:buFontTx/>
              <a:buChar char="o"/>
            </a:pPr>
            <a:r>
              <a:rPr lang="en-US" b="1" dirty="0" smtClean="0"/>
              <a:t>Encouraging imitation by watching others is helpful 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algn="l" rtl="0">
              <a:buFontTx/>
              <a:buChar char="o"/>
            </a:pPr>
            <a:r>
              <a:rPr lang="en-US" b="1" dirty="0" smtClean="0"/>
              <a:t>Frequent </a:t>
            </a:r>
            <a:r>
              <a:rPr lang="en-US" b="1" dirty="0"/>
              <a:t>reminders and trips to the toilet are necessary for children who engrossed in play activities</a:t>
            </a:r>
          </a:p>
        </p:txBody>
      </p:sp>
    </p:spTree>
    <p:custDataLst>
      <p:tags r:id="rId1"/>
    </p:custDataLst>
  </p:cSld>
  <p:clrMapOvr>
    <a:masterClrMapping/>
  </p:clrMapOvr>
  <p:transition advTm="10358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72100"/>
          </a:xfrm>
        </p:spPr>
        <p:txBody>
          <a:bodyPr/>
          <a:lstStyle/>
          <a:p>
            <a:pPr algn="l" rtl="0">
              <a:buFontTx/>
              <a:buChar char="o"/>
            </a:pPr>
            <a:endParaRPr lang="en-US" b="1" dirty="0" smtClean="0"/>
          </a:p>
          <a:p>
            <a:pPr algn="l" rtl="0">
              <a:buFontTx/>
              <a:buChar char="o"/>
            </a:pPr>
            <a:r>
              <a:rPr lang="en-US" b="1" dirty="0" smtClean="0"/>
              <a:t>As </a:t>
            </a:r>
            <a:r>
              <a:rPr lang="en-US" b="1" dirty="0"/>
              <a:t>the  child masters each step of toileting (undressing, going, wiping, dressing , flushing, and hand-washing) he or she gains a sense of accomplishment that should be reinforced by </a:t>
            </a:r>
            <a:r>
              <a:rPr lang="en-US" b="1" dirty="0" smtClean="0"/>
              <a:t>parents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algn="l" rtl="0">
              <a:buFontTx/>
              <a:buChar char="o"/>
            </a:pPr>
            <a:r>
              <a:rPr lang="en-US" b="1" dirty="0" smtClean="0"/>
              <a:t>Regression is a normal part of toilet training and does not mean failure</a:t>
            </a:r>
            <a:endParaRPr lang="en-US" b="1" dirty="0"/>
          </a:p>
          <a:p>
            <a:pPr algn="l" rtl="0">
              <a:buFontTx/>
              <a:buChar char="o"/>
            </a:pPr>
            <a:endParaRPr lang="en-US" b="1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9171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b="1" dirty="0" smtClean="0"/>
              <a:t>Day care providers also play a role in the support and education of parents regarding toilet training practices</a:t>
            </a:r>
          </a:p>
          <a:p>
            <a:pPr algn="l" rtl="0">
              <a:buFont typeface="Arial" pitchFamily="34" charset="0"/>
              <a:buChar char="•"/>
            </a:pPr>
            <a:endParaRPr lang="en-US" b="1" dirty="0" smtClean="0"/>
          </a:p>
          <a:p>
            <a:pPr algn="l" rtl="0">
              <a:buFont typeface="Arial" pitchFamily="34" charset="0"/>
              <a:buChar char="•"/>
            </a:pPr>
            <a:r>
              <a:rPr lang="en-US" b="1" dirty="0" smtClean="0"/>
              <a:t>Enhance consistency in care of toddler is important </a:t>
            </a:r>
          </a:p>
          <a:p>
            <a:pPr algn="l" rtl="0">
              <a:buFont typeface="Arial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64731"/>
      </p:ext>
    </p:extLst>
  </p:cSld>
  <p:clrMapOvr>
    <a:masterClrMapping/>
  </p:clrMapOvr>
  <p:transition advTm="12083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Assessing toilet training readiness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b="1"/>
              <a:t>Physical readiness</a:t>
            </a:r>
          </a:p>
          <a:p>
            <a:pPr algn="l" rtl="0">
              <a:lnSpc>
                <a:spcPct val="90000"/>
              </a:lnSpc>
              <a:buFontTx/>
              <a:buChar char="o"/>
            </a:pPr>
            <a:r>
              <a:rPr lang="en-US" sz="2800" b="1"/>
              <a:t>Voluntary control of the anal and urethral sphincters is achieved sometime after the child is walking (between 18 and 24 months).</a:t>
            </a:r>
          </a:p>
          <a:p>
            <a:pPr algn="l" rtl="0">
              <a:lnSpc>
                <a:spcPct val="90000"/>
              </a:lnSpc>
              <a:buFontTx/>
              <a:buChar char="o"/>
            </a:pPr>
            <a:r>
              <a:rPr lang="en-US" sz="2800" b="1"/>
              <a:t>Ability to stay dry for 2 hours; decreased number of wet diapers; waking dry from nap</a:t>
            </a:r>
          </a:p>
          <a:p>
            <a:pPr algn="l" rtl="0">
              <a:lnSpc>
                <a:spcPct val="90000"/>
              </a:lnSpc>
              <a:buFontTx/>
              <a:buChar char="o"/>
            </a:pPr>
            <a:r>
              <a:rPr lang="en-US" sz="2800" b="1"/>
              <a:t>Regular bowel movements </a:t>
            </a:r>
          </a:p>
          <a:p>
            <a:pPr algn="l" rtl="0">
              <a:lnSpc>
                <a:spcPct val="90000"/>
              </a:lnSpc>
              <a:buFontTx/>
              <a:buChar char="o"/>
            </a:pPr>
            <a:r>
              <a:rPr lang="en-US" sz="2800" b="1"/>
              <a:t>Gross motor skills of sitting, walking are developed</a:t>
            </a:r>
          </a:p>
          <a:p>
            <a:pPr algn="l" rtl="0">
              <a:lnSpc>
                <a:spcPct val="90000"/>
              </a:lnSpc>
              <a:buFontTx/>
              <a:buChar char="o"/>
            </a:pPr>
            <a:r>
              <a:rPr lang="en-US" sz="2800" b="1"/>
              <a:t>Fine motor skills to remove clothing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800" b="1"/>
          </a:p>
        </p:txBody>
      </p:sp>
    </p:spTree>
    <p:custDataLst>
      <p:tags r:id="rId1"/>
    </p:custDataLst>
  </p:cSld>
  <p:clrMapOvr>
    <a:masterClrMapping/>
  </p:clrMapOvr>
  <p:transition advTm="9450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600700"/>
          </a:xfrm>
        </p:spPr>
        <p:txBody>
          <a:bodyPr/>
          <a:lstStyle/>
          <a:p>
            <a:pPr algn="l" rtl="0"/>
            <a:r>
              <a:rPr lang="en-US" b="1"/>
              <a:t>Mental readiness:</a:t>
            </a:r>
          </a:p>
          <a:p>
            <a:pPr algn="l" rtl="0">
              <a:buFontTx/>
              <a:buChar char="o"/>
            </a:pPr>
            <a:r>
              <a:rPr lang="en-US" sz="2800" b="1"/>
              <a:t>Recognizing urge to defecate or urinate</a:t>
            </a:r>
          </a:p>
          <a:p>
            <a:pPr algn="l" rtl="0">
              <a:buFontTx/>
              <a:buChar char="o"/>
            </a:pPr>
            <a:r>
              <a:rPr lang="en-US" sz="2800" b="1"/>
              <a:t>Verbal or nonverbal communicative skills to indicate when wet or has urge to defecate or urinate</a:t>
            </a:r>
          </a:p>
          <a:p>
            <a:pPr algn="l" rtl="0">
              <a:buFontTx/>
              <a:buChar char="o"/>
            </a:pPr>
            <a:r>
              <a:rPr lang="en-US" sz="2800" b="1"/>
              <a:t>Cognitive skills to imitate appropriate behavior and follow directions</a:t>
            </a:r>
          </a:p>
        </p:txBody>
      </p:sp>
    </p:spTree>
    <p:custDataLst>
      <p:tags r:id="rId1"/>
    </p:custDataLst>
  </p:cSld>
  <p:clrMapOvr>
    <a:masterClrMapping/>
  </p:clrMapOvr>
  <p:transition advTm="684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1.9|1.8|4.8|23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1.1|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4|14.2|35.8|51.3|1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2.4|71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9|1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7.4|1.8|5.4|1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5.3|2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7.7|7.5|2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9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1|37.1|28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8|4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5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0|40.8|2.9|35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8|0.8|1.6"/>
</p:tagLst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1AECE0354A944937AA4BE46C416AF" ma:contentTypeVersion="1" ma:contentTypeDescription="Create a new document." ma:contentTypeScope="" ma:versionID="b801ff6a2e4173251abddac793c4ea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2728A2C-B891-4CAB-903A-80598C03AD66}"/>
</file>

<file path=customXml/itemProps2.xml><?xml version="1.0" encoding="utf-8"?>
<ds:datastoreItem xmlns:ds="http://schemas.openxmlformats.org/officeDocument/2006/customXml" ds:itemID="{69B1082F-FE56-490A-8369-52C6CADD8E74}"/>
</file>

<file path=customXml/itemProps3.xml><?xml version="1.0" encoding="utf-8"?>
<ds:datastoreItem xmlns:ds="http://schemas.openxmlformats.org/officeDocument/2006/customXml" ds:itemID="{DB2BB1D3-594C-4378-8101-5C98B5B54504}"/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1991</TotalTime>
  <Words>764</Words>
  <Application>Microsoft Office PowerPoint</Application>
  <PresentationFormat>On-screen Show (4:3)</PresentationFormat>
  <Paragraphs>89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Digital Dots</vt:lpstr>
      <vt:lpstr>PowerPoint Presentation</vt:lpstr>
      <vt:lpstr>1. Toilet training</vt:lpstr>
      <vt:lpstr>PowerPoint Presentation</vt:lpstr>
      <vt:lpstr> Helpful techniques when initiating training </vt:lpstr>
      <vt:lpstr>PowerPoint Presentation</vt:lpstr>
      <vt:lpstr>PowerPoint Presentation</vt:lpstr>
      <vt:lpstr>PowerPoint Presentation</vt:lpstr>
      <vt:lpstr>Assessing toilet training readiness</vt:lpstr>
      <vt:lpstr>PowerPoint Presentation</vt:lpstr>
      <vt:lpstr>PowerPoint Presentation</vt:lpstr>
      <vt:lpstr>PowerPoint Presentation</vt:lpstr>
      <vt:lpstr>2.  Sibling rivalry</vt:lpstr>
      <vt:lpstr>Preparation of children for the birth of a sibling</vt:lpstr>
      <vt:lpstr>PowerPoint Presentation</vt:lpstr>
      <vt:lpstr>How children exhibit jealousy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RAGHAD</dc:creator>
  <cp:lastModifiedBy>areeg</cp:lastModifiedBy>
  <cp:revision>30</cp:revision>
  <dcterms:created xsi:type="dcterms:W3CDTF">2006-11-24T07:55:53Z</dcterms:created>
  <dcterms:modified xsi:type="dcterms:W3CDTF">2014-04-30T14:19:02Z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0x010100B2D1AECE0354A944937AA4BE46C416AF</vt:lpwstr>
  </property>
</Properties>
</file>