
<file path=[Content_Types].xml><?xml version="1.0" encoding="utf-8"?>
<Types xmlns="http://schemas.openxmlformats.org/package/2006/content-types">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1.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46.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sldIdLst>
    <p:sldId id="256" r:id="rId2"/>
    <p:sldId id="257" r:id="rId3"/>
    <p:sldId id="258" r:id="rId4"/>
    <p:sldId id="259" r:id="rId5"/>
    <p:sldId id="260" r:id="rId6"/>
    <p:sldId id="300" r:id="rId7"/>
    <p:sldId id="295" r:id="rId8"/>
    <p:sldId id="296" r:id="rId9"/>
    <p:sldId id="297" r:id="rId10"/>
    <p:sldId id="298" r:id="rId11"/>
    <p:sldId id="302" r:id="rId12"/>
    <p:sldId id="301" r:id="rId13"/>
    <p:sldId id="261" r:id="rId14"/>
    <p:sldId id="262" r:id="rId15"/>
    <p:sldId id="263" r:id="rId16"/>
    <p:sldId id="30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304" r:id="rId33"/>
    <p:sldId id="279" r:id="rId34"/>
    <p:sldId id="290" r:id="rId35"/>
    <p:sldId id="291" r:id="rId36"/>
    <p:sldId id="292" r:id="rId37"/>
    <p:sldId id="293" r:id="rId38"/>
    <p:sldId id="294" r:id="rId39"/>
    <p:sldId id="280" r:id="rId40"/>
    <p:sldId id="281" r:id="rId41"/>
    <p:sldId id="282" r:id="rId42"/>
    <p:sldId id="305" r:id="rId43"/>
    <p:sldId id="283" r:id="rId44"/>
    <p:sldId id="306" r:id="rId45"/>
    <p:sldId id="284" r:id="rId46"/>
    <p:sldId id="307" r:id="rId47"/>
    <p:sldId id="285" r:id="rId48"/>
    <p:sldId id="286" r:id="rId49"/>
    <p:sldId id="287" r:id="rId50"/>
    <p:sldId id="288" r:id="rId51"/>
    <p:sldId id="289" r:id="rId52"/>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466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E8E0C13-2645-4B0E-9DF3-4B887EAB1F43}" type="datetimeFigureOut">
              <a:rPr lang="ar-JO" smtClean="0"/>
              <a:pPr/>
              <a:t>22/07/1441</a:t>
            </a:fld>
            <a:endParaRPr lang="ar-JO"/>
          </a:p>
        </p:txBody>
      </p:sp>
      <p:sp>
        <p:nvSpPr>
          <p:cNvPr id="8" name="Slide Number Placeholder 7"/>
          <p:cNvSpPr>
            <a:spLocks noGrp="1"/>
          </p:cNvSpPr>
          <p:nvPr>
            <p:ph type="sldNum" sz="quarter" idx="11"/>
          </p:nvPr>
        </p:nvSpPr>
        <p:spPr/>
        <p:txBody>
          <a:bodyPr/>
          <a:lstStyle/>
          <a:p>
            <a:fld id="{8DF51E77-28CC-443B-8053-B87BF82DAFC1}" type="slidenum">
              <a:rPr lang="ar-JO" smtClean="0"/>
              <a:pPr/>
              <a:t>‹#›</a:t>
            </a:fld>
            <a:endParaRPr lang="ar-JO"/>
          </a:p>
        </p:txBody>
      </p:sp>
      <p:sp>
        <p:nvSpPr>
          <p:cNvPr id="9" name="Footer Placeholder 8"/>
          <p:cNvSpPr>
            <a:spLocks noGrp="1"/>
          </p:cNvSpPr>
          <p:nvPr>
            <p:ph type="ftr" sz="quarter" idx="12"/>
          </p:nvPr>
        </p:nvSpPr>
        <p:spPr/>
        <p:txBody>
          <a:bodyPr/>
          <a:lstStyle/>
          <a:p>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8E0C13-2645-4B0E-9DF3-4B887EAB1F43}" type="datetimeFigureOut">
              <a:rPr lang="ar-JO" smtClean="0"/>
              <a:pPr/>
              <a:t>22/07/1441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DF51E77-28CC-443B-8053-B87BF82DAFC1}"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8E0C13-2645-4B0E-9DF3-4B887EAB1F43}" type="datetimeFigureOut">
              <a:rPr lang="ar-JO" smtClean="0"/>
              <a:pPr/>
              <a:t>22/07/1441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DF51E77-28CC-443B-8053-B87BF82DAFC1}"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8E0C13-2645-4B0E-9DF3-4B887EAB1F43}" type="datetimeFigureOut">
              <a:rPr lang="ar-JO" smtClean="0"/>
              <a:pPr/>
              <a:t>22/07/1441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DF51E77-28CC-443B-8053-B87BF82DAFC1}"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8E0C13-2645-4B0E-9DF3-4B887EAB1F43}" type="datetimeFigureOut">
              <a:rPr lang="ar-JO" smtClean="0"/>
              <a:pPr/>
              <a:t>22/07/1441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DF51E77-28CC-443B-8053-B87BF82DAFC1}" type="slidenum">
              <a:rPr lang="ar-JO" smtClean="0"/>
              <a:pPr/>
              <a:t>‹#›</a:t>
            </a:fld>
            <a:endParaRPr lang="ar-JO"/>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8E0C13-2645-4B0E-9DF3-4B887EAB1F43}" type="datetimeFigureOut">
              <a:rPr lang="ar-JO" smtClean="0"/>
              <a:pPr/>
              <a:t>22/07/1441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DF51E77-28CC-443B-8053-B87BF82DAFC1}" type="slidenum">
              <a:rPr lang="ar-JO" smtClean="0"/>
              <a:pPr/>
              <a:t>‹#›</a:t>
            </a:fld>
            <a:endParaRPr lang="ar-JO"/>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E8E0C13-2645-4B0E-9DF3-4B887EAB1F43}" type="datetimeFigureOut">
              <a:rPr lang="ar-JO" smtClean="0"/>
              <a:pPr/>
              <a:t>22/07/1441</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8DF51E77-28CC-443B-8053-B87BF82DAFC1}" type="slidenum">
              <a:rPr lang="ar-JO" smtClean="0"/>
              <a:pPr/>
              <a:t>‹#›</a:t>
            </a:fld>
            <a:endParaRPr lang="ar-JO"/>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8E0C13-2645-4B0E-9DF3-4B887EAB1F43}" type="datetimeFigureOut">
              <a:rPr lang="ar-JO" smtClean="0"/>
              <a:pPr/>
              <a:t>22/07/1441</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8DF51E77-28CC-443B-8053-B87BF82DAFC1}"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E0C13-2645-4B0E-9DF3-4B887EAB1F43}" type="datetimeFigureOut">
              <a:rPr lang="ar-JO" smtClean="0"/>
              <a:pPr/>
              <a:t>22/07/1441</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8DF51E77-28CC-443B-8053-B87BF82DAFC1}"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8E0C13-2645-4B0E-9DF3-4B887EAB1F43}" type="datetimeFigureOut">
              <a:rPr lang="ar-JO" smtClean="0"/>
              <a:pPr/>
              <a:t>22/07/1441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DF51E77-28CC-443B-8053-B87BF82DAFC1}"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8E0C13-2645-4B0E-9DF3-4B887EAB1F43}" type="datetimeFigureOut">
              <a:rPr lang="ar-JO" smtClean="0"/>
              <a:pPr/>
              <a:t>22/07/1441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DF51E77-28CC-443B-8053-B87BF82DAFC1}"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E8E0C13-2645-4B0E-9DF3-4B887EAB1F43}" type="datetimeFigureOut">
              <a:rPr lang="ar-JO" smtClean="0"/>
              <a:pPr/>
              <a:t>22/07/1441</a:t>
            </a:fld>
            <a:endParaRPr lang="ar-JO"/>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ar-JO"/>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DF51E77-28CC-443B-8053-B87BF82DAFC1}" type="slidenum">
              <a:rPr lang="ar-JO" smtClean="0"/>
              <a:pPr/>
              <a:t>‹#›</a:t>
            </a:fld>
            <a:endParaRPr lang="ar-JO"/>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24744"/>
            <a:ext cx="7851648" cy="4104456"/>
          </a:xfrm>
        </p:spPr>
        <p:txBody>
          <a:bodyPr>
            <a:noAutofit/>
          </a:bodyPr>
          <a:lstStyle/>
          <a:p>
            <a:pPr algn="ctr"/>
            <a:r>
              <a:rPr lang="en-US" sz="5400" dirty="0">
                <a:solidFill>
                  <a:schemeClr val="accent6"/>
                </a:solidFill>
              </a:rPr>
              <a:t>Anatomy of penis, pathophysiology of erection and impotence</a:t>
            </a:r>
            <a:br>
              <a:rPr lang="en-US" sz="5400" dirty="0">
                <a:solidFill>
                  <a:schemeClr val="accent6"/>
                </a:solidFill>
              </a:rPr>
            </a:br>
            <a:r>
              <a:rPr lang="en-US" sz="5400">
                <a:solidFill>
                  <a:schemeClr val="accent6"/>
                </a:solidFill>
              </a:rPr>
              <a:t/>
            </a:r>
            <a:br>
              <a:rPr lang="en-US" sz="5400">
                <a:solidFill>
                  <a:schemeClr val="accent6"/>
                </a:solidFill>
              </a:rPr>
            </a:br>
            <a:endParaRPr lang="ar-JO" sz="2000" dirty="0">
              <a:solidFill>
                <a:schemeClr val="accent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ownloads\scarpa fasci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332656"/>
            <a:ext cx="8632693" cy="62646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7666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ll\Downloads\male-reproductive-anatomy-picture-55121fc17c938.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47" y="188640"/>
            <a:ext cx="9053264" cy="62152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9425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Downloads\4737216_640px.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88640"/>
            <a:ext cx="7710058" cy="6336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6178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pPr algn="ctr"/>
            <a:r>
              <a:rPr lang="en-US" dirty="0">
                <a:solidFill>
                  <a:schemeClr val="accent6"/>
                </a:solidFill>
              </a:rPr>
              <a:t>Histology</a:t>
            </a:r>
            <a:endParaRPr lang="ar-JO" dirty="0">
              <a:solidFill>
                <a:schemeClr val="accent6"/>
              </a:solidFill>
            </a:endParaRPr>
          </a:p>
        </p:txBody>
      </p:sp>
      <p:sp>
        <p:nvSpPr>
          <p:cNvPr id="3" name="Content Placeholder 2"/>
          <p:cNvSpPr>
            <a:spLocks noGrp="1"/>
          </p:cNvSpPr>
          <p:nvPr>
            <p:ph idx="1"/>
          </p:nvPr>
        </p:nvSpPr>
        <p:spPr>
          <a:xfrm>
            <a:off x="251520" y="1556792"/>
            <a:ext cx="8640960" cy="4968552"/>
          </a:xfrm>
        </p:spPr>
        <p:txBody>
          <a:bodyPr>
            <a:normAutofit fontScale="92500" lnSpcReduction="10000"/>
          </a:bodyPr>
          <a:lstStyle/>
          <a:p>
            <a:pPr algn="l" rtl="0"/>
            <a:r>
              <a:rPr lang="en-US" b="1" dirty="0">
                <a:solidFill>
                  <a:schemeClr val="tx2"/>
                </a:solidFill>
              </a:rPr>
              <a:t>A. Corpora and glans penis </a:t>
            </a:r>
            <a:br>
              <a:rPr lang="en-US" b="1" dirty="0">
                <a:solidFill>
                  <a:schemeClr val="tx2"/>
                </a:solidFill>
              </a:rPr>
            </a:br>
            <a:r>
              <a:rPr lang="en-US" b="1" dirty="0">
                <a:solidFill>
                  <a:schemeClr val="tx2"/>
                </a:solidFill>
              </a:rPr>
              <a:t>-</a:t>
            </a:r>
            <a:r>
              <a:rPr lang="en-US" sz="2400" b="1" dirty="0">
                <a:solidFill>
                  <a:schemeClr val="tx2"/>
                </a:solidFill>
              </a:rPr>
              <a:t>The corpora cavernosa, the corpus </a:t>
            </a:r>
            <a:r>
              <a:rPr lang="en-US" sz="2400" b="1" dirty="0" err="1">
                <a:solidFill>
                  <a:schemeClr val="tx2"/>
                </a:solidFill>
              </a:rPr>
              <a:t>spongiosum</a:t>
            </a:r>
            <a:r>
              <a:rPr lang="en-US" sz="2400" b="1" dirty="0">
                <a:solidFill>
                  <a:schemeClr val="tx2"/>
                </a:solidFill>
              </a:rPr>
              <a:t>, and the glans penis are composed of septa of smooth muscle and erectile tissue that enclose vascular cavities. </a:t>
            </a:r>
            <a:br>
              <a:rPr lang="en-US" sz="2400" b="1" dirty="0">
                <a:solidFill>
                  <a:schemeClr val="tx2"/>
                </a:solidFill>
              </a:rPr>
            </a:br>
            <a:endParaRPr lang="ar-JO" sz="2400" b="1" dirty="0">
              <a:solidFill>
                <a:schemeClr val="tx2"/>
              </a:solidFill>
            </a:endParaRPr>
          </a:p>
          <a:p>
            <a:pPr algn="l" rtl="0"/>
            <a:r>
              <a:rPr lang="en-US" b="1" dirty="0">
                <a:solidFill>
                  <a:schemeClr val="tx2"/>
                </a:solidFill>
              </a:rPr>
              <a:t>B. Urethra</a:t>
            </a:r>
            <a:br>
              <a:rPr lang="en-US" b="1" dirty="0">
                <a:solidFill>
                  <a:schemeClr val="tx2"/>
                </a:solidFill>
              </a:rPr>
            </a:br>
            <a:r>
              <a:rPr lang="en-US" b="1" dirty="0">
                <a:solidFill>
                  <a:schemeClr val="tx2"/>
                </a:solidFill>
              </a:rPr>
              <a:t>-</a:t>
            </a:r>
            <a:r>
              <a:rPr lang="en-US" sz="2400" b="1" dirty="0">
                <a:solidFill>
                  <a:schemeClr val="tx2"/>
                </a:solidFill>
              </a:rPr>
              <a:t>The urethral mucosa that traverses the glans penis is formed of squamous epithelium. Proximal to this, the mucosa is transitional in type. Underneath the mucosa is </a:t>
            </a:r>
            <a:r>
              <a:rPr lang="en-US" sz="2400" b="1" dirty="0" err="1">
                <a:solidFill>
                  <a:schemeClr val="tx2"/>
                </a:solidFill>
              </a:rPr>
              <a:t>submucosa</a:t>
            </a:r>
            <a:r>
              <a:rPr lang="en-US" sz="2400" b="1" dirty="0">
                <a:solidFill>
                  <a:schemeClr val="tx2"/>
                </a:solidFill>
              </a:rPr>
              <a:t> which contains connective and elastic tissue and smooth muscle.</a:t>
            </a:r>
            <a:br>
              <a:rPr lang="en-US" sz="2400" b="1" dirty="0">
                <a:solidFill>
                  <a:schemeClr val="tx2"/>
                </a:solidFill>
              </a:rPr>
            </a:br>
            <a:r>
              <a:rPr lang="en-US" sz="2400" b="1" dirty="0">
                <a:solidFill>
                  <a:schemeClr val="tx2"/>
                </a:solidFill>
              </a:rPr>
              <a:t>-In the </a:t>
            </a:r>
            <a:r>
              <a:rPr lang="en-US" sz="2400" b="1" dirty="0" err="1">
                <a:solidFill>
                  <a:schemeClr val="tx2"/>
                </a:solidFill>
              </a:rPr>
              <a:t>submucosa</a:t>
            </a:r>
            <a:r>
              <a:rPr lang="en-US" sz="2400" b="1" dirty="0">
                <a:solidFill>
                  <a:schemeClr val="tx2"/>
                </a:solidFill>
              </a:rPr>
              <a:t> are the numerous glands of Littre, whose ducts connect with the urethral lumen.</a:t>
            </a:r>
            <a:br>
              <a:rPr lang="en-US" sz="2400" b="1" dirty="0">
                <a:solidFill>
                  <a:schemeClr val="tx2"/>
                </a:solidFill>
              </a:rPr>
            </a:br>
            <a:r>
              <a:rPr lang="en-US" sz="2400" b="1" dirty="0">
                <a:solidFill>
                  <a:schemeClr val="tx2"/>
                </a:solidFill>
              </a:rPr>
              <a:t>-The urethra is surrounded by the vascular corpus </a:t>
            </a:r>
            <a:r>
              <a:rPr lang="en-US" sz="2400" b="1" dirty="0" err="1">
                <a:solidFill>
                  <a:schemeClr val="tx2"/>
                </a:solidFill>
              </a:rPr>
              <a:t>spongiosum</a:t>
            </a:r>
            <a:r>
              <a:rPr lang="en-US" sz="2400" b="1" dirty="0">
                <a:solidFill>
                  <a:schemeClr val="tx2"/>
                </a:solidFill>
              </a:rPr>
              <a:t> and the </a:t>
            </a:r>
            <a:r>
              <a:rPr lang="en-US" sz="2400" b="1" dirty="0" err="1">
                <a:solidFill>
                  <a:schemeClr val="tx2"/>
                </a:solidFill>
              </a:rPr>
              <a:t>glans</a:t>
            </a:r>
            <a:r>
              <a:rPr lang="en-US" sz="2400" b="1" dirty="0">
                <a:solidFill>
                  <a:schemeClr val="tx2"/>
                </a:solidFill>
              </a:rPr>
              <a:t> penis.</a:t>
            </a:r>
            <a:endParaRPr lang="en-US" b="1" dirty="0">
              <a:solidFill>
                <a:schemeClr val="tx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pPr algn="ctr"/>
            <a:r>
              <a:rPr lang="en-US" dirty="0">
                <a:solidFill>
                  <a:schemeClr val="accent6"/>
                </a:solidFill>
              </a:rPr>
              <a:t>Blood Supply</a:t>
            </a:r>
            <a:endParaRPr lang="ar-JO" dirty="0">
              <a:solidFill>
                <a:schemeClr val="accent6"/>
              </a:solidFill>
            </a:endParaRPr>
          </a:p>
        </p:txBody>
      </p:sp>
      <p:sp>
        <p:nvSpPr>
          <p:cNvPr id="3" name="Content Placeholder 2"/>
          <p:cNvSpPr>
            <a:spLocks noGrp="1"/>
          </p:cNvSpPr>
          <p:nvPr>
            <p:ph idx="1"/>
          </p:nvPr>
        </p:nvSpPr>
        <p:spPr>
          <a:xfrm>
            <a:off x="251520" y="1124744"/>
            <a:ext cx="8892480" cy="5544616"/>
          </a:xfrm>
        </p:spPr>
        <p:txBody>
          <a:bodyPr>
            <a:normAutofit lnSpcReduction="10000"/>
          </a:bodyPr>
          <a:lstStyle/>
          <a:p>
            <a:pPr algn="l" rtl="0"/>
            <a:r>
              <a:rPr lang="en-US" b="1" dirty="0">
                <a:solidFill>
                  <a:schemeClr val="tx2"/>
                </a:solidFill>
              </a:rPr>
              <a:t>A. Arterial </a:t>
            </a:r>
            <a:r>
              <a:rPr lang="en-US" sz="2400" b="1" dirty="0">
                <a:solidFill>
                  <a:schemeClr val="tx2"/>
                </a:solidFill>
              </a:rPr>
              <a:t/>
            </a:r>
            <a:br>
              <a:rPr lang="en-US" sz="2400" b="1" dirty="0">
                <a:solidFill>
                  <a:schemeClr val="tx2"/>
                </a:solidFill>
              </a:rPr>
            </a:br>
            <a:r>
              <a:rPr lang="en-US" sz="2400" b="1" dirty="0">
                <a:solidFill>
                  <a:schemeClr val="tx2"/>
                </a:solidFill>
              </a:rPr>
              <a:t>-The penis and urethra are supplied by the internal pudendal arteries (the terminal branch of the anterior trunk of the internal iliac artery).</a:t>
            </a:r>
            <a:br>
              <a:rPr lang="en-US" sz="2400" b="1" dirty="0">
                <a:solidFill>
                  <a:schemeClr val="tx2"/>
                </a:solidFill>
              </a:rPr>
            </a:br>
            <a:r>
              <a:rPr lang="en-US" sz="2400" b="1" dirty="0">
                <a:solidFill>
                  <a:schemeClr val="tx2"/>
                </a:solidFill>
              </a:rPr>
              <a:t>-Each artery divides into a deep artery of the penis (which supplies the corpora </a:t>
            </a:r>
            <a:r>
              <a:rPr lang="en-US" sz="2400" b="1" dirty="0" err="1">
                <a:solidFill>
                  <a:schemeClr val="tx2"/>
                </a:solidFill>
              </a:rPr>
              <a:t>cavernosa</a:t>
            </a:r>
            <a:r>
              <a:rPr lang="en-US" sz="2400" b="1" dirty="0">
                <a:solidFill>
                  <a:schemeClr val="tx2"/>
                </a:solidFill>
              </a:rPr>
              <a:t>), a dorsal artery of the penis, and the </a:t>
            </a:r>
            <a:r>
              <a:rPr lang="en-US" sz="2400" b="1" dirty="0" err="1">
                <a:solidFill>
                  <a:schemeClr val="tx2"/>
                </a:solidFill>
              </a:rPr>
              <a:t>bulbourethral</a:t>
            </a:r>
            <a:r>
              <a:rPr lang="en-US" sz="2400" b="1" dirty="0">
                <a:solidFill>
                  <a:schemeClr val="tx2"/>
                </a:solidFill>
              </a:rPr>
              <a:t> artery.</a:t>
            </a:r>
            <a:br>
              <a:rPr lang="en-US" sz="2400" b="1" dirty="0">
                <a:solidFill>
                  <a:schemeClr val="tx2"/>
                </a:solidFill>
              </a:rPr>
            </a:br>
            <a:r>
              <a:rPr lang="en-US" sz="2400" b="1" dirty="0">
                <a:solidFill>
                  <a:schemeClr val="tx2"/>
                </a:solidFill>
              </a:rPr>
              <a:t>-These branches supply the corpus </a:t>
            </a:r>
            <a:r>
              <a:rPr lang="en-US" sz="2400" b="1" dirty="0" err="1">
                <a:solidFill>
                  <a:schemeClr val="tx2"/>
                </a:solidFill>
              </a:rPr>
              <a:t>spongiosum</a:t>
            </a:r>
            <a:r>
              <a:rPr lang="en-US" sz="2400" b="1" dirty="0">
                <a:solidFill>
                  <a:schemeClr val="tx2"/>
                </a:solidFill>
              </a:rPr>
              <a:t>, the glans penis, and the urethra.</a:t>
            </a:r>
            <a:br>
              <a:rPr lang="en-US" sz="2400" b="1" dirty="0">
                <a:solidFill>
                  <a:schemeClr val="tx2"/>
                </a:solidFill>
              </a:rPr>
            </a:br>
            <a:endParaRPr lang="ar-JO" sz="2400" b="1" dirty="0">
              <a:solidFill>
                <a:schemeClr val="tx2"/>
              </a:solidFill>
            </a:endParaRPr>
          </a:p>
          <a:p>
            <a:pPr algn="l" rtl="0"/>
            <a:r>
              <a:rPr lang="en-US" b="1" dirty="0">
                <a:solidFill>
                  <a:schemeClr val="tx2"/>
                </a:solidFill>
              </a:rPr>
              <a:t>B. Venous</a:t>
            </a:r>
            <a:br>
              <a:rPr lang="en-US" b="1" dirty="0">
                <a:solidFill>
                  <a:schemeClr val="tx2"/>
                </a:solidFill>
              </a:rPr>
            </a:br>
            <a:r>
              <a:rPr lang="en-US" sz="2400" b="1" dirty="0">
                <a:solidFill>
                  <a:schemeClr val="tx2"/>
                </a:solidFill>
              </a:rPr>
              <a:t>-The superficial dorsal vein lies external to Buck’s fascia.</a:t>
            </a:r>
            <a:br>
              <a:rPr lang="en-US" sz="2400" b="1" dirty="0">
                <a:solidFill>
                  <a:schemeClr val="tx2"/>
                </a:solidFill>
              </a:rPr>
            </a:br>
            <a:r>
              <a:rPr lang="en-US" sz="2400" b="1" dirty="0">
                <a:solidFill>
                  <a:schemeClr val="tx2"/>
                </a:solidFill>
              </a:rPr>
              <a:t>-The deep dorsal vein is placed beneath Buck’s fascia and lies between the dorsal arteries.</a:t>
            </a:r>
            <a:br>
              <a:rPr lang="en-US" sz="2400" b="1" dirty="0">
                <a:solidFill>
                  <a:schemeClr val="tx2"/>
                </a:solidFill>
              </a:rPr>
            </a:br>
            <a:r>
              <a:rPr lang="en-US" sz="2400" b="1" dirty="0">
                <a:solidFill>
                  <a:schemeClr val="tx2"/>
                </a:solidFill>
              </a:rPr>
              <a:t>-These veins connect with the </a:t>
            </a:r>
            <a:r>
              <a:rPr lang="en-US" sz="2400" b="1" dirty="0" err="1">
                <a:solidFill>
                  <a:schemeClr val="tx2"/>
                </a:solidFill>
              </a:rPr>
              <a:t>pudendal</a:t>
            </a:r>
            <a:r>
              <a:rPr lang="en-US" sz="2400" b="1" dirty="0">
                <a:solidFill>
                  <a:schemeClr val="tx2"/>
                </a:solidFill>
              </a:rPr>
              <a:t> plexus which drains into the internal </a:t>
            </a:r>
            <a:r>
              <a:rPr lang="en-US" sz="2400" b="1" dirty="0" err="1">
                <a:solidFill>
                  <a:schemeClr val="tx2"/>
                </a:solidFill>
              </a:rPr>
              <a:t>pudendal</a:t>
            </a:r>
            <a:r>
              <a:rPr lang="en-US" sz="2400" b="1" dirty="0">
                <a:solidFill>
                  <a:schemeClr val="tx2"/>
                </a:solidFill>
              </a:rPr>
              <a:t> vein.</a:t>
            </a:r>
            <a:endParaRPr lang="en-US" b="1" dirty="0">
              <a:solidFill>
                <a:schemeClr val="tx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nis_vessels.jpg"/>
          <p:cNvPicPr>
            <a:picLocks noGrp="1" noChangeAspect="1"/>
          </p:cNvPicPr>
          <p:nvPr>
            <p:ph idx="1"/>
          </p:nvPr>
        </p:nvPicPr>
        <p:blipFill>
          <a:blip r:embed="rId2" cstate="print"/>
          <a:stretch>
            <a:fillRect/>
          </a:stretch>
        </p:blipFill>
        <p:spPr>
          <a:xfrm>
            <a:off x="539552" y="1268760"/>
            <a:ext cx="7699821" cy="448818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ll\Downloads\erectile-dysfunction-4-72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3" y="260648"/>
            <a:ext cx="8256917" cy="61926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4644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lstStyle/>
          <a:p>
            <a:pPr algn="ctr"/>
            <a:r>
              <a:rPr lang="en-US" dirty="0" err="1">
                <a:solidFill>
                  <a:schemeClr val="accent6"/>
                </a:solidFill>
              </a:rPr>
              <a:t>Lymphatics</a:t>
            </a:r>
            <a:endParaRPr lang="ar-JO" dirty="0">
              <a:solidFill>
                <a:schemeClr val="accent6"/>
              </a:solidFill>
            </a:endParaRPr>
          </a:p>
        </p:txBody>
      </p:sp>
      <p:sp>
        <p:nvSpPr>
          <p:cNvPr id="3" name="Content Placeholder 2"/>
          <p:cNvSpPr>
            <a:spLocks noGrp="1"/>
          </p:cNvSpPr>
          <p:nvPr>
            <p:ph idx="1"/>
          </p:nvPr>
        </p:nvSpPr>
        <p:spPr/>
        <p:txBody>
          <a:bodyPr/>
          <a:lstStyle/>
          <a:p>
            <a:pPr algn="l" rtl="0"/>
            <a:endParaRPr lang="en-US" b="1" dirty="0">
              <a:solidFill>
                <a:schemeClr val="tx2"/>
              </a:solidFill>
            </a:endParaRPr>
          </a:p>
          <a:p>
            <a:pPr algn="l" rtl="0"/>
            <a:r>
              <a:rPr lang="en-US" b="1" dirty="0">
                <a:solidFill>
                  <a:schemeClr val="tx2"/>
                </a:solidFill>
              </a:rPr>
              <a:t>Lymphatic drainage from the skin of the penis is to the superficial inguinal and </a:t>
            </a:r>
            <a:r>
              <a:rPr lang="en-US" b="1" dirty="0" err="1">
                <a:solidFill>
                  <a:schemeClr val="tx2"/>
                </a:solidFill>
              </a:rPr>
              <a:t>subinguinal</a:t>
            </a:r>
            <a:r>
              <a:rPr lang="en-US" b="1" dirty="0">
                <a:solidFill>
                  <a:schemeClr val="tx2"/>
                </a:solidFill>
              </a:rPr>
              <a:t> lymph nodes.</a:t>
            </a:r>
          </a:p>
          <a:p>
            <a:pPr algn="l" rtl="0"/>
            <a:r>
              <a:rPr lang="en-US" b="1" dirty="0">
                <a:solidFill>
                  <a:schemeClr val="tx2"/>
                </a:solidFill>
              </a:rPr>
              <a:t>The </a:t>
            </a:r>
            <a:r>
              <a:rPr lang="en-US" b="1" dirty="0" err="1">
                <a:solidFill>
                  <a:schemeClr val="tx2"/>
                </a:solidFill>
              </a:rPr>
              <a:t>lymphatics</a:t>
            </a:r>
            <a:r>
              <a:rPr lang="en-US" b="1" dirty="0">
                <a:solidFill>
                  <a:schemeClr val="tx2"/>
                </a:solidFill>
              </a:rPr>
              <a:t> from the </a:t>
            </a:r>
            <a:r>
              <a:rPr lang="en-US" b="1" dirty="0" err="1">
                <a:solidFill>
                  <a:schemeClr val="tx2"/>
                </a:solidFill>
              </a:rPr>
              <a:t>glans</a:t>
            </a:r>
            <a:r>
              <a:rPr lang="en-US" b="1" dirty="0">
                <a:solidFill>
                  <a:schemeClr val="tx2"/>
                </a:solidFill>
              </a:rPr>
              <a:t> penis pass to the </a:t>
            </a:r>
            <a:r>
              <a:rPr lang="en-US" b="1" dirty="0" err="1">
                <a:solidFill>
                  <a:schemeClr val="tx2"/>
                </a:solidFill>
              </a:rPr>
              <a:t>subinguinal</a:t>
            </a:r>
            <a:r>
              <a:rPr lang="en-US" b="1" dirty="0">
                <a:solidFill>
                  <a:schemeClr val="tx2"/>
                </a:solidFill>
              </a:rPr>
              <a:t> and external iliac nodes.</a:t>
            </a:r>
          </a:p>
          <a:p>
            <a:pPr algn="l" rtl="0"/>
            <a:r>
              <a:rPr lang="en-US" b="1" dirty="0">
                <a:solidFill>
                  <a:schemeClr val="tx2"/>
                </a:solidFill>
              </a:rPr>
              <a:t>The </a:t>
            </a:r>
            <a:r>
              <a:rPr lang="en-US" b="1" dirty="0" err="1">
                <a:solidFill>
                  <a:schemeClr val="tx2"/>
                </a:solidFill>
              </a:rPr>
              <a:t>lymphatics</a:t>
            </a:r>
            <a:r>
              <a:rPr lang="en-US" b="1" dirty="0">
                <a:solidFill>
                  <a:schemeClr val="tx2"/>
                </a:solidFill>
              </a:rPr>
              <a:t> from the deep urethra drain into the internal iliac (</a:t>
            </a:r>
            <a:r>
              <a:rPr lang="en-US" b="1" dirty="0" err="1">
                <a:solidFill>
                  <a:schemeClr val="tx2"/>
                </a:solidFill>
              </a:rPr>
              <a:t>hypogastric</a:t>
            </a:r>
            <a:r>
              <a:rPr lang="en-US" b="1" dirty="0">
                <a:solidFill>
                  <a:schemeClr val="tx2"/>
                </a:solidFill>
              </a:rPr>
              <a:t>) and common iliac lymph nodes.</a:t>
            </a:r>
            <a:endParaRPr lang="ar-JO" b="1" dirty="0">
              <a:solidFill>
                <a:schemeClr val="tx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pPr algn="ctr"/>
            <a:r>
              <a:rPr lang="en-US" dirty="0">
                <a:solidFill>
                  <a:schemeClr val="accent6"/>
                </a:solidFill>
              </a:rPr>
              <a:t>Nerve Supply</a:t>
            </a:r>
            <a:endParaRPr lang="ar-JO" dirty="0">
              <a:solidFill>
                <a:schemeClr val="accent6"/>
              </a:solidFill>
            </a:endParaRPr>
          </a:p>
        </p:txBody>
      </p:sp>
      <p:sp>
        <p:nvSpPr>
          <p:cNvPr id="3" name="Content Placeholder 2"/>
          <p:cNvSpPr>
            <a:spLocks noGrp="1"/>
          </p:cNvSpPr>
          <p:nvPr>
            <p:ph idx="1"/>
          </p:nvPr>
        </p:nvSpPr>
        <p:spPr>
          <a:xfrm>
            <a:off x="323528" y="1556792"/>
            <a:ext cx="8568952" cy="4896544"/>
          </a:xfrm>
        </p:spPr>
        <p:txBody>
          <a:bodyPr>
            <a:normAutofit fontScale="92500" lnSpcReduction="10000"/>
          </a:bodyPr>
          <a:lstStyle/>
          <a:p>
            <a:pPr algn="l" rtl="0"/>
            <a:r>
              <a:rPr lang="en-US" b="1" dirty="0">
                <a:solidFill>
                  <a:schemeClr val="tx2"/>
                </a:solidFill>
              </a:rPr>
              <a:t>The penis is innervated by somatic and autonomic nerves.</a:t>
            </a:r>
          </a:p>
          <a:p>
            <a:pPr algn="l" rtl="0"/>
            <a:r>
              <a:rPr lang="en-US" b="1" dirty="0">
                <a:solidFill>
                  <a:schemeClr val="tx2"/>
                </a:solidFill>
              </a:rPr>
              <a:t>The somatic nerves supply the sensory fibers and the </a:t>
            </a:r>
            <a:r>
              <a:rPr lang="en-US" b="1" dirty="0" err="1">
                <a:solidFill>
                  <a:schemeClr val="tx2"/>
                </a:solidFill>
              </a:rPr>
              <a:t>perineal</a:t>
            </a:r>
            <a:r>
              <a:rPr lang="en-US" b="1" dirty="0">
                <a:solidFill>
                  <a:schemeClr val="tx2"/>
                </a:solidFill>
              </a:rPr>
              <a:t> motor fibers.</a:t>
            </a:r>
          </a:p>
          <a:p>
            <a:pPr algn="l" rtl="0"/>
            <a:r>
              <a:rPr lang="en-US" b="1" dirty="0">
                <a:solidFill>
                  <a:schemeClr val="tx2"/>
                </a:solidFill>
              </a:rPr>
              <a:t>The penis is innervated by both the parasympathetic and sympathetic nervous system. The parasympathetic </a:t>
            </a:r>
            <a:r>
              <a:rPr lang="en-US" b="1" dirty="0" err="1">
                <a:solidFill>
                  <a:schemeClr val="tx2"/>
                </a:solidFill>
              </a:rPr>
              <a:t>innervation</a:t>
            </a:r>
            <a:r>
              <a:rPr lang="en-US" b="1" dirty="0">
                <a:solidFill>
                  <a:schemeClr val="tx2"/>
                </a:solidFill>
              </a:rPr>
              <a:t> results in the formation of the erection, while the sympathetic </a:t>
            </a:r>
            <a:r>
              <a:rPr lang="en-US" b="1" dirty="0" err="1">
                <a:solidFill>
                  <a:schemeClr val="tx2"/>
                </a:solidFill>
              </a:rPr>
              <a:t>innervation</a:t>
            </a:r>
            <a:r>
              <a:rPr lang="en-US" b="1" dirty="0">
                <a:solidFill>
                  <a:schemeClr val="tx2"/>
                </a:solidFill>
              </a:rPr>
              <a:t> is involved in ejaculation.</a:t>
            </a:r>
          </a:p>
          <a:p>
            <a:pPr algn="l" rtl="0"/>
            <a:r>
              <a:rPr lang="en-US" b="1" dirty="0">
                <a:solidFill>
                  <a:schemeClr val="tx2"/>
                </a:solidFill>
              </a:rPr>
              <a:t>The maintenance of an erection and the tone of the </a:t>
            </a:r>
            <a:r>
              <a:rPr lang="en-US" b="1" dirty="0" err="1">
                <a:solidFill>
                  <a:schemeClr val="tx2"/>
                </a:solidFill>
              </a:rPr>
              <a:t>cavernosal</a:t>
            </a:r>
            <a:r>
              <a:rPr lang="en-US" b="1" dirty="0">
                <a:solidFill>
                  <a:schemeClr val="tx2"/>
                </a:solidFill>
              </a:rPr>
              <a:t> smooth muscle are determined by an integrated response to neural stimulation and </a:t>
            </a:r>
            <a:r>
              <a:rPr lang="en-US" b="1" dirty="0" err="1">
                <a:solidFill>
                  <a:schemeClr val="tx2"/>
                </a:solidFill>
              </a:rPr>
              <a:t>paracrine</a:t>
            </a:r>
            <a:r>
              <a:rPr lang="en-US" b="1" dirty="0">
                <a:solidFill>
                  <a:schemeClr val="tx2"/>
                </a:solidFill>
              </a:rPr>
              <a:t> or </a:t>
            </a:r>
            <a:r>
              <a:rPr lang="en-US" b="1" dirty="0" err="1">
                <a:solidFill>
                  <a:schemeClr val="tx2"/>
                </a:solidFill>
              </a:rPr>
              <a:t>autocrine</a:t>
            </a:r>
            <a:r>
              <a:rPr lang="en-US" b="1" dirty="0">
                <a:solidFill>
                  <a:schemeClr val="tx2"/>
                </a:solidFill>
              </a:rPr>
              <a:t> systems.</a:t>
            </a:r>
          </a:p>
          <a:p>
            <a:pPr algn="l" rtl="0"/>
            <a:r>
              <a:rPr lang="en-US" b="1" dirty="0">
                <a:solidFill>
                  <a:schemeClr val="tx2"/>
                </a:solidFill>
              </a:rPr>
              <a:t>Sympathetic noradrenergic fibers and parasympathetic cholinergic fibers innervate the </a:t>
            </a:r>
            <a:r>
              <a:rPr lang="en-US" b="1" dirty="0" err="1">
                <a:solidFill>
                  <a:schemeClr val="tx2"/>
                </a:solidFill>
              </a:rPr>
              <a:t>cavernosal</a:t>
            </a:r>
            <a:r>
              <a:rPr lang="en-US" b="1" dirty="0">
                <a:solidFill>
                  <a:schemeClr val="tx2"/>
                </a:solidFill>
              </a:rPr>
              <a:t> tissue. Both sets have opposing effects. In addition to these there are the non-adrenergic-non-cholinergic fibers (NANC).</a:t>
            </a:r>
          </a:p>
          <a:p>
            <a:pPr algn="l" rtl="0"/>
            <a:endParaRPr lang="ar-JO"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77072"/>
            <a:ext cx="8229600" cy="1143000"/>
          </a:xfrm>
        </p:spPr>
        <p:txBody>
          <a:bodyPr>
            <a:noAutofit/>
          </a:bodyPr>
          <a:lstStyle/>
          <a:p>
            <a:pPr algn="ctr"/>
            <a:r>
              <a:rPr lang="en-US" sz="6000" b="1" dirty="0">
                <a:solidFill>
                  <a:schemeClr val="accent6"/>
                </a:solidFill>
              </a:rPr>
              <a:t>The Physiology of an Erection</a:t>
            </a:r>
            <a:br>
              <a:rPr lang="en-US" sz="6000" b="1" dirty="0">
                <a:solidFill>
                  <a:schemeClr val="accent6"/>
                </a:solidFill>
              </a:rPr>
            </a:br>
            <a:endParaRPr lang="ar-JO" sz="60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04864"/>
            <a:ext cx="8424936" cy="2232248"/>
          </a:xfrm>
        </p:spPr>
        <p:txBody>
          <a:bodyPr>
            <a:noAutofit/>
          </a:bodyPr>
          <a:lstStyle/>
          <a:p>
            <a:pPr algn="ctr"/>
            <a:r>
              <a:rPr lang="en-US" sz="7200" dirty="0">
                <a:solidFill>
                  <a:schemeClr val="accent6"/>
                </a:solidFill>
                <a:latin typeface="Calibri" pitchFamily="34" charset="0"/>
              </a:rPr>
              <a:t>Anatomy of the penis and male urethra </a:t>
            </a:r>
            <a:endParaRPr lang="ar-JO" sz="7200" dirty="0">
              <a:solidFill>
                <a:schemeClr val="accent6"/>
              </a:solidFill>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8712968" cy="5400600"/>
          </a:xfrm>
        </p:spPr>
        <p:txBody>
          <a:bodyPr>
            <a:normAutofit fontScale="92500"/>
          </a:bodyPr>
          <a:lstStyle/>
          <a:p>
            <a:pPr algn="l" rtl="0"/>
            <a:r>
              <a:rPr lang="en-US" sz="3200" b="1" dirty="0">
                <a:solidFill>
                  <a:schemeClr val="tx2"/>
                </a:solidFill>
              </a:rPr>
              <a:t>There are 3 types of erection:</a:t>
            </a:r>
          </a:p>
          <a:p>
            <a:pPr algn="l" rtl="0"/>
            <a:endParaRPr lang="en-US" sz="3200" b="1" dirty="0">
              <a:solidFill>
                <a:schemeClr val="tx2"/>
              </a:solidFill>
            </a:endParaRPr>
          </a:p>
          <a:p>
            <a:pPr algn="l" rtl="0">
              <a:buNone/>
            </a:pPr>
            <a:r>
              <a:rPr lang="en-US" b="1" dirty="0">
                <a:solidFill>
                  <a:schemeClr val="tx2"/>
                </a:solidFill>
              </a:rPr>
              <a:t>A. Psychogenic erections:</a:t>
            </a:r>
          </a:p>
          <a:p>
            <a:pPr algn="l" rtl="0">
              <a:buNone/>
            </a:pPr>
            <a:r>
              <a:rPr lang="en-US" sz="2400" b="1" dirty="0">
                <a:solidFill>
                  <a:schemeClr val="tx2"/>
                </a:solidFill>
              </a:rPr>
              <a:t>These occur as a result of visual or auditory stimuli.</a:t>
            </a:r>
          </a:p>
          <a:p>
            <a:pPr algn="l" rtl="0">
              <a:buNone/>
            </a:pPr>
            <a:endParaRPr lang="en-US" sz="2400" b="1" dirty="0">
              <a:solidFill>
                <a:schemeClr val="tx2"/>
              </a:solidFill>
            </a:endParaRPr>
          </a:p>
          <a:p>
            <a:pPr algn="l" rtl="0">
              <a:buNone/>
            </a:pPr>
            <a:r>
              <a:rPr lang="en-US" b="1" dirty="0">
                <a:solidFill>
                  <a:schemeClr val="tx2"/>
                </a:solidFill>
              </a:rPr>
              <a:t>B. </a:t>
            </a:r>
            <a:r>
              <a:rPr lang="en-US" b="1" dirty="0" err="1">
                <a:solidFill>
                  <a:schemeClr val="tx2"/>
                </a:solidFill>
              </a:rPr>
              <a:t>Reflexogenic</a:t>
            </a:r>
            <a:r>
              <a:rPr lang="en-US" b="1" dirty="0">
                <a:solidFill>
                  <a:schemeClr val="tx2"/>
                </a:solidFill>
              </a:rPr>
              <a:t> erections:</a:t>
            </a:r>
          </a:p>
          <a:p>
            <a:pPr algn="l" rtl="0">
              <a:buNone/>
            </a:pPr>
            <a:r>
              <a:rPr lang="en-US" sz="2400" b="1" dirty="0">
                <a:solidFill>
                  <a:schemeClr val="tx2"/>
                </a:solidFill>
              </a:rPr>
              <a:t> occur as a result of tactile stimulation of the penis, and are important in maintaining the erection during sexual activity.</a:t>
            </a:r>
          </a:p>
          <a:p>
            <a:pPr algn="l" rtl="0">
              <a:buNone/>
            </a:pPr>
            <a:endParaRPr lang="en-US" sz="2400" b="1" dirty="0">
              <a:solidFill>
                <a:schemeClr val="tx2"/>
              </a:solidFill>
            </a:endParaRPr>
          </a:p>
          <a:p>
            <a:pPr algn="l" rtl="0">
              <a:buNone/>
            </a:pPr>
            <a:r>
              <a:rPr lang="en-US" b="1" dirty="0">
                <a:solidFill>
                  <a:schemeClr val="tx2"/>
                </a:solidFill>
              </a:rPr>
              <a:t>C. Nocturnal erections:</a:t>
            </a:r>
          </a:p>
          <a:p>
            <a:pPr algn="l" rtl="0">
              <a:buNone/>
            </a:pPr>
            <a:r>
              <a:rPr lang="en-US" sz="2400" b="1" dirty="0">
                <a:solidFill>
                  <a:schemeClr val="tx2"/>
                </a:solidFill>
              </a:rPr>
              <a:t> occur during REM sleep. Although the exact mechanism is unknown, it is thought that low androgens levels is one of the components.</a:t>
            </a:r>
            <a:endParaRPr lang="ar-JO" sz="2400" b="1" dirty="0">
              <a:solidFill>
                <a:schemeClr val="tx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340768"/>
            <a:ext cx="8640960" cy="4896544"/>
          </a:xfrm>
        </p:spPr>
        <p:txBody>
          <a:bodyPr/>
          <a:lstStyle/>
          <a:p>
            <a:pPr algn="l" rtl="0"/>
            <a:r>
              <a:rPr lang="en-US" b="1" dirty="0">
                <a:solidFill>
                  <a:schemeClr val="tx2"/>
                </a:solidFill>
              </a:rPr>
              <a:t>The physiological mechanism by which an erection occurs begins with an increase in blood flow to the penis, filling the sinusoids of the corpora </a:t>
            </a:r>
            <a:r>
              <a:rPr lang="en-US" b="1" dirty="0" err="1">
                <a:solidFill>
                  <a:schemeClr val="tx2"/>
                </a:solidFill>
              </a:rPr>
              <a:t>cavernosum</a:t>
            </a:r>
            <a:r>
              <a:rPr lang="en-US" b="1" dirty="0">
                <a:solidFill>
                  <a:schemeClr val="tx2"/>
                </a:solidFill>
              </a:rPr>
              <a:t>.</a:t>
            </a:r>
          </a:p>
          <a:p>
            <a:pPr algn="l" rtl="0"/>
            <a:r>
              <a:rPr lang="en-US" b="1" dirty="0">
                <a:solidFill>
                  <a:schemeClr val="tx2"/>
                </a:solidFill>
              </a:rPr>
              <a:t>The </a:t>
            </a:r>
            <a:r>
              <a:rPr lang="en-US" b="1" dirty="0" err="1">
                <a:solidFill>
                  <a:schemeClr val="tx2"/>
                </a:solidFill>
              </a:rPr>
              <a:t>cavernosal</a:t>
            </a:r>
            <a:r>
              <a:rPr lang="en-US" b="1" dirty="0">
                <a:solidFill>
                  <a:schemeClr val="tx2"/>
                </a:solidFill>
              </a:rPr>
              <a:t> smooth muscle relaxes to allow the expansion to facilitate the extra volume of blood.</a:t>
            </a:r>
          </a:p>
          <a:p>
            <a:pPr algn="l" rtl="0"/>
            <a:r>
              <a:rPr lang="en-US" b="1" dirty="0">
                <a:solidFill>
                  <a:schemeClr val="tx2"/>
                </a:solidFill>
              </a:rPr>
              <a:t>This expansion presses on the venous plexus, which creates an outflow obstruction, thereby increasing the pressure within the penis and aiding rigidity.</a:t>
            </a:r>
          </a:p>
          <a:p>
            <a:pPr algn="l" rtl="0"/>
            <a:r>
              <a:rPr lang="en-US" b="1" dirty="0">
                <a:solidFill>
                  <a:schemeClr val="tx2"/>
                </a:solidFill>
              </a:rPr>
              <a:t>The relaxation of the smooth muscle of the penis relies on the parasympathetic nervous system.</a:t>
            </a:r>
          </a:p>
          <a:p>
            <a:pPr algn="l" rtl="0"/>
            <a:endParaRPr lang="ar-JO" b="1" dirty="0">
              <a:solidFill>
                <a:schemeClr val="tx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58144"/>
            <a:ext cx="8229600" cy="5199856"/>
          </a:xfrm>
        </p:spPr>
        <p:txBody>
          <a:bodyPr/>
          <a:lstStyle/>
          <a:p>
            <a:pPr algn="l" rtl="0"/>
            <a:r>
              <a:rPr lang="en-US" b="1" dirty="0">
                <a:solidFill>
                  <a:schemeClr val="tx2"/>
                </a:solidFill>
              </a:rPr>
              <a:t>The sympathetic nervous system controls ejaculation, and also causes contraction of smooth muscle. This constricts the blood-containing lacunar spaces of the penis and empties them of blood, therefore aiding </a:t>
            </a:r>
            <a:r>
              <a:rPr lang="en-US" b="1" dirty="0" err="1">
                <a:solidFill>
                  <a:schemeClr val="tx2"/>
                </a:solidFill>
              </a:rPr>
              <a:t>detumescence</a:t>
            </a:r>
            <a:r>
              <a:rPr lang="en-US" b="1" dirty="0">
                <a:solidFill>
                  <a:schemeClr val="tx2"/>
                </a:solidFill>
              </a:rPr>
              <a:t>.</a:t>
            </a:r>
            <a:br>
              <a:rPr lang="en-US" b="1" dirty="0">
                <a:solidFill>
                  <a:schemeClr val="tx2"/>
                </a:solidFill>
              </a:rPr>
            </a:br>
            <a:endParaRPr lang="en-US" b="1" dirty="0">
              <a:solidFill>
                <a:schemeClr val="tx2"/>
              </a:solidFill>
            </a:endParaRPr>
          </a:p>
          <a:p>
            <a:pPr algn="l" rtl="0"/>
            <a:r>
              <a:rPr lang="en-US" b="1" dirty="0">
                <a:solidFill>
                  <a:schemeClr val="tx2"/>
                </a:solidFill>
              </a:rPr>
              <a:t>The maintenance of an erection and the tone of the </a:t>
            </a:r>
            <a:r>
              <a:rPr lang="en-US" b="1" dirty="0" err="1">
                <a:solidFill>
                  <a:schemeClr val="tx2"/>
                </a:solidFill>
              </a:rPr>
              <a:t>cavernosal</a:t>
            </a:r>
            <a:r>
              <a:rPr lang="en-US" b="1" dirty="0">
                <a:solidFill>
                  <a:schemeClr val="tx2"/>
                </a:solidFill>
              </a:rPr>
              <a:t> smooth muscle is determined by an integrated response to neural stimulation and </a:t>
            </a:r>
            <a:r>
              <a:rPr lang="en-US" b="1" dirty="0" err="1">
                <a:solidFill>
                  <a:schemeClr val="tx2"/>
                </a:solidFill>
              </a:rPr>
              <a:t>paracrine</a:t>
            </a:r>
            <a:r>
              <a:rPr lang="en-US" b="1" dirty="0">
                <a:solidFill>
                  <a:schemeClr val="tx2"/>
                </a:solidFill>
              </a:rPr>
              <a:t> or </a:t>
            </a:r>
            <a:r>
              <a:rPr lang="en-US" b="1" dirty="0" err="1">
                <a:solidFill>
                  <a:schemeClr val="tx2"/>
                </a:solidFill>
              </a:rPr>
              <a:t>autocrine</a:t>
            </a:r>
            <a:r>
              <a:rPr lang="en-US" b="1" dirty="0">
                <a:solidFill>
                  <a:schemeClr val="tx2"/>
                </a:solidFill>
              </a:rPr>
              <a:t> systems.</a:t>
            </a:r>
            <a:endParaRPr lang="ar-JO" b="1" dirty="0">
              <a:solidFill>
                <a:schemeClr val="tx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861048"/>
            <a:ext cx="8229600" cy="1143000"/>
          </a:xfrm>
        </p:spPr>
        <p:txBody>
          <a:bodyPr>
            <a:noAutofit/>
          </a:bodyPr>
          <a:lstStyle/>
          <a:p>
            <a:pPr algn="ctr"/>
            <a:r>
              <a:rPr lang="en-US" sz="6000" b="1" dirty="0">
                <a:solidFill>
                  <a:schemeClr val="accent6"/>
                </a:solidFill>
              </a:rPr>
              <a:t>The Neurophysiology of an Erection</a:t>
            </a:r>
            <a:br>
              <a:rPr lang="en-US" sz="6000" b="1" dirty="0">
                <a:solidFill>
                  <a:schemeClr val="accent6"/>
                </a:solidFill>
              </a:rPr>
            </a:br>
            <a:endParaRPr lang="ar-JO" sz="6000" dirty="0">
              <a:solidFill>
                <a:schemeClr val="accent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8568952" cy="5616624"/>
          </a:xfrm>
        </p:spPr>
        <p:txBody>
          <a:bodyPr/>
          <a:lstStyle/>
          <a:p>
            <a:pPr algn="l" rtl="0"/>
            <a:r>
              <a:rPr lang="en-US" b="1" dirty="0">
                <a:solidFill>
                  <a:schemeClr val="tx2"/>
                </a:solidFill>
              </a:rPr>
              <a:t>When the NANC system is stimulated nitrogen oxide (NO) is released within the smooth muscle cells of the penis.</a:t>
            </a:r>
          </a:p>
          <a:p>
            <a:pPr algn="l" rtl="0"/>
            <a:r>
              <a:rPr lang="en-US" b="1" dirty="0">
                <a:solidFill>
                  <a:schemeClr val="tx2"/>
                </a:solidFill>
              </a:rPr>
              <a:t>The NO is converted from L-</a:t>
            </a:r>
            <a:r>
              <a:rPr lang="en-US" b="1" dirty="0" err="1">
                <a:solidFill>
                  <a:schemeClr val="tx2"/>
                </a:solidFill>
              </a:rPr>
              <a:t>Arginine</a:t>
            </a:r>
            <a:r>
              <a:rPr lang="en-US" b="1" dirty="0">
                <a:solidFill>
                  <a:schemeClr val="tx2"/>
                </a:solidFill>
              </a:rPr>
              <a:t> by nitrogen oxide </a:t>
            </a:r>
            <a:r>
              <a:rPr lang="en-US" b="1" dirty="0" err="1">
                <a:solidFill>
                  <a:schemeClr val="tx2"/>
                </a:solidFill>
              </a:rPr>
              <a:t>synthase</a:t>
            </a:r>
            <a:r>
              <a:rPr lang="en-US" b="1" dirty="0">
                <a:solidFill>
                  <a:schemeClr val="tx2"/>
                </a:solidFill>
              </a:rPr>
              <a:t>, which in turn increases the production of cyclic </a:t>
            </a:r>
            <a:r>
              <a:rPr lang="en-US" b="1" dirty="0" err="1">
                <a:solidFill>
                  <a:schemeClr val="tx2"/>
                </a:solidFill>
              </a:rPr>
              <a:t>guanosine</a:t>
            </a:r>
            <a:r>
              <a:rPr lang="en-US" b="1" dirty="0">
                <a:solidFill>
                  <a:schemeClr val="tx2"/>
                </a:solidFill>
              </a:rPr>
              <a:t> </a:t>
            </a:r>
            <a:r>
              <a:rPr lang="en-US" b="1" dirty="0" err="1">
                <a:solidFill>
                  <a:schemeClr val="tx2"/>
                </a:solidFill>
              </a:rPr>
              <a:t>monophosphate</a:t>
            </a:r>
            <a:r>
              <a:rPr lang="en-US" b="1" dirty="0">
                <a:solidFill>
                  <a:schemeClr val="tx2"/>
                </a:solidFill>
              </a:rPr>
              <a:t> (</a:t>
            </a:r>
            <a:r>
              <a:rPr lang="en-US" b="1" dirty="0" err="1">
                <a:solidFill>
                  <a:schemeClr val="tx2"/>
                </a:solidFill>
              </a:rPr>
              <a:t>cGMP</a:t>
            </a:r>
            <a:r>
              <a:rPr lang="en-US" b="1" dirty="0">
                <a:solidFill>
                  <a:schemeClr val="tx2"/>
                </a:solidFill>
              </a:rPr>
              <a:t>).</a:t>
            </a:r>
          </a:p>
          <a:p>
            <a:pPr algn="l" rtl="0"/>
            <a:r>
              <a:rPr lang="en-US" b="1" dirty="0" err="1">
                <a:solidFill>
                  <a:schemeClr val="tx2"/>
                </a:solidFill>
              </a:rPr>
              <a:t>cGMP</a:t>
            </a:r>
            <a:r>
              <a:rPr lang="en-US" b="1" dirty="0">
                <a:solidFill>
                  <a:schemeClr val="tx2"/>
                </a:solidFill>
              </a:rPr>
              <a:t> decreases the intracellular concentration of the calcium ions (Ca2+) that are essential for muscle contraction. In this case, the Ca2+ is decreased and smooth muscle relaxes, allowing blood flow to the penis and expansion.</a:t>
            </a:r>
          </a:p>
          <a:p>
            <a:pPr algn="l" rtl="0"/>
            <a:r>
              <a:rPr lang="en-US" b="1" dirty="0" err="1">
                <a:solidFill>
                  <a:schemeClr val="tx2"/>
                </a:solidFill>
              </a:rPr>
              <a:t>cGMP</a:t>
            </a:r>
            <a:r>
              <a:rPr lang="en-US" b="1" dirty="0">
                <a:solidFill>
                  <a:schemeClr val="tx2"/>
                </a:solidFill>
              </a:rPr>
              <a:t> is broken down by </a:t>
            </a:r>
            <a:r>
              <a:rPr lang="en-US" b="1" dirty="0" err="1">
                <a:solidFill>
                  <a:schemeClr val="tx2"/>
                </a:solidFill>
              </a:rPr>
              <a:t>phosphodiesterase</a:t>
            </a:r>
            <a:r>
              <a:rPr lang="en-US" b="1" dirty="0">
                <a:solidFill>
                  <a:schemeClr val="tx2"/>
                </a:solidFill>
              </a:rPr>
              <a:t> type 5 (PDE5).</a:t>
            </a:r>
            <a:endParaRPr lang="ar-JO" b="1" dirty="0">
              <a:solidFill>
                <a:schemeClr val="tx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65448"/>
            <a:ext cx="8568952" cy="5559896"/>
          </a:xfrm>
        </p:spPr>
        <p:txBody>
          <a:bodyPr/>
          <a:lstStyle/>
          <a:p>
            <a:pPr algn="l" rtl="0"/>
            <a:r>
              <a:rPr lang="en-US" b="1" dirty="0">
                <a:solidFill>
                  <a:schemeClr val="tx2"/>
                </a:solidFill>
              </a:rPr>
              <a:t>When this occurs the Ca2+ increases in concentration in the cell, resulting in contraction of the smooth muscle cells and </a:t>
            </a:r>
            <a:r>
              <a:rPr lang="en-US" b="1" dirty="0" err="1">
                <a:solidFill>
                  <a:schemeClr val="tx2"/>
                </a:solidFill>
              </a:rPr>
              <a:t>detumescence</a:t>
            </a:r>
            <a:r>
              <a:rPr lang="en-US" b="1" dirty="0">
                <a:solidFill>
                  <a:schemeClr val="tx2"/>
                </a:solidFill>
              </a:rPr>
              <a:t>.</a:t>
            </a:r>
          </a:p>
          <a:p>
            <a:pPr algn="l" rtl="0"/>
            <a:r>
              <a:rPr lang="en-US" b="1" dirty="0" err="1">
                <a:solidFill>
                  <a:schemeClr val="tx2"/>
                </a:solidFill>
              </a:rPr>
              <a:t>Sildenafil</a:t>
            </a:r>
            <a:r>
              <a:rPr lang="en-US" b="1" dirty="0">
                <a:solidFill>
                  <a:schemeClr val="tx2"/>
                </a:solidFill>
              </a:rPr>
              <a:t> ('Viagra') is a PDE5 inhibitor, and allows for erections to be maintained in response to </a:t>
            </a:r>
            <a:r>
              <a:rPr lang="en-US" b="1" dirty="0" err="1">
                <a:solidFill>
                  <a:schemeClr val="tx2"/>
                </a:solidFill>
              </a:rPr>
              <a:t>stumuli</a:t>
            </a:r>
            <a:r>
              <a:rPr lang="en-US" b="1" dirty="0">
                <a:solidFill>
                  <a:schemeClr val="tx2"/>
                </a:solidFill>
              </a:rPr>
              <a:t>. It will not initiate an erection.</a:t>
            </a:r>
          </a:p>
          <a:p>
            <a:pPr algn="l" rtl="0"/>
            <a:r>
              <a:rPr lang="en-US" b="1" dirty="0">
                <a:solidFill>
                  <a:schemeClr val="tx2"/>
                </a:solidFill>
              </a:rPr>
              <a:t>When the sympathetic </a:t>
            </a:r>
            <a:r>
              <a:rPr lang="en-US" b="1" dirty="0" err="1">
                <a:solidFill>
                  <a:schemeClr val="tx2"/>
                </a:solidFill>
              </a:rPr>
              <a:t>fibres</a:t>
            </a:r>
            <a:r>
              <a:rPr lang="en-US" b="1" dirty="0">
                <a:solidFill>
                  <a:schemeClr val="tx2"/>
                </a:solidFill>
              </a:rPr>
              <a:t> are stimulated </a:t>
            </a:r>
            <a:r>
              <a:rPr lang="en-US" b="1" dirty="0" err="1">
                <a:solidFill>
                  <a:schemeClr val="tx2"/>
                </a:solidFill>
              </a:rPr>
              <a:t>noradrenaline</a:t>
            </a:r>
            <a:r>
              <a:rPr lang="en-US" b="1" dirty="0">
                <a:solidFill>
                  <a:schemeClr val="tx2"/>
                </a:solidFill>
              </a:rPr>
              <a:t> (NA) is released from the nerve terminal.</a:t>
            </a:r>
          </a:p>
          <a:p>
            <a:pPr algn="l" rtl="0"/>
            <a:r>
              <a:rPr lang="en-US" b="1" dirty="0">
                <a:solidFill>
                  <a:schemeClr val="tx2"/>
                </a:solidFill>
              </a:rPr>
              <a:t> This activates (</a:t>
            </a:r>
            <a:r>
              <a:rPr lang="el-GR" b="1" dirty="0">
                <a:solidFill>
                  <a:schemeClr val="tx2"/>
                </a:solidFill>
              </a:rPr>
              <a:t>α</a:t>
            </a:r>
            <a:r>
              <a:rPr lang="en-US" b="1" dirty="0">
                <a:solidFill>
                  <a:schemeClr val="tx2"/>
                </a:solidFill>
              </a:rPr>
              <a:t>1) adrenergic receptors to produce contraction of the smooth muscle of both the vasculature and the corpora </a:t>
            </a:r>
            <a:r>
              <a:rPr lang="en-US" b="1" dirty="0" err="1">
                <a:solidFill>
                  <a:schemeClr val="tx2"/>
                </a:solidFill>
              </a:rPr>
              <a:t>cavernosum</a:t>
            </a:r>
            <a:r>
              <a:rPr lang="en-US" b="1" dirty="0">
                <a:solidFill>
                  <a:schemeClr val="tx2"/>
                </a:solidFill>
              </a:rPr>
              <a:t>. This causes </a:t>
            </a:r>
            <a:r>
              <a:rPr lang="en-US" b="1" dirty="0" err="1">
                <a:solidFill>
                  <a:schemeClr val="tx2"/>
                </a:solidFill>
              </a:rPr>
              <a:t>detumescence</a:t>
            </a:r>
            <a:r>
              <a:rPr lang="en-US" b="1" dirty="0">
                <a:solidFill>
                  <a:schemeClr val="tx2"/>
                </a:solidFill>
              </a:rPr>
              <a:t> of the penis.</a:t>
            </a:r>
            <a:endParaRPr lang="ar-JO" b="1" dirty="0">
              <a:solidFill>
                <a:schemeClr val="tx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80928"/>
            <a:ext cx="8229600" cy="1143000"/>
          </a:xfrm>
        </p:spPr>
        <p:txBody>
          <a:bodyPr>
            <a:noAutofit/>
          </a:bodyPr>
          <a:lstStyle/>
          <a:p>
            <a:pPr algn="ctr"/>
            <a:r>
              <a:rPr lang="en-US" sz="8000" dirty="0">
                <a:solidFill>
                  <a:schemeClr val="accent6"/>
                </a:solidFill>
              </a:rPr>
              <a:t>Erectile Dysfunction</a:t>
            </a:r>
            <a:endParaRPr lang="ar-JO" sz="8000" dirty="0">
              <a:solidFill>
                <a:schemeClr val="accent6"/>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8712968" cy="5616624"/>
          </a:xfrm>
        </p:spPr>
        <p:txBody>
          <a:bodyPr/>
          <a:lstStyle/>
          <a:p>
            <a:pPr algn="l" rtl="0"/>
            <a:r>
              <a:rPr lang="en-US" b="1" dirty="0">
                <a:solidFill>
                  <a:schemeClr val="tx2"/>
                </a:solidFill>
              </a:rPr>
              <a:t>Erectile dysfunction, often referred to as impotence, is the consistent inability to attain and/or maintain an erection enough for penetration. </a:t>
            </a:r>
          </a:p>
          <a:p>
            <a:pPr algn="l" rtl="0"/>
            <a:r>
              <a:rPr lang="en-US" b="1" dirty="0">
                <a:solidFill>
                  <a:schemeClr val="tx2"/>
                </a:solidFill>
              </a:rPr>
              <a:t>While there may be no erection, the desire, sex drive, the ability to achieve orgasm and the capacity to ejaculate may still be present.</a:t>
            </a:r>
          </a:p>
          <a:p>
            <a:pPr algn="l" rtl="0"/>
            <a:r>
              <a:rPr lang="en-US" b="1" dirty="0">
                <a:solidFill>
                  <a:schemeClr val="tx2"/>
                </a:solidFill>
              </a:rPr>
              <a:t> Erectile dysfunction can strongly affect the quality of life of those affected, and also that of their sexual partners</a:t>
            </a:r>
          </a:p>
          <a:p>
            <a:pPr algn="l" rtl="0"/>
            <a:r>
              <a:rPr lang="en-US" b="1" dirty="0">
                <a:solidFill>
                  <a:schemeClr val="tx2"/>
                </a:solidFill>
              </a:rPr>
              <a:t>It often leads to depression and lack of self-esteem and self-confidence. These psychological affects may in turn perpetuate the disorder.</a:t>
            </a:r>
            <a:endParaRPr lang="ar-JO" b="1" dirty="0">
              <a:solidFill>
                <a:schemeClr val="tx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12776"/>
            <a:ext cx="8568952" cy="5760640"/>
          </a:xfrm>
        </p:spPr>
        <p:txBody>
          <a:bodyPr/>
          <a:lstStyle/>
          <a:p>
            <a:pPr algn="l" rtl="0"/>
            <a:endParaRPr lang="en-US" b="1" dirty="0">
              <a:solidFill>
                <a:schemeClr val="tx2"/>
              </a:solidFill>
            </a:endParaRPr>
          </a:p>
          <a:p>
            <a:pPr algn="l" rtl="0"/>
            <a:r>
              <a:rPr lang="en-US" b="1" dirty="0">
                <a:solidFill>
                  <a:schemeClr val="tx2"/>
                </a:solidFill>
              </a:rPr>
              <a:t>Erectile dysfunction is a common problem among men of all ages, ethnicities, and cultural backgrounds</a:t>
            </a:r>
          </a:p>
          <a:p>
            <a:pPr algn="l" rtl="0"/>
            <a:r>
              <a:rPr lang="en-US" b="1" dirty="0">
                <a:solidFill>
                  <a:schemeClr val="tx2"/>
                </a:solidFill>
              </a:rPr>
              <a:t>In 1995, it was estimated that more than 152 million men worldwide experienced erectile dysfunction.</a:t>
            </a:r>
          </a:p>
          <a:p>
            <a:pPr algn="l" rtl="0"/>
            <a:r>
              <a:rPr lang="en-US" b="1" dirty="0">
                <a:solidFill>
                  <a:schemeClr val="tx2"/>
                </a:solidFill>
              </a:rPr>
              <a:t>Roughly, 2.3 million men in the U.K suffer from this problem, with only about 10% actually receiving treatment.</a:t>
            </a:r>
          </a:p>
          <a:p>
            <a:pPr algn="l" rtl="0"/>
            <a:r>
              <a:rPr lang="en-US" b="1" dirty="0">
                <a:solidFill>
                  <a:schemeClr val="tx2"/>
                </a:solidFill>
              </a:rPr>
              <a:t> The incidence of erectile dysfunction increases with age.</a:t>
            </a:r>
            <a:endParaRPr lang="ar-JO" b="1" dirty="0">
              <a:solidFill>
                <a:schemeClr val="tx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lstStyle/>
          <a:p>
            <a:r>
              <a:rPr lang="en-US" dirty="0">
                <a:solidFill>
                  <a:schemeClr val="accent6"/>
                </a:solidFill>
              </a:rPr>
              <a:t>Causes of ED </a:t>
            </a:r>
            <a:endParaRPr lang="ar-JO" dirty="0">
              <a:solidFill>
                <a:schemeClr val="accent6"/>
              </a:solidFill>
            </a:endParaRPr>
          </a:p>
        </p:txBody>
      </p:sp>
      <p:sp>
        <p:nvSpPr>
          <p:cNvPr id="3" name="Content Placeholder 2"/>
          <p:cNvSpPr>
            <a:spLocks noGrp="1"/>
          </p:cNvSpPr>
          <p:nvPr>
            <p:ph idx="1"/>
          </p:nvPr>
        </p:nvSpPr>
        <p:spPr>
          <a:xfrm>
            <a:off x="323528" y="1628800"/>
            <a:ext cx="8229600" cy="4824536"/>
          </a:xfrm>
        </p:spPr>
        <p:txBody>
          <a:bodyPr>
            <a:normAutofit lnSpcReduction="10000"/>
          </a:bodyPr>
          <a:lstStyle/>
          <a:p>
            <a:pPr algn="l" rtl="0"/>
            <a:r>
              <a:rPr lang="en-US" sz="3200" b="1" dirty="0">
                <a:solidFill>
                  <a:schemeClr val="tx2"/>
                </a:solidFill>
              </a:rPr>
              <a:t>Age</a:t>
            </a:r>
            <a:r>
              <a:rPr lang="en-US" b="1" dirty="0">
                <a:solidFill>
                  <a:schemeClr val="tx2"/>
                </a:solidFill>
              </a:rPr>
              <a:t/>
            </a:r>
            <a:br>
              <a:rPr lang="en-US" b="1" dirty="0">
                <a:solidFill>
                  <a:schemeClr val="tx2"/>
                </a:solidFill>
              </a:rPr>
            </a:br>
            <a:r>
              <a:rPr lang="en-US" sz="2000" b="1" dirty="0">
                <a:solidFill>
                  <a:schemeClr val="tx2"/>
                </a:solidFill>
              </a:rPr>
              <a:t>It is estimated that between 30 and 40% of men of 40 years old have suffered from some degree of erectile dysfunction.</a:t>
            </a:r>
            <a:endParaRPr lang="en-US" b="1" dirty="0">
              <a:solidFill>
                <a:schemeClr val="tx2"/>
              </a:solidFill>
            </a:endParaRPr>
          </a:p>
          <a:p>
            <a:pPr algn="l" rtl="0"/>
            <a:r>
              <a:rPr lang="en-US" sz="3200" b="1" dirty="0">
                <a:solidFill>
                  <a:schemeClr val="tx2"/>
                </a:solidFill>
              </a:rPr>
              <a:t>Vascular Disease</a:t>
            </a:r>
            <a:r>
              <a:rPr lang="en-US" b="1" dirty="0">
                <a:solidFill>
                  <a:schemeClr val="tx2"/>
                </a:solidFill>
              </a:rPr>
              <a:t/>
            </a:r>
            <a:br>
              <a:rPr lang="en-US" b="1" dirty="0">
                <a:solidFill>
                  <a:schemeClr val="tx2"/>
                </a:solidFill>
              </a:rPr>
            </a:br>
            <a:r>
              <a:rPr lang="en-US" sz="2200" b="1" dirty="0">
                <a:solidFill>
                  <a:schemeClr val="tx2"/>
                </a:solidFill>
              </a:rPr>
              <a:t>An alteration in vascular </a:t>
            </a:r>
            <a:r>
              <a:rPr lang="en-US" sz="2200" b="1" dirty="0" err="1">
                <a:solidFill>
                  <a:schemeClr val="tx2"/>
                </a:solidFill>
              </a:rPr>
              <a:t>haemodynamics</a:t>
            </a:r>
            <a:r>
              <a:rPr lang="en-US" sz="2200" b="1" dirty="0">
                <a:solidFill>
                  <a:schemeClr val="tx2"/>
                </a:solidFill>
              </a:rPr>
              <a:t> is thought to be the leading cause of organic ED. It may affect those suffering from:</a:t>
            </a:r>
          </a:p>
          <a:p>
            <a:pPr algn="l" rtl="0">
              <a:buNone/>
            </a:pPr>
            <a:r>
              <a:rPr lang="en-US" sz="2200" b="1" dirty="0">
                <a:solidFill>
                  <a:schemeClr val="tx2"/>
                </a:solidFill>
              </a:rPr>
              <a:t>	-Myocardial infarction</a:t>
            </a:r>
          </a:p>
          <a:p>
            <a:pPr algn="l" rtl="0">
              <a:buNone/>
            </a:pPr>
            <a:r>
              <a:rPr lang="en-US" sz="2200" b="1" dirty="0">
                <a:solidFill>
                  <a:schemeClr val="tx2"/>
                </a:solidFill>
              </a:rPr>
              <a:t>	-Coronary artery disease</a:t>
            </a:r>
          </a:p>
          <a:p>
            <a:pPr algn="l" rtl="0">
              <a:buNone/>
            </a:pPr>
            <a:r>
              <a:rPr lang="en-US" sz="2200" b="1" dirty="0">
                <a:solidFill>
                  <a:schemeClr val="tx2"/>
                </a:solidFill>
              </a:rPr>
              <a:t>	-Stroke</a:t>
            </a:r>
          </a:p>
          <a:p>
            <a:pPr algn="l" rtl="0">
              <a:buNone/>
            </a:pPr>
            <a:r>
              <a:rPr lang="en-US" sz="2200" b="1" dirty="0">
                <a:solidFill>
                  <a:schemeClr val="tx2"/>
                </a:solidFill>
              </a:rPr>
              <a:t>	-Peripheral vascular disease</a:t>
            </a:r>
          </a:p>
          <a:p>
            <a:pPr algn="l" rtl="0">
              <a:buNone/>
            </a:pPr>
            <a:r>
              <a:rPr lang="en-US" sz="2200" b="1" dirty="0">
                <a:solidFill>
                  <a:schemeClr val="tx2"/>
                </a:solidFill>
              </a:rPr>
              <a:t>	-Hypertension</a:t>
            </a:r>
          </a:p>
          <a:p>
            <a:pPr algn="l" rtl="0">
              <a:buNone/>
            </a:pPr>
            <a:r>
              <a:rPr lang="en-US" sz="2200" b="1" dirty="0">
                <a:solidFill>
                  <a:schemeClr val="tx2"/>
                </a:solidFill>
              </a:rPr>
              <a:t>	-Atherosclerosis/</a:t>
            </a:r>
            <a:r>
              <a:rPr lang="en-US" sz="2200" b="1" dirty="0" err="1">
                <a:solidFill>
                  <a:schemeClr val="tx2"/>
                </a:solidFill>
              </a:rPr>
              <a:t>dyslipidaemia</a:t>
            </a:r>
            <a:endParaRPr lang="en-US" sz="2200" b="1" dirty="0">
              <a:solidFill>
                <a:schemeClr val="tx2"/>
              </a:solidFill>
            </a:endParaRPr>
          </a:p>
          <a:p>
            <a:pPr algn="l" rtl="0"/>
            <a:endParaRPr lang="ar-JO" b="1" dirty="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10376"/>
          </a:xfrm>
        </p:spPr>
        <p:txBody>
          <a:bodyPr>
            <a:normAutofit/>
          </a:bodyPr>
          <a:lstStyle/>
          <a:p>
            <a:pPr algn="ctr"/>
            <a:r>
              <a:rPr lang="en-US" dirty="0">
                <a:solidFill>
                  <a:schemeClr val="accent6"/>
                </a:solidFill>
              </a:rPr>
              <a:t>Gross Appearance </a:t>
            </a:r>
            <a:endParaRPr lang="ar-JO" dirty="0">
              <a:solidFill>
                <a:schemeClr val="accent6"/>
              </a:solidFill>
            </a:endParaRPr>
          </a:p>
        </p:txBody>
      </p:sp>
      <p:sp>
        <p:nvSpPr>
          <p:cNvPr id="3" name="Content Placeholder 2"/>
          <p:cNvSpPr>
            <a:spLocks noGrp="1"/>
          </p:cNvSpPr>
          <p:nvPr>
            <p:ph idx="1"/>
          </p:nvPr>
        </p:nvSpPr>
        <p:spPr>
          <a:xfrm>
            <a:off x="251520" y="1340768"/>
            <a:ext cx="8568952" cy="4968552"/>
          </a:xfrm>
        </p:spPr>
        <p:txBody>
          <a:bodyPr>
            <a:normAutofit/>
          </a:bodyPr>
          <a:lstStyle/>
          <a:p>
            <a:pPr algn="l" rtl="0"/>
            <a:r>
              <a:rPr lang="en-US" sz="2400" b="1" dirty="0">
                <a:solidFill>
                  <a:schemeClr val="tx2"/>
                </a:solidFill>
              </a:rPr>
              <a:t>The penis is composed of 2 corpora </a:t>
            </a:r>
            <a:r>
              <a:rPr lang="en-US" sz="2400" b="1" dirty="0" err="1">
                <a:solidFill>
                  <a:schemeClr val="tx2"/>
                </a:solidFill>
              </a:rPr>
              <a:t>cavernosa</a:t>
            </a:r>
            <a:r>
              <a:rPr lang="en-US" sz="2400" b="1" dirty="0">
                <a:solidFill>
                  <a:schemeClr val="tx2"/>
                </a:solidFill>
              </a:rPr>
              <a:t> and the corpus </a:t>
            </a:r>
            <a:r>
              <a:rPr lang="en-US" sz="2400" b="1" dirty="0" err="1">
                <a:solidFill>
                  <a:schemeClr val="tx2"/>
                </a:solidFill>
              </a:rPr>
              <a:t>spongiosum</a:t>
            </a:r>
            <a:r>
              <a:rPr lang="en-US" sz="2400" b="1" dirty="0">
                <a:solidFill>
                  <a:schemeClr val="tx2"/>
                </a:solidFill>
              </a:rPr>
              <a:t>, which contains the urethra, whose diameter is 8-9 mm.</a:t>
            </a:r>
          </a:p>
          <a:p>
            <a:pPr algn="l" rtl="0"/>
            <a:r>
              <a:rPr lang="en-US" sz="2400" b="1" dirty="0">
                <a:solidFill>
                  <a:schemeClr val="tx2"/>
                </a:solidFill>
              </a:rPr>
              <a:t>These corpora are capped distally by the </a:t>
            </a:r>
            <a:r>
              <a:rPr lang="en-US" sz="2400" b="1" dirty="0" err="1">
                <a:solidFill>
                  <a:schemeClr val="tx2"/>
                </a:solidFill>
              </a:rPr>
              <a:t>glans</a:t>
            </a:r>
            <a:r>
              <a:rPr lang="en-US" sz="2400" b="1" dirty="0">
                <a:solidFill>
                  <a:schemeClr val="tx2"/>
                </a:solidFill>
              </a:rPr>
              <a:t>.</a:t>
            </a:r>
          </a:p>
          <a:p>
            <a:pPr algn="l" rtl="0"/>
            <a:r>
              <a:rPr lang="en-US" sz="2400" b="1" dirty="0">
                <a:solidFill>
                  <a:schemeClr val="tx2"/>
                </a:solidFill>
              </a:rPr>
              <a:t>Each corpus is </a:t>
            </a:r>
            <a:r>
              <a:rPr lang="en-US" sz="2400" b="1" dirty="0" err="1">
                <a:solidFill>
                  <a:schemeClr val="tx2"/>
                </a:solidFill>
              </a:rPr>
              <a:t>encolsed</a:t>
            </a:r>
            <a:r>
              <a:rPr lang="en-US" sz="2400" b="1" dirty="0">
                <a:solidFill>
                  <a:schemeClr val="tx2"/>
                </a:solidFill>
              </a:rPr>
              <a:t> in a fascial sheath (tunica albuginea) and all are surrounded by a thick fibrous envelope known as Buck’s fascia (deep fascia).</a:t>
            </a:r>
          </a:p>
          <a:p>
            <a:pPr algn="l" rtl="0"/>
            <a:r>
              <a:rPr lang="en-US" sz="2400" b="1" dirty="0">
                <a:solidFill>
                  <a:schemeClr val="tx2"/>
                </a:solidFill>
              </a:rPr>
              <a:t>Beneath the skin of the penis (and scrotum) and extending from the base of the </a:t>
            </a:r>
            <a:r>
              <a:rPr lang="en-US" sz="2400" b="1" dirty="0" err="1">
                <a:solidFill>
                  <a:schemeClr val="tx2"/>
                </a:solidFill>
              </a:rPr>
              <a:t>glans</a:t>
            </a:r>
            <a:r>
              <a:rPr lang="en-US" sz="2400" b="1" dirty="0">
                <a:solidFill>
                  <a:schemeClr val="tx2"/>
                </a:solidFill>
              </a:rPr>
              <a:t> to the </a:t>
            </a:r>
            <a:r>
              <a:rPr lang="en-US" sz="2400" b="1" dirty="0" err="1">
                <a:solidFill>
                  <a:schemeClr val="tx2"/>
                </a:solidFill>
              </a:rPr>
              <a:t>urogenital</a:t>
            </a:r>
            <a:r>
              <a:rPr lang="en-US" sz="2400" b="1" dirty="0">
                <a:solidFill>
                  <a:schemeClr val="tx2"/>
                </a:solidFill>
              </a:rPr>
              <a:t> diaphragm is </a:t>
            </a:r>
            <a:r>
              <a:rPr lang="en-US" sz="2400" b="1" dirty="0" err="1">
                <a:solidFill>
                  <a:schemeClr val="tx2"/>
                </a:solidFill>
              </a:rPr>
              <a:t>Colle’s</a:t>
            </a:r>
            <a:r>
              <a:rPr lang="en-US" sz="2400" b="1" dirty="0">
                <a:solidFill>
                  <a:schemeClr val="tx2"/>
                </a:solidFill>
              </a:rPr>
              <a:t> fascia, which is continuous with </a:t>
            </a:r>
            <a:r>
              <a:rPr lang="en-US" sz="2400" b="1" dirty="0" err="1">
                <a:solidFill>
                  <a:schemeClr val="tx2"/>
                </a:solidFill>
              </a:rPr>
              <a:t>Scarpa’s</a:t>
            </a:r>
            <a:r>
              <a:rPr lang="en-US" sz="2400" b="1" dirty="0">
                <a:solidFill>
                  <a:schemeClr val="tx2"/>
                </a:solidFill>
              </a:rPr>
              <a:t> fascia of the lower abdominal wall.</a:t>
            </a:r>
          </a:p>
          <a:p>
            <a:pPr algn="l" rtl="0"/>
            <a:endParaRPr lang="ar-JO" sz="2400"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6712"/>
            <a:ext cx="8363272" cy="5487888"/>
          </a:xfrm>
        </p:spPr>
        <p:txBody>
          <a:bodyPr>
            <a:normAutofit/>
          </a:bodyPr>
          <a:lstStyle/>
          <a:p>
            <a:pPr algn="l" rtl="0"/>
            <a:r>
              <a:rPr lang="en-US" sz="2800" b="1" dirty="0">
                <a:solidFill>
                  <a:schemeClr val="tx2"/>
                </a:solidFill>
              </a:rPr>
              <a:t>Diabetes</a:t>
            </a:r>
            <a:r>
              <a:rPr lang="en-US" sz="2000" b="1" dirty="0">
                <a:solidFill>
                  <a:schemeClr val="tx2"/>
                </a:solidFill>
              </a:rPr>
              <a:t/>
            </a:r>
            <a:br>
              <a:rPr lang="en-US" sz="2000" b="1" dirty="0">
                <a:solidFill>
                  <a:schemeClr val="tx2"/>
                </a:solidFill>
              </a:rPr>
            </a:br>
            <a:r>
              <a:rPr lang="en-US" sz="2000" b="1" dirty="0">
                <a:solidFill>
                  <a:schemeClr val="tx2"/>
                </a:solidFill>
              </a:rPr>
              <a:t>The prevalence of ED in diabetics has shown to be consistently higher then the general population. It is also age related, with an incidence risk of 15% at 34 years increasing to a risk of 55% at 60 years.</a:t>
            </a:r>
          </a:p>
          <a:p>
            <a:pPr algn="l" rtl="0"/>
            <a:r>
              <a:rPr lang="en-US" sz="2800" b="1" dirty="0">
                <a:solidFill>
                  <a:schemeClr val="tx2"/>
                </a:solidFill>
              </a:rPr>
              <a:t>High density lipoprotein</a:t>
            </a:r>
            <a:r>
              <a:rPr lang="en-US" sz="2000" b="1" dirty="0">
                <a:solidFill>
                  <a:schemeClr val="tx2"/>
                </a:solidFill>
              </a:rPr>
              <a:t/>
            </a:r>
            <a:br>
              <a:rPr lang="en-US" sz="2000" b="1" dirty="0">
                <a:solidFill>
                  <a:schemeClr val="tx2"/>
                </a:solidFill>
              </a:rPr>
            </a:br>
            <a:r>
              <a:rPr lang="en-US" sz="2000" b="1" dirty="0">
                <a:solidFill>
                  <a:schemeClr val="tx2"/>
                </a:solidFill>
              </a:rPr>
              <a:t>The risk of suffering ED was inversely proportional to the level of HDL-C.</a:t>
            </a:r>
          </a:p>
          <a:p>
            <a:pPr algn="l" rtl="0"/>
            <a:r>
              <a:rPr lang="en-US" sz="2800" b="1" dirty="0">
                <a:solidFill>
                  <a:schemeClr val="tx2"/>
                </a:solidFill>
              </a:rPr>
              <a:t>Smoking</a:t>
            </a:r>
            <a:r>
              <a:rPr lang="en-US" sz="2000" b="1" dirty="0">
                <a:solidFill>
                  <a:schemeClr val="tx2"/>
                </a:solidFill>
              </a:rPr>
              <a:t/>
            </a:r>
            <a:br>
              <a:rPr lang="en-US" sz="2000" b="1" dirty="0">
                <a:solidFill>
                  <a:schemeClr val="tx2"/>
                </a:solidFill>
              </a:rPr>
            </a:br>
            <a:r>
              <a:rPr lang="en-US" sz="2000" b="1" dirty="0">
                <a:solidFill>
                  <a:schemeClr val="tx2"/>
                </a:solidFill>
              </a:rPr>
              <a:t>Smoking in itself does not cause ED, but it is a risk factor for those with heart disease and hypertension.</a:t>
            </a:r>
          </a:p>
          <a:p>
            <a:pPr algn="l" rtl="0"/>
            <a:r>
              <a:rPr lang="en-US" sz="2800" b="1" dirty="0">
                <a:solidFill>
                  <a:schemeClr val="tx2"/>
                </a:solidFill>
              </a:rPr>
              <a:t>Surgery or trauma</a:t>
            </a:r>
            <a:r>
              <a:rPr lang="en-US" sz="2000" b="1" dirty="0">
                <a:solidFill>
                  <a:schemeClr val="tx2"/>
                </a:solidFill>
              </a:rPr>
              <a:t/>
            </a:r>
            <a:br>
              <a:rPr lang="en-US" sz="2000" b="1" dirty="0">
                <a:solidFill>
                  <a:schemeClr val="tx2"/>
                </a:solidFill>
              </a:rPr>
            </a:br>
            <a:r>
              <a:rPr lang="en-US" sz="2000" b="1" dirty="0">
                <a:solidFill>
                  <a:schemeClr val="tx2"/>
                </a:solidFill>
              </a:rPr>
              <a:t>Surgery or trauma that affects the nerve supply or the blood supply to the penis increases the risk of ED. Other suggested causes include injuries from bicycles and fractures of the pelvis.</a:t>
            </a:r>
          </a:p>
          <a:p>
            <a:pPr algn="l" rtl="0"/>
            <a:endParaRPr lang="en-US" sz="2000" b="1" dirty="0">
              <a:solidFill>
                <a:schemeClr val="tx2"/>
              </a:solidFill>
            </a:endParaRPr>
          </a:p>
          <a:p>
            <a:pPr algn="l" rtl="0"/>
            <a:endParaRPr lang="en-US" sz="2000" b="1" dirty="0">
              <a:solidFill>
                <a:schemeClr val="tx2"/>
              </a:solidFill>
            </a:endParaRPr>
          </a:p>
          <a:p>
            <a:pPr algn="l" rtl="0"/>
            <a:endParaRPr lang="ar-JO" sz="2000" b="1" dirty="0">
              <a:solidFill>
                <a:schemeClr val="tx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363272" cy="5487888"/>
          </a:xfrm>
        </p:spPr>
        <p:txBody>
          <a:bodyPr>
            <a:noAutofit/>
          </a:bodyPr>
          <a:lstStyle/>
          <a:p>
            <a:r>
              <a:rPr lang="en-US" sz="2800" b="1" dirty="0">
                <a:solidFill>
                  <a:schemeClr val="tx2"/>
                </a:solidFill>
              </a:rPr>
              <a:t>Drugs</a:t>
            </a:r>
            <a:endParaRPr lang="en-US" sz="2000" b="1" dirty="0">
              <a:solidFill>
                <a:schemeClr val="tx2"/>
              </a:solidFill>
            </a:endParaRPr>
          </a:p>
          <a:p>
            <a:r>
              <a:rPr lang="en-US" sz="2000" b="1" dirty="0">
                <a:solidFill>
                  <a:schemeClr val="tx2"/>
                </a:solidFill>
              </a:rPr>
              <a:t>It is thought that drug related ED is common, and may occur in up to 25% of patients in a medical outpatient clinic. </a:t>
            </a:r>
          </a:p>
          <a:p>
            <a:pPr algn="l" rtl="0"/>
            <a:r>
              <a:rPr lang="en-US" sz="2000" b="1" dirty="0">
                <a:solidFill>
                  <a:schemeClr val="tx2"/>
                </a:solidFill>
              </a:rPr>
              <a:t>Such drugs include thiazide diuretics, the most common cause of drug induced ED because of their common usage. </a:t>
            </a:r>
          </a:p>
          <a:p>
            <a:pPr algn="l" rtl="0"/>
            <a:r>
              <a:rPr lang="en-US" sz="2000" b="1" dirty="0">
                <a:solidFill>
                  <a:schemeClr val="tx2"/>
                </a:solidFill>
              </a:rPr>
              <a:t>Some antihypertensive agents may affect up to 40% of patients, both by blocking calcium channels and by reducing the systemic blood pressure necessary for penile rigidity. </a:t>
            </a:r>
          </a:p>
          <a:p>
            <a:pPr algn="l" rtl="0"/>
            <a:r>
              <a:rPr lang="en-US" sz="2000" b="1" dirty="0">
                <a:solidFill>
                  <a:schemeClr val="tx2"/>
                </a:solidFill>
              </a:rPr>
              <a:t>Anti-androgens such as </a:t>
            </a:r>
            <a:r>
              <a:rPr lang="en-US" sz="2000" b="1" dirty="0" err="1">
                <a:solidFill>
                  <a:schemeClr val="tx2"/>
                </a:solidFill>
              </a:rPr>
              <a:t>oestrogens</a:t>
            </a:r>
            <a:r>
              <a:rPr lang="en-US" sz="2000" b="1" dirty="0">
                <a:solidFill>
                  <a:schemeClr val="tx2"/>
                </a:solidFill>
              </a:rPr>
              <a:t>, luteinizing hormone-releasing hormone agonists, H2 antagonists and spironolactone may also cause ED. </a:t>
            </a:r>
          </a:p>
          <a:p>
            <a:pPr algn="l" rtl="0"/>
            <a:r>
              <a:rPr lang="en-US" sz="2000" b="1" dirty="0">
                <a:solidFill>
                  <a:schemeClr val="tx2"/>
                </a:solidFill>
              </a:rPr>
              <a:t>Antidepressants may also be a cause by affecting central nervous system mechanisms. </a:t>
            </a:r>
          </a:p>
          <a:p>
            <a:pPr algn="l" rtl="0"/>
            <a:r>
              <a:rPr lang="en-US" sz="2000" b="1" dirty="0">
                <a:solidFill>
                  <a:schemeClr val="tx2"/>
                </a:solidFill>
              </a:rPr>
              <a:t>Digoxin inhibits the Na+-K+-ATPase pump, leading to an increase in intracellular calcium that causes an increase in tone of corporal smooth muscle.</a:t>
            </a:r>
          </a:p>
          <a:p>
            <a:pPr algn="l" rtl="0"/>
            <a:endParaRPr lang="en-US" sz="2000" b="1" dirty="0">
              <a:solidFill>
                <a:schemeClr val="tx2"/>
              </a:solidFill>
            </a:endParaRPr>
          </a:p>
          <a:p>
            <a:pPr algn="l" rtl="0"/>
            <a:endParaRPr lang="ar-JO" sz="2000" b="1" dirty="0">
              <a:solidFill>
                <a:schemeClr val="tx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16832"/>
            <a:ext cx="8229600" cy="4525963"/>
          </a:xfrm>
        </p:spPr>
        <p:txBody>
          <a:bodyPr/>
          <a:lstStyle/>
          <a:p>
            <a:r>
              <a:rPr lang="en-US" sz="2800" b="1" dirty="0">
                <a:solidFill>
                  <a:schemeClr val="tx2"/>
                </a:solidFill>
              </a:rPr>
              <a:t>Hypogonadism</a:t>
            </a:r>
            <a:r>
              <a:rPr lang="en-US" b="1" dirty="0">
                <a:solidFill>
                  <a:schemeClr val="tx2"/>
                </a:solidFill>
              </a:rPr>
              <a:t/>
            </a:r>
            <a:br>
              <a:rPr lang="en-US" b="1" dirty="0">
                <a:solidFill>
                  <a:schemeClr val="tx2"/>
                </a:solidFill>
              </a:rPr>
            </a:br>
            <a:r>
              <a:rPr lang="en-US" b="1" dirty="0">
                <a:solidFill>
                  <a:schemeClr val="tx2"/>
                </a:solidFill>
              </a:rPr>
              <a:t>Men suffering from hypogonadism, whether it be primary or secondary, characteristically suffer from a lack of sexual desire and a decrease in both frequency and intensity in response to sexual stimuli</a:t>
            </a:r>
          </a:p>
          <a:p>
            <a:endParaRPr lang="en-US" b="1" dirty="0">
              <a:solidFill>
                <a:schemeClr val="tx2"/>
              </a:solidFill>
            </a:endParaRPr>
          </a:p>
        </p:txBody>
      </p:sp>
    </p:spTree>
    <p:extLst>
      <p:ext uri="{BB962C8B-B14F-4D97-AF65-F5344CB8AC3E}">
        <p14:creationId xmlns:p14="http://schemas.microsoft.com/office/powerpoint/2010/main" xmlns="" val="3765951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8712968" cy="5487888"/>
          </a:xfrm>
        </p:spPr>
        <p:txBody>
          <a:bodyPr>
            <a:normAutofit fontScale="92500"/>
          </a:bodyPr>
          <a:lstStyle/>
          <a:p>
            <a:pPr algn="l" rtl="0"/>
            <a:r>
              <a:rPr lang="en-US" sz="3000" b="1" dirty="0">
                <a:solidFill>
                  <a:schemeClr val="tx2"/>
                </a:solidFill>
              </a:rPr>
              <a:t>Psychological state</a:t>
            </a:r>
            <a:r>
              <a:rPr lang="en-US" sz="2800" b="1" dirty="0">
                <a:solidFill>
                  <a:schemeClr val="tx2"/>
                </a:solidFill>
              </a:rPr>
              <a:t/>
            </a:r>
            <a:br>
              <a:rPr lang="en-US" sz="2800" b="1" dirty="0">
                <a:solidFill>
                  <a:schemeClr val="tx2"/>
                </a:solidFill>
              </a:rPr>
            </a:br>
            <a:r>
              <a:rPr lang="en-US" sz="2400" b="1" dirty="0">
                <a:solidFill>
                  <a:schemeClr val="tx2"/>
                </a:solidFill>
              </a:rPr>
              <a:t>Erectile dysfunction has a positive correlation with depression, anger, anxiety, stress, tiredness and familiarity or dissatisfaction with a relationship. Dominant personality traits have a negative correlation.</a:t>
            </a:r>
            <a:br>
              <a:rPr lang="en-US" sz="2400" b="1" dirty="0">
                <a:solidFill>
                  <a:schemeClr val="tx2"/>
                </a:solidFill>
              </a:rPr>
            </a:br>
            <a:r>
              <a:rPr lang="en-US" sz="2400" b="1" dirty="0">
                <a:solidFill>
                  <a:schemeClr val="tx2"/>
                </a:solidFill>
              </a:rPr>
              <a:t>Any condition that leads to a diminished sexual interest can cause erectile dysfunction.</a:t>
            </a:r>
            <a:endParaRPr lang="en-US" b="1" dirty="0">
              <a:solidFill>
                <a:schemeClr val="tx2"/>
              </a:solidFill>
            </a:endParaRPr>
          </a:p>
          <a:p>
            <a:pPr algn="l" rtl="0"/>
            <a:r>
              <a:rPr lang="en-US" sz="3000" b="1" dirty="0">
                <a:solidFill>
                  <a:schemeClr val="tx2"/>
                </a:solidFill>
              </a:rPr>
              <a:t>Erectile dysfunction also affects those who have experienced any of the following:</a:t>
            </a:r>
          </a:p>
          <a:p>
            <a:pPr marL="0" indent="0" algn="l" rtl="0">
              <a:buNone/>
            </a:pPr>
            <a:r>
              <a:rPr lang="en-US" b="1" dirty="0">
                <a:solidFill>
                  <a:schemeClr val="tx2"/>
                </a:solidFill>
              </a:rPr>
              <a:t>	- </a:t>
            </a:r>
            <a:r>
              <a:rPr lang="en-US" b="1" dirty="0" err="1">
                <a:solidFill>
                  <a:schemeClr val="tx2"/>
                </a:solidFill>
              </a:rPr>
              <a:t>Prolactinoma</a:t>
            </a:r>
            <a:endParaRPr lang="en-US" b="1" dirty="0">
              <a:solidFill>
                <a:schemeClr val="tx2"/>
              </a:solidFill>
            </a:endParaRPr>
          </a:p>
          <a:p>
            <a:pPr marL="0" indent="0" algn="l" rtl="0">
              <a:buNone/>
            </a:pPr>
            <a:r>
              <a:rPr lang="en-US" b="1" dirty="0">
                <a:solidFill>
                  <a:schemeClr val="tx2"/>
                </a:solidFill>
              </a:rPr>
              <a:t>	- Adult castration</a:t>
            </a:r>
          </a:p>
          <a:p>
            <a:pPr marL="0" indent="0" algn="l" rtl="0">
              <a:buNone/>
            </a:pPr>
            <a:r>
              <a:rPr lang="en-US" b="1" dirty="0">
                <a:solidFill>
                  <a:schemeClr val="tx2"/>
                </a:solidFill>
              </a:rPr>
              <a:t>	- Alcoholism</a:t>
            </a:r>
          </a:p>
          <a:p>
            <a:pPr marL="0" indent="0" algn="l" rtl="0">
              <a:buNone/>
            </a:pPr>
            <a:r>
              <a:rPr lang="en-US" b="1" dirty="0">
                <a:solidFill>
                  <a:schemeClr val="tx2"/>
                </a:solidFill>
              </a:rPr>
              <a:t>	- Acromegaly</a:t>
            </a:r>
          </a:p>
          <a:p>
            <a:pPr marL="0" indent="0" algn="l" rtl="0">
              <a:buNone/>
            </a:pPr>
            <a:r>
              <a:rPr lang="en-US" b="1" dirty="0">
                <a:solidFill>
                  <a:schemeClr val="tx2"/>
                </a:solidFill>
              </a:rPr>
              <a:t>	- Chronic renal failure</a:t>
            </a:r>
          </a:p>
          <a:p>
            <a:pPr algn="l" rtl="0"/>
            <a:endParaRPr lang="ar-JO" b="1" dirty="0">
              <a:solidFill>
                <a:schemeClr val="tx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556792"/>
          </a:xfrm>
        </p:spPr>
        <p:txBody>
          <a:bodyPr>
            <a:normAutofit fontScale="90000"/>
          </a:bodyPr>
          <a:lstStyle/>
          <a:p>
            <a:r>
              <a:rPr lang="en-US" b="1" dirty="0">
                <a:solidFill>
                  <a:schemeClr val="accent6"/>
                </a:solidFill>
              </a:rPr>
              <a:t>Approach Considerations</a:t>
            </a:r>
            <a:br>
              <a:rPr lang="en-US" b="1" dirty="0">
                <a:solidFill>
                  <a:schemeClr val="accent6"/>
                </a:solidFill>
              </a:rPr>
            </a:br>
            <a:endParaRPr lang="ar-JO" dirty="0">
              <a:solidFill>
                <a:schemeClr val="accent6"/>
              </a:solidFill>
            </a:endParaRPr>
          </a:p>
        </p:txBody>
      </p:sp>
      <p:sp>
        <p:nvSpPr>
          <p:cNvPr id="3" name="Content Placeholder 2"/>
          <p:cNvSpPr>
            <a:spLocks noGrp="1"/>
          </p:cNvSpPr>
          <p:nvPr>
            <p:ph idx="1"/>
          </p:nvPr>
        </p:nvSpPr>
        <p:spPr>
          <a:xfrm>
            <a:off x="179512" y="1268760"/>
            <a:ext cx="8568952" cy="5256584"/>
          </a:xfrm>
        </p:spPr>
        <p:txBody>
          <a:bodyPr>
            <a:normAutofit fontScale="92500"/>
          </a:bodyPr>
          <a:lstStyle/>
          <a:p>
            <a:pPr algn="l" rtl="0"/>
            <a:r>
              <a:rPr lang="en-US" b="1" dirty="0">
                <a:solidFill>
                  <a:schemeClr val="tx2"/>
                </a:solidFill>
              </a:rPr>
              <a:t>The laboratory investigation for erectile dysfunction (ED) depends on information gathered during the interview. </a:t>
            </a:r>
          </a:p>
          <a:p>
            <a:pPr algn="l" rtl="0"/>
            <a:r>
              <a:rPr lang="en-US" b="1" dirty="0">
                <a:solidFill>
                  <a:schemeClr val="tx2"/>
                </a:solidFill>
              </a:rPr>
              <a:t>Laboratory testing is necessary for most patients, though not for all. On the basis of these study results, the physician should be able to determine the medical status of the patient, to identify and characterize the type of dysfunction, and to determine the need for additional testing (e.g. penile or pelvic blood flow studies, nocturnal penile tumescence testing, or other blood tests).</a:t>
            </a:r>
          </a:p>
          <a:p>
            <a:pPr algn="l" rtl="0"/>
            <a:r>
              <a:rPr lang="en-US" b="1" dirty="0">
                <a:solidFill>
                  <a:schemeClr val="tx2"/>
                </a:solidFill>
              </a:rPr>
              <a:t>Imaging studies are rarely performed, except in situations involving pelvic trauma or surgery.</a:t>
            </a:r>
          </a:p>
          <a:p>
            <a:pPr algn="l" rtl="0"/>
            <a:r>
              <a:rPr lang="en-US" b="1" dirty="0">
                <a:solidFill>
                  <a:schemeClr val="tx2"/>
                </a:solidFill>
              </a:rPr>
              <a:t>In making any decisions about further management or referral, the patient’s needs, expectations, and priorities should be discussed and taken into account.</a:t>
            </a:r>
          </a:p>
          <a:p>
            <a:pPr algn="l" rtl="0"/>
            <a:endParaRPr lang="ar-JO"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568952" cy="5832648"/>
          </a:xfrm>
        </p:spPr>
        <p:txBody>
          <a:bodyPr>
            <a:noAutofit/>
          </a:bodyPr>
          <a:lstStyle/>
          <a:p>
            <a:pPr algn="l" rtl="0"/>
            <a:r>
              <a:rPr lang="en-US" sz="2800" b="1" dirty="0">
                <a:solidFill>
                  <a:schemeClr val="tx2"/>
                </a:solidFill>
              </a:rPr>
              <a:t>Laboratory Studies:</a:t>
            </a:r>
          </a:p>
          <a:p>
            <a:pPr algn="l" rtl="0">
              <a:buNone/>
            </a:pPr>
            <a:r>
              <a:rPr lang="en-US" sz="2400" b="1" dirty="0">
                <a:solidFill>
                  <a:schemeClr val="tx2"/>
                </a:solidFill>
              </a:rPr>
              <a:t>	- Hormonal blood tests.</a:t>
            </a:r>
          </a:p>
          <a:p>
            <a:pPr algn="l" rtl="0">
              <a:buNone/>
            </a:pPr>
            <a:r>
              <a:rPr lang="en-US" sz="2400" b="1" dirty="0">
                <a:solidFill>
                  <a:schemeClr val="tx2"/>
                </a:solidFill>
              </a:rPr>
              <a:t>	- Hemoglobin A</a:t>
            </a:r>
            <a:r>
              <a:rPr lang="en-US" sz="2400" b="1" baseline="-25000" dirty="0">
                <a:solidFill>
                  <a:schemeClr val="tx2"/>
                </a:solidFill>
              </a:rPr>
              <a:t>1c.</a:t>
            </a:r>
            <a:endParaRPr lang="en-US" sz="2400" b="1" dirty="0">
              <a:solidFill>
                <a:schemeClr val="tx2"/>
              </a:solidFill>
            </a:endParaRPr>
          </a:p>
          <a:p>
            <a:pPr algn="l" rtl="0">
              <a:buNone/>
            </a:pPr>
            <a:r>
              <a:rPr lang="en-US" sz="2400" b="1" dirty="0">
                <a:solidFill>
                  <a:schemeClr val="tx2"/>
                </a:solidFill>
              </a:rPr>
              <a:t>	- Serum chemistry panel</a:t>
            </a:r>
            <a:r>
              <a:rPr lang="en-US" b="1" dirty="0">
                <a:solidFill>
                  <a:schemeClr val="tx2"/>
                </a:solidFill>
              </a:rPr>
              <a:t> (lipid, sugar, LFT, KFT…</a:t>
            </a:r>
            <a:r>
              <a:rPr lang="en-US" b="1" dirty="0" err="1">
                <a:solidFill>
                  <a:schemeClr val="tx2"/>
                </a:solidFill>
              </a:rPr>
              <a:t>etc</a:t>
            </a:r>
            <a:r>
              <a:rPr lang="en-US" b="1" dirty="0">
                <a:solidFill>
                  <a:schemeClr val="tx2"/>
                </a:solidFill>
              </a:rPr>
              <a:t>)</a:t>
            </a:r>
            <a:endParaRPr lang="en-US" sz="2400" b="1" dirty="0">
              <a:solidFill>
                <a:schemeClr val="tx2"/>
              </a:solidFill>
            </a:endParaRPr>
          </a:p>
          <a:p>
            <a:pPr algn="l" rtl="0"/>
            <a:r>
              <a:rPr lang="en-US" sz="2800" b="1" dirty="0">
                <a:solidFill>
                  <a:schemeClr val="tx2"/>
                </a:solidFill>
              </a:rPr>
              <a:t>Injection of Prostaglandin E1</a:t>
            </a:r>
            <a:br>
              <a:rPr lang="en-US" sz="2800" b="1" dirty="0">
                <a:solidFill>
                  <a:schemeClr val="tx2"/>
                </a:solidFill>
              </a:rPr>
            </a:br>
            <a:r>
              <a:rPr lang="en-US" sz="2800" b="1" dirty="0">
                <a:solidFill>
                  <a:schemeClr val="tx2"/>
                </a:solidFill>
              </a:rPr>
              <a:t>- </a:t>
            </a:r>
            <a:r>
              <a:rPr lang="en-US" sz="2400" b="1" dirty="0">
                <a:solidFill>
                  <a:schemeClr val="tx2"/>
                </a:solidFill>
              </a:rPr>
              <a:t>One of the most common tests used to evaluate penile function is the direct injection of prostaglandin E1 (PGE1; </a:t>
            </a:r>
            <a:r>
              <a:rPr lang="en-US" sz="2400" b="1" dirty="0" err="1">
                <a:solidFill>
                  <a:schemeClr val="tx2"/>
                </a:solidFill>
              </a:rPr>
              <a:t>alprostadil</a:t>
            </a:r>
            <a:r>
              <a:rPr lang="en-US" sz="2400" b="1" dirty="0">
                <a:solidFill>
                  <a:schemeClr val="tx2"/>
                </a:solidFill>
              </a:rPr>
              <a:t>) into one of the corpora cavernosa.</a:t>
            </a:r>
          </a:p>
          <a:p>
            <a:pPr algn="l" rtl="0"/>
            <a:r>
              <a:rPr lang="en-US" sz="2800" b="1" dirty="0" err="1">
                <a:solidFill>
                  <a:schemeClr val="tx2"/>
                </a:solidFill>
              </a:rPr>
              <a:t>Biothesiometry</a:t>
            </a:r>
            <a:r>
              <a:rPr lang="en-US" sz="2800" b="1" dirty="0">
                <a:solidFill>
                  <a:schemeClr val="tx2"/>
                </a:solidFill>
              </a:rPr>
              <a:t/>
            </a:r>
            <a:br>
              <a:rPr lang="en-US" sz="2800" b="1" dirty="0">
                <a:solidFill>
                  <a:schemeClr val="tx2"/>
                </a:solidFill>
              </a:rPr>
            </a:br>
            <a:r>
              <a:rPr lang="en-US" sz="2800" b="1" dirty="0">
                <a:solidFill>
                  <a:schemeClr val="tx2"/>
                </a:solidFill>
              </a:rPr>
              <a:t>- </a:t>
            </a:r>
            <a:r>
              <a:rPr lang="en-US" sz="2400" b="1" dirty="0">
                <a:solidFill>
                  <a:schemeClr val="tx2"/>
                </a:solidFill>
              </a:rPr>
              <a:t>The sensitivity of the skin of the penis to detect vibrational stimuli (</a:t>
            </a:r>
            <a:r>
              <a:rPr lang="en-US" sz="2400" b="1" dirty="0" err="1">
                <a:solidFill>
                  <a:schemeClr val="tx2"/>
                </a:solidFill>
              </a:rPr>
              <a:t>ie</a:t>
            </a:r>
            <a:r>
              <a:rPr lang="en-US" sz="2400" b="1" dirty="0">
                <a:solidFill>
                  <a:schemeClr val="tx2"/>
                </a:solidFill>
              </a:rPr>
              <a:t>, </a:t>
            </a:r>
            <a:r>
              <a:rPr lang="en-US" sz="2400" b="1" dirty="0" err="1">
                <a:solidFill>
                  <a:schemeClr val="tx2"/>
                </a:solidFill>
              </a:rPr>
              <a:t>biothesiometry</a:t>
            </a:r>
            <a:r>
              <a:rPr lang="en-US" sz="2400" b="1" dirty="0">
                <a:solidFill>
                  <a:schemeClr val="tx2"/>
                </a:solidFill>
              </a:rPr>
              <a:t>) can be employed as a simple nerve function office screening test, but it is infrequently indicated.</a:t>
            </a:r>
          </a:p>
          <a:p>
            <a:pPr algn="l" rtl="0"/>
            <a:endParaRPr lang="en-US" sz="2000" b="1" dirty="0">
              <a:solidFill>
                <a:schemeClr val="tx2"/>
              </a:solidFill>
            </a:endParaRPr>
          </a:p>
          <a:p>
            <a:pPr algn="l" rtl="0"/>
            <a:endParaRPr lang="en-US" sz="2400" b="1" dirty="0">
              <a:solidFill>
                <a:schemeClr val="tx2"/>
              </a:solidFill>
            </a:endParaRPr>
          </a:p>
          <a:p>
            <a:pPr algn="l" rtl="0">
              <a:buNone/>
            </a:pPr>
            <a:endParaRPr lang="en-US" sz="2400" b="1" dirty="0">
              <a:solidFill>
                <a:schemeClr val="tx2"/>
              </a:solidFill>
            </a:endParaRPr>
          </a:p>
          <a:p>
            <a:pPr algn="l" rtl="0">
              <a:buNone/>
            </a:pPr>
            <a:r>
              <a:rPr lang="en-US" b="1" dirty="0">
                <a:solidFill>
                  <a:schemeClr val="tx2"/>
                </a:solidFill>
              </a:rPr>
              <a:t/>
            </a:r>
            <a:br>
              <a:rPr lang="en-US" b="1" dirty="0">
                <a:solidFill>
                  <a:schemeClr val="tx2"/>
                </a:solidFill>
              </a:rPr>
            </a:br>
            <a:endParaRPr lang="ar-JO" b="1" dirty="0">
              <a:solidFill>
                <a:schemeClr val="tx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339552"/>
          </a:xfrm>
        </p:spPr>
        <p:txBody>
          <a:bodyPr>
            <a:normAutofit fontScale="90000"/>
          </a:bodyPr>
          <a:lstStyle/>
          <a:p>
            <a:pPr algn="ctr"/>
            <a:r>
              <a:rPr lang="en-US" b="1" dirty="0" err="1">
                <a:solidFill>
                  <a:schemeClr val="accent6"/>
                </a:solidFill>
              </a:rPr>
              <a:t>Ultrasonography</a:t>
            </a:r>
            <a:r>
              <a:rPr lang="en-US" b="1" dirty="0">
                <a:solidFill>
                  <a:schemeClr val="accent6"/>
                </a:solidFill>
              </a:rPr>
              <a:t/>
            </a:r>
            <a:br>
              <a:rPr lang="en-US" b="1" dirty="0">
                <a:solidFill>
                  <a:schemeClr val="accent6"/>
                </a:solidFill>
              </a:rPr>
            </a:br>
            <a:endParaRPr lang="ar-JO" dirty="0">
              <a:solidFill>
                <a:schemeClr val="accent6"/>
              </a:solidFill>
            </a:endParaRPr>
          </a:p>
        </p:txBody>
      </p:sp>
      <p:sp>
        <p:nvSpPr>
          <p:cNvPr id="3" name="Content Placeholder 2"/>
          <p:cNvSpPr>
            <a:spLocks noGrp="1"/>
          </p:cNvSpPr>
          <p:nvPr>
            <p:ph idx="1"/>
          </p:nvPr>
        </p:nvSpPr>
        <p:spPr>
          <a:xfrm>
            <a:off x="323528" y="1268760"/>
            <a:ext cx="8424936" cy="5256584"/>
          </a:xfrm>
        </p:spPr>
        <p:txBody>
          <a:bodyPr>
            <a:normAutofit fontScale="92500" lnSpcReduction="10000"/>
          </a:bodyPr>
          <a:lstStyle/>
          <a:p>
            <a:pPr algn="l" rtl="0"/>
            <a:r>
              <a:rPr lang="en-US" b="1" dirty="0">
                <a:solidFill>
                  <a:schemeClr val="tx2"/>
                </a:solidFill>
              </a:rPr>
              <a:t>Vascular function within the penis can be evaluated by means of duplex </a:t>
            </a:r>
            <a:r>
              <a:rPr lang="en-US" b="1" dirty="0" err="1">
                <a:solidFill>
                  <a:schemeClr val="tx2"/>
                </a:solidFill>
              </a:rPr>
              <a:t>ultrasonography</a:t>
            </a:r>
            <a:r>
              <a:rPr lang="en-US" b="1" dirty="0">
                <a:solidFill>
                  <a:schemeClr val="tx2"/>
                </a:solidFill>
              </a:rPr>
              <a:t>. In this procedure, blood flow in the </a:t>
            </a:r>
            <a:r>
              <a:rPr lang="en-US" b="1" dirty="0" err="1">
                <a:solidFill>
                  <a:schemeClr val="tx2"/>
                </a:solidFill>
              </a:rPr>
              <a:t>cavernosal</a:t>
            </a:r>
            <a:r>
              <a:rPr lang="en-US" b="1" dirty="0">
                <a:solidFill>
                  <a:schemeClr val="tx2"/>
                </a:solidFill>
              </a:rPr>
              <a:t> arteries within the corpora cavernosa is measured before and after the </a:t>
            </a:r>
            <a:r>
              <a:rPr lang="en-US" b="1" dirty="0" err="1">
                <a:solidFill>
                  <a:schemeClr val="tx2"/>
                </a:solidFill>
              </a:rPr>
              <a:t>intracavernosal</a:t>
            </a:r>
            <a:r>
              <a:rPr lang="en-US" b="1" dirty="0">
                <a:solidFill>
                  <a:schemeClr val="tx2"/>
                </a:solidFill>
              </a:rPr>
              <a:t> injection of a test dose of a standard vasodilator (e.g. 20 µg of PGE1).</a:t>
            </a:r>
          </a:p>
          <a:p>
            <a:pPr algn="l" rtl="0"/>
            <a:r>
              <a:rPr lang="en-US" b="1" dirty="0">
                <a:solidFill>
                  <a:schemeClr val="tx2"/>
                </a:solidFill>
              </a:rPr>
              <a:t>Criteria for evaluating the study results vary to some degree. A peak systolic velocity lower than 25 cm/sec is generally agreed to indicate arterial insufficiency. The proposed value for the lower limit of normal ranges from 25-35 cm/sec, but a peak systolic velocity of 35 cm/sec or higher clearly rules out arterial insufficiency. End-diastolic velocity serves as a proxy for venous outflow; a velocity of 5 cm/sec or lower when the penis is at full rigidity indicates the absence of abnormal venous leakage.</a:t>
            </a:r>
          </a:p>
          <a:p>
            <a:pPr algn="l" rtl="0"/>
            <a:endParaRPr lang="ar-JO" b="1" dirty="0">
              <a:solidFill>
                <a:schemeClr val="tx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35280" cy="1008112"/>
          </a:xfrm>
        </p:spPr>
        <p:txBody>
          <a:bodyPr>
            <a:normAutofit/>
          </a:bodyPr>
          <a:lstStyle/>
          <a:p>
            <a:r>
              <a:rPr lang="en-US" sz="3600" b="1" dirty="0">
                <a:solidFill>
                  <a:schemeClr val="accent6"/>
                </a:solidFill>
              </a:rPr>
              <a:t>Nocturnal Penile Tumescence Testing</a:t>
            </a:r>
            <a:endParaRPr lang="ar-JO" sz="3600" dirty="0">
              <a:solidFill>
                <a:schemeClr val="accent6"/>
              </a:solidFill>
            </a:endParaRPr>
          </a:p>
        </p:txBody>
      </p:sp>
      <p:sp>
        <p:nvSpPr>
          <p:cNvPr id="3" name="Content Placeholder 2"/>
          <p:cNvSpPr>
            <a:spLocks noGrp="1"/>
          </p:cNvSpPr>
          <p:nvPr>
            <p:ph idx="1"/>
          </p:nvPr>
        </p:nvSpPr>
        <p:spPr>
          <a:xfrm>
            <a:off x="467544" y="1556792"/>
            <a:ext cx="8229600" cy="4525963"/>
          </a:xfrm>
        </p:spPr>
        <p:txBody>
          <a:bodyPr>
            <a:normAutofit/>
          </a:bodyPr>
          <a:lstStyle/>
          <a:p>
            <a:pPr algn="l" rtl="0"/>
            <a:r>
              <a:rPr lang="en-US" b="1" dirty="0">
                <a:solidFill>
                  <a:schemeClr val="tx2"/>
                </a:solidFill>
              </a:rPr>
              <a:t>Nocturnal penile tumescence testing involves placing several bands around the penis, connected to a device such as the </a:t>
            </a:r>
            <a:r>
              <a:rPr lang="en-US" b="1" dirty="0" err="1">
                <a:solidFill>
                  <a:schemeClr val="tx2"/>
                </a:solidFill>
              </a:rPr>
              <a:t>Rigiscan</a:t>
            </a:r>
            <a:r>
              <a:rPr lang="en-US" b="1" dirty="0">
                <a:solidFill>
                  <a:schemeClr val="tx2"/>
                </a:solidFill>
              </a:rPr>
              <a:t> monitor, and instructing the patient to wear the assembly for 2 or 3 successive nights. If an erection occurs, which is expected during rapid eye movement sleep, its force and duration are measured on a graph. </a:t>
            </a:r>
          </a:p>
          <a:p>
            <a:pPr algn="l" rtl="0"/>
            <a:r>
              <a:rPr lang="en-US" b="1" dirty="0">
                <a:solidFill>
                  <a:schemeClr val="tx2"/>
                </a:solidFill>
              </a:rPr>
              <a:t>Inadequate or absent nocturnal erections suggest organic dysfunction, whereas a normal result indicates a high likelihood of a psychogenic etiology.</a:t>
            </a:r>
          </a:p>
          <a:p>
            <a:pPr algn="l" rtl="0">
              <a:buNone/>
            </a:pPr>
            <a:endParaRPr lang="ar-JO"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en-US" b="1" dirty="0">
                <a:solidFill>
                  <a:schemeClr val="accent6"/>
                </a:solidFill>
              </a:rPr>
              <a:t>Other Studies</a:t>
            </a:r>
            <a:endParaRPr lang="ar-JO" dirty="0">
              <a:solidFill>
                <a:schemeClr val="accent6"/>
              </a:solidFill>
            </a:endParaRPr>
          </a:p>
        </p:txBody>
      </p:sp>
      <p:sp>
        <p:nvSpPr>
          <p:cNvPr id="3" name="Content Placeholder 2"/>
          <p:cNvSpPr>
            <a:spLocks noGrp="1"/>
          </p:cNvSpPr>
          <p:nvPr>
            <p:ph idx="1"/>
          </p:nvPr>
        </p:nvSpPr>
        <p:spPr/>
        <p:txBody>
          <a:bodyPr>
            <a:normAutofit/>
          </a:bodyPr>
          <a:lstStyle/>
          <a:p>
            <a:pPr algn="l" rtl="0"/>
            <a:r>
              <a:rPr lang="en-US" b="1" dirty="0">
                <a:solidFill>
                  <a:schemeClr val="tx2"/>
                </a:solidFill>
              </a:rPr>
              <a:t>Angiography is useful if the patient is a potential candidate for some type of vascular surgery. Young men with traumatic vascular injuries resulting in ED are candidates for this angiography because they may qualify for a vascular reconstruction.</a:t>
            </a:r>
          </a:p>
          <a:p>
            <a:pPr algn="l" rtl="0"/>
            <a:r>
              <a:rPr lang="en-US" b="1" dirty="0">
                <a:solidFill>
                  <a:schemeClr val="tx2"/>
                </a:solidFill>
              </a:rPr>
              <a:t>In the vast majority of patients with ED, formal neurologic testing is unnecessary. However, those with a history of central nervous system (CNS) problems, peripheral neuropathy, diabetes, or penile sensory deficit may benefit from some level of neurologic testing.</a:t>
            </a:r>
          </a:p>
          <a:p>
            <a:pPr algn="l" rtl="0"/>
            <a:endParaRPr lang="ar-JO"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068960"/>
            <a:ext cx="8229600" cy="1070992"/>
          </a:xfrm>
        </p:spPr>
        <p:txBody>
          <a:bodyPr>
            <a:noAutofit/>
          </a:bodyPr>
          <a:lstStyle/>
          <a:p>
            <a:pPr algn="ctr"/>
            <a:r>
              <a:rPr lang="en-US" sz="13800" dirty="0">
                <a:solidFill>
                  <a:schemeClr val="accent6"/>
                </a:solidFill>
              </a:rPr>
              <a:t>Treatment</a:t>
            </a:r>
            <a:endParaRPr lang="ar-JO" sz="13800" dirty="0">
              <a:solidFill>
                <a:schemeClr val="accent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8568952" cy="5904656"/>
          </a:xfrm>
        </p:spPr>
        <p:txBody>
          <a:bodyPr>
            <a:noAutofit/>
          </a:bodyPr>
          <a:lstStyle/>
          <a:p>
            <a:pPr algn="l" rtl="0"/>
            <a:r>
              <a:rPr lang="en-US" b="1" dirty="0">
                <a:solidFill>
                  <a:schemeClr val="tx2"/>
                </a:solidFill>
              </a:rPr>
              <a:t>The proximal ends of the corpora </a:t>
            </a:r>
            <a:r>
              <a:rPr lang="en-US" b="1" dirty="0" err="1">
                <a:solidFill>
                  <a:schemeClr val="tx2"/>
                </a:solidFill>
              </a:rPr>
              <a:t>cavernosa</a:t>
            </a:r>
            <a:r>
              <a:rPr lang="en-US" b="1" dirty="0">
                <a:solidFill>
                  <a:schemeClr val="tx2"/>
                </a:solidFill>
              </a:rPr>
              <a:t> are attached to the pelvic bones just anterior to the </a:t>
            </a:r>
            <a:r>
              <a:rPr lang="en-US" b="1" dirty="0" err="1">
                <a:solidFill>
                  <a:schemeClr val="tx2"/>
                </a:solidFill>
              </a:rPr>
              <a:t>ischial</a:t>
            </a:r>
            <a:r>
              <a:rPr lang="en-US" b="1" dirty="0">
                <a:solidFill>
                  <a:schemeClr val="tx2"/>
                </a:solidFill>
              </a:rPr>
              <a:t> </a:t>
            </a:r>
            <a:r>
              <a:rPr lang="en-US" b="1" dirty="0" err="1">
                <a:solidFill>
                  <a:schemeClr val="tx2"/>
                </a:solidFill>
              </a:rPr>
              <a:t>tuberosities</a:t>
            </a:r>
            <a:r>
              <a:rPr lang="en-US" b="1" dirty="0">
                <a:solidFill>
                  <a:schemeClr val="tx2"/>
                </a:solidFill>
              </a:rPr>
              <a:t>.</a:t>
            </a:r>
          </a:p>
          <a:p>
            <a:pPr algn="l" rtl="0"/>
            <a:r>
              <a:rPr lang="en-US" b="1" dirty="0">
                <a:solidFill>
                  <a:schemeClr val="tx2"/>
                </a:solidFill>
              </a:rPr>
              <a:t>Occupying a depression of their ventral surface in the midline is corpus </a:t>
            </a:r>
            <a:r>
              <a:rPr lang="en-US" b="1" dirty="0" err="1">
                <a:solidFill>
                  <a:schemeClr val="tx2"/>
                </a:solidFill>
              </a:rPr>
              <a:t>spongiosum</a:t>
            </a:r>
            <a:r>
              <a:rPr lang="en-US" b="1" dirty="0">
                <a:solidFill>
                  <a:schemeClr val="tx2"/>
                </a:solidFill>
              </a:rPr>
              <a:t>, which is connected proximally to the undersurface of the urogenital diaphragm through which emerges the membranous urethra.</a:t>
            </a:r>
          </a:p>
          <a:p>
            <a:pPr algn="l" rtl="0"/>
            <a:r>
              <a:rPr lang="en-US" b="1" dirty="0">
                <a:solidFill>
                  <a:schemeClr val="tx2"/>
                </a:solidFill>
              </a:rPr>
              <a:t>This portion of corpus </a:t>
            </a:r>
            <a:r>
              <a:rPr lang="en-US" b="1" dirty="0" err="1">
                <a:solidFill>
                  <a:schemeClr val="tx2"/>
                </a:solidFill>
              </a:rPr>
              <a:t>spongiosum</a:t>
            </a:r>
            <a:r>
              <a:rPr lang="en-US" b="1" dirty="0">
                <a:solidFill>
                  <a:schemeClr val="tx2"/>
                </a:solidFill>
              </a:rPr>
              <a:t> is surrounded by the </a:t>
            </a:r>
            <a:r>
              <a:rPr lang="en-US" b="1" dirty="0" err="1">
                <a:solidFill>
                  <a:schemeClr val="tx2"/>
                </a:solidFill>
              </a:rPr>
              <a:t>bulbospongiosus</a:t>
            </a:r>
            <a:r>
              <a:rPr lang="en-US" b="1" dirty="0">
                <a:solidFill>
                  <a:schemeClr val="tx2"/>
                </a:solidFill>
              </a:rPr>
              <a:t> muscle. Its distal end expands to form the </a:t>
            </a:r>
            <a:r>
              <a:rPr lang="en-US" b="1" dirty="0" err="1">
                <a:solidFill>
                  <a:schemeClr val="tx2"/>
                </a:solidFill>
              </a:rPr>
              <a:t>glans</a:t>
            </a:r>
            <a:r>
              <a:rPr lang="en-US" b="1" dirty="0">
                <a:solidFill>
                  <a:schemeClr val="tx2"/>
                </a:solidFill>
              </a:rPr>
              <a:t> penis.</a:t>
            </a:r>
          </a:p>
          <a:p>
            <a:pPr algn="l" rtl="0"/>
            <a:r>
              <a:rPr lang="en-US" b="1" dirty="0">
                <a:solidFill>
                  <a:schemeClr val="tx2"/>
                </a:solidFill>
              </a:rPr>
              <a:t>The </a:t>
            </a:r>
            <a:r>
              <a:rPr lang="en-US" b="1" dirty="0" err="1">
                <a:solidFill>
                  <a:schemeClr val="tx2"/>
                </a:solidFill>
              </a:rPr>
              <a:t>suspensory</a:t>
            </a:r>
            <a:r>
              <a:rPr lang="en-US" b="1" dirty="0">
                <a:solidFill>
                  <a:schemeClr val="tx2"/>
                </a:solidFill>
              </a:rPr>
              <a:t> ligament of the penis arises from the </a:t>
            </a:r>
            <a:r>
              <a:rPr lang="en-US" b="1" dirty="0" err="1">
                <a:solidFill>
                  <a:schemeClr val="tx2"/>
                </a:solidFill>
              </a:rPr>
              <a:t>linea</a:t>
            </a:r>
            <a:r>
              <a:rPr lang="en-US" b="1" dirty="0">
                <a:solidFill>
                  <a:schemeClr val="tx2"/>
                </a:solidFill>
              </a:rPr>
              <a:t> alba and pubic </a:t>
            </a:r>
            <a:r>
              <a:rPr lang="en-US" b="1" dirty="0" err="1">
                <a:solidFill>
                  <a:schemeClr val="tx2"/>
                </a:solidFill>
              </a:rPr>
              <a:t>symphysis</a:t>
            </a:r>
            <a:r>
              <a:rPr lang="en-US" b="1" dirty="0">
                <a:solidFill>
                  <a:schemeClr val="tx2"/>
                </a:solidFill>
              </a:rPr>
              <a:t> and inserts into the </a:t>
            </a:r>
            <a:r>
              <a:rPr lang="en-US" b="1" dirty="0" err="1">
                <a:solidFill>
                  <a:schemeClr val="tx2"/>
                </a:solidFill>
              </a:rPr>
              <a:t>fascial</a:t>
            </a:r>
            <a:r>
              <a:rPr lang="en-US" b="1" dirty="0">
                <a:solidFill>
                  <a:schemeClr val="tx2"/>
                </a:solidFill>
              </a:rPr>
              <a:t> covering of the corpora </a:t>
            </a:r>
            <a:r>
              <a:rPr lang="en-US" b="1" dirty="0" err="1">
                <a:solidFill>
                  <a:schemeClr val="tx2"/>
                </a:solidFill>
              </a:rPr>
              <a:t>cavernosa</a:t>
            </a:r>
            <a:r>
              <a:rPr lang="en-US" b="1" dirty="0">
                <a:solidFill>
                  <a:schemeClr val="tx2"/>
                </a:solidFill>
              </a:rPr>
              <a:t>.</a:t>
            </a:r>
            <a:endParaRPr lang="ar-JO" b="1" dirty="0">
              <a:solidFill>
                <a:schemeClr val="tx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61864"/>
            <a:ext cx="8229600" cy="1143000"/>
          </a:xfrm>
        </p:spPr>
        <p:txBody>
          <a:bodyPr>
            <a:normAutofit fontScale="90000"/>
          </a:bodyPr>
          <a:lstStyle/>
          <a:p>
            <a:r>
              <a:rPr lang="en-US" b="1" dirty="0">
                <a:solidFill>
                  <a:schemeClr val="tx1">
                    <a:lumMod val="50000"/>
                    <a:lumOff val="50000"/>
                  </a:schemeClr>
                </a:solidFill>
              </a:rPr>
              <a:t>Sexual Therapy</a:t>
            </a:r>
            <a:br>
              <a:rPr lang="en-US" b="1" dirty="0">
                <a:solidFill>
                  <a:schemeClr val="tx1">
                    <a:lumMod val="50000"/>
                    <a:lumOff val="50000"/>
                  </a:schemeClr>
                </a:solidFill>
              </a:rPr>
            </a:br>
            <a:endParaRPr lang="ar-JO" dirty="0">
              <a:solidFill>
                <a:schemeClr val="tx1">
                  <a:lumMod val="50000"/>
                  <a:lumOff val="50000"/>
                </a:schemeClr>
              </a:solidFill>
            </a:endParaRPr>
          </a:p>
        </p:txBody>
      </p:sp>
      <p:sp>
        <p:nvSpPr>
          <p:cNvPr id="3" name="Content Placeholder 2"/>
          <p:cNvSpPr>
            <a:spLocks noGrp="1"/>
          </p:cNvSpPr>
          <p:nvPr>
            <p:ph idx="1"/>
          </p:nvPr>
        </p:nvSpPr>
        <p:spPr/>
        <p:txBody>
          <a:bodyPr/>
          <a:lstStyle/>
          <a:p>
            <a:pPr algn="l" rtl="0">
              <a:buNone/>
            </a:pPr>
            <a:endParaRPr lang="en-US" b="1" dirty="0">
              <a:solidFill>
                <a:schemeClr val="tx2"/>
              </a:solidFill>
            </a:endParaRPr>
          </a:p>
          <a:p>
            <a:pPr algn="l" rtl="0"/>
            <a:r>
              <a:rPr lang="en-US" b="1" dirty="0">
                <a:solidFill>
                  <a:schemeClr val="tx2"/>
                </a:solidFill>
              </a:rPr>
              <a:t>When there are psychological factors as a cause of erectile dysfunction, a course of sex therapy may be recommended. The therapy can be very useful in helping couples re-establish their sexual relationship. The therapy is often used in combination with other therapies.</a:t>
            </a:r>
          </a:p>
          <a:p>
            <a:pPr algn="l" rtl="0"/>
            <a:endParaRPr lang="ar-JO"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556792"/>
            <a:ext cx="8229600" cy="1080120"/>
          </a:xfrm>
        </p:spPr>
        <p:txBody>
          <a:bodyPr>
            <a:noAutofit/>
          </a:bodyPr>
          <a:lstStyle/>
          <a:p>
            <a:r>
              <a:rPr lang="en-US" sz="4000" b="1" dirty="0" err="1">
                <a:solidFill>
                  <a:schemeClr val="tx1">
                    <a:lumMod val="50000"/>
                    <a:lumOff val="50000"/>
                  </a:schemeClr>
                </a:solidFill>
              </a:rPr>
              <a:t>Intracavernous</a:t>
            </a:r>
            <a:r>
              <a:rPr lang="en-US" sz="4000" b="1" dirty="0">
                <a:solidFill>
                  <a:schemeClr val="tx1">
                    <a:lumMod val="50000"/>
                    <a:lumOff val="50000"/>
                  </a:schemeClr>
                </a:solidFill>
              </a:rPr>
              <a:t> injection therapy</a:t>
            </a:r>
            <a:br>
              <a:rPr lang="en-US" sz="4000" b="1" dirty="0">
                <a:solidFill>
                  <a:schemeClr val="tx1">
                    <a:lumMod val="50000"/>
                    <a:lumOff val="50000"/>
                  </a:schemeClr>
                </a:solidFill>
              </a:rPr>
            </a:br>
            <a:r>
              <a:rPr lang="en-US" sz="4000" dirty="0">
                <a:solidFill>
                  <a:schemeClr val="tx1">
                    <a:lumMod val="50000"/>
                    <a:lumOff val="50000"/>
                  </a:schemeClr>
                </a:solidFill>
              </a:rPr>
              <a:t/>
            </a:r>
            <a:br>
              <a:rPr lang="en-US" sz="4000" dirty="0">
                <a:solidFill>
                  <a:schemeClr val="tx1">
                    <a:lumMod val="50000"/>
                    <a:lumOff val="50000"/>
                  </a:schemeClr>
                </a:solidFill>
              </a:rPr>
            </a:br>
            <a:endParaRPr lang="ar-JO" sz="4000" dirty="0">
              <a:solidFill>
                <a:schemeClr val="tx1">
                  <a:lumMod val="50000"/>
                  <a:lumOff val="50000"/>
                </a:schemeClr>
              </a:solidFill>
            </a:endParaRPr>
          </a:p>
        </p:txBody>
      </p:sp>
      <p:sp>
        <p:nvSpPr>
          <p:cNvPr id="3" name="Content Placeholder 2"/>
          <p:cNvSpPr>
            <a:spLocks noGrp="1"/>
          </p:cNvSpPr>
          <p:nvPr>
            <p:ph idx="1"/>
          </p:nvPr>
        </p:nvSpPr>
        <p:spPr>
          <a:xfrm>
            <a:off x="251520" y="1484784"/>
            <a:ext cx="8507288" cy="5373216"/>
          </a:xfrm>
        </p:spPr>
        <p:txBody>
          <a:bodyPr>
            <a:normAutofit/>
          </a:bodyPr>
          <a:lstStyle/>
          <a:p>
            <a:pPr algn="l" rtl="0"/>
            <a:r>
              <a:rPr lang="en-US" sz="2400" b="1" dirty="0">
                <a:solidFill>
                  <a:schemeClr val="tx2"/>
                </a:solidFill>
              </a:rPr>
              <a:t>Prostaglandin E1 is now commonly used; one of its benefits being a lower risk of experiencing priapism</a:t>
            </a:r>
          </a:p>
          <a:p>
            <a:pPr algn="l" rtl="0"/>
            <a:r>
              <a:rPr lang="en-US" b="1" dirty="0">
                <a:solidFill>
                  <a:schemeClr val="tx2"/>
                </a:solidFill>
              </a:rPr>
              <a:t>Mainly deals with initiation of an erection</a:t>
            </a:r>
          </a:p>
          <a:p>
            <a:pPr algn="l" rtl="0"/>
            <a:r>
              <a:rPr lang="en-US" sz="2400" b="1" dirty="0">
                <a:solidFill>
                  <a:schemeClr val="tx2"/>
                </a:solidFill>
              </a:rPr>
              <a:t>The dose required is dependant on the patient and this is determined by measuring the response of the patient to several dosages and then adjusting the amount required for the desired effect.</a:t>
            </a:r>
          </a:p>
          <a:p>
            <a:pPr algn="l" rtl="0"/>
            <a:r>
              <a:rPr lang="en-US" sz="2400" b="1" dirty="0">
                <a:solidFill>
                  <a:schemeClr val="tx2"/>
                </a:solidFill>
              </a:rPr>
              <a:t>Many patients find this method for treating impotence uncomfortable or inconvenient, and as a result there is a high drop out rate of up to 50%</a:t>
            </a:r>
            <a:endParaRPr lang="ar-JO" sz="2400" b="1" dirty="0">
              <a:solidFill>
                <a:schemeClr val="tx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ell\Downloads\intracavernous-injection-therap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086" y="692696"/>
            <a:ext cx="8934116" cy="5193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4552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8229600" cy="1143000"/>
          </a:xfrm>
        </p:spPr>
        <p:txBody>
          <a:bodyPr>
            <a:normAutofit fontScale="90000"/>
          </a:bodyPr>
          <a:lstStyle/>
          <a:p>
            <a:r>
              <a:rPr lang="en-US" b="1" dirty="0">
                <a:solidFill>
                  <a:schemeClr val="accent6"/>
                </a:solidFill>
              </a:rPr>
              <a:t>Transurethral Therapy</a:t>
            </a:r>
            <a:br>
              <a:rPr lang="en-US" b="1" dirty="0">
                <a:solidFill>
                  <a:schemeClr val="accent6"/>
                </a:solidFill>
              </a:rPr>
            </a:br>
            <a:endParaRPr lang="ar-JO" dirty="0">
              <a:solidFill>
                <a:schemeClr val="accent6"/>
              </a:solidFill>
            </a:endParaRPr>
          </a:p>
        </p:txBody>
      </p:sp>
      <p:sp>
        <p:nvSpPr>
          <p:cNvPr id="3" name="Content Placeholder 2"/>
          <p:cNvSpPr>
            <a:spLocks noGrp="1"/>
          </p:cNvSpPr>
          <p:nvPr>
            <p:ph idx="1"/>
          </p:nvPr>
        </p:nvSpPr>
        <p:spPr>
          <a:xfrm>
            <a:off x="251520" y="1340768"/>
            <a:ext cx="8424936" cy="4896544"/>
          </a:xfrm>
        </p:spPr>
        <p:txBody>
          <a:bodyPr>
            <a:normAutofit fontScale="85000" lnSpcReduction="10000"/>
          </a:bodyPr>
          <a:lstStyle/>
          <a:p>
            <a:pPr algn="l" rtl="0"/>
            <a:r>
              <a:rPr lang="en-US" sz="2400" b="1" dirty="0">
                <a:solidFill>
                  <a:schemeClr val="tx2"/>
                </a:solidFill>
              </a:rPr>
              <a:t>This form of therapy has the advantage of not using needles. A small pellet is introduced into the urethra via an applicator. The drug is absorbed and an erection forms in approximately five to ten minutes. </a:t>
            </a:r>
          </a:p>
          <a:p>
            <a:pPr algn="l" rtl="0"/>
            <a:r>
              <a:rPr lang="en-US" sz="2400" b="1" dirty="0">
                <a:solidFill>
                  <a:schemeClr val="tx2"/>
                </a:solidFill>
              </a:rPr>
              <a:t>This form of therapy was developed in the United States and is called - MUSE (medicated urethral system for erection). </a:t>
            </a:r>
          </a:p>
          <a:p>
            <a:pPr algn="l" rtl="0"/>
            <a:r>
              <a:rPr lang="en-US" sz="2400" b="1" dirty="0">
                <a:solidFill>
                  <a:schemeClr val="tx2"/>
                </a:solidFill>
              </a:rPr>
              <a:t>The active ingredient of the pellet is </a:t>
            </a:r>
            <a:r>
              <a:rPr lang="en-US" sz="2400" b="1" dirty="0" err="1">
                <a:solidFill>
                  <a:schemeClr val="tx2"/>
                </a:solidFill>
              </a:rPr>
              <a:t>alprostadil</a:t>
            </a:r>
            <a:r>
              <a:rPr lang="en-US" sz="2400" b="1" dirty="0">
                <a:solidFill>
                  <a:schemeClr val="tx2"/>
                </a:solidFill>
              </a:rPr>
              <a:t>. This drug relaxes the muscles in the erectile tissue of the penis allowing increased blood flow.</a:t>
            </a:r>
          </a:p>
          <a:p>
            <a:pPr algn="l" rtl="0"/>
            <a:r>
              <a:rPr lang="en-US" sz="2400" b="1" dirty="0">
                <a:solidFill>
                  <a:schemeClr val="tx2"/>
                </a:solidFill>
              </a:rPr>
              <a:t>MUSE should not be used in the following conditions:</a:t>
            </a:r>
          </a:p>
          <a:p>
            <a:pPr algn="l" rtl="0">
              <a:buNone/>
            </a:pPr>
            <a:r>
              <a:rPr lang="en-US" sz="2400" b="1" dirty="0">
                <a:solidFill>
                  <a:schemeClr val="tx2"/>
                </a:solidFill>
              </a:rPr>
              <a:t>	- Allergy to </a:t>
            </a:r>
            <a:r>
              <a:rPr lang="en-US" sz="2400" b="1" dirty="0" err="1">
                <a:solidFill>
                  <a:schemeClr val="tx2"/>
                </a:solidFill>
              </a:rPr>
              <a:t>alprostadil</a:t>
            </a:r>
            <a:endParaRPr lang="en-US" sz="2400" b="1" dirty="0">
              <a:solidFill>
                <a:schemeClr val="tx2"/>
              </a:solidFill>
            </a:endParaRPr>
          </a:p>
          <a:p>
            <a:pPr algn="l" rtl="0">
              <a:buNone/>
            </a:pPr>
            <a:r>
              <a:rPr lang="en-US" sz="2400" b="1" dirty="0">
                <a:solidFill>
                  <a:schemeClr val="tx2"/>
                </a:solidFill>
              </a:rPr>
              <a:t>	- Abnormal penis anatomy</a:t>
            </a:r>
          </a:p>
          <a:p>
            <a:pPr algn="l" rtl="0">
              <a:buNone/>
            </a:pPr>
            <a:r>
              <a:rPr lang="en-US" sz="2400" b="1" dirty="0">
                <a:solidFill>
                  <a:schemeClr val="tx2"/>
                </a:solidFill>
              </a:rPr>
              <a:t>	- Any patient who is at risk of priapism (e.g. multiple myeloma, sickle cell disease)</a:t>
            </a:r>
          </a:p>
          <a:p>
            <a:pPr algn="l" rtl="0">
              <a:buNone/>
            </a:pPr>
            <a:r>
              <a:rPr lang="en-US" sz="2400" b="1" dirty="0">
                <a:solidFill>
                  <a:schemeClr val="tx2"/>
                </a:solidFill>
              </a:rPr>
              <a:t>	- MUSE should not be used in pregnancy without a condom</a:t>
            </a:r>
          </a:p>
          <a:p>
            <a:pPr algn="l" rtl="0"/>
            <a:endParaRPr lang="ar-JO" sz="2400" b="1" dirty="0">
              <a:solidFill>
                <a:schemeClr val="tx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ell\Downloads\erection-problems-herbal-remedi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692696"/>
            <a:ext cx="6984776" cy="53718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2827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36712"/>
            <a:ext cx="8229600" cy="1143000"/>
          </a:xfrm>
        </p:spPr>
        <p:txBody>
          <a:bodyPr>
            <a:normAutofit fontScale="90000"/>
          </a:bodyPr>
          <a:lstStyle/>
          <a:p>
            <a:r>
              <a:rPr lang="en-US" b="1" dirty="0">
                <a:solidFill>
                  <a:schemeClr val="accent6"/>
                </a:solidFill>
              </a:rPr>
              <a:t>Vacuum devices</a:t>
            </a:r>
            <a:br>
              <a:rPr lang="en-US" b="1" dirty="0">
                <a:solidFill>
                  <a:schemeClr val="accent6"/>
                </a:solidFill>
              </a:rPr>
            </a:br>
            <a:endParaRPr lang="ar-JO" dirty="0">
              <a:solidFill>
                <a:schemeClr val="accent6"/>
              </a:solidFill>
            </a:endParaRPr>
          </a:p>
        </p:txBody>
      </p:sp>
      <p:sp>
        <p:nvSpPr>
          <p:cNvPr id="3" name="Content Placeholder 2"/>
          <p:cNvSpPr>
            <a:spLocks noGrp="1"/>
          </p:cNvSpPr>
          <p:nvPr>
            <p:ph idx="1"/>
          </p:nvPr>
        </p:nvSpPr>
        <p:spPr>
          <a:xfrm>
            <a:off x="467544" y="1916832"/>
            <a:ext cx="8229600" cy="4389120"/>
          </a:xfrm>
        </p:spPr>
        <p:txBody>
          <a:bodyPr/>
          <a:lstStyle/>
          <a:p>
            <a:pPr algn="l" rtl="0"/>
            <a:r>
              <a:rPr lang="en-US" b="1" dirty="0">
                <a:solidFill>
                  <a:schemeClr val="tx2"/>
                </a:solidFill>
              </a:rPr>
              <a:t>The patient inserts his penis into the device, a vacuum is created by withdrawing air and blood is sucked into the penis to give an erection. A band is placed around the base of the penis to decrease blood flow from the penis, hence maintaining the erection. There are no major complications of this method, however some patients have complained about bruising.</a:t>
            </a:r>
            <a:endParaRPr lang="ar-JO" b="1" dirty="0">
              <a:solidFill>
                <a:schemeClr val="tx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ell\Downloads\EUA_Penile_pump_final-label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1025" y="895350"/>
            <a:ext cx="7981950" cy="5067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9720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77" y="116632"/>
            <a:ext cx="9001000" cy="1143000"/>
          </a:xfrm>
        </p:spPr>
        <p:txBody>
          <a:bodyPr>
            <a:noAutofit/>
          </a:bodyPr>
          <a:lstStyle/>
          <a:p>
            <a:r>
              <a:rPr lang="en-US" sz="3600" b="1" dirty="0">
                <a:solidFill>
                  <a:schemeClr val="accent6"/>
                </a:solidFill>
              </a:rPr>
              <a:t>Oral Medications for erectile dysfunction</a:t>
            </a:r>
            <a:endParaRPr lang="ar-JO" sz="3600" dirty="0">
              <a:solidFill>
                <a:schemeClr val="accent6"/>
              </a:solidFill>
            </a:endParaRPr>
          </a:p>
        </p:txBody>
      </p:sp>
      <p:sp>
        <p:nvSpPr>
          <p:cNvPr id="3" name="Content Placeholder 2"/>
          <p:cNvSpPr>
            <a:spLocks noGrp="1"/>
          </p:cNvSpPr>
          <p:nvPr>
            <p:ph idx="1"/>
          </p:nvPr>
        </p:nvSpPr>
        <p:spPr>
          <a:xfrm>
            <a:off x="251520" y="1268760"/>
            <a:ext cx="8640960" cy="5184576"/>
          </a:xfrm>
        </p:spPr>
        <p:txBody>
          <a:bodyPr>
            <a:normAutofit fontScale="92500" lnSpcReduction="20000"/>
          </a:bodyPr>
          <a:lstStyle/>
          <a:p>
            <a:pPr algn="l" rtl="0"/>
            <a:endParaRPr lang="en-US" b="1" dirty="0"/>
          </a:p>
          <a:p>
            <a:pPr algn="l" rtl="0"/>
            <a:r>
              <a:rPr lang="en-US" sz="3000" b="1" dirty="0" err="1">
                <a:solidFill>
                  <a:schemeClr val="tx2"/>
                </a:solidFill>
              </a:rPr>
              <a:t>Sildenafil</a:t>
            </a:r>
            <a:endParaRPr lang="en-US" sz="3000" b="1" dirty="0">
              <a:solidFill>
                <a:schemeClr val="tx2"/>
              </a:solidFill>
            </a:endParaRPr>
          </a:p>
          <a:p>
            <a:pPr algn="l" rtl="0">
              <a:buNone/>
            </a:pPr>
            <a:r>
              <a:rPr lang="en-US" b="1" dirty="0">
                <a:solidFill>
                  <a:schemeClr val="tx2"/>
                </a:solidFill>
              </a:rPr>
              <a:t/>
            </a:r>
            <a:br>
              <a:rPr lang="en-US" b="1" dirty="0">
                <a:solidFill>
                  <a:schemeClr val="tx2"/>
                </a:solidFill>
              </a:rPr>
            </a:br>
            <a:r>
              <a:rPr lang="en-US" b="1" dirty="0">
                <a:solidFill>
                  <a:schemeClr val="tx2"/>
                </a:solidFill>
              </a:rPr>
              <a:t>- </a:t>
            </a:r>
            <a:r>
              <a:rPr lang="en-US" b="1" dirty="0" err="1">
                <a:solidFill>
                  <a:schemeClr val="tx2"/>
                </a:solidFill>
              </a:rPr>
              <a:t>Sildenafil</a:t>
            </a:r>
            <a:r>
              <a:rPr lang="en-US" b="1" dirty="0">
                <a:solidFill>
                  <a:schemeClr val="tx2"/>
                </a:solidFill>
              </a:rPr>
              <a:t> ('</a:t>
            </a:r>
            <a:r>
              <a:rPr lang="en-US" b="1" dirty="0" err="1">
                <a:solidFill>
                  <a:schemeClr val="tx2"/>
                </a:solidFill>
              </a:rPr>
              <a:t>viagra</a:t>
            </a:r>
            <a:r>
              <a:rPr lang="en-US" b="1" dirty="0">
                <a:solidFill>
                  <a:schemeClr val="tx2"/>
                </a:solidFill>
              </a:rPr>
              <a:t>') is a selective PDE5 inhibitor. During sexual stimulation, nerves in the penis release nitric oxide (NO). This molecule in turn causes an increase in the amounts of </a:t>
            </a:r>
            <a:r>
              <a:rPr lang="en-US" b="1" dirty="0" err="1">
                <a:solidFill>
                  <a:schemeClr val="tx2"/>
                </a:solidFill>
              </a:rPr>
              <a:t>cGMP</a:t>
            </a:r>
            <a:r>
              <a:rPr lang="en-US" b="1" dirty="0">
                <a:solidFill>
                  <a:schemeClr val="tx2"/>
                </a:solidFill>
              </a:rPr>
              <a:t> in the corpora </a:t>
            </a:r>
            <a:r>
              <a:rPr lang="en-US" b="1" dirty="0" err="1">
                <a:solidFill>
                  <a:schemeClr val="tx2"/>
                </a:solidFill>
              </a:rPr>
              <a:t>cavernosa</a:t>
            </a:r>
            <a:r>
              <a:rPr lang="en-US" b="1" dirty="0">
                <a:solidFill>
                  <a:schemeClr val="tx2"/>
                </a:solidFill>
              </a:rPr>
              <a:t>. It is this elevation of </a:t>
            </a:r>
            <a:r>
              <a:rPr lang="en-US" b="1" dirty="0" err="1">
                <a:solidFill>
                  <a:schemeClr val="tx2"/>
                </a:solidFill>
              </a:rPr>
              <a:t>cGMP</a:t>
            </a:r>
            <a:r>
              <a:rPr lang="en-US" b="1" dirty="0">
                <a:solidFill>
                  <a:schemeClr val="tx2"/>
                </a:solidFill>
              </a:rPr>
              <a:t> that is responsible for the </a:t>
            </a:r>
            <a:r>
              <a:rPr lang="en-US" b="1" dirty="0" err="1">
                <a:solidFill>
                  <a:schemeClr val="tx2"/>
                </a:solidFill>
              </a:rPr>
              <a:t>vasodilation</a:t>
            </a:r>
            <a:r>
              <a:rPr lang="en-US" b="1" dirty="0">
                <a:solidFill>
                  <a:schemeClr val="tx2"/>
                </a:solidFill>
              </a:rPr>
              <a:t> that produces erections. </a:t>
            </a:r>
            <a:r>
              <a:rPr lang="en-US" b="1" dirty="0" err="1">
                <a:solidFill>
                  <a:schemeClr val="tx2"/>
                </a:solidFill>
              </a:rPr>
              <a:t>Sildenafil</a:t>
            </a:r>
            <a:r>
              <a:rPr lang="en-US" b="1" dirty="0">
                <a:solidFill>
                  <a:schemeClr val="tx2"/>
                </a:solidFill>
              </a:rPr>
              <a:t> works by inhibiting the enzyme that breaks the </a:t>
            </a:r>
            <a:r>
              <a:rPr lang="en-US" b="1" dirty="0" err="1">
                <a:solidFill>
                  <a:schemeClr val="tx2"/>
                </a:solidFill>
              </a:rPr>
              <a:t>cGMP</a:t>
            </a:r>
            <a:r>
              <a:rPr lang="en-US" b="1" dirty="0">
                <a:solidFill>
                  <a:schemeClr val="tx2"/>
                </a:solidFill>
              </a:rPr>
              <a:t> down.</a:t>
            </a:r>
          </a:p>
          <a:p>
            <a:pPr algn="l" rtl="0"/>
            <a:endParaRPr lang="en-US" b="1" dirty="0">
              <a:solidFill>
                <a:schemeClr val="tx2"/>
              </a:solidFill>
            </a:endParaRPr>
          </a:p>
          <a:p>
            <a:pPr algn="l" rtl="0">
              <a:buNone/>
            </a:pPr>
            <a:r>
              <a:rPr lang="en-US" b="1" dirty="0">
                <a:solidFill>
                  <a:schemeClr val="tx2"/>
                </a:solidFill>
              </a:rPr>
              <a:t>    - </a:t>
            </a:r>
            <a:r>
              <a:rPr lang="en-US" b="1" dirty="0" err="1">
                <a:solidFill>
                  <a:schemeClr val="tx2"/>
                </a:solidFill>
              </a:rPr>
              <a:t>Sildenafil</a:t>
            </a:r>
            <a:r>
              <a:rPr lang="en-US" b="1" dirty="0">
                <a:solidFill>
                  <a:schemeClr val="tx2"/>
                </a:solidFill>
              </a:rPr>
              <a:t> is supplied in 25, 50 and 100mg doses of </a:t>
            </a:r>
            <a:r>
              <a:rPr lang="en-US" b="1" dirty="0" err="1">
                <a:solidFill>
                  <a:schemeClr val="tx2"/>
                </a:solidFill>
              </a:rPr>
              <a:t>sildenafil</a:t>
            </a:r>
            <a:r>
              <a:rPr lang="en-US" b="1" dirty="0">
                <a:solidFill>
                  <a:schemeClr val="tx2"/>
                </a:solidFill>
              </a:rPr>
              <a:t> citrate. The tablet is taken one hour before sexual activity. It does not cause an erection unless the man is sexually stimulated.</a:t>
            </a:r>
            <a:r>
              <a:rPr lang="en-US" dirty="0"/>
              <a:t/>
            </a:r>
            <a:br>
              <a:rPr lang="en-US" dirty="0"/>
            </a:br>
            <a:endParaRPr lang="ar-JO"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normAutofit lnSpcReduction="10000"/>
          </a:bodyPr>
          <a:lstStyle/>
          <a:p>
            <a:pPr algn="l" rtl="0"/>
            <a:r>
              <a:rPr lang="en-US" b="1" dirty="0">
                <a:solidFill>
                  <a:schemeClr val="tx2"/>
                </a:solidFill>
              </a:rPr>
              <a:t>The most common adverse side effects of this treatment are:</a:t>
            </a:r>
          </a:p>
          <a:p>
            <a:pPr algn="l" rtl="0">
              <a:buNone/>
            </a:pPr>
            <a:r>
              <a:rPr lang="en-US" b="1" dirty="0">
                <a:solidFill>
                  <a:schemeClr val="tx2"/>
                </a:solidFill>
              </a:rPr>
              <a:t>	- Headache</a:t>
            </a:r>
          </a:p>
          <a:p>
            <a:pPr algn="l" rtl="0">
              <a:buNone/>
            </a:pPr>
            <a:r>
              <a:rPr lang="en-US" b="1" dirty="0">
                <a:solidFill>
                  <a:schemeClr val="tx2"/>
                </a:solidFill>
              </a:rPr>
              <a:t>	- Flushing</a:t>
            </a:r>
          </a:p>
          <a:p>
            <a:pPr algn="l" rtl="0">
              <a:buNone/>
            </a:pPr>
            <a:r>
              <a:rPr lang="en-US" b="1" dirty="0">
                <a:solidFill>
                  <a:schemeClr val="tx2"/>
                </a:solidFill>
              </a:rPr>
              <a:t>	- Nasal stuffiness</a:t>
            </a:r>
          </a:p>
          <a:p>
            <a:pPr algn="l" rtl="0">
              <a:buNone/>
            </a:pPr>
            <a:r>
              <a:rPr lang="en-US" b="1" dirty="0">
                <a:solidFill>
                  <a:schemeClr val="tx2"/>
                </a:solidFill>
              </a:rPr>
              <a:t>	- Visual disturbances</a:t>
            </a:r>
            <a:br>
              <a:rPr lang="en-US" b="1" dirty="0">
                <a:solidFill>
                  <a:schemeClr val="tx2"/>
                </a:solidFill>
              </a:rPr>
            </a:br>
            <a:endParaRPr lang="en-US" b="1" dirty="0">
              <a:solidFill>
                <a:schemeClr val="tx2"/>
              </a:solidFill>
            </a:endParaRPr>
          </a:p>
          <a:p>
            <a:pPr algn="l" rtl="0"/>
            <a:r>
              <a:rPr lang="en-US" b="1" dirty="0">
                <a:solidFill>
                  <a:schemeClr val="tx2"/>
                </a:solidFill>
              </a:rPr>
              <a:t>There are other oral medications available such as:</a:t>
            </a:r>
          </a:p>
          <a:p>
            <a:pPr algn="l" rtl="0">
              <a:buNone/>
            </a:pPr>
            <a:r>
              <a:rPr lang="en-US" b="1" dirty="0">
                <a:solidFill>
                  <a:schemeClr val="tx2"/>
                </a:solidFill>
              </a:rPr>
              <a:t>	- </a:t>
            </a:r>
            <a:r>
              <a:rPr lang="en-US" b="1" dirty="0" err="1">
                <a:solidFill>
                  <a:schemeClr val="tx2"/>
                </a:solidFill>
              </a:rPr>
              <a:t>Phentolamine</a:t>
            </a:r>
            <a:endParaRPr lang="en-US" b="1" dirty="0">
              <a:solidFill>
                <a:schemeClr val="tx2"/>
              </a:solidFill>
            </a:endParaRPr>
          </a:p>
          <a:p>
            <a:pPr algn="l" rtl="0">
              <a:buNone/>
            </a:pPr>
            <a:r>
              <a:rPr lang="en-US" b="1" dirty="0">
                <a:solidFill>
                  <a:schemeClr val="tx2"/>
                </a:solidFill>
              </a:rPr>
              <a:t>	- </a:t>
            </a:r>
            <a:r>
              <a:rPr lang="en-US" b="1" dirty="0" err="1">
                <a:solidFill>
                  <a:schemeClr val="tx2"/>
                </a:solidFill>
              </a:rPr>
              <a:t>Yohimbine</a:t>
            </a:r>
            <a:endParaRPr lang="en-US" b="1" dirty="0">
              <a:solidFill>
                <a:schemeClr val="tx2"/>
              </a:solidFill>
            </a:endParaRPr>
          </a:p>
          <a:p>
            <a:pPr algn="l" rtl="0">
              <a:buNone/>
            </a:pPr>
            <a:r>
              <a:rPr lang="en-US" b="1" dirty="0">
                <a:solidFill>
                  <a:schemeClr val="tx2"/>
                </a:solidFill>
              </a:rPr>
              <a:t>	- </a:t>
            </a:r>
            <a:r>
              <a:rPr lang="en-US" b="1" dirty="0" err="1">
                <a:solidFill>
                  <a:schemeClr val="tx2"/>
                </a:solidFill>
              </a:rPr>
              <a:t>Delaquamine</a:t>
            </a:r>
            <a:endParaRPr lang="en-US" b="1" dirty="0">
              <a:solidFill>
                <a:schemeClr val="tx2"/>
              </a:solidFill>
            </a:endParaRPr>
          </a:p>
          <a:p>
            <a:pPr algn="l" rtl="0">
              <a:buNone/>
            </a:pPr>
            <a:r>
              <a:rPr lang="en-US" b="1" dirty="0">
                <a:solidFill>
                  <a:schemeClr val="tx2"/>
                </a:solidFill>
              </a:rPr>
              <a:t>	- Trazodone</a:t>
            </a:r>
          </a:p>
          <a:p>
            <a:pPr algn="l" rtl="0">
              <a:buNone/>
            </a:pPr>
            <a:r>
              <a:rPr lang="en-US" b="1" dirty="0">
                <a:solidFill>
                  <a:schemeClr val="tx2"/>
                </a:solidFill>
              </a:rPr>
              <a:t>	- </a:t>
            </a:r>
            <a:r>
              <a:rPr lang="en-US" b="1" dirty="0" err="1">
                <a:solidFill>
                  <a:schemeClr val="tx2"/>
                </a:solidFill>
              </a:rPr>
              <a:t>Apomorphine</a:t>
            </a:r>
            <a:endParaRPr lang="en-US" b="1" dirty="0">
              <a:solidFill>
                <a:schemeClr val="tx2"/>
              </a:solidFill>
            </a:endParaRPr>
          </a:p>
          <a:p>
            <a:pPr algn="l" rtl="0">
              <a:buNone/>
            </a:pPr>
            <a:r>
              <a:rPr lang="en-US" b="1" dirty="0">
                <a:solidFill>
                  <a:schemeClr val="tx2"/>
                </a:solidFill>
              </a:rPr>
              <a:t>	- L-arginine</a:t>
            </a:r>
          </a:p>
          <a:p>
            <a:pPr algn="l" rtl="0"/>
            <a:endParaRPr lang="ar-JO" b="1" dirty="0">
              <a:solidFill>
                <a:schemeClr val="tx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600200"/>
          </a:xfrm>
        </p:spPr>
        <p:txBody>
          <a:bodyPr>
            <a:normAutofit/>
          </a:bodyPr>
          <a:lstStyle/>
          <a:p>
            <a:r>
              <a:rPr lang="en-US" sz="4800" b="1" dirty="0">
                <a:solidFill>
                  <a:schemeClr val="accent6"/>
                </a:solidFill>
              </a:rPr>
              <a:t>Hormone Replacement for erectile dysfunction</a:t>
            </a:r>
            <a:endParaRPr lang="ar-JO" sz="4800" dirty="0">
              <a:solidFill>
                <a:schemeClr val="accent6"/>
              </a:solidFill>
            </a:endParaRPr>
          </a:p>
        </p:txBody>
      </p:sp>
      <p:sp>
        <p:nvSpPr>
          <p:cNvPr id="3" name="Content Placeholder 2"/>
          <p:cNvSpPr>
            <a:spLocks noGrp="1"/>
          </p:cNvSpPr>
          <p:nvPr>
            <p:ph idx="1"/>
          </p:nvPr>
        </p:nvSpPr>
        <p:spPr>
          <a:xfrm>
            <a:off x="179512" y="2151504"/>
            <a:ext cx="8712968" cy="4445848"/>
          </a:xfrm>
        </p:spPr>
        <p:txBody>
          <a:bodyPr>
            <a:normAutofit lnSpcReduction="10000"/>
          </a:bodyPr>
          <a:lstStyle/>
          <a:p>
            <a:pPr algn="l" rtl="0"/>
            <a:r>
              <a:rPr lang="en-US" b="1" dirty="0">
                <a:solidFill>
                  <a:schemeClr val="tx2"/>
                </a:solidFill>
              </a:rPr>
              <a:t>Only a small proportion of the cases of erectile dysfunction are caused by a hormone deficiency </a:t>
            </a:r>
          </a:p>
          <a:p>
            <a:pPr algn="l" rtl="0"/>
            <a:r>
              <a:rPr lang="en-US" b="1" dirty="0">
                <a:solidFill>
                  <a:schemeClr val="tx2"/>
                </a:solidFill>
              </a:rPr>
              <a:t>In those cases, the most common cause is a testosterone deficiency. This can be replaced in hormone replacement therapy</a:t>
            </a:r>
          </a:p>
          <a:p>
            <a:pPr algn="l" rtl="0"/>
            <a:r>
              <a:rPr lang="en-US" b="1" dirty="0">
                <a:solidFill>
                  <a:schemeClr val="tx2"/>
                </a:solidFill>
              </a:rPr>
              <a:t>The most commonly used form of this therapy is the depot formulation of the long-acting esters of testosterone. The esters are converted to free testosterone in the circulation</a:t>
            </a:r>
          </a:p>
          <a:p>
            <a:pPr algn="l" rtl="0"/>
            <a:r>
              <a:rPr lang="en-US" b="1" dirty="0">
                <a:solidFill>
                  <a:schemeClr val="tx2"/>
                </a:solidFill>
              </a:rPr>
              <a:t>Oral preparations have the problem of unpredictable blood levels of testosterone, and the risk of liver damage.</a:t>
            </a:r>
          </a:p>
          <a:p>
            <a:pPr algn="l" rtl="0">
              <a:buNone/>
            </a:pPr>
            <a:endParaRPr lang="ar-JO"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dell\Downloads\nrurol.2015.49-f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404664"/>
            <a:ext cx="7889701" cy="602986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1143000"/>
          </a:xfrm>
        </p:spPr>
        <p:txBody>
          <a:bodyPr>
            <a:normAutofit/>
          </a:bodyPr>
          <a:lstStyle/>
          <a:p>
            <a:r>
              <a:rPr lang="en-US" b="1" dirty="0">
                <a:solidFill>
                  <a:schemeClr val="accent6"/>
                </a:solidFill>
              </a:rPr>
              <a:t>Penile prosthesis</a:t>
            </a:r>
            <a:endParaRPr lang="ar-JO" dirty="0">
              <a:solidFill>
                <a:schemeClr val="accent6"/>
              </a:solidFill>
            </a:endParaRPr>
          </a:p>
        </p:txBody>
      </p:sp>
      <p:sp>
        <p:nvSpPr>
          <p:cNvPr id="3" name="Content Placeholder 2"/>
          <p:cNvSpPr>
            <a:spLocks noGrp="1"/>
          </p:cNvSpPr>
          <p:nvPr>
            <p:ph idx="1"/>
          </p:nvPr>
        </p:nvSpPr>
        <p:spPr/>
        <p:txBody>
          <a:bodyPr/>
          <a:lstStyle/>
          <a:p>
            <a:pPr algn="l" rtl="0">
              <a:buNone/>
            </a:pPr>
            <a:endParaRPr lang="en-US" b="1" dirty="0">
              <a:solidFill>
                <a:schemeClr val="tx2"/>
              </a:solidFill>
            </a:endParaRPr>
          </a:p>
          <a:p>
            <a:pPr algn="l" rtl="0">
              <a:buNone/>
            </a:pPr>
            <a:endParaRPr lang="en-US" b="1" dirty="0">
              <a:solidFill>
                <a:schemeClr val="tx2"/>
              </a:solidFill>
            </a:endParaRPr>
          </a:p>
          <a:p>
            <a:pPr algn="l" rtl="0"/>
            <a:r>
              <a:rPr lang="en-US" b="1">
                <a:solidFill>
                  <a:schemeClr val="tx2"/>
                </a:solidFill>
              </a:rPr>
              <a:t>The </a:t>
            </a:r>
            <a:r>
              <a:rPr lang="en-US" b="1" dirty="0">
                <a:solidFill>
                  <a:schemeClr val="tx2"/>
                </a:solidFill>
              </a:rPr>
              <a:t>prosthesis may be rigid or inflatable. It is inserted under general anesthetic and strict aseptic conditions must be observed, otherwise an infection may lead to the removal of the prosthesis.</a:t>
            </a:r>
          </a:p>
          <a:p>
            <a:pPr algn="l" rtl="0"/>
            <a:endParaRPr lang="ar-JO"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00808"/>
            <a:ext cx="8229600" cy="2376264"/>
          </a:xfrm>
        </p:spPr>
        <p:txBody>
          <a:bodyPr>
            <a:noAutofit/>
          </a:bodyPr>
          <a:lstStyle/>
          <a:p>
            <a:pPr algn="ctr"/>
            <a:r>
              <a:rPr lang="en-US" sz="9600" dirty="0">
                <a:solidFill>
                  <a:schemeClr val="accent6"/>
                </a:solidFill>
              </a:rPr>
              <a:t>Thank you </a:t>
            </a:r>
            <a:endParaRPr lang="ar-JO" sz="9600" dirty="0">
              <a:solidFill>
                <a:schemeClr val="accent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ell\Downloads\penissecti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88640"/>
            <a:ext cx="7723238" cy="63854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3768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ell\Downloads\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372503"/>
            <a:ext cx="8906566" cy="59753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0995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ownloads\urogenital-diaphragm-external-urethral-sphincter-and-deep-transverse-perineal-musc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908720"/>
            <a:ext cx="8820336" cy="47447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6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ownloads\superficial_perineal_space_-_males131485730787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127" y="0"/>
            <a:ext cx="8776276" cy="67217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36875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5BA330D7466F40B6C538FA465A5418" ma:contentTypeVersion="1" ma:contentTypeDescription="Create a new document." ma:contentTypeScope="" ma:versionID="6d2c6e4de0738f82d41f5f09b0733f5b">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F839DDE-4459-4C55-8A9B-C863F508BC78}"/>
</file>

<file path=customXml/itemProps2.xml><?xml version="1.0" encoding="utf-8"?>
<ds:datastoreItem xmlns:ds="http://schemas.openxmlformats.org/officeDocument/2006/customXml" ds:itemID="{0CDFF0E0-76E1-416E-AA29-AAA33E7E102C}"/>
</file>

<file path=customXml/itemProps3.xml><?xml version="1.0" encoding="utf-8"?>
<ds:datastoreItem xmlns:ds="http://schemas.openxmlformats.org/officeDocument/2006/customXml" ds:itemID="{0EA9FDD8-D30A-45EC-86F2-20B7458800B7}"/>
</file>

<file path=docProps/app.xml><?xml version="1.0" encoding="utf-8"?>
<Properties xmlns="http://schemas.openxmlformats.org/officeDocument/2006/extended-properties" xmlns:vt="http://schemas.openxmlformats.org/officeDocument/2006/docPropsVTypes">
  <Template>Executive</Template>
  <TotalTime>489</TotalTime>
  <Words>1918</Words>
  <Application>Microsoft Office PowerPoint</Application>
  <PresentationFormat>On-screen Show (4:3)</PresentationFormat>
  <Paragraphs>165</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Executive</vt:lpstr>
      <vt:lpstr>Anatomy of penis, pathophysiology of erection and impotence  </vt:lpstr>
      <vt:lpstr>Anatomy of the penis and male urethra </vt:lpstr>
      <vt:lpstr>Gross Appearance </vt:lpstr>
      <vt:lpstr>Slide 4</vt:lpstr>
      <vt:lpstr>Slide 5</vt:lpstr>
      <vt:lpstr>Slide 6</vt:lpstr>
      <vt:lpstr>Slide 7</vt:lpstr>
      <vt:lpstr>Slide 8</vt:lpstr>
      <vt:lpstr>Slide 9</vt:lpstr>
      <vt:lpstr>Slide 10</vt:lpstr>
      <vt:lpstr>Slide 11</vt:lpstr>
      <vt:lpstr>Slide 12</vt:lpstr>
      <vt:lpstr>Histology</vt:lpstr>
      <vt:lpstr>Blood Supply</vt:lpstr>
      <vt:lpstr>Slide 15</vt:lpstr>
      <vt:lpstr>Slide 16</vt:lpstr>
      <vt:lpstr>Lymphatics</vt:lpstr>
      <vt:lpstr>Nerve Supply</vt:lpstr>
      <vt:lpstr>The Physiology of an Erection </vt:lpstr>
      <vt:lpstr>Slide 20</vt:lpstr>
      <vt:lpstr>Slide 21</vt:lpstr>
      <vt:lpstr>Slide 22</vt:lpstr>
      <vt:lpstr>The Neurophysiology of an Erection </vt:lpstr>
      <vt:lpstr>Slide 24</vt:lpstr>
      <vt:lpstr>Slide 25</vt:lpstr>
      <vt:lpstr>Erectile Dysfunction</vt:lpstr>
      <vt:lpstr>Slide 27</vt:lpstr>
      <vt:lpstr>Slide 28</vt:lpstr>
      <vt:lpstr>Causes of ED </vt:lpstr>
      <vt:lpstr>Slide 30</vt:lpstr>
      <vt:lpstr>Slide 31</vt:lpstr>
      <vt:lpstr>Slide 32</vt:lpstr>
      <vt:lpstr>Slide 33</vt:lpstr>
      <vt:lpstr>Approach Considerations </vt:lpstr>
      <vt:lpstr>Slide 35</vt:lpstr>
      <vt:lpstr>Ultrasonography </vt:lpstr>
      <vt:lpstr>Nocturnal Penile Tumescence Testing</vt:lpstr>
      <vt:lpstr>Other Studies</vt:lpstr>
      <vt:lpstr>Treatment</vt:lpstr>
      <vt:lpstr>Sexual Therapy </vt:lpstr>
      <vt:lpstr>Intracavernous injection therapy  </vt:lpstr>
      <vt:lpstr>Slide 42</vt:lpstr>
      <vt:lpstr>Transurethral Therapy </vt:lpstr>
      <vt:lpstr>Slide 44</vt:lpstr>
      <vt:lpstr>Vacuum devices </vt:lpstr>
      <vt:lpstr>Slide 46</vt:lpstr>
      <vt:lpstr>Oral Medications for erectile dysfunction</vt:lpstr>
      <vt:lpstr>Slide 48</vt:lpstr>
      <vt:lpstr>Hormone Replacement for erectile dysfunction</vt:lpstr>
      <vt:lpstr>Penile prosthesis</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lotfee</dc:creator>
  <cp:lastModifiedBy>adel alrabadi</cp:lastModifiedBy>
  <cp:revision>72</cp:revision>
  <dcterms:created xsi:type="dcterms:W3CDTF">2013-08-17T12:50:56Z</dcterms:created>
  <dcterms:modified xsi:type="dcterms:W3CDTF">2020-03-15T22:30:42Z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0x010100EB5BA330D7466F40B6C538FA465A5418</vt:lpwstr>
  </property>
</Properties>
</file>