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42" d="100"/>
          <a:sy n="42" d="100"/>
        </p:scale>
        <p:origin x="-13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1B51A61-94D7-4FA3-8C5C-E56951733891}" type="datetimeFigureOut">
              <a:rPr lang="ar-JO" smtClean="0"/>
              <a:t>15/12/1435</a:t>
            </a:fld>
            <a:endParaRPr lang="ar-JO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BDD64C5-B933-42FC-9292-A84FE93C1662}" type="slidenum">
              <a:rPr lang="ar-JO" smtClean="0"/>
              <a:t>‹#›</a:t>
            </a:fld>
            <a:endParaRPr lang="ar-J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51A61-94D7-4FA3-8C5C-E56951733891}" type="datetimeFigureOut">
              <a:rPr lang="ar-JO" smtClean="0"/>
              <a:t>15/12/1435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D64C5-B933-42FC-9292-A84FE93C166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1B51A61-94D7-4FA3-8C5C-E56951733891}" type="datetimeFigureOut">
              <a:rPr lang="ar-JO" smtClean="0"/>
              <a:t>15/12/1435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BDD64C5-B933-42FC-9292-A84FE93C166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51A61-94D7-4FA3-8C5C-E56951733891}" type="datetimeFigureOut">
              <a:rPr lang="ar-JO" smtClean="0"/>
              <a:t>15/12/1435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D64C5-B933-42FC-9292-A84FE93C166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1B51A61-94D7-4FA3-8C5C-E56951733891}" type="datetimeFigureOut">
              <a:rPr lang="ar-JO" smtClean="0"/>
              <a:t>15/12/1435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BDD64C5-B933-42FC-9292-A84FE93C1662}" type="slidenum">
              <a:rPr lang="ar-JO" smtClean="0"/>
              <a:t>‹#›</a:t>
            </a:fld>
            <a:endParaRPr lang="ar-J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51A61-94D7-4FA3-8C5C-E56951733891}" type="datetimeFigureOut">
              <a:rPr lang="ar-JO" smtClean="0"/>
              <a:t>15/12/1435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D64C5-B933-42FC-9292-A84FE93C166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51A61-94D7-4FA3-8C5C-E56951733891}" type="datetimeFigureOut">
              <a:rPr lang="ar-JO" smtClean="0"/>
              <a:t>15/12/1435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D64C5-B933-42FC-9292-A84FE93C166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51A61-94D7-4FA3-8C5C-E56951733891}" type="datetimeFigureOut">
              <a:rPr lang="ar-JO" smtClean="0"/>
              <a:t>15/12/1435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D64C5-B933-42FC-9292-A84FE93C166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1B51A61-94D7-4FA3-8C5C-E56951733891}" type="datetimeFigureOut">
              <a:rPr lang="ar-JO" smtClean="0"/>
              <a:t>15/12/1435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D64C5-B933-42FC-9292-A84FE93C166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51A61-94D7-4FA3-8C5C-E56951733891}" type="datetimeFigureOut">
              <a:rPr lang="ar-JO" smtClean="0"/>
              <a:t>15/12/1435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D64C5-B933-42FC-9292-A84FE93C166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51A61-94D7-4FA3-8C5C-E56951733891}" type="datetimeFigureOut">
              <a:rPr lang="ar-JO" smtClean="0"/>
              <a:t>15/12/1435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D64C5-B933-42FC-9292-A84FE93C1662}" type="slidenum">
              <a:rPr lang="ar-JO" smtClean="0"/>
              <a:t>‹#›</a:t>
            </a:fld>
            <a:endParaRPr lang="ar-JO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1B51A61-94D7-4FA3-8C5C-E56951733891}" type="datetimeFigureOut">
              <a:rPr lang="ar-JO" smtClean="0"/>
              <a:t>15/12/1435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BDD64C5-B933-42FC-9292-A84FE93C1662}" type="slidenum">
              <a:rPr lang="ar-JO" smtClean="0"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PH" dirty="0" smtClean="0"/>
              <a:t>V</a:t>
            </a:r>
            <a:r>
              <a:rPr lang="en-US" dirty="0" smtClean="0">
                <a:latin typeface="Lucida Console" pitchFamily="49" charset="0"/>
              </a:rPr>
              <a:t>ALIDATING Data</a:t>
            </a:r>
            <a:br>
              <a:rPr lang="en-US" dirty="0" smtClean="0">
                <a:latin typeface="Lucida Console" pitchFamily="49" charset="0"/>
              </a:rPr>
            </a:br>
            <a:r>
              <a:rPr lang="en-US" dirty="0" smtClean="0">
                <a:latin typeface="Lucida Console" pitchFamily="49" charset="0"/>
              </a:rPr>
              <a:t>Step three of Assessment</a:t>
            </a:r>
            <a:endParaRPr lang="ar-JO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72390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PH" dirty="0" smtClean="0"/>
              <a:t>Definition of nursing diagnosis as stated by </a:t>
            </a:r>
            <a:r>
              <a:rPr lang="en-PH" dirty="0" err="1" smtClean="0"/>
              <a:t>NaNDA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pPr algn="l">
              <a:lnSpc>
                <a:spcPct val="150000"/>
              </a:lnSpc>
            </a:pPr>
            <a:r>
              <a:rPr lang="en-PH" dirty="0" smtClean="0">
                <a:latin typeface="Lucida Console" pitchFamily="49" charset="0"/>
              </a:rPr>
              <a:t>Nursing diagnosis is : a clinical judgement about individual, family, and community responses to actual and potential health problems and life processes.</a:t>
            </a:r>
            <a:endParaRPr lang="ar-JO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PH" sz="3200" dirty="0" smtClean="0">
                <a:solidFill>
                  <a:srgbClr val="00B050"/>
                </a:solidFill>
                <a:latin typeface="Lucida Console" pitchFamily="49" charset="0"/>
              </a:rPr>
              <a:t>Nursing diagnoses are not </a:t>
            </a:r>
            <a:endParaRPr lang="ar-JO" sz="3200" dirty="0" smtClean="0">
              <a:solidFill>
                <a:srgbClr val="00B050"/>
              </a:solidFill>
              <a:latin typeface="Lucida Console" pitchFamily="49" charset="0"/>
            </a:endParaRPr>
          </a:p>
          <a:p>
            <a:pPr algn="l">
              <a:lnSpc>
                <a:spcPct val="150000"/>
              </a:lnSpc>
              <a:buNone/>
            </a:pPr>
            <a:r>
              <a:rPr lang="en-PH" sz="3200" dirty="0" smtClean="0">
                <a:solidFill>
                  <a:srgbClr val="00B050"/>
                </a:solidFill>
                <a:latin typeface="Lucida Console" pitchFamily="49" charset="0"/>
              </a:rPr>
              <a:t>medical diagnoses</a:t>
            </a:r>
            <a:endParaRPr lang="ar-JO" sz="3200" dirty="0">
              <a:solidFill>
                <a:srgbClr val="00B050"/>
              </a:solidFill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PH" sz="3200" dirty="0" smtClean="0">
                <a:latin typeface="Lucida Console" pitchFamily="49" charset="0"/>
              </a:rPr>
              <a:t>Medicine deals with disease processes while nursing manages patients responses to illness and health related issues</a:t>
            </a:r>
            <a:endParaRPr lang="ar-JO" sz="3200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Types of nursing diagnoses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</a:pPr>
            <a:r>
              <a:rPr lang="en-PH" dirty="0" smtClean="0">
                <a:latin typeface="Lucida Console" pitchFamily="49" charset="0"/>
              </a:rPr>
              <a:t>1- Actual</a:t>
            </a:r>
          </a:p>
          <a:p>
            <a:pPr algn="l">
              <a:lnSpc>
                <a:spcPct val="150000"/>
              </a:lnSpc>
            </a:pPr>
            <a:r>
              <a:rPr lang="en-PH" dirty="0" smtClean="0">
                <a:latin typeface="Lucida Console" pitchFamily="49" charset="0"/>
              </a:rPr>
              <a:t>2- Potential ( risk for)</a:t>
            </a:r>
          </a:p>
          <a:p>
            <a:pPr algn="l">
              <a:lnSpc>
                <a:spcPct val="150000"/>
              </a:lnSpc>
            </a:pPr>
            <a:r>
              <a:rPr lang="en-PH" dirty="0" smtClean="0">
                <a:latin typeface="Lucida Console" pitchFamily="49" charset="0"/>
              </a:rPr>
              <a:t>3- wellness</a:t>
            </a:r>
          </a:p>
          <a:p>
            <a:pPr algn="l">
              <a:lnSpc>
                <a:spcPct val="150000"/>
              </a:lnSpc>
            </a:pPr>
            <a:r>
              <a:rPr lang="en-PH" dirty="0" smtClean="0">
                <a:latin typeface="Lucida Console" pitchFamily="49" charset="0"/>
              </a:rPr>
              <a:t>4- possible</a:t>
            </a:r>
          </a:p>
          <a:p>
            <a:pPr algn="l">
              <a:lnSpc>
                <a:spcPct val="150000"/>
              </a:lnSpc>
            </a:pPr>
            <a:r>
              <a:rPr lang="en-PH" dirty="0" smtClean="0">
                <a:latin typeface="Lucida Console" pitchFamily="49" charset="0"/>
              </a:rPr>
              <a:t>5- syndrome</a:t>
            </a:r>
          </a:p>
          <a:p>
            <a:pPr algn="l">
              <a:lnSpc>
                <a:spcPct val="150000"/>
              </a:lnSpc>
            </a:pPr>
            <a:r>
              <a:rPr lang="en-PH" dirty="0" smtClean="0">
                <a:latin typeface="Lucida Console" pitchFamily="49" charset="0"/>
              </a:rPr>
              <a:t>Only first two types are used in Jordan.</a:t>
            </a:r>
            <a:endParaRPr lang="ar-JO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72390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PH" dirty="0" smtClean="0"/>
              <a:t>Components of </a:t>
            </a:r>
            <a:r>
              <a:rPr lang="en-PH" dirty="0" err="1" smtClean="0"/>
              <a:t>NaNDa</a:t>
            </a:r>
            <a:r>
              <a:rPr lang="en-PH" dirty="0" smtClean="0"/>
              <a:t> nursing diagnoses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472" y="2011680"/>
            <a:ext cx="7239000" cy="484632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PH" dirty="0" smtClean="0">
                <a:latin typeface="Lucida Console" pitchFamily="49" charset="0"/>
              </a:rPr>
              <a:t>1- problem statement </a:t>
            </a:r>
          </a:p>
          <a:p>
            <a:pPr algn="l">
              <a:lnSpc>
                <a:spcPct val="150000"/>
              </a:lnSpc>
            </a:pPr>
            <a:r>
              <a:rPr lang="en-PH" dirty="0" smtClean="0">
                <a:latin typeface="Lucida Console" pitchFamily="49" charset="0"/>
              </a:rPr>
              <a:t>2- Aetiology ( causal relationship between a problem and its related risk factors)</a:t>
            </a:r>
          </a:p>
          <a:p>
            <a:pPr algn="l">
              <a:lnSpc>
                <a:spcPct val="150000"/>
              </a:lnSpc>
            </a:pPr>
            <a:r>
              <a:rPr lang="en-PH" dirty="0" smtClean="0">
                <a:latin typeface="Lucida Console" pitchFamily="49" charset="0"/>
              </a:rPr>
              <a:t>3- Defining characteristics </a:t>
            </a:r>
          </a:p>
          <a:p>
            <a:pPr algn="l">
              <a:lnSpc>
                <a:spcPct val="150000"/>
              </a:lnSpc>
            </a:pPr>
            <a:r>
              <a:rPr lang="en-PH" dirty="0" smtClean="0">
                <a:latin typeface="Lucida Console" pitchFamily="49" charset="0"/>
              </a:rPr>
              <a:t>( subjective and objective findings) </a:t>
            </a:r>
            <a:endParaRPr lang="ar-JO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Example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</a:pPr>
            <a:r>
              <a:rPr lang="en-PH" dirty="0" smtClean="0">
                <a:latin typeface="Lucida Console" pitchFamily="49" charset="0"/>
              </a:rPr>
              <a:t>1- Anxiety related to surgical management as evidenced by patient own words “ I am anxious about this operation..”</a:t>
            </a:r>
            <a:endParaRPr lang="ar-JO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Example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</a:pPr>
            <a:r>
              <a:rPr lang="en-PH" dirty="0" smtClean="0">
                <a:latin typeface="Lucida Console" pitchFamily="49" charset="0"/>
              </a:rPr>
              <a:t>2- Pain related to surgical incision as manifested by pain score 7/10 and slightly elevated BP and heart rate.</a:t>
            </a:r>
            <a:endParaRPr lang="ar-JO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72390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PH" dirty="0" smtClean="0"/>
              <a:t>What are collaborative problems?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pPr algn="l">
              <a:lnSpc>
                <a:spcPct val="150000"/>
              </a:lnSpc>
            </a:pPr>
            <a:r>
              <a:rPr lang="en-US" dirty="0" smtClean="0">
                <a:latin typeface="Lucida Console" pitchFamily="49" charset="0"/>
              </a:rPr>
              <a:t>They are potential complications of disease that nurses and other health team members should be aware of and cooperate to manage in a multidisciplinary approach</a:t>
            </a:r>
            <a:endParaRPr lang="ar-JO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2390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Example of collaborative problem statement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</a:pPr>
            <a:endParaRPr lang="en-US" dirty="0" smtClean="0">
              <a:latin typeface="Lucida Console" pitchFamily="49" charset="0"/>
            </a:endParaRPr>
          </a:p>
          <a:p>
            <a:pPr algn="l">
              <a:lnSpc>
                <a:spcPct val="150000"/>
              </a:lnSpc>
            </a:pPr>
            <a:r>
              <a:rPr lang="en-US" dirty="0" smtClean="0">
                <a:latin typeface="Lucida Console" pitchFamily="49" charset="0"/>
              </a:rPr>
              <a:t>Potential complication of head injury: increased intracranial pressure</a:t>
            </a:r>
            <a:endParaRPr lang="ar-JO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2357430"/>
            <a:ext cx="7239000" cy="1143000"/>
          </a:xfrm>
        </p:spPr>
        <p:txBody>
          <a:bodyPr/>
          <a:lstStyle/>
          <a:p>
            <a:r>
              <a:rPr lang="en-US" dirty="0" smtClean="0"/>
              <a:t>Good Day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PH" dirty="0" smtClean="0"/>
              <a:t>Definition of Validating Data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28662" y="2011680"/>
            <a:ext cx="7239000" cy="484632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PH" sz="2800" dirty="0" smtClean="0">
                <a:latin typeface="Lucida Console" pitchFamily="49" charset="0"/>
              </a:rPr>
              <a:t>Validation is the act of </a:t>
            </a:r>
          </a:p>
          <a:p>
            <a:pPr algn="l">
              <a:lnSpc>
                <a:spcPct val="150000"/>
              </a:lnSpc>
            </a:pPr>
            <a:r>
              <a:rPr lang="en-PH" sz="2800" dirty="0" smtClean="0">
                <a:latin typeface="Lucida Console" pitchFamily="49" charset="0"/>
              </a:rPr>
              <a:t>“ double checking “ or verifying data to confirm that it is accurate and factual.</a:t>
            </a:r>
            <a:endParaRPr lang="ar-JO" sz="2800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7158" y="0"/>
            <a:ext cx="7239000" cy="1143000"/>
          </a:xfrm>
        </p:spPr>
        <p:txBody>
          <a:bodyPr/>
          <a:lstStyle/>
          <a:p>
            <a:r>
              <a:rPr lang="en-PH" dirty="0" smtClean="0"/>
              <a:t>Validation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lnSpc>
                <a:spcPct val="150000"/>
              </a:lnSpc>
            </a:pPr>
            <a:r>
              <a:rPr lang="en-US" dirty="0" smtClean="0">
                <a:latin typeface="Lucida Console" pitchFamily="49" charset="0"/>
              </a:rPr>
              <a:t>It helps differentiate “cues” from “ inferences”.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latin typeface="Lucida Console" pitchFamily="49" charset="0"/>
              </a:rPr>
              <a:t>Cues : are subjective and objective data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latin typeface="Lucida Console" pitchFamily="49" charset="0"/>
              </a:rPr>
              <a:t>Inferences : are conclusions that nurses withdraw upon cues</a:t>
            </a:r>
          </a:p>
          <a:p>
            <a:pPr algn="l">
              <a:lnSpc>
                <a:spcPct val="150000"/>
              </a:lnSpc>
            </a:pPr>
            <a:r>
              <a:rPr lang="en-US" dirty="0" err="1" smtClean="0">
                <a:latin typeface="Lucida Console" pitchFamily="49" charset="0"/>
              </a:rPr>
              <a:t>E.g</a:t>
            </a:r>
            <a:r>
              <a:rPr lang="en-US" dirty="0" smtClean="0">
                <a:latin typeface="Lucida Console" pitchFamily="49" charset="0"/>
              </a:rPr>
              <a:t>; red, swollen lesion (cues) leads to an inference ( infection)</a:t>
            </a:r>
            <a:endParaRPr lang="ar-JO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When to validate data?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</a:pPr>
            <a:r>
              <a:rPr lang="en-PH" dirty="0" smtClean="0">
                <a:latin typeface="Lucida Console" pitchFamily="49" charset="0"/>
              </a:rPr>
              <a:t>Data should be verified when there are inconsistencies between assessment data.</a:t>
            </a:r>
          </a:p>
          <a:p>
            <a:pPr algn="l">
              <a:lnSpc>
                <a:spcPct val="150000"/>
              </a:lnSpc>
            </a:pPr>
            <a:r>
              <a:rPr lang="en-PH" dirty="0" smtClean="0">
                <a:latin typeface="Lucida Console" pitchFamily="49" charset="0"/>
              </a:rPr>
              <a:t>Not all data should be verified</a:t>
            </a:r>
          </a:p>
          <a:p>
            <a:pPr algn="l">
              <a:lnSpc>
                <a:spcPct val="150000"/>
              </a:lnSpc>
            </a:pPr>
            <a:endParaRPr lang="en-PH" dirty="0" smtClean="0">
              <a:latin typeface="Lucida Console" pitchFamily="49" charset="0"/>
            </a:endParaRPr>
          </a:p>
          <a:p>
            <a:pPr algn="l">
              <a:lnSpc>
                <a:spcPct val="150000"/>
              </a:lnSpc>
            </a:pPr>
            <a:r>
              <a:rPr lang="en-PH" dirty="0" smtClean="0">
                <a:latin typeface="Lucida Console" pitchFamily="49" charset="0"/>
              </a:rPr>
              <a:t>Be careful from making wrong assumptions based on </a:t>
            </a:r>
            <a:r>
              <a:rPr lang="en-PH" dirty="0" err="1" smtClean="0">
                <a:latin typeface="Lucida Console" pitchFamily="49" charset="0"/>
              </a:rPr>
              <a:t>asssessments</a:t>
            </a:r>
            <a:endParaRPr lang="ar-JO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PH" dirty="0" smtClean="0"/>
              <a:t>Documentation: step four of Assessment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</a:pPr>
            <a:r>
              <a:rPr lang="en-PH" dirty="0" smtClean="0">
                <a:latin typeface="Lucida Console" pitchFamily="49" charset="0"/>
              </a:rPr>
              <a:t>Documentation : is recording </a:t>
            </a:r>
            <a:endParaRPr lang="ar-JO" dirty="0" smtClean="0">
              <a:latin typeface="Lucida Console" pitchFamily="49" charset="0"/>
            </a:endParaRPr>
          </a:p>
          <a:p>
            <a:pPr algn="l">
              <a:lnSpc>
                <a:spcPct val="150000"/>
              </a:lnSpc>
              <a:buNone/>
            </a:pPr>
            <a:r>
              <a:rPr lang="en-PH" dirty="0" smtClean="0">
                <a:latin typeface="Lucida Console" pitchFamily="49" charset="0"/>
              </a:rPr>
              <a:t>client data.</a:t>
            </a:r>
          </a:p>
          <a:p>
            <a:pPr algn="l">
              <a:lnSpc>
                <a:spcPct val="150000"/>
              </a:lnSpc>
            </a:pPr>
            <a:r>
              <a:rPr lang="en-PH" dirty="0" smtClean="0">
                <a:latin typeface="Lucida Console" pitchFamily="49" charset="0"/>
              </a:rPr>
              <a:t>E.g. Intake and output</a:t>
            </a:r>
          </a:p>
          <a:p>
            <a:pPr algn="l">
              <a:lnSpc>
                <a:spcPct val="150000"/>
              </a:lnSpc>
            </a:pPr>
            <a:r>
              <a:rPr lang="en-PH" dirty="0" smtClean="0">
                <a:latin typeface="Lucida Console" pitchFamily="49" charset="0"/>
              </a:rPr>
              <a:t>E.g. Quotes from patient own words</a:t>
            </a:r>
            <a:endParaRPr lang="ar-JO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2428868"/>
            <a:ext cx="72390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PH" sz="4900" dirty="0" smtClean="0"/>
              <a:t>Diagnosing: phase 2 of nursing Process</a:t>
            </a:r>
            <a:endParaRPr lang="ar-JO" sz="49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42976" y="2011680"/>
            <a:ext cx="7239000" cy="4846320"/>
          </a:xfrm>
        </p:spPr>
        <p:txBody>
          <a:bodyPr/>
          <a:lstStyle/>
          <a:p>
            <a:endParaRPr lang="ar-J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Nursing Diagnosis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85786" y="2357430"/>
            <a:ext cx="7239000" cy="484632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PH" dirty="0" smtClean="0">
                <a:latin typeface="Lucida Console" pitchFamily="49" charset="0"/>
              </a:rPr>
              <a:t>Reflects what the clients needs and problems are.</a:t>
            </a:r>
            <a:endParaRPr lang="ar-JO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NANDA nursing Diagnoses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</a:pPr>
            <a:r>
              <a:rPr lang="en-PH" dirty="0" smtClean="0">
                <a:latin typeface="Lucida Console" pitchFamily="49" charset="0"/>
              </a:rPr>
              <a:t>NANDA : is an international North America Nursing Diagnosis Association</a:t>
            </a:r>
            <a:endParaRPr lang="ar-JO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Purpose of NANDA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</a:pPr>
            <a:r>
              <a:rPr lang="en-PH" dirty="0" smtClean="0">
                <a:latin typeface="Lucida Console" pitchFamily="49" charset="0"/>
              </a:rPr>
              <a:t>Is to : define, refine, and promote taxonomy of nursing diagnostic terminology of general use to professional nurses.</a:t>
            </a:r>
          </a:p>
          <a:p>
            <a:pPr algn="l">
              <a:lnSpc>
                <a:spcPct val="150000"/>
              </a:lnSpc>
            </a:pPr>
            <a:endParaRPr lang="en-PH" dirty="0" smtClean="0">
              <a:latin typeface="Lucida Console" pitchFamily="49" charset="0"/>
            </a:endParaRPr>
          </a:p>
          <a:p>
            <a:pPr algn="l">
              <a:lnSpc>
                <a:spcPct val="150000"/>
              </a:lnSpc>
            </a:pPr>
            <a:r>
              <a:rPr lang="en-PH" dirty="0" smtClean="0">
                <a:latin typeface="Lucida Console" pitchFamily="49" charset="0"/>
              </a:rPr>
              <a:t>No Arabic version, yet.</a:t>
            </a:r>
            <a:endParaRPr lang="ar-JO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5FEC8FE401E748ACACF5C2820BB2EA" ma:contentTypeVersion="1" ma:contentTypeDescription="Create a new document." ma:contentTypeScope="" ma:versionID="e0e025071c9bf3736baad6a61dbcdd47">
  <xsd:schema xmlns:xsd="http://www.w3.org/2001/XMLSchema" xmlns:xs="http://www.w3.org/2001/XMLSchema" xmlns:p="http://schemas.microsoft.com/office/2006/metadata/properties" xmlns:ns2="45b215e9-b649-4d20-af60-5c01fbe17eda" targetNamespace="http://schemas.microsoft.com/office/2006/metadata/properties" ma:root="true" ma:fieldsID="5beddbab33c7c32d0332ae474e4be935" ns2:_="">
    <xsd:import namespace="45b215e9-b649-4d20-af60-5c01fbe17eda"/>
    <xsd:element name="properties">
      <xsd:complexType>
        <xsd:sequence>
          <xsd:element name="documentManagement">
            <xsd:complexType>
              <xsd:all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15e9-b649-4d20-af60-5c01fbe17eda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format="Dropdown" ma:internalName="Category">
      <xsd:simpleType>
        <xsd:restriction base="dms:Choice">
          <xsd:enumeration value="High School Degree"/>
          <xsd:enumeration value="Bachelor Degree"/>
          <xsd:enumeration value="Master Degree"/>
          <xsd:enumeration value="Doctorate Degree"/>
          <xsd:enumeration value="Ministry of Higher Education Equivalence Degree"/>
          <xsd:enumeration value="Decision of Appointment/Promotion to Instructor"/>
          <xsd:enumeration value="Decision of Appointment/Promotion to Assistant Professor"/>
          <xsd:enumeration value="Decision of Appointment/Promotion to Associate Professor"/>
          <xsd:enumeration value="Decision of Appointment/Promotion to a Professor"/>
          <xsd:enumeration value="Decision of Appointment"/>
          <xsd:enumeration value="Curriculum Vita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5b215e9-b649-4d20-af60-5c01fbe17eda">Bachelor Degree</Category>
  </documentManagement>
</p:properties>
</file>

<file path=customXml/itemProps1.xml><?xml version="1.0" encoding="utf-8"?>
<ds:datastoreItem xmlns:ds="http://schemas.openxmlformats.org/officeDocument/2006/customXml" ds:itemID="{A96EF0B9-733F-4B44-A08E-F8311B62A2CA}"/>
</file>

<file path=customXml/itemProps2.xml><?xml version="1.0" encoding="utf-8"?>
<ds:datastoreItem xmlns:ds="http://schemas.openxmlformats.org/officeDocument/2006/customXml" ds:itemID="{20A28CD5-BD98-4AC2-8997-CC10E4AE8BDF}"/>
</file>

<file path=customXml/itemProps3.xml><?xml version="1.0" encoding="utf-8"?>
<ds:datastoreItem xmlns:ds="http://schemas.openxmlformats.org/officeDocument/2006/customXml" ds:itemID="{84AC41C3-E312-45D6-930C-879F6D8DECCF}"/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68</TotalTime>
  <Words>390</Words>
  <Application>Microsoft Office PowerPoint</Application>
  <PresentationFormat>عرض على الشاشة (3:4)‏</PresentationFormat>
  <Paragraphs>57</Paragraphs>
  <Slides>19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وافر</vt:lpstr>
      <vt:lpstr>VALIDATING Data Step three of Assessment</vt:lpstr>
      <vt:lpstr>Definition of Validating Data</vt:lpstr>
      <vt:lpstr>Validation</vt:lpstr>
      <vt:lpstr>When to validate data?</vt:lpstr>
      <vt:lpstr>Documentation: step four of Assessment</vt:lpstr>
      <vt:lpstr>Diagnosing: phase 2 of nursing Process</vt:lpstr>
      <vt:lpstr>Nursing Diagnosis</vt:lpstr>
      <vt:lpstr>NANDA nursing Diagnoses</vt:lpstr>
      <vt:lpstr>Purpose of NANDA</vt:lpstr>
      <vt:lpstr>Definition of nursing diagnosis as stated by NaNDA</vt:lpstr>
      <vt:lpstr>الشريحة 11</vt:lpstr>
      <vt:lpstr>الشريحة 12</vt:lpstr>
      <vt:lpstr>Types of nursing diagnoses</vt:lpstr>
      <vt:lpstr>Components of NaNDa nursing diagnoses</vt:lpstr>
      <vt:lpstr>Example</vt:lpstr>
      <vt:lpstr>Example</vt:lpstr>
      <vt:lpstr>What are collaborative problems?</vt:lpstr>
      <vt:lpstr>Example of collaborative problem statement</vt:lpstr>
      <vt:lpstr>Good Day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VALIDATING Data Step three of Assessment</dc:title>
  <dc:creator>Auob Salim</dc:creator>
  <cp:lastModifiedBy>Auob Salim</cp:lastModifiedBy>
  <cp:revision>17</cp:revision>
  <dcterms:created xsi:type="dcterms:W3CDTF">2014-10-08T17:22:22Z</dcterms:created>
  <dcterms:modified xsi:type="dcterms:W3CDTF">2014-10-08T18:30:58Z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0x010100245FEC8FE401E748ACACF5C2820BB2EA</vt:lpwstr>
  </property>
</Properties>
</file>